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7" r:id="rId3"/>
    <p:sldId id="288" r:id="rId4"/>
    <p:sldId id="281" r:id="rId5"/>
    <p:sldId id="282" r:id="rId6"/>
    <p:sldId id="283" r:id="rId7"/>
    <p:sldId id="284" r:id="rId8"/>
    <p:sldId id="287" r:id="rId9"/>
    <p:sldId id="285" r:id="rId10"/>
    <p:sldId id="268" r:id="rId11"/>
    <p:sldId id="269" r:id="rId12"/>
    <p:sldId id="270" r:id="rId13"/>
    <p:sldId id="271" r:id="rId14"/>
    <p:sldId id="272" r:id="rId15"/>
    <p:sldId id="274" r:id="rId16"/>
    <p:sldId id="275" r:id="rId17"/>
    <p:sldId id="278" r:id="rId18"/>
    <p:sldId id="279" r:id="rId19"/>
    <p:sldId id="266" r:id="rId2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2060"/>
    <a:srgbClr val="001746"/>
    <a:srgbClr val="00133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-85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dmin\Downloads\KPI%202019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AppData\Local\Temp\KPI%20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Кількість наданих консультацій,</a:t>
            </a:r>
            <a:r>
              <a:rPr lang="ru-RU" baseline="0"/>
              <a:t> шт</a:t>
            </a:r>
            <a:endParaRPr lang="ru-RU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stacked"/>
        <c:ser>
          <c:idx val="0"/>
          <c:order val="0"/>
          <c:tx>
            <c:strRef>
              <c:f>Лист2!$A$16</c:f>
              <c:strCache>
                <c:ptCount val="1"/>
                <c:pt idx="0">
                  <c:v>кількість наданих консультацій в межах надання первинної правової допомоги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Лист2!$B$16:$M$16</c:f>
              <c:numCache>
                <c:formatCode>General</c:formatCode>
                <c:ptCount val="12"/>
                <c:pt idx="0">
                  <c:v>123</c:v>
                </c:pt>
                <c:pt idx="1">
                  <c:v>142</c:v>
                </c:pt>
                <c:pt idx="2">
                  <c:v>174</c:v>
                </c:pt>
                <c:pt idx="3">
                  <c:v>185</c:v>
                </c:pt>
                <c:pt idx="4">
                  <c:v>173</c:v>
                </c:pt>
                <c:pt idx="5">
                  <c:v>152</c:v>
                </c:pt>
                <c:pt idx="6">
                  <c:v>119</c:v>
                </c:pt>
                <c:pt idx="7">
                  <c:v>136</c:v>
                </c:pt>
                <c:pt idx="8">
                  <c:v>131</c:v>
                </c:pt>
                <c:pt idx="9">
                  <c:v>143</c:v>
                </c:pt>
                <c:pt idx="10">
                  <c:v>164</c:v>
                </c:pt>
                <c:pt idx="11">
                  <c:v>156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E1-4F76-AD92-0D0EDCB12E0E}"/>
            </c:ext>
          </c:extLst>
        </c:ser>
        <c:ser>
          <c:idx val="1"/>
          <c:order val="1"/>
          <c:tx>
            <c:strRef>
              <c:f>Лист2!$A$17</c:f>
              <c:strCache>
                <c:ptCount val="1"/>
                <c:pt idx="0">
                  <c:v>кількість наданих консультацій у сфері державної реєстрації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Лист2!$B$17:$M$17</c:f>
              <c:numCache>
                <c:formatCode>General</c:formatCode>
                <c:ptCount val="12"/>
                <c:pt idx="0">
                  <c:v>262</c:v>
                </c:pt>
                <c:pt idx="1">
                  <c:v>220</c:v>
                </c:pt>
                <c:pt idx="2">
                  <c:v>271</c:v>
                </c:pt>
                <c:pt idx="3">
                  <c:v>259</c:v>
                </c:pt>
                <c:pt idx="4">
                  <c:v>284</c:v>
                </c:pt>
                <c:pt idx="5">
                  <c:v>310</c:v>
                </c:pt>
                <c:pt idx="6">
                  <c:v>253</c:v>
                </c:pt>
                <c:pt idx="7">
                  <c:v>194</c:v>
                </c:pt>
                <c:pt idx="8">
                  <c:v>233</c:v>
                </c:pt>
                <c:pt idx="9">
                  <c:v>343</c:v>
                </c:pt>
                <c:pt idx="10">
                  <c:v>205</c:v>
                </c:pt>
                <c:pt idx="11">
                  <c:v>395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8E1-4F76-AD92-0D0EDCB12E0E}"/>
            </c:ext>
          </c:extLst>
        </c:ser>
        <c:dLbls>
          <c:showVal val="1"/>
        </c:dLbls>
        <c:gapWidth val="219"/>
        <c:overlap val="100"/>
        <c:axId val="337994112"/>
        <c:axId val="341030784"/>
      </c:barChart>
      <c:lineChart>
        <c:grouping val="standard"/>
        <c:ser>
          <c:idx val="2"/>
          <c:order val="2"/>
          <c:tx>
            <c:strRef>
              <c:f>Лист2!$A$18</c:f>
              <c:strCache>
                <c:ptCount val="1"/>
                <c:pt idx="0">
                  <c:v>всього наданих консультацій ЮД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Лист2!$B$18:$M$18</c:f>
              <c:numCache>
                <c:formatCode>General</c:formatCode>
                <c:ptCount val="12"/>
                <c:pt idx="0">
                  <c:v>385</c:v>
                </c:pt>
                <c:pt idx="1">
                  <c:v>362</c:v>
                </c:pt>
                <c:pt idx="2">
                  <c:v>445</c:v>
                </c:pt>
                <c:pt idx="3">
                  <c:v>444</c:v>
                </c:pt>
                <c:pt idx="4">
                  <c:v>457</c:v>
                </c:pt>
                <c:pt idx="5">
                  <c:v>462</c:v>
                </c:pt>
                <c:pt idx="6">
                  <c:v>372</c:v>
                </c:pt>
                <c:pt idx="7">
                  <c:v>330</c:v>
                </c:pt>
                <c:pt idx="8">
                  <c:v>364</c:v>
                </c:pt>
                <c:pt idx="9">
                  <c:v>486</c:v>
                </c:pt>
                <c:pt idx="10">
                  <c:v>205</c:v>
                </c:pt>
                <c:pt idx="11">
                  <c:v>551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8E1-4F76-AD92-0D0EDCB12E0E}"/>
            </c:ext>
          </c:extLst>
        </c:ser>
        <c:dLbls>
          <c:showVal val="1"/>
        </c:dLbls>
        <c:marker val="1"/>
        <c:axId val="337994112"/>
        <c:axId val="341030784"/>
      </c:lineChart>
      <c:catAx>
        <c:axId val="33799411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41030784"/>
        <c:crosses val="autoZero"/>
        <c:auto val="1"/>
        <c:lblAlgn val="ctr"/>
        <c:lblOffset val="100"/>
      </c:catAx>
      <c:valAx>
        <c:axId val="34103078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37994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Лист2!$A$8</c:f>
              <c:strCache>
                <c:ptCount val="1"/>
                <c:pt idx="0">
                  <c:v>коеф. виграних судових  справ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Лист2!$B$1:$M$1</c:f>
              <c:strCache>
                <c:ptCount val="12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</c:v>
                </c:pt>
                <c:pt idx="10">
                  <c:v>листопад</c:v>
                </c:pt>
                <c:pt idx="11">
                  <c:v>грудень</c:v>
                </c:pt>
              </c:strCache>
            </c:strRef>
          </c:cat>
          <c:val>
            <c:numRef>
              <c:f>Лист2!$B$8:$M$8</c:f>
              <c:numCache>
                <c:formatCode>0.0</c:formatCode>
                <c:ptCount val="12"/>
                <c:pt idx="0">
                  <c:v>1.5714285714285714</c:v>
                </c:pt>
                <c:pt idx="1">
                  <c:v>2.5</c:v>
                </c:pt>
                <c:pt idx="2">
                  <c:v>1.8888888888888888</c:v>
                </c:pt>
                <c:pt idx="3">
                  <c:v>5</c:v>
                </c:pt>
                <c:pt idx="4">
                  <c:v>4.5</c:v>
                </c:pt>
                <c:pt idx="5" formatCode="General">
                  <c:v>13</c:v>
                </c:pt>
                <c:pt idx="6">
                  <c:v>0.875</c:v>
                </c:pt>
                <c:pt idx="7">
                  <c:v>2</c:v>
                </c:pt>
                <c:pt idx="8">
                  <c:v>4</c:v>
                </c:pt>
                <c:pt idx="9">
                  <c:v>1.6666666666666667</c:v>
                </c:pt>
                <c:pt idx="10" formatCode="General">
                  <c:v>4.2</c:v>
                </c:pt>
                <c:pt idx="11" formatCode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F9-44AA-81AE-EAB2982721D5}"/>
            </c:ext>
          </c:extLst>
        </c:ser>
        <c:dLbls>
          <c:showVal val="1"/>
        </c:dLbls>
        <c:gapWidth val="219"/>
        <c:overlap val="-27"/>
        <c:axId val="271227520"/>
        <c:axId val="272262272"/>
      </c:barChart>
      <c:catAx>
        <c:axId val="27122752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72262272"/>
        <c:crosses val="autoZero"/>
        <c:auto val="1"/>
        <c:lblAlgn val="ctr"/>
        <c:lblOffset val="100"/>
      </c:catAx>
      <c:valAx>
        <c:axId val="2722622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71227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63709C-0C7F-4A80-9121-7EC066D0806D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02A6A6-D71A-40D1-A92F-12BF0F774F31}">
      <dgm:prSet phldrT="[Текст]"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Загальна сума видатків</a:t>
          </a:r>
        </a:p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21 341 679,81 грн.</a:t>
          </a:r>
          <a:endParaRPr lang="ru-RU" sz="1200" dirty="0">
            <a:latin typeface="+mn-lt"/>
            <a:cs typeface="Arial" panose="020B0604020202020204" pitchFamily="34" charset="0"/>
          </a:endParaRPr>
        </a:p>
      </dgm:t>
    </dgm:pt>
    <dgm:pt modelId="{A22EB61F-383F-4F3C-8980-B8309F060C15}" type="parTrans" cxnId="{44850CB7-448E-41C7-89DD-972F8C6ED254}">
      <dgm:prSet/>
      <dgm:spPr/>
      <dgm:t>
        <a:bodyPr/>
        <a:lstStyle/>
        <a:p>
          <a:endParaRPr lang="ru-RU" sz="800"/>
        </a:p>
      </dgm:t>
    </dgm:pt>
    <dgm:pt modelId="{FC2B7AB2-9D7D-427B-B1B4-7FD9C93A3455}" type="sibTrans" cxnId="{44850CB7-448E-41C7-89DD-972F8C6ED254}">
      <dgm:prSet/>
      <dgm:spPr/>
      <dgm:t>
        <a:bodyPr/>
        <a:lstStyle/>
        <a:p>
          <a:endParaRPr lang="ru-RU" sz="800"/>
        </a:p>
      </dgm:t>
    </dgm:pt>
    <dgm:pt modelId="{5B509F21-88AC-4318-9A0A-EBDF7A89CDB1}">
      <dgm:prSet phldrT="[Текст]"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оплата послуг, крім комунальних </a:t>
          </a:r>
          <a:endParaRPr lang="en-US" sz="1200" b="1" dirty="0" smtClean="0">
            <a:latin typeface="+mn-lt"/>
            <a:cs typeface="Arial" panose="020B0604020202020204" pitchFamily="34" charset="0"/>
          </a:endParaRPr>
        </a:p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543 991,68 грн.</a:t>
          </a:r>
          <a:endParaRPr lang="ru-RU" sz="1200" b="1" dirty="0">
            <a:latin typeface="+mn-lt"/>
            <a:cs typeface="Arial" panose="020B0604020202020204" pitchFamily="34" charset="0"/>
          </a:endParaRPr>
        </a:p>
      </dgm:t>
    </dgm:pt>
    <dgm:pt modelId="{47281993-D97A-4EA2-9C8A-36A0A3C38DAC}" type="parTrans" cxnId="{4E1C2F7B-A795-48C0-B7B8-24F82D1F6598}">
      <dgm:prSet/>
      <dgm:spPr/>
      <dgm:t>
        <a:bodyPr/>
        <a:lstStyle/>
        <a:p>
          <a:endParaRPr lang="ru-RU" sz="800"/>
        </a:p>
      </dgm:t>
    </dgm:pt>
    <dgm:pt modelId="{5AC7DA78-657F-4B95-A940-68190ACD817F}" type="sibTrans" cxnId="{4E1C2F7B-A795-48C0-B7B8-24F82D1F6598}">
      <dgm:prSet/>
      <dgm:spPr/>
      <dgm:t>
        <a:bodyPr/>
        <a:lstStyle/>
        <a:p>
          <a:endParaRPr lang="ru-RU" sz="800"/>
        </a:p>
      </dgm:t>
    </dgm:pt>
    <dgm:pt modelId="{18534F4F-A1B4-4C5F-8840-24927A31FABE}">
      <dgm:prSet phldrT="[Текст]"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інші поточні видатки </a:t>
          </a:r>
          <a:endParaRPr lang="en-US" sz="1200" b="1" dirty="0" smtClean="0">
            <a:latin typeface="+mn-lt"/>
            <a:cs typeface="Arial" panose="020B0604020202020204" pitchFamily="34" charset="0"/>
          </a:endParaRPr>
        </a:p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20 336,12 грн.</a:t>
          </a:r>
          <a:endParaRPr lang="ru-RU" sz="1200" b="1" dirty="0">
            <a:latin typeface="+mn-lt"/>
            <a:cs typeface="Arial" panose="020B0604020202020204" pitchFamily="34" charset="0"/>
          </a:endParaRPr>
        </a:p>
      </dgm:t>
    </dgm:pt>
    <dgm:pt modelId="{DC507F71-60B2-4B13-AE30-EBD3DC3856D0}" type="parTrans" cxnId="{7CAAAB31-F7EB-4D5D-A93F-5B7C33968AE4}">
      <dgm:prSet/>
      <dgm:spPr/>
      <dgm:t>
        <a:bodyPr/>
        <a:lstStyle/>
        <a:p>
          <a:endParaRPr lang="ru-RU" sz="800"/>
        </a:p>
      </dgm:t>
    </dgm:pt>
    <dgm:pt modelId="{38135058-0E3B-4F35-88AE-A935B4CB4EE6}" type="sibTrans" cxnId="{7CAAAB31-F7EB-4D5D-A93F-5B7C33968AE4}">
      <dgm:prSet/>
      <dgm:spPr/>
      <dgm:t>
        <a:bodyPr/>
        <a:lstStyle/>
        <a:p>
          <a:endParaRPr lang="ru-RU" sz="800"/>
        </a:p>
      </dgm:t>
    </dgm:pt>
    <dgm:pt modelId="{DFD27ECC-07C6-474F-8D1A-48683B84421F}">
      <dgm:prSet phldrT="[Текст]"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капітальні видатки </a:t>
          </a:r>
          <a:endParaRPr lang="en-US" sz="1200" b="1" dirty="0" smtClean="0">
            <a:latin typeface="+mn-lt"/>
            <a:cs typeface="Arial" panose="020B0604020202020204" pitchFamily="34" charset="0"/>
          </a:endParaRPr>
        </a:p>
        <a:p>
          <a:r>
            <a:rPr lang="ru-RU" sz="1200" b="1" dirty="0" smtClean="0">
              <a:latin typeface="+mn-lt"/>
              <a:cs typeface="Arial" panose="020B0604020202020204" pitchFamily="34" charset="0"/>
            </a:rPr>
            <a:t>9 126 943,86грн. </a:t>
          </a:r>
          <a:endParaRPr lang="ru-RU" sz="1200" b="1" dirty="0">
            <a:latin typeface="+mn-lt"/>
            <a:cs typeface="Arial" panose="020B0604020202020204" pitchFamily="34" charset="0"/>
          </a:endParaRPr>
        </a:p>
      </dgm:t>
    </dgm:pt>
    <dgm:pt modelId="{64BF97CA-CC80-42E5-B977-5F6E17BDA92C}" type="parTrans" cxnId="{33464420-6368-4A69-8F13-755B6097B96C}">
      <dgm:prSet/>
      <dgm:spPr/>
      <dgm:t>
        <a:bodyPr/>
        <a:lstStyle/>
        <a:p>
          <a:endParaRPr lang="ru-RU" sz="800"/>
        </a:p>
      </dgm:t>
    </dgm:pt>
    <dgm:pt modelId="{FB9A1C52-5FA5-4C4B-9A9D-85485CC7C359}" type="sibTrans" cxnId="{33464420-6368-4A69-8F13-755B6097B96C}">
      <dgm:prSet/>
      <dgm:spPr/>
      <dgm:t>
        <a:bodyPr/>
        <a:lstStyle/>
        <a:p>
          <a:endParaRPr lang="ru-RU" sz="800"/>
        </a:p>
      </dgm:t>
    </dgm:pt>
    <dgm:pt modelId="{ADCAD3D0-91E1-465B-BCF9-76AB45DE5ECB}">
      <dgm:prSet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Оплата комунальних послуг та енергоносіїв</a:t>
          </a:r>
        </a:p>
        <a:p>
          <a:r>
            <a:rPr lang="ru-RU" sz="1200" b="1" dirty="0" smtClean="0">
              <a:latin typeface="+mn-lt"/>
              <a:cs typeface="Arial" panose="020B0604020202020204" pitchFamily="34" charset="0"/>
            </a:rPr>
            <a:t>183 795,14 грн.</a:t>
          </a:r>
          <a:endParaRPr lang="ru-RU" sz="1200" b="1" dirty="0">
            <a:effectLst/>
            <a:latin typeface="+mn-lt"/>
            <a:cs typeface="Arial" panose="020B0604020202020204" pitchFamily="34" charset="0"/>
          </a:endParaRPr>
        </a:p>
      </dgm:t>
    </dgm:pt>
    <dgm:pt modelId="{E4647BCB-35EB-48A5-A43D-A5652229B36D}" type="parTrans" cxnId="{D4C67B77-9871-49BA-9D61-F5D16745229D}">
      <dgm:prSet/>
      <dgm:spPr/>
      <dgm:t>
        <a:bodyPr/>
        <a:lstStyle/>
        <a:p>
          <a:endParaRPr lang="ru-RU" sz="800"/>
        </a:p>
      </dgm:t>
    </dgm:pt>
    <dgm:pt modelId="{A3FD0FC1-1A45-4201-9280-2B72E831773C}" type="sibTrans" cxnId="{D4C67B77-9871-49BA-9D61-F5D16745229D}">
      <dgm:prSet/>
      <dgm:spPr/>
      <dgm:t>
        <a:bodyPr/>
        <a:lstStyle/>
        <a:p>
          <a:endParaRPr lang="ru-RU" sz="800"/>
        </a:p>
      </dgm:t>
    </dgm:pt>
    <dgm:pt modelId="{17D5C05E-C76B-41DA-AC28-B95874D0694C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latin typeface="+mn-lt"/>
              <a:cs typeface="Arial" panose="020B0604020202020204" pitchFamily="34" charset="0"/>
            </a:rPr>
            <a:t>оплата </a:t>
          </a:r>
          <a:r>
            <a:rPr lang="ru-RU" sz="1200" b="1" dirty="0" err="1" smtClean="0">
              <a:latin typeface="+mn-lt"/>
              <a:cs typeface="Arial" panose="020B0604020202020204" pitchFamily="34" charset="0"/>
            </a:rPr>
            <a:t>праці</a:t>
          </a:r>
          <a:r>
            <a:rPr lang="ru-RU" sz="1200" b="1" dirty="0" smtClean="0">
              <a:latin typeface="+mn-lt"/>
              <a:cs typeface="Arial" panose="020B0604020202020204" pitchFamily="34" charset="0"/>
            </a:rPr>
            <a:t> і </a:t>
          </a:r>
          <a:r>
            <a:rPr lang="ru-RU" sz="1200" b="1" dirty="0" err="1" smtClean="0">
              <a:latin typeface="+mn-lt"/>
              <a:cs typeface="Arial" panose="020B0604020202020204" pitchFamily="34" charset="0"/>
            </a:rPr>
            <a:t>нарахування</a:t>
          </a:r>
          <a:r>
            <a:rPr lang="ru-RU" sz="1200" b="1" dirty="0" smtClean="0">
              <a:latin typeface="+mn-lt"/>
              <a:cs typeface="Arial" panose="020B0604020202020204" pitchFamily="34" charset="0"/>
            </a:rPr>
            <a:t> на </a:t>
          </a:r>
          <a:r>
            <a:rPr lang="ru-RU" sz="1200" b="1" dirty="0" err="1" smtClean="0">
              <a:latin typeface="+mn-lt"/>
              <a:cs typeface="Arial" panose="020B0604020202020204" pitchFamily="34" charset="0"/>
            </a:rPr>
            <a:t>заробітну</a:t>
          </a:r>
          <a:r>
            <a:rPr lang="ru-RU" sz="1200" b="1" dirty="0" smtClean="0">
              <a:latin typeface="+mn-lt"/>
              <a:cs typeface="Arial" panose="020B0604020202020204" pitchFamily="34" charset="0"/>
            </a:rPr>
            <a:t> плату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effectLst/>
              <a:latin typeface="+mn-lt"/>
              <a:cs typeface="Arial" panose="020B0604020202020204" pitchFamily="34" charset="0"/>
            </a:rPr>
            <a:t>11 154 952,75грн</a:t>
          </a:r>
          <a:r>
            <a:rPr lang="ru-RU" sz="1000" b="1" dirty="0" smtClean="0">
              <a:effectLst/>
              <a:latin typeface="+mn-lt"/>
              <a:cs typeface="Arial" panose="020B0604020202020204" pitchFamily="34" charset="0"/>
            </a:rPr>
            <a:t>.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uk-UA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E56D92-C5C7-4214-B064-569B66B26998}" type="parTrans" cxnId="{8E43EDF9-4EDD-45CC-AE13-976A1CBD33C5}">
      <dgm:prSet/>
      <dgm:spPr/>
      <dgm:t>
        <a:bodyPr/>
        <a:lstStyle/>
        <a:p>
          <a:endParaRPr lang="ru-RU" sz="800"/>
        </a:p>
      </dgm:t>
    </dgm:pt>
    <dgm:pt modelId="{00CB86F5-0229-44FF-843D-1351751F1ABE}" type="sibTrans" cxnId="{8E43EDF9-4EDD-45CC-AE13-976A1CBD33C5}">
      <dgm:prSet/>
      <dgm:spPr/>
      <dgm:t>
        <a:bodyPr/>
        <a:lstStyle/>
        <a:p>
          <a:endParaRPr lang="ru-RU" sz="800"/>
        </a:p>
      </dgm:t>
    </dgm:pt>
    <dgm:pt modelId="{94D32308-05CE-48EB-B776-606A9064DC96}">
      <dgm:prSet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предмети, матеріали, обладнання та інвентар </a:t>
          </a:r>
        </a:p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297 636,00 грн.</a:t>
          </a:r>
          <a:endParaRPr lang="ru-RU" sz="1200" b="1" dirty="0" smtClean="0">
            <a:latin typeface="+mn-lt"/>
            <a:cs typeface="Arial" panose="020B0604020202020204" pitchFamily="34" charset="0"/>
          </a:endParaRPr>
        </a:p>
      </dgm:t>
    </dgm:pt>
    <dgm:pt modelId="{95AA0A17-A10B-489A-BE0B-5CFED533C8AA}" type="parTrans" cxnId="{744014C5-F614-4218-8B23-EB0257669E03}">
      <dgm:prSet/>
      <dgm:spPr/>
      <dgm:t>
        <a:bodyPr/>
        <a:lstStyle/>
        <a:p>
          <a:endParaRPr lang="ru-RU" sz="800"/>
        </a:p>
      </dgm:t>
    </dgm:pt>
    <dgm:pt modelId="{8E78E1C8-E748-4F0E-B233-6AB16BFD14E0}" type="sibTrans" cxnId="{744014C5-F614-4218-8B23-EB0257669E03}">
      <dgm:prSet/>
      <dgm:spPr/>
      <dgm:t>
        <a:bodyPr/>
        <a:lstStyle/>
        <a:p>
          <a:endParaRPr lang="ru-RU" sz="800"/>
        </a:p>
      </dgm:t>
    </dgm:pt>
    <dgm:pt modelId="{2AF99F5E-F78F-48B7-ABB6-182B4F4EE601}">
      <dgm:prSet phldrT="[Текст]" custScaleX="128002" custScaleY="99011"/>
      <dgm:spPr/>
      <dgm:t>
        <a:bodyPr/>
        <a:lstStyle/>
        <a:p>
          <a:endParaRPr lang="ru-RU"/>
        </a:p>
      </dgm:t>
    </dgm:pt>
    <dgm:pt modelId="{724F3222-7440-452F-8BF5-08DD78364FEA}" type="parTrans" cxnId="{4430CBF3-20EF-4DB7-B655-DA0B9B2CAE27}">
      <dgm:prSet/>
      <dgm:spPr/>
      <dgm:t>
        <a:bodyPr/>
        <a:lstStyle/>
        <a:p>
          <a:endParaRPr lang="ru-RU"/>
        </a:p>
      </dgm:t>
    </dgm:pt>
    <dgm:pt modelId="{76598A87-1CF9-450E-842F-EE3997AD57A6}" type="sibTrans" cxnId="{4430CBF3-20EF-4DB7-B655-DA0B9B2CAE27}">
      <dgm:prSet/>
      <dgm:spPr/>
      <dgm:t>
        <a:bodyPr/>
        <a:lstStyle/>
        <a:p>
          <a:endParaRPr lang="ru-RU"/>
        </a:p>
      </dgm:t>
    </dgm:pt>
    <dgm:pt modelId="{F4613DC9-8445-437A-B116-5676551FD57B}">
      <dgm:prSet phldrT="[Текст]" custT="1"/>
      <dgm:spPr/>
      <dgm:t>
        <a:bodyPr/>
        <a:lstStyle/>
        <a:p>
          <a:r>
            <a:rPr lang="uk-UA" sz="15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1200" b="1" dirty="0" smtClean="0">
              <a:latin typeface="+mn-lt"/>
              <a:cs typeface="Arial" panose="020B0604020202020204" pitchFamily="34" charset="0"/>
            </a:rPr>
            <a:t>видатки на відрядження  </a:t>
          </a:r>
          <a:endParaRPr lang="en-US" sz="1200" b="1" dirty="0" smtClean="0">
            <a:latin typeface="+mn-lt"/>
            <a:cs typeface="Arial" panose="020B0604020202020204" pitchFamily="34" charset="0"/>
          </a:endParaRPr>
        </a:p>
        <a:p>
          <a:r>
            <a:rPr lang="ru-RU" sz="1200" b="1" dirty="0" smtClean="0">
              <a:latin typeface="+mn-lt"/>
              <a:cs typeface="Arial" panose="020B0604020202020204" pitchFamily="34" charset="0"/>
            </a:rPr>
            <a:t>14 024,86грн. </a:t>
          </a:r>
          <a:endParaRPr lang="ru-RU" sz="1200" b="1" dirty="0">
            <a:latin typeface="+mn-lt"/>
            <a:cs typeface="Arial" panose="020B0604020202020204" pitchFamily="34" charset="0"/>
          </a:endParaRPr>
        </a:p>
      </dgm:t>
    </dgm:pt>
    <dgm:pt modelId="{BBC25B28-B593-469F-8D57-53D3BE3C5093}" type="parTrans" cxnId="{7B3B9810-EA6B-4E14-A4D4-FF2DE66298A8}">
      <dgm:prSet/>
      <dgm:spPr/>
      <dgm:t>
        <a:bodyPr/>
        <a:lstStyle/>
        <a:p>
          <a:endParaRPr lang="ru-RU"/>
        </a:p>
      </dgm:t>
    </dgm:pt>
    <dgm:pt modelId="{141F43E9-BFDD-4CFA-A14D-43C7ED1491DD}" type="sibTrans" cxnId="{7B3B9810-EA6B-4E14-A4D4-FF2DE66298A8}">
      <dgm:prSet/>
      <dgm:spPr/>
      <dgm:t>
        <a:bodyPr/>
        <a:lstStyle/>
        <a:p>
          <a:endParaRPr lang="ru-RU"/>
        </a:p>
      </dgm:t>
    </dgm:pt>
    <dgm:pt modelId="{A8BDBDAF-19B2-4DFF-BC47-582A1A391BA9}" type="pres">
      <dgm:prSet presAssocID="{9A63709C-0C7F-4A80-9121-7EC066D0806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157A8F-E534-49CE-8A60-71421C31FEB7}" type="pres">
      <dgm:prSet presAssocID="{6402A6A6-D71A-40D1-A92F-12BF0F774F31}" presName="centerShape" presStyleLbl="node0" presStyleIdx="0" presStyleCnt="1" custScaleX="143224" custScaleY="125268"/>
      <dgm:spPr/>
      <dgm:t>
        <a:bodyPr/>
        <a:lstStyle/>
        <a:p>
          <a:endParaRPr lang="ru-RU"/>
        </a:p>
      </dgm:t>
    </dgm:pt>
    <dgm:pt modelId="{B326441B-3FEC-4F0F-B256-5EFD4BB0002E}" type="pres">
      <dgm:prSet presAssocID="{20E56D92-C5C7-4214-B064-569B66B26998}" presName="parTrans" presStyleLbl="sibTrans2D1" presStyleIdx="0" presStyleCnt="7"/>
      <dgm:spPr/>
      <dgm:t>
        <a:bodyPr/>
        <a:lstStyle/>
        <a:p>
          <a:endParaRPr lang="ru-RU"/>
        </a:p>
      </dgm:t>
    </dgm:pt>
    <dgm:pt modelId="{EBA76FFB-7099-4B0D-8C74-9997196B4BDB}" type="pres">
      <dgm:prSet presAssocID="{20E56D92-C5C7-4214-B064-569B66B26998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64AC3D59-112D-437B-A045-E1D7441904AE}" type="pres">
      <dgm:prSet presAssocID="{17D5C05E-C76B-41DA-AC28-B95874D0694C}" presName="node" presStyleLbl="node1" presStyleIdx="0" presStyleCnt="7" custScaleX="146761" custRadScaleRad="95023" custRadScaleInc="132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38CFE-4FC7-490D-BED7-EF1DF9993024}" type="pres">
      <dgm:prSet presAssocID="{95AA0A17-A10B-489A-BE0B-5CFED533C8AA}" presName="parTrans" presStyleLbl="sibTrans2D1" presStyleIdx="1" presStyleCnt="7"/>
      <dgm:spPr/>
      <dgm:t>
        <a:bodyPr/>
        <a:lstStyle/>
        <a:p>
          <a:endParaRPr lang="ru-RU"/>
        </a:p>
      </dgm:t>
    </dgm:pt>
    <dgm:pt modelId="{F878AEC4-EE1C-46CF-BE7B-B5D120965B72}" type="pres">
      <dgm:prSet presAssocID="{95AA0A17-A10B-489A-BE0B-5CFED533C8AA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284679E3-EED4-4A2C-B452-8D42687CA11F}" type="pres">
      <dgm:prSet presAssocID="{94D32308-05CE-48EB-B776-606A9064DC96}" presName="node" presStyleLbl="node1" presStyleIdx="1" presStyleCnt="7" custScaleX="143918" custRadScaleRad="110029" custRadScaleInc="380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2730A6-CCBC-450D-9C8F-D214F100084B}" type="pres">
      <dgm:prSet presAssocID="{BBC25B28-B593-469F-8D57-53D3BE3C5093}" presName="parTrans" presStyleLbl="sibTrans2D1" presStyleIdx="2" presStyleCnt="7"/>
      <dgm:spPr/>
      <dgm:t>
        <a:bodyPr/>
        <a:lstStyle/>
        <a:p>
          <a:endParaRPr lang="ru-RU"/>
        </a:p>
      </dgm:t>
    </dgm:pt>
    <dgm:pt modelId="{4282066D-A568-4FE2-BDE1-C5D28E3B074F}" type="pres">
      <dgm:prSet presAssocID="{BBC25B28-B593-469F-8D57-53D3BE3C5093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40E30E6B-7F87-4CBB-94D7-0AA972BE3FB6}" type="pres">
      <dgm:prSet presAssocID="{F4613DC9-8445-437A-B116-5676551FD57B}" presName="node" presStyleLbl="node1" presStyleIdx="2" presStyleCnt="7" custScaleX="134216" custRadScaleRad="108942" custRadScaleInc="26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B2AA61-1189-4226-A546-51C2F0296B2B}" type="pres">
      <dgm:prSet presAssocID="{E4647BCB-35EB-48A5-A43D-A5652229B36D}" presName="parTrans" presStyleLbl="sibTrans2D1" presStyleIdx="3" presStyleCnt="7"/>
      <dgm:spPr/>
      <dgm:t>
        <a:bodyPr/>
        <a:lstStyle/>
        <a:p>
          <a:endParaRPr lang="ru-RU"/>
        </a:p>
      </dgm:t>
    </dgm:pt>
    <dgm:pt modelId="{CE91BC37-AB24-45FE-A0BC-6B415002264D}" type="pres">
      <dgm:prSet presAssocID="{E4647BCB-35EB-48A5-A43D-A5652229B36D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8474A9E8-90F8-4435-878B-434836971BD7}" type="pres">
      <dgm:prSet presAssocID="{ADCAD3D0-91E1-465B-BCF9-76AB45DE5ECB}" presName="node" presStyleLbl="node1" presStyleIdx="3" presStyleCnt="7" custScaleX="145857" custRadScaleRad="109385" custRadScaleInc="-164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827F5-51E2-4291-90A7-CAB824D5A5A9}" type="pres">
      <dgm:prSet presAssocID="{47281993-D97A-4EA2-9C8A-36A0A3C38DAC}" presName="parTrans" presStyleLbl="sibTrans2D1" presStyleIdx="4" presStyleCnt="7"/>
      <dgm:spPr/>
      <dgm:t>
        <a:bodyPr/>
        <a:lstStyle/>
        <a:p>
          <a:endParaRPr lang="ru-RU"/>
        </a:p>
      </dgm:t>
    </dgm:pt>
    <dgm:pt modelId="{B14D84BE-F252-48C6-A9ED-261A1798F1CE}" type="pres">
      <dgm:prSet presAssocID="{47281993-D97A-4EA2-9C8A-36A0A3C38DAC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A313B3E8-525F-44F3-8AC0-959C668F3B13}" type="pres">
      <dgm:prSet presAssocID="{5B509F21-88AC-4318-9A0A-EBDF7A89CDB1}" presName="node" presStyleLbl="node1" presStyleIdx="4" presStyleCnt="7" custScaleX="143969" custScaleY="99284" custRadScaleRad="101863" custRadScaleInc="118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CFDE7B-7BF0-40C3-900B-D112AAC7E2AD}" type="pres">
      <dgm:prSet presAssocID="{DC507F71-60B2-4B13-AE30-EBD3DC3856D0}" presName="parTrans" presStyleLbl="sibTrans2D1" presStyleIdx="5" presStyleCnt="7"/>
      <dgm:spPr/>
      <dgm:t>
        <a:bodyPr/>
        <a:lstStyle/>
        <a:p>
          <a:endParaRPr lang="ru-RU"/>
        </a:p>
      </dgm:t>
    </dgm:pt>
    <dgm:pt modelId="{FFED3C49-319F-449A-9D86-2E4BA029656C}" type="pres">
      <dgm:prSet presAssocID="{DC507F71-60B2-4B13-AE30-EBD3DC3856D0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78B09612-2A81-407B-AFAB-3C4213D5D7F0}" type="pres">
      <dgm:prSet presAssocID="{18534F4F-A1B4-4C5F-8840-24927A31FABE}" presName="node" presStyleLbl="node1" presStyleIdx="5" presStyleCnt="7" custScaleX="135245" custRadScaleRad="106673" custRadScaleInc="-38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1BEC88-6087-4CCD-9BE2-FF397AD6A522}" type="pres">
      <dgm:prSet presAssocID="{64BF97CA-CC80-42E5-B977-5F6E17BDA92C}" presName="parTrans" presStyleLbl="sibTrans2D1" presStyleIdx="6" presStyleCnt="7"/>
      <dgm:spPr/>
      <dgm:t>
        <a:bodyPr/>
        <a:lstStyle/>
        <a:p>
          <a:endParaRPr lang="ru-RU"/>
        </a:p>
      </dgm:t>
    </dgm:pt>
    <dgm:pt modelId="{9A23798D-D456-41A2-8A31-448FE7051176}" type="pres">
      <dgm:prSet presAssocID="{64BF97CA-CC80-42E5-B977-5F6E17BDA92C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B2B1AEE9-B978-4075-B2CD-271C5A73388B}" type="pres">
      <dgm:prSet presAssocID="{DFD27ECC-07C6-474F-8D1A-48683B84421F}" presName="node" presStyleLbl="node1" presStyleIdx="6" presStyleCnt="7" custScaleX="145459" custRadScaleRad="105549" custRadScaleInc="-327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43EDF9-4EDD-45CC-AE13-976A1CBD33C5}" srcId="{6402A6A6-D71A-40D1-A92F-12BF0F774F31}" destId="{17D5C05E-C76B-41DA-AC28-B95874D0694C}" srcOrd="0" destOrd="0" parTransId="{20E56D92-C5C7-4214-B064-569B66B26998}" sibTransId="{00CB86F5-0229-44FF-843D-1351751F1ABE}"/>
    <dgm:cxn modelId="{61710A01-94AD-49E6-B7A1-A6FA41DB82B3}" type="presOf" srcId="{E4647BCB-35EB-48A5-A43D-A5652229B36D}" destId="{9CB2AA61-1189-4226-A546-51C2F0296B2B}" srcOrd="0" destOrd="0" presId="urn:microsoft.com/office/officeart/2005/8/layout/radial5"/>
    <dgm:cxn modelId="{93C0D412-1057-45DA-B7B7-995C4F57F4F7}" type="presOf" srcId="{DC507F71-60B2-4B13-AE30-EBD3DC3856D0}" destId="{FFED3C49-319F-449A-9D86-2E4BA029656C}" srcOrd="1" destOrd="0" presId="urn:microsoft.com/office/officeart/2005/8/layout/radial5"/>
    <dgm:cxn modelId="{F31605B5-8013-440A-9A3C-4B2CCD3694A5}" type="presOf" srcId="{17D5C05E-C76B-41DA-AC28-B95874D0694C}" destId="{64AC3D59-112D-437B-A045-E1D7441904AE}" srcOrd="0" destOrd="0" presId="urn:microsoft.com/office/officeart/2005/8/layout/radial5"/>
    <dgm:cxn modelId="{4E1C2F7B-A795-48C0-B7B8-24F82D1F6598}" srcId="{6402A6A6-D71A-40D1-A92F-12BF0F774F31}" destId="{5B509F21-88AC-4318-9A0A-EBDF7A89CDB1}" srcOrd="4" destOrd="0" parTransId="{47281993-D97A-4EA2-9C8A-36A0A3C38DAC}" sibTransId="{5AC7DA78-657F-4B95-A940-68190ACD817F}"/>
    <dgm:cxn modelId="{65F3BCB2-34E9-46C5-8D40-E90ED947F3EC}" type="presOf" srcId="{BBC25B28-B593-469F-8D57-53D3BE3C5093}" destId="{882730A6-CCBC-450D-9C8F-D214F100084B}" srcOrd="0" destOrd="0" presId="urn:microsoft.com/office/officeart/2005/8/layout/radial5"/>
    <dgm:cxn modelId="{32C80D7E-005F-49C4-9A40-EA9CB30FF2E7}" type="presOf" srcId="{20E56D92-C5C7-4214-B064-569B66B26998}" destId="{B326441B-3FEC-4F0F-B256-5EFD4BB0002E}" srcOrd="0" destOrd="0" presId="urn:microsoft.com/office/officeart/2005/8/layout/radial5"/>
    <dgm:cxn modelId="{69DB5214-4287-49D4-8F7A-D563F1DB4E60}" type="presOf" srcId="{5B509F21-88AC-4318-9A0A-EBDF7A89CDB1}" destId="{A313B3E8-525F-44F3-8AC0-959C668F3B13}" srcOrd="0" destOrd="0" presId="urn:microsoft.com/office/officeart/2005/8/layout/radial5"/>
    <dgm:cxn modelId="{44850CB7-448E-41C7-89DD-972F8C6ED254}" srcId="{9A63709C-0C7F-4A80-9121-7EC066D0806D}" destId="{6402A6A6-D71A-40D1-A92F-12BF0F774F31}" srcOrd="0" destOrd="0" parTransId="{A22EB61F-383F-4F3C-8980-B8309F060C15}" sibTransId="{FC2B7AB2-9D7D-427B-B1B4-7FD9C93A3455}"/>
    <dgm:cxn modelId="{B88098A5-96E1-4DA1-B0BF-7CC016F79133}" type="presOf" srcId="{95AA0A17-A10B-489A-BE0B-5CFED533C8AA}" destId="{F878AEC4-EE1C-46CF-BE7B-B5D120965B72}" srcOrd="1" destOrd="0" presId="urn:microsoft.com/office/officeart/2005/8/layout/radial5"/>
    <dgm:cxn modelId="{2A6F96ED-3E70-4470-9A56-1A225A8FDF82}" type="presOf" srcId="{94D32308-05CE-48EB-B776-606A9064DC96}" destId="{284679E3-EED4-4A2C-B452-8D42687CA11F}" srcOrd="0" destOrd="0" presId="urn:microsoft.com/office/officeart/2005/8/layout/radial5"/>
    <dgm:cxn modelId="{54BC0674-2DED-402C-B0A4-BCC71143E00F}" type="presOf" srcId="{F4613DC9-8445-437A-B116-5676551FD57B}" destId="{40E30E6B-7F87-4CBB-94D7-0AA972BE3FB6}" srcOrd="0" destOrd="0" presId="urn:microsoft.com/office/officeart/2005/8/layout/radial5"/>
    <dgm:cxn modelId="{33464420-6368-4A69-8F13-755B6097B96C}" srcId="{6402A6A6-D71A-40D1-A92F-12BF0F774F31}" destId="{DFD27ECC-07C6-474F-8D1A-48683B84421F}" srcOrd="6" destOrd="0" parTransId="{64BF97CA-CC80-42E5-B977-5F6E17BDA92C}" sibTransId="{FB9A1C52-5FA5-4C4B-9A9D-85485CC7C359}"/>
    <dgm:cxn modelId="{A03C2F2F-2FDF-4FCB-9DC6-6A7DD0265334}" type="presOf" srcId="{64BF97CA-CC80-42E5-B977-5F6E17BDA92C}" destId="{9A23798D-D456-41A2-8A31-448FE7051176}" srcOrd="1" destOrd="0" presId="urn:microsoft.com/office/officeart/2005/8/layout/radial5"/>
    <dgm:cxn modelId="{DB1DC807-F702-4D2C-9E70-5F1E0CA020F1}" type="presOf" srcId="{20E56D92-C5C7-4214-B064-569B66B26998}" destId="{EBA76FFB-7099-4B0D-8C74-9997196B4BDB}" srcOrd="1" destOrd="0" presId="urn:microsoft.com/office/officeart/2005/8/layout/radial5"/>
    <dgm:cxn modelId="{F492E3E9-7E20-4935-B6F6-1C1C74183773}" type="presOf" srcId="{ADCAD3D0-91E1-465B-BCF9-76AB45DE5ECB}" destId="{8474A9E8-90F8-4435-878B-434836971BD7}" srcOrd="0" destOrd="0" presId="urn:microsoft.com/office/officeart/2005/8/layout/radial5"/>
    <dgm:cxn modelId="{FD77DC78-221D-4328-8D13-C5A9BF0D70AC}" type="presOf" srcId="{47281993-D97A-4EA2-9C8A-36A0A3C38DAC}" destId="{79C827F5-51E2-4291-90A7-CAB824D5A5A9}" srcOrd="0" destOrd="0" presId="urn:microsoft.com/office/officeart/2005/8/layout/radial5"/>
    <dgm:cxn modelId="{2C5C7029-1191-4818-8F47-FDCE1A59C40E}" type="presOf" srcId="{47281993-D97A-4EA2-9C8A-36A0A3C38DAC}" destId="{B14D84BE-F252-48C6-A9ED-261A1798F1CE}" srcOrd="1" destOrd="0" presId="urn:microsoft.com/office/officeart/2005/8/layout/radial5"/>
    <dgm:cxn modelId="{F601630F-76AD-45FE-BEDD-95288E1E61AD}" type="presOf" srcId="{6402A6A6-D71A-40D1-A92F-12BF0F774F31}" destId="{C8157A8F-E534-49CE-8A60-71421C31FEB7}" srcOrd="0" destOrd="0" presId="urn:microsoft.com/office/officeart/2005/8/layout/radial5"/>
    <dgm:cxn modelId="{A952D96A-D982-4B14-AAC4-B8488691132B}" type="presOf" srcId="{95AA0A17-A10B-489A-BE0B-5CFED533C8AA}" destId="{2BB38CFE-4FC7-490D-BED7-EF1DF9993024}" srcOrd="0" destOrd="0" presId="urn:microsoft.com/office/officeart/2005/8/layout/radial5"/>
    <dgm:cxn modelId="{ABFFD71F-A3D0-41C0-85DF-207845C66CF8}" type="presOf" srcId="{9A63709C-0C7F-4A80-9121-7EC066D0806D}" destId="{A8BDBDAF-19B2-4DFF-BC47-582A1A391BA9}" srcOrd="0" destOrd="0" presId="urn:microsoft.com/office/officeart/2005/8/layout/radial5"/>
    <dgm:cxn modelId="{4430CBF3-20EF-4DB7-B655-DA0B9B2CAE27}" srcId="{9A63709C-0C7F-4A80-9121-7EC066D0806D}" destId="{2AF99F5E-F78F-48B7-ABB6-182B4F4EE601}" srcOrd="1" destOrd="0" parTransId="{724F3222-7440-452F-8BF5-08DD78364FEA}" sibTransId="{76598A87-1CF9-450E-842F-EE3997AD57A6}"/>
    <dgm:cxn modelId="{A7B60366-83A6-4157-A8E3-1FD7AF437752}" type="presOf" srcId="{E4647BCB-35EB-48A5-A43D-A5652229B36D}" destId="{CE91BC37-AB24-45FE-A0BC-6B415002264D}" srcOrd="1" destOrd="0" presId="urn:microsoft.com/office/officeart/2005/8/layout/radial5"/>
    <dgm:cxn modelId="{6B7CA9FF-8930-4ECC-9C53-E7A867426AED}" type="presOf" srcId="{DFD27ECC-07C6-474F-8D1A-48683B84421F}" destId="{B2B1AEE9-B978-4075-B2CD-271C5A73388B}" srcOrd="0" destOrd="0" presId="urn:microsoft.com/office/officeart/2005/8/layout/radial5"/>
    <dgm:cxn modelId="{7B3B9810-EA6B-4E14-A4D4-FF2DE66298A8}" srcId="{6402A6A6-D71A-40D1-A92F-12BF0F774F31}" destId="{F4613DC9-8445-437A-B116-5676551FD57B}" srcOrd="2" destOrd="0" parTransId="{BBC25B28-B593-469F-8D57-53D3BE3C5093}" sibTransId="{141F43E9-BFDD-4CFA-A14D-43C7ED1491DD}"/>
    <dgm:cxn modelId="{744014C5-F614-4218-8B23-EB0257669E03}" srcId="{6402A6A6-D71A-40D1-A92F-12BF0F774F31}" destId="{94D32308-05CE-48EB-B776-606A9064DC96}" srcOrd="1" destOrd="0" parTransId="{95AA0A17-A10B-489A-BE0B-5CFED533C8AA}" sibTransId="{8E78E1C8-E748-4F0E-B233-6AB16BFD14E0}"/>
    <dgm:cxn modelId="{9F5CB9B6-13AC-431F-ACAA-6133CC8C6CEC}" type="presOf" srcId="{18534F4F-A1B4-4C5F-8840-24927A31FABE}" destId="{78B09612-2A81-407B-AFAB-3C4213D5D7F0}" srcOrd="0" destOrd="0" presId="urn:microsoft.com/office/officeart/2005/8/layout/radial5"/>
    <dgm:cxn modelId="{D4C67B77-9871-49BA-9D61-F5D16745229D}" srcId="{6402A6A6-D71A-40D1-A92F-12BF0F774F31}" destId="{ADCAD3D0-91E1-465B-BCF9-76AB45DE5ECB}" srcOrd="3" destOrd="0" parTransId="{E4647BCB-35EB-48A5-A43D-A5652229B36D}" sibTransId="{A3FD0FC1-1A45-4201-9280-2B72E831773C}"/>
    <dgm:cxn modelId="{01124FCC-0871-4F87-B146-272AB20A789E}" type="presOf" srcId="{DC507F71-60B2-4B13-AE30-EBD3DC3856D0}" destId="{88CFDE7B-7BF0-40C3-900B-D112AAC7E2AD}" srcOrd="0" destOrd="0" presId="urn:microsoft.com/office/officeart/2005/8/layout/radial5"/>
    <dgm:cxn modelId="{BFD163B6-5BD1-4229-B0FB-DDC1DB64A69C}" type="presOf" srcId="{64BF97CA-CC80-42E5-B977-5F6E17BDA92C}" destId="{B31BEC88-6087-4CCD-9BE2-FF397AD6A522}" srcOrd="0" destOrd="0" presId="urn:microsoft.com/office/officeart/2005/8/layout/radial5"/>
    <dgm:cxn modelId="{7CAAAB31-F7EB-4D5D-A93F-5B7C33968AE4}" srcId="{6402A6A6-D71A-40D1-A92F-12BF0F774F31}" destId="{18534F4F-A1B4-4C5F-8840-24927A31FABE}" srcOrd="5" destOrd="0" parTransId="{DC507F71-60B2-4B13-AE30-EBD3DC3856D0}" sibTransId="{38135058-0E3B-4F35-88AE-A935B4CB4EE6}"/>
    <dgm:cxn modelId="{94848D57-1502-42DE-AA4B-8E9E415F3E1A}" type="presOf" srcId="{BBC25B28-B593-469F-8D57-53D3BE3C5093}" destId="{4282066D-A568-4FE2-BDE1-C5D28E3B074F}" srcOrd="1" destOrd="0" presId="urn:microsoft.com/office/officeart/2005/8/layout/radial5"/>
    <dgm:cxn modelId="{BFB27F37-68E8-49AD-9B2D-5888AD94FD93}" type="presParOf" srcId="{A8BDBDAF-19B2-4DFF-BC47-582A1A391BA9}" destId="{C8157A8F-E534-49CE-8A60-71421C31FEB7}" srcOrd="0" destOrd="0" presId="urn:microsoft.com/office/officeart/2005/8/layout/radial5"/>
    <dgm:cxn modelId="{C350FD21-1732-4DE5-8D2F-FF1B2E7971E8}" type="presParOf" srcId="{A8BDBDAF-19B2-4DFF-BC47-582A1A391BA9}" destId="{B326441B-3FEC-4F0F-B256-5EFD4BB0002E}" srcOrd="1" destOrd="0" presId="urn:microsoft.com/office/officeart/2005/8/layout/radial5"/>
    <dgm:cxn modelId="{10241883-DF17-440C-9884-D8322F692A36}" type="presParOf" srcId="{B326441B-3FEC-4F0F-B256-5EFD4BB0002E}" destId="{EBA76FFB-7099-4B0D-8C74-9997196B4BDB}" srcOrd="0" destOrd="0" presId="urn:microsoft.com/office/officeart/2005/8/layout/radial5"/>
    <dgm:cxn modelId="{7743A7D0-68F0-4061-BB75-E0F33016FCF5}" type="presParOf" srcId="{A8BDBDAF-19B2-4DFF-BC47-582A1A391BA9}" destId="{64AC3D59-112D-437B-A045-E1D7441904AE}" srcOrd="2" destOrd="0" presId="urn:microsoft.com/office/officeart/2005/8/layout/radial5"/>
    <dgm:cxn modelId="{7E513947-0291-4030-9376-6E1DA7A18AC4}" type="presParOf" srcId="{A8BDBDAF-19B2-4DFF-BC47-582A1A391BA9}" destId="{2BB38CFE-4FC7-490D-BED7-EF1DF9993024}" srcOrd="3" destOrd="0" presId="urn:microsoft.com/office/officeart/2005/8/layout/radial5"/>
    <dgm:cxn modelId="{54EC9C67-198D-4196-A09D-26F4A2B228A4}" type="presParOf" srcId="{2BB38CFE-4FC7-490D-BED7-EF1DF9993024}" destId="{F878AEC4-EE1C-46CF-BE7B-B5D120965B72}" srcOrd="0" destOrd="0" presId="urn:microsoft.com/office/officeart/2005/8/layout/radial5"/>
    <dgm:cxn modelId="{D65D7DBA-EE21-4C84-831A-D76EE6A25778}" type="presParOf" srcId="{A8BDBDAF-19B2-4DFF-BC47-582A1A391BA9}" destId="{284679E3-EED4-4A2C-B452-8D42687CA11F}" srcOrd="4" destOrd="0" presId="urn:microsoft.com/office/officeart/2005/8/layout/radial5"/>
    <dgm:cxn modelId="{133906DF-2FDB-46DE-91CA-637B974A2AFE}" type="presParOf" srcId="{A8BDBDAF-19B2-4DFF-BC47-582A1A391BA9}" destId="{882730A6-CCBC-450D-9C8F-D214F100084B}" srcOrd="5" destOrd="0" presId="urn:microsoft.com/office/officeart/2005/8/layout/radial5"/>
    <dgm:cxn modelId="{EAE31FA7-0278-4F82-83A9-483F4E40F2F3}" type="presParOf" srcId="{882730A6-CCBC-450D-9C8F-D214F100084B}" destId="{4282066D-A568-4FE2-BDE1-C5D28E3B074F}" srcOrd="0" destOrd="0" presId="urn:microsoft.com/office/officeart/2005/8/layout/radial5"/>
    <dgm:cxn modelId="{3B8A3F04-29A3-4A00-9269-3F06CF690EB1}" type="presParOf" srcId="{A8BDBDAF-19B2-4DFF-BC47-582A1A391BA9}" destId="{40E30E6B-7F87-4CBB-94D7-0AA972BE3FB6}" srcOrd="6" destOrd="0" presId="urn:microsoft.com/office/officeart/2005/8/layout/radial5"/>
    <dgm:cxn modelId="{7080D3EC-9DEC-4F34-8A4B-5F8234BBCAAA}" type="presParOf" srcId="{A8BDBDAF-19B2-4DFF-BC47-582A1A391BA9}" destId="{9CB2AA61-1189-4226-A546-51C2F0296B2B}" srcOrd="7" destOrd="0" presId="urn:microsoft.com/office/officeart/2005/8/layout/radial5"/>
    <dgm:cxn modelId="{B8EB1BEC-9C4D-4F99-BC47-1F571E1EFB9E}" type="presParOf" srcId="{9CB2AA61-1189-4226-A546-51C2F0296B2B}" destId="{CE91BC37-AB24-45FE-A0BC-6B415002264D}" srcOrd="0" destOrd="0" presId="urn:microsoft.com/office/officeart/2005/8/layout/radial5"/>
    <dgm:cxn modelId="{D1FE159F-FD30-4AE9-939C-FF77FE085536}" type="presParOf" srcId="{A8BDBDAF-19B2-4DFF-BC47-582A1A391BA9}" destId="{8474A9E8-90F8-4435-878B-434836971BD7}" srcOrd="8" destOrd="0" presId="urn:microsoft.com/office/officeart/2005/8/layout/radial5"/>
    <dgm:cxn modelId="{45665CBB-08BF-4B51-8082-FAF054C035B6}" type="presParOf" srcId="{A8BDBDAF-19B2-4DFF-BC47-582A1A391BA9}" destId="{79C827F5-51E2-4291-90A7-CAB824D5A5A9}" srcOrd="9" destOrd="0" presId="urn:microsoft.com/office/officeart/2005/8/layout/radial5"/>
    <dgm:cxn modelId="{A1A68675-88BC-4F2D-8238-33ED21FA13D9}" type="presParOf" srcId="{79C827F5-51E2-4291-90A7-CAB824D5A5A9}" destId="{B14D84BE-F252-48C6-A9ED-261A1798F1CE}" srcOrd="0" destOrd="0" presId="urn:microsoft.com/office/officeart/2005/8/layout/radial5"/>
    <dgm:cxn modelId="{CC32A58A-A56F-412F-9FAB-A8C9E369778A}" type="presParOf" srcId="{A8BDBDAF-19B2-4DFF-BC47-582A1A391BA9}" destId="{A313B3E8-525F-44F3-8AC0-959C668F3B13}" srcOrd="10" destOrd="0" presId="urn:microsoft.com/office/officeart/2005/8/layout/radial5"/>
    <dgm:cxn modelId="{785E95CF-2FFA-4E29-9E47-97371C44EFE5}" type="presParOf" srcId="{A8BDBDAF-19B2-4DFF-BC47-582A1A391BA9}" destId="{88CFDE7B-7BF0-40C3-900B-D112AAC7E2AD}" srcOrd="11" destOrd="0" presId="urn:microsoft.com/office/officeart/2005/8/layout/radial5"/>
    <dgm:cxn modelId="{0564967A-C8DC-4F91-97E1-C56F745DE4B4}" type="presParOf" srcId="{88CFDE7B-7BF0-40C3-900B-D112AAC7E2AD}" destId="{FFED3C49-319F-449A-9D86-2E4BA029656C}" srcOrd="0" destOrd="0" presId="urn:microsoft.com/office/officeart/2005/8/layout/radial5"/>
    <dgm:cxn modelId="{D6D230DD-AC8A-4BBC-974F-9482AB8ACEF5}" type="presParOf" srcId="{A8BDBDAF-19B2-4DFF-BC47-582A1A391BA9}" destId="{78B09612-2A81-407B-AFAB-3C4213D5D7F0}" srcOrd="12" destOrd="0" presId="urn:microsoft.com/office/officeart/2005/8/layout/radial5"/>
    <dgm:cxn modelId="{8410DC6B-1139-4C59-A9FB-5CDB0126C7DB}" type="presParOf" srcId="{A8BDBDAF-19B2-4DFF-BC47-582A1A391BA9}" destId="{B31BEC88-6087-4CCD-9BE2-FF397AD6A522}" srcOrd="13" destOrd="0" presId="urn:microsoft.com/office/officeart/2005/8/layout/radial5"/>
    <dgm:cxn modelId="{3E8DF529-6212-42D7-9621-D4EBB87E0490}" type="presParOf" srcId="{B31BEC88-6087-4CCD-9BE2-FF397AD6A522}" destId="{9A23798D-D456-41A2-8A31-448FE7051176}" srcOrd="0" destOrd="0" presId="urn:microsoft.com/office/officeart/2005/8/layout/radial5"/>
    <dgm:cxn modelId="{2A542AD6-57D2-4B95-8387-18F0237FCB8E}" type="presParOf" srcId="{A8BDBDAF-19B2-4DFF-BC47-582A1A391BA9}" destId="{B2B1AEE9-B978-4075-B2CD-271C5A73388B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157A8F-E534-49CE-8A60-71421C31FEB7}">
      <dsp:nvSpPr>
        <dsp:cNvPr id="0" name=""/>
        <dsp:cNvSpPr/>
      </dsp:nvSpPr>
      <dsp:spPr>
        <a:xfrm>
          <a:off x="3454977" y="1756031"/>
          <a:ext cx="1666343" cy="14574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Загальна сума видатків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21 341 679,81 грн.</a:t>
          </a:r>
          <a:endParaRPr lang="ru-RU" sz="1200" kern="1200" dirty="0">
            <a:latin typeface="+mn-lt"/>
            <a:cs typeface="Arial" panose="020B0604020202020204" pitchFamily="34" charset="0"/>
          </a:endParaRPr>
        </a:p>
      </dsp:txBody>
      <dsp:txXfrm>
        <a:off x="3454977" y="1756031"/>
        <a:ext cx="1666343" cy="1457433"/>
      </dsp:txXfrm>
    </dsp:sp>
    <dsp:sp modelId="{B326441B-3FEC-4F0F-B256-5EFD4BB0002E}">
      <dsp:nvSpPr>
        <dsp:cNvPr id="0" name=""/>
        <dsp:cNvSpPr/>
      </dsp:nvSpPr>
      <dsp:spPr>
        <a:xfrm rot="16405061">
          <a:off x="4232703" y="1319803"/>
          <a:ext cx="222037" cy="4687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6405061">
        <a:off x="4232703" y="1319803"/>
        <a:ext cx="222037" cy="468792"/>
      </dsp:txXfrm>
    </dsp:sp>
    <dsp:sp modelId="{64AC3D59-112D-437B-A045-E1D7441904AE}">
      <dsp:nvSpPr>
        <dsp:cNvPr id="0" name=""/>
        <dsp:cNvSpPr/>
      </dsp:nvSpPr>
      <dsp:spPr>
        <a:xfrm>
          <a:off x="3483013" y="98421"/>
          <a:ext cx="1821189" cy="1240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оплата </a:t>
          </a:r>
          <a:r>
            <a:rPr lang="ru-RU" sz="1200" b="1" kern="1200" dirty="0" err="1" smtClean="0">
              <a:latin typeface="+mn-lt"/>
              <a:cs typeface="Arial" panose="020B0604020202020204" pitchFamily="34" charset="0"/>
            </a:rPr>
            <a:t>праці</a:t>
          </a: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 і </a:t>
          </a:r>
          <a:r>
            <a:rPr lang="ru-RU" sz="1200" b="1" kern="1200" dirty="0" err="1" smtClean="0">
              <a:latin typeface="+mn-lt"/>
              <a:cs typeface="Arial" panose="020B0604020202020204" pitchFamily="34" charset="0"/>
            </a:rPr>
            <a:t>нарахування</a:t>
          </a: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 на </a:t>
          </a:r>
          <a:r>
            <a:rPr lang="ru-RU" sz="1200" b="1" kern="1200" dirty="0" err="1" smtClean="0">
              <a:latin typeface="+mn-lt"/>
              <a:cs typeface="Arial" panose="020B0604020202020204" pitchFamily="34" charset="0"/>
            </a:rPr>
            <a:t>заробітну</a:t>
          </a: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 плату 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effectLst/>
              <a:latin typeface="+mn-lt"/>
              <a:cs typeface="Arial" panose="020B0604020202020204" pitchFamily="34" charset="0"/>
            </a:rPr>
            <a:t>11 154 952,75грн</a:t>
          </a:r>
          <a:r>
            <a:rPr lang="ru-RU" sz="1000" b="1" kern="1200" dirty="0" smtClean="0">
              <a:effectLst/>
              <a:latin typeface="+mn-lt"/>
              <a:cs typeface="Arial" panose="020B0604020202020204" pitchFamily="34" charset="0"/>
            </a:rPr>
            <a:t>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83013" y="98421"/>
        <a:ext cx="1821189" cy="1240921"/>
      </dsp:txXfrm>
    </dsp:sp>
    <dsp:sp modelId="{2BB38CFE-4FC7-490D-BED7-EF1DF9993024}">
      <dsp:nvSpPr>
        <dsp:cNvPr id="0" name=""/>
        <dsp:cNvSpPr/>
      </dsp:nvSpPr>
      <dsp:spPr>
        <a:xfrm rot="19872478">
          <a:off x="5064708" y="1758879"/>
          <a:ext cx="235441" cy="4687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9872478">
        <a:off x="5064708" y="1758879"/>
        <a:ext cx="235441" cy="468792"/>
      </dsp:txXfrm>
    </dsp:sp>
    <dsp:sp modelId="{284679E3-EED4-4A2C-B452-8D42687CA11F}">
      <dsp:nvSpPr>
        <dsp:cNvPr id="0" name=""/>
        <dsp:cNvSpPr/>
      </dsp:nvSpPr>
      <dsp:spPr>
        <a:xfrm>
          <a:off x="5190335" y="877725"/>
          <a:ext cx="1785909" cy="1240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предмети, матеріали, обладнання та інвентар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297 636,00 грн.</a:t>
          </a:r>
          <a:endParaRPr lang="ru-RU" sz="1200" b="1" kern="1200" dirty="0" smtClean="0">
            <a:latin typeface="+mn-lt"/>
            <a:cs typeface="Arial" panose="020B0604020202020204" pitchFamily="34" charset="0"/>
          </a:endParaRPr>
        </a:p>
      </dsp:txBody>
      <dsp:txXfrm>
        <a:off x="5190335" y="877725"/>
        <a:ext cx="1785909" cy="1240921"/>
      </dsp:txXfrm>
    </dsp:sp>
    <dsp:sp modelId="{882730A6-CCBC-450D-9C8F-D214F100084B}">
      <dsp:nvSpPr>
        <dsp:cNvPr id="0" name=""/>
        <dsp:cNvSpPr/>
      </dsp:nvSpPr>
      <dsp:spPr>
        <a:xfrm rot="812577">
          <a:off x="5171307" y="2487773"/>
          <a:ext cx="205033" cy="4687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812577">
        <a:off x="5171307" y="2487773"/>
        <a:ext cx="205033" cy="468792"/>
      </dsp:txXfrm>
    </dsp:sp>
    <dsp:sp modelId="{40E30E6B-7F87-4CBB-94D7-0AA972BE3FB6}">
      <dsp:nvSpPr>
        <dsp:cNvPr id="0" name=""/>
        <dsp:cNvSpPr/>
      </dsp:nvSpPr>
      <dsp:spPr>
        <a:xfrm>
          <a:off x="5427135" y="2339224"/>
          <a:ext cx="1665515" cy="1240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видатки на відрядження  </a:t>
          </a:r>
          <a:endParaRPr lang="en-US" sz="1200" b="1" kern="1200" dirty="0" smtClean="0">
            <a:latin typeface="+mn-lt"/>
            <a:cs typeface="Arial" panose="020B0604020202020204" pitchFamily="34" charset="0"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14 024,86грн. </a:t>
          </a:r>
          <a:endParaRPr lang="ru-RU" sz="1200" b="1" kern="1200" dirty="0">
            <a:latin typeface="+mn-lt"/>
            <a:cs typeface="Arial" panose="020B0604020202020204" pitchFamily="34" charset="0"/>
          </a:endParaRPr>
        </a:p>
      </dsp:txBody>
      <dsp:txXfrm>
        <a:off x="5427135" y="2339224"/>
        <a:ext cx="1665515" cy="1240921"/>
      </dsp:txXfrm>
    </dsp:sp>
    <dsp:sp modelId="{9CB2AA61-1189-4226-A546-51C2F0296B2B}">
      <dsp:nvSpPr>
        <dsp:cNvPr id="0" name=""/>
        <dsp:cNvSpPr/>
      </dsp:nvSpPr>
      <dsp:spPr>
        <a:xfrm rot="3528965">
          <a:off x="4670444" y="3118854"/>
          <a:ext cx="286709" cy="4687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3528965">
        <a:off x="4670444" y="3118854"/>
        <a:ext cx="286709" cy="468792"/>
      </dsp:txXfrm>
    </dsp:sp>
    <dsp:sp modelId="{8474A9E8-90F8-4435-878B-434836971BD7}">
      <dsp:nvSpPr>
        <dsp:cNvPr id="0" name=""/>
        <dsp:cNvSpPr/>
      </dsp:nvSpPr>
      <dsp:spPr>
        <a:xfrm>
          <a:off x="4399917" y="3544212"/>
          <a:ext cx="1809971" cy="1240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Оплата комунальних послуг та енергоносіїв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183 795,14 грн.</a:t>
          </a:r>
          <a:endParaRPr lang="ru-RU" sz="1200" b="1" kern="1200" dirty="0">
            <a:effectLst/>
            <a:latin typeface="+mn-lt"/>
            <a:cs typeface="Arial" panose="020B0604020202020204" pitchFamily="34" charset="0"/>
          </a:endParaRPr>
        </a:p>
      </dsp:txBody>
      <dsp:txXfrm>
        <a:off x="4399917" y="3544212"/>
        <a:ext cx="1809971" cy="1240921"/>
      </dsp:txXfrm>
    </dsp:sp>
    <dsp:sp modelId="{79C827F5-51E2-4291-90A7-CAB824D5A5A9}">
      <dsp:nvSpPr>
        <dsp:cNvPr id="0" name=""/>
        <dsp:cNvSpPr/>
      </dsp:nvSpPr>
      <dsp:spPr>
        <a:xfrm rot="7125269">
          <a:off x="3683588" y="3115578"/>
          <a:ext cx="259585" cy="4687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7125269">
        <a:off x="3683588" y="3115578"/>
        <a:ext cx="259585" cy="468792"/>
      </dsp:txXfrm>
    </dsp:sp>
    <dsp:sp modelId="{A313B3E8-525F-44F3-8AC0-959C668F3B13}">
      <dsp:nvSpPr>
        <dsp:cNvPr id="0" name=""/>
        <dsp:cNvSpPr/>
      </dsp:nvSpPr>
      <dsp:spPr>
        <a:xfrm>
          <a:off x="2482624" y="3531239"/>
          <a:ext cx="1786542" cy="12320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оплата послуг, крім комунальних </a:t>
          </a:r>
          <a:endParaRPr lang="en-US" sz="1200" b="1" kern="1200" dirty="0" smtClean="0">
            <a:latin typeface="+mn-lt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543 991,68 грн.</a:t>
          </a:r>
          <a:endParaRPr lang="ru-RU" sz="1200" b="1" kern="1200" dirty="0">
            <a:latin typeface="+mn-lt"/>
            <a:cs typeface="Arial" panose="020B0604020202020204" pitchFamily="34" charset="0"/>
          </a:endParaRPr>
        </a:p>
      </dsp:txBody>
      <dsp:txXfrm>
        <a:off x="2482624" y="3531239"/>
        <a:ext cx="1786542" cy="1232036"/>
      </dsp:txXfrm>
    </dsp:sp>
    <dsp:sp modelId="{88CFDE7B-7BF0-40C3-900B-D112AAC7E2AD}">
      <dsp:nvSpPr>
        <dsp:cNvPr id="0" name=""/>
        <dsp:cNvSpPr/>
      </dsp:nvSpPr>
      <dsp:spPr>
        <a:xfrm rot="9969295">
          <a:off x="3235959" y="2487463"/>
          <a:ext cx="180228" cy="4687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9969295">
        <a:off x="3235959" y="2487463"/>
        <a:ext cx="180228" cy="468792"/>
      </dsp:txXfrm>
    </dsp:sp>
    <dsp:sp modelId="{78B09612-2A81-407B-AFAB-3C4213D5D7F0}">
      <dsp:nvSpPr>
        <dsp:cNvPr id="0" name=""/>
        <dsp:cNvSpPr/>
      </dsp:nvSpPr>
      <dsp:spPr>
        <a:xfrm>
          <a:off x="1520808" y="2339507"/>
          <a:ext cx="1678284" cy="1240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інші поточні видатки </a:t>
          </a:r>
          <a:endParaRPr lang="en-US" sz="1200" b="1" kern="1200" dirty="0" smtClean="0">
            <a:latin typeface="+mn-lt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20 336,12 грн.</a:t>
          </a:r>
          <a:endParaRPr lang="ru-RU" sz="1200" b="1" kern="1200" dirty="0">
            <a:latin typeface="+mn-lt"/>
            <a:cs typeface="Arial" panose="020B0604020202020204" pitchFamily="34" charset="0"/>
          </a:endParaRPr>
        </a:p>
      </dsp:txBody>
      <dsp:txXfrm>
        <a:off x="1520808" y="2339507"/>
        <a:ext cx="1678284" cy="1240921"/>
      </dsp:txXfrm>
    </dsp:sp>
    <dsp:sp modelId="{B31BEC88-6087-4CCD-9BE2-FF397AD6A522}">
      <dsp:nvSpPr>
        <dsp:cNvPr id="0" name=""/>
        <dsp:cNvSpPr/>
      </dsp:nvSpPr>
      <dsp:spPr>
        <a:xfrm rot="12608244">
          <a:off x="3344174" y="1758476"/>
          <a:ext cx="193439" cy="4687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2608244">
        <a:off x="3344174" y="1758476"/>
        <a:ext cx="193439" cy="468792"/>
      </dsp:txXfrm>
    </dsp:sp>
    <dsp:sp modelId="{B2B1AEE9-B978-4075-B2CD-271C5A73388B}">
      <dsp:nvSpPr>
        <dsp:cNvPr id="0" name=""/>
        <dsp:cNvSpPr/>
      </dsp:nvSpPr>
      <dsp:spPr>
        <a:xfrm>
          <a:off x="1686279" y="877724"/>
          <a:ext cx="1805032" cy="1240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капітальні видатки </a:t>
          </a:r>
          <a:endParaRPr lang="en-US" sz="1200" b="1" kern="1200" dirty="0" smtClean="0">
            <a:latin typeface="+mn-lt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9 126 943,86грн. </a:t>
          </a:r>
          <a:endParaRPr lang="ru-RU" sz="1200" b="1" kern="1200" dirty="0">
            <a:latin typeface="+mn-lt"/>
            <a:cs typeface="Arial" panose="020B0604020202020204" pitchFamily="34" charset="0"/>
          </a:endParaRPr>
        </a:p>
      </dsp:txBody>
      <dsp:txXfrm>
        <a:off x="1686279" y="877724"/>
        <a:ext cx="1805032" cy="1240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21.01.2022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2162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21.01.2022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7822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21.01.2022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57647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21.01.2022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82907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21.01.2022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1240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21.01.2022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3356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21.01.2022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0764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21.01.2022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43603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21.01.2022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71026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21.01.2022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17364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21.01.2022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70469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E2EBF-7122-48CA-AA6F-878199C2F645}" type="datetimeFigureOut">
              <a:rPr lang="uk-UA" smtClean="0"/>
              <a:pPr/>
              <a:t>21.01.2022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A9685-0731-46A9-96FB-15754FA9824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68966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16329" y="858409"/>
            <a:ext cx="5089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ЗВІТ </a:t>
            </a:r>
          </a:p>
          <a:p>
            <a:pPr algn="ctr"/>
            <a:r>
              <a:rPr lang="uk-UA" sz="3200" b="1" dirty="0" smtClean="0"/>
              <a:t>ЮРИДИЧНОГО ДЕПАРТАМЕНТУ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26136" y="52398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9510867" y="5424504"/>
            <a:ext cx="2259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ЗА </a:t>
            </a:r>
            <a:r>
              <a:rPr lang="uk-UA" sz="3200" dirty="0" smtClean="0"/>
              <a:t>2019 </a:t>
            </a:r>
            <a:r>
              <a:rPr lang="uk-UA" sz="3200" dirty="0" smtClean="0"/>
              <a:t>РІК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xmlns="" val="3901709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4"/>
          <a:stretch/>
        </p:blipFill>
        <p:spPr>
          <a:xfrm>
            <a:off x="0" y="0"/>
            <a:ext cx="12181490" cy="686167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59315" y="2597044"/>
            <a:ext cx="10216489" cy="1812029"/>
            <a:chOff x="498306" y="2990214"/>
            <a:chExt cx="10756946" cy="1907887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498306" y="3090462"/>
              <a:ext cx="8016296" cy="1807639"/>
              <a:chOff x="446924" y="2982405"/>
              <a:chExt cx="6500352" cy="1465802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921766" y="2982405"/>
                <a:ext cx="1655067" cy="905257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46924" y="3494181"/>
                <a:ext cx="1658115" cy="95402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292209" y="3487457"/>
                <a:ext cx="1655067" cy="954026"/>
              </a:xfrm>
              <a:prstGeom prst="rect">
                <a:avLst/>
              </a:prstGeom>
            </p:spPr>
          </p:pic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V="1">
              <a:off x="9337540" y="2990214"/>
              <a:ext cx="1917712" cy="121662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613103" y="332089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2019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5201" y="329973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2017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65215" y="329973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2018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78328" y="330449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2016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6665" y="123534"/>
            <a:ext cx="1194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uk-UA" sz="3600" b="1" dirty="0" smtClean="0">
                <a:solidFill>
                  <a:schemeClr val="tx2"/>
                </a:solidFill>
              </a:rPr>
              <a:t>Кількість наданих адміністративних послуг з державної реєстрації фізичних осіб-підприємців</a:t>
            </a:r>
            <a:endParaRPr lang="uk-UA" sz="3600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8836" y="4420984"/>
            <a:ext cx="4022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Державна реєстрація </a:t>
            </a:r>
            <a:r>
              <a:rPr lang="uk-UA" sz="1600" dirty="0" smtClean="0">
                <a:solidFill>
                  <a:schemeClr val="accent1"/>
                </a:solidFill>
              </a:rPr>
              <a:t>2573</a:t>
            </a:r>
          </a:p>
          <a:p>
            <a:pPr algn="ctr"/>
            <a:r>
              <a:rPr lang="uk-UA" sz="1600" dirty="0" smtClean="0"/>
              <a:t>Державна реєстрація змін </a:t>
            </a:r>
            <a:r>
              <a:rPr lang="uk-UA" sz="1600" dirty="0" smtClean="0">
                <a:solidFill>
                  <a:schemeClr val="accent1"/>
                </a:solidFill>
              </a:rPr>
              <a:t>5274</a:t>
            </a:r>
          </a:p>
          <a:p>
            <a:pPr algn="ctr"/>
            <a:r>
              <a:rPr lang="uk-UA" sz="1600" dirty="0" smtClean="0"/>
              <a:t>Державна реєстрація припинення </a:t>
            </a:r>
            <a:r>
              <a:rPr lang="uk-UA" sz="1600" dirty="0" smtClean="0">
                <a:solidFill>
                  <a:schemeClr val="accent1"/>
                </a:solidFill>
              </a:rPr>
              <a:t>1155</a:t>
            </a:r>
            <a:endParaRPr lang="uk-UA" sz="1600" dirty="0">
              <a:solidFill>
                <a:schemeClr val="accent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42668" y="1808210"/>
            <a:ext cx="3769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Державна реєстрація </a:t>
            </a:r>
            <a:r>
              <a:rPr lang="uk-UA" sz="1600" dirty="0" smtClean="0">
                <a:solidFill>
                  <a:schemeClr val="tx2"/>
                </a:solidFill>
              </a:rPr>
              <a:t>6090</a:t>
            </a:r>
          </a:p>
          <a:p>
            <a:pPr algn="ctr"/>
            <a:r>
              <a:rPr lang="uk-UA" sz="1600" dirty="0" smtClean="0"/>
              <a:t>Державна </a:t>
            </a:r>
            <a:r>
              <a:rPr lang="uk-UA" sz="1600" dirty="0"/>
              <a:t>реєстрація змін </a:t>
            </a:r>
            <a:r>
              <a:rPr lang="uk-UA" sz="1600" dirty="0" smtClean="0">
                <a:solidFill>
                  <a:schemeClr val="tx2"/>
                </a:solidFill>
              </a:rPr>
              <a:t>4518</a:t>
            </a:r>
          </a:p>
          <a:p>
            <a:pPr algn="ctr"/>
            <a:r>
              <a:rPr lang="uk-UA" sz="1600" dirty="0" smtClean="0"/>
              <a:t>Державна </a:t>
            </a:r>
            <a:r>
              <a:rPr lang="uk-UA" sz="1600" dirty="0"/>
              <a:t>реєстрація припинення </a:t>
            </a:r>
            <a:r>
              <a:rPr lang="uk-UA" sz="1600" dirty="0" smtClean="0">
                <a:solidFill>
                  <a:schemeClr val="tx2"/>
                </a:solidFill>
              </a:rPr>
              <a:t>9599</a:t>
            </a:r>
            <a:endParaRPr lang="uk-UA" sz="1600" dirty="0">
              <a:solidFill>
                <a:schemeClr val="tx2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548772" y="4431242"/>
            <a:ext cx="3647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Державна реєстрація </a:t>
            </a:r>
            <a:r>
              <a:rPr lang="uk-UA" sz="1600" dirty="0" smtClean="0">
                <a:solidFill>
                  <a:schemeClr val="accent1"/>
                </a:solidFill>
              </a:rPr>
              <a:t>8644</a:t>
            </a:r>
            <a:endParaRPr lang="uk-UA" sz="1600" dirty="0">
              <a:solidFill>
                <a:schemeClr val="accent1"/>
              </a:solidFill>
            </a:endParaRPr>
          </a:p>
          <a:p>
            <a:pPr algn="ctr"/>
            <a:r>
              <a:rPr lang="uk-UA" sz="1600" dirty="0"/>
              <a:t>Державна реєстрація змін </a:t>
            </a:r>
            <a:r>
              <a:rPr lang="uk-UA" sz="1600" dirty="0" smtClean="0">
                <a:solidFill>
                  <a:schemeClr val="accent1"/>
                </a:solidFill>
              </a:rPr>
              <a:t>4111</a:t>
            </a:r>
            <a:endParaRPr lang="uk-UA" sz="1600" dirty="0">
              <a:solidFill>
                <a:schemeClr val="accent1"/>
              </a:solidFill>
            </a:endParaRPr>
          </a:p>
          <a:p>
            <a:pPr algn="ctr"/>
            <a:r>
              <a:rPr lang="uk-UA" sz="1600" dirty="0"/>
              <a:t>Державна реєстрація припинення </a:t>
            </a:r>
            <a:r>
              <a:rPr lang="uk-UA" sz="1600" dirty="0" smtClean="0">
                <a:solidFill>
                  <a:schemeClr val="accent1"/>
                </a:solidFill>
              </a:rPr>
              <a:t>4227</a:t>
            </a:r>
            <a:endParaRPr lang="uk-UA" sz="1600" dirty="0">
              <a:solidFill>
                <a:schemeClr val="accent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88104" y="175212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600" dirty="0"/>
              <a:t>Державна реєстрація </a:t>
            </a:r>
            <a:r>
              <a:rPr lang="uk-UA" sz="1600" dirty="0" smtClean="0">
                <a:solidFill>
                  <a:srgbClr val="FFC000"/>
                </a:solidFill>
              </a:rPr>
              <a:t>9690</a:t>
            </a:r>
            <a:endParaRPr lang="uk-UA" sz="1600" dirty="0">
              <a:solidFill>
                <a:srgbClr val="FFC000"/>
              </a:solidFill>
            </a:endParaRPr>
          </a:p>
          <a:p>
            <a:pPr algn="ctr"/>
            <a:r>
              <a:rPr lang="uk-UA" sz="1600" dirty="0"/>
              <a:t>Державна реєстрація змін </a:t>
            </a:r>
            <a:r>
              <a:rPr lang="uk-UA" sz="1600" dirty="0" smtClean="0">
                <a:solidFill>
                  <a:srgbClr val="FFC000"/>
                </a:solidFill>
              </a:rPr>
              <a:t>4081</a:t>
            </a:r>
            <a:endParaRPr lang="uk-UA" sz="1600" dirty="0">
              <a:solidFill>
                <a:srgbClr val="FFC000"/>
              </a:solidFill>
            </a:endParaRPr>
          </a:p>
          <a:p>
            <a:pPr algn="ctr"/>
            <a:r>
              <a:rPr lang="uk-UA" sz="1600" dirty="0"/>
              <a:t>Державна реєстрація припинення </a:t>
            </a:r>
            <a:r>
              <a:rPr lang="uk-UA" sz="1600" dirty="0" smtClean="0">
                <a:solidFill>
                  <a:srgbClr val="FFC000"/>
                </a:solidFill>
              </a:rPr>
              <a:t>3804</a:t>
            </a:r>
            <a:endParaRPr lang="uk-UA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841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4"/>
          <a:stretch/>
        </p:blipFill>
        <p:spPr>
          <a:xfrm>
            <a:off x="10510" y="-3670"/>
            <a:ext cx="12181490" cy="686167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59315" y="2597044"/>
            <a:ext cx="10216489" cy="1812029"/>
            <a:chOff x="498306" y="2990214"/>
            <a:chExt cx="10756946" cy="1907887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498306" y="3090462"/>
              <a:ext cx="8016296" cy="1807639"/>
              <a:chOff x="446924" y="2982405"/>
              <a:chExt cx="6500352" cy="1465802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921766" y="2982405"/>
                <a:ext cx="1655067" cy="905257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46924" y="3494181"/>
                <a:ext cx="1658115" cy="95402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292209" y="3487457"/>
                <a:ext cx="1655067" cy="954026"/>
              </a:xfrm>
              <a:prstGeom prst="rect">
                <a:avLst/>
              </a:prstGeom>
            </p:spPr>
          </p:pic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V="1">
              <a:off x="9337540" y="2990214"/>
              <a:ext cx="1917712" cy="121662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613103" y="332089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2019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5201" y="329973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2017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65215" y="329973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2018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78328" y="330449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2016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248" y="-7306"/>
            <a:ext cx="119829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uk-UA" sz="3600" b="1" dirty="0" smtClean="0">
                <a:solidFill>
                  <a:schemeClr val="tx2"/>
                </a:solidFill>
              </a:rPr>
              <a:t>Кількість наданих адміністративних послуг з державної реєстрації юридичних осіб</a:t>
            </a:r>
            <a:endParaRPr lang="uk-UA" sz="3600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8836" y="4420984"/>
            <a:ext cx="4022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Державна реєстрація </a:t>
            </a:r>
            <a:r>
              <a:rPr lang="uk-UA" sz="1600" dirty="0" smtClean="0">
                <a:solidFill>
                  <a:schemeClr val="accent1"/>
                </a:solidFill>
              </a:rPr>
              <a:t>925</a:t>
            </a:r>
          </a:p>
          <a:p>
            <a:pPr algn="ctr"/>
            <a:r>
              <a:rPr lang="uk-UA" sz="1600" dirty="0" smtClean="0"/>
              <a:t>Державна реєстрація змін </a:t>
            </a:r>
            <a:r>
              <a:rPr lang="uk-UA" sz="1600" dirty="0" smtClean="0">
                <a:solidFill>
                  <a:schemeClr val="accent1"/>
                </a:solidFill>
              </a:rPr>
              <a:t>2274</a:t>
            </a:r>
          </a:p>
          <a:p>
            <a:pPr algn="ctr"/>
            <a:r>
              <a:rPr lang="uk-UA" sz="1600" dirty="0" smtClean="0"/>
              <a:t>Державна реєстрація припинення </a:t>
            </a:r>
            <a:r>
              <a:rPr lang="uk-UA" sz="1600" dirty="0" smtClean="0">
                <a:solidFill>
                  <a:schemeClr val="accent1"/>
                </a:solidFill>
              </a:rPr>
              <a:t>99</a:t>
            </a:r>
            <a:endParaRPr lang="uk-UA" sz="1600" dirty="0">
              <a:solidFill>
                <a:schemeClr val="accent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42668" y="1808210"/>
            <a:ext cx="3769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Державна реєстрація </a:t>
            </a:r>
            <a:r>
              <a:rPr lang="uk-UA" sz="1600" dirty="0" smtClean="0">
                <a:solidFill>
                  <a:schemeClr val="tx2"/>
                </a:solidFill>
              </a:rPr>
              <a:t>741</a:t>
            </a:r>
          </a:p>
          <a:p>
            <a:pPr algn="ctr"/>
            <a:r>
              <a:rPr lang="uk-UA" sz="1600" dirty="0" smtClean="0"/>
              <a:t>Державна </a:t>
            </a:r>
            <a:r>
              <a:rPr lang="uk-UA" sz="1600" dirty="0"/>
              <a:t>реєстрація змін </a:t>
            </a:r>
            <a:r>
              <a:rPr lang="uk-UA" sz="1600" dirty="0" smtClean="0">
                <a:solidFill>
                  <a:schemeClr val="tx2"/>
                </a:solidFill>
              </a:rPr>
              <a:t>2917</a:t>
            </a:r>
          </a:p>
          <a:p>
            <a:pPr algn="ctr"/>
            <a:r>
              <a:rPr lang="uk-UA" sz="1600" dirty="0" smtClean="0"/>
              <a:t>Державна </a:t>
            </a:r>
            <a:r>
              <a:rPr lang="uk-UA" sz="1600" dirty="0"/>
              <a:t>реєстрація припинення </a:t>
            </a:r>
            <a:r>
              <a:rPr lang="uk-UA" sz="1600" dirty="0" smtClean="0">
                <a:solidFill>
                  <a:schemeClr val="tx2"/>
                </a:solidFill>
              </a:rPr>
              <a:t>222</a:t>
            </a:r>
            <a:endParaRPr lang="uk-UA" sz="1600" dirty="0">
              <a:solidFill>
                <a:schemeClr val="tx2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548772" y="4431242"/>
            <a:ext cx="3647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Державна реєстрація </a:t>
            </a:r>
            <a:r>
              <a:rPr lang="uk-UA" sz="1600" dirty="0" smtClean="0">
                <a:solidFill>
                  <a:schemeClr val="accent1"/>
                </a:solidFill>
              </a:rPr>
              <a:t>696</a:t>
            </a:r>
            <a:endParaRPr lang="uk-UA" sz="1600" dirty="0">
              <a:solidFill>
                <a:schemeClr val="accent1"/>
              </a:solidFill>
            </a:endParaRPr>
          </a:p>
          <a:p>
            <a:pPr algn="ctr"/>
            <a:r>
              <a:rPr lang="uk-UA" sz="1600" dirty="0"/>
              <a:t>Державна реєстрація змін </a:t>
            </a:r>
            <a:r>
              <a:rPr lang="uk-UA" sz="1600" dirty="0" smtClean="0">
                <a:solidFill>
                  <a:schemeClr val="accent1"/>
                </a:solidFill>
              </a:rPr>
              <a:t>2811</a:t>
            </a:r>
            <a:endParaRPr lang="uk-UA" sz="1600" dirty="0">
              <a:solidFill>
                <a:schemeClr val="accent1"/>
              </a:solidFill>
            </a:endParaRPr>
          </a:p>
          <a:p>
            <a:pPr algn="ctr"/>
            <a:r>
              <a:rPr lang="uk-UA" sz="1600" dirty="0"/>
              <a:t>Державна реєстрація припинення </a:t>
            </a:r>
            <a:r>
              <a:rPr lang="uk-UA" sz="1600" dirty="0" smtClean="0">
                <a:solidFill>
                  <a:schemeClr val="accent1"/>
                </a:solidFill>
              </a:rPr>
              <a:t>280</a:t>
            </a:r>
            <a:endParaRPr lang="uk-UA" sz="1600" dirty="0">
              <a:solidFill>
                <a:schemeClr val="accent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88104" y="175212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600" dirty="0"/>
              <a:t>Державна реєстрація </a:t>
            </a:r>
            <a:r>
              <a:rPr lang="uk-UA" sz="1600" dirty="0" smtClean="0">
                <a:solidFill>
                  <a:srgbClr val="FFC000"/>
                </a:solidFill>
              </a:rPr>
              <a:t>994</a:t>
            </a:r>
            <a:endParaRPr lang="uk-UA" sz="1600" dirty="0">
              <a:solidFill>
                <a:srgbClr val="FFC000"/>
              </a:solidFill>
            </a:endParaRPr>
          </a:p>
          <a:p>
            <a:pPr algn="ctr"/>
            <a:r>
              <a:rPr lang="uk-UA" sz="1600" dirty="0"/>
              <a:t>Державна реєстрація змін </a:t>
            </a:r>
            <a:r>
              <a:rPr lang="uk-UA" sz="1600" dirty="0" smtClean="0">
                <a:solidFill>
                  <a:srgbClr val="FFC000"/>
                </a:solidFill>
              </a:rPr>
              <a:t>3882</a:t>
            </a:r>
            <a:endParaRPr lang="uk-UA" sz="1600" dirty="0">
              <a:solidFill>
                <a:srgbClr val="FFC000"/>
              </a:solidFill>
            </a:endParaRPr>
          </a:p>
          <a:p>
            <a:pPr algn="ctr"/>
            <a:r>
              <a:rPr lang="uk-UA" sz="1600" dirty="0"/>
              <a:t>Державна реєстрація припинення </a:t>
            </a:r>
            <a:r>
              <a:rPr lang="uk-UA" sz="1600" dirty="0" smtClean="0">
                <a:solidFill>
                  <a:srgbClr val="FFC000"/>
                </a:solidFill>
              </a:rPr>
              <a:t>276</a:t>
            </a:r>
            <a:endParaRPr lang="uk-UA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3794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4424" y="2360023"/>
            <a:ext cx="3143426" cy="27504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5677" y="1633540"/>
            <a:ext cx="1805208" cy="15653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1761" y="4128874"/>
            <a:ext cx="1802413" cy="15628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72421" y="2098413"/>
            <a:ext cx="1201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2"/>
                </a:solidFill>
              </a:rPr>
              <a:t>2018</a:t>
            </a:r>
            <a:endParaRPr lang="uk-UA" sz="2800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72421" y="4669090"/>
            <a:ext cx="959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2"/>
                </a:solidFill>
              </a:rPr>
              <a:t>2019</a:t>
            </a:r>
            <a:endParaRPr lang="uk-UA" sz="2800" dirty="0">
              <a:solidFill>
                <a:schemeClr val="bg2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5629726" y="2816640"/>
            <a:ext cx="615774" cy="408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521470" y="3993957"/>
            <a:ext cx="696686" cy="41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334223" y="1556427"/>
            <a:ext cx="3524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Державна реєстрація ФОП </a:t>
            </a:r>
            <a:r>
              <a:rPr lang="uk-UA" dirty="0" smtClean="0">
                <a:solidFill>
                  <a:schemeClr val="accent1"/>
                </a:solidFill>
              </a:rPr>
              <a:t>192</a:t>
            </a:r>
            <a:endParaRPr lang="uk-UA" dirty="0" smtClean="0"/>
          </a:p>
          <a:p>
            <a:r>
              <a:rPr lang="uk-UA" dirty="0" smtClean="0"/>
              <a:t>змін  до відомостей про ФОП </a:t>
            </a:r>
            <a:r>
              <a:rPr lang="uk-UA" dirty="0" smtClean="0">
                <a:solidFill>
                  <a:schemeClr val="accent1"/>
                </a:solidFill>
              </a:rPr>
              <a:t>75</a:t>
            </a:r>
            <a:r>
              <a:rPr lang="uk-UA" dirty="0" smtClean="0"/>
              <a:t> припинення ФОП  </a:t>
            </a:r>
            <a:r>
              <a:rPr lang="uk-UA" dirty="0" smtClean="0">
                <a:solidFill>
                  <a:schemeClr val="accent1"/>
                </a:solidFill>
              </a:rPr>
              <a:t>68</a:t>
            </a:r>
            <a:endParaRPr lang="uk-UA" dirty="0">
              <a:solidFill>
                <a:schemeClr val="accent1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7954174" y="1922297"/>
            <a:ext cx="339461" cy="95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303966" y="3761059"/>
            <a:ext cx="3561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Державна реєстрація ФОП </a:t>
            </a:r>
            <a:r>
              <a:rPr lang="uk-UA" dirty="0" smtClean="0">
                <a:solidFill>
                  <a:schemeClr val="accent4"/>
                </a:solidFill>
              </a:rPr>
              <a:t>1230</a:t>
            </a:r>
            <a:r>
              <a:rPr lang="uk-UA" dirty="0" smtClean="0"/>
              <a:t> змін до відомостей про ФОП </a:t>
            </a:r>
            <a:r>
              <a:rPr lang="uk-UA" dirty="0" smtClean="0">
                <a:solidFill>
                  <a:schemeClr val="accent4"/>
                </a:solidFill>
              </a:rPr>
              <a:t>983</a:t>
            </a:r>
            <a:r>
              <a:rPr lang="uk-UA" dirty="0" smtClean="0"/>
              <a:t> припинення ФОП </a:t>
            </a:r>
            <a:r>
              <a:rPr lang="uk-UA" dirty="0" smtClean="0">
                <a:solidFill>
                  <a:schemeClr val="accent4"/>
                </a:solidFill>
              </a:rPr>
              <a:t>650</a:t>
            </a:r>
            <a:endParaRPr lang="uk-UA" dirty="0"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01333" y="4929921"/>
            <a:ext cx="3326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r>
              <a:rPr lang="uk-UA" dirty="0" smtClean="0"/>
              <a:t>Державна реєстрація юридичних осіб </a:t>
            </a:r>
            <a:r>
              <a:rPr lang="uk-UA" dirty="0" smtClean="0">
                <a:solidFill>
                  <a:schemeClr val="accent4"/>
                </a:solidFill>
              </a:rPr>
              <a:t>25</a:t>
            </a:r>
            <a:endParaRPr lang="uk-UA" dirty="0">
              <a:solidFill>
                <a:schemeClr val="accent4"/>
              </a:solidFill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flipV="1">
            <a:off x="7810054" y="4208196"/>
            <a:ext cx="540435" cy="230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7888732" y="5225356"/>
            <a:ext cx="412601" cy="241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436915" y="-8268"/>
            <a:ext cx="10580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tx2"/>
                </a:solidFill>
              </a:rPr>
              <a:t>Кількість наданих послуг з державної реєстрації ФОП та ЮО через сервіс Он-лайн будинок юстиції </a:t>
            </a:r>
            <a:endParaRPr lang="uk-UA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3905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4"/>
          <a:stretch/>
        </p:blipFill>
        <p:spPr>
          <a:xfrm>
            <a:off x="10510" y="0"/>
            <a:ext cx="12181490" cy="686167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880855" y="1193144"/>
            <a:ext cx="10071678" cy="1837545"/>
            <a:chOff x="725512" y="1407359"/>
            <a:chExt cx="10604475" cy="1934753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725512" y="1517596"/>
              <a:ext cx="7778004" cy="1824516"/>
              <a:chOff x="631164" y="1706978"/>
              <a:chExt cx="6307123" cy="1479487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974386" y="1706978"/>
                <a:ext cx="1655067" cy="905257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31164" y="2232439"/>
                <a:ext cx="1658115" cy="95402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283220" y="2228232"/>
                <a:ext cx="1655067" cy="954026"/>
              </a:xfrm>
              <a:prstGeom prst="rect">
                <a:avLst/>
              </a:prstGeom>
            </p:spPr>
          </p:pic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V="1">
              <a:off x="9412275" y="1407359"/>
              <a:ext cx="1917712" cy="121662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684083" y="1787257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2019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36833" y="183482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2017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41053" y="181628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2018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06820" y="1825057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2016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69668" y="-33204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uk-UA" sz="2400" b="1" dirty="0" smtClean="0">
                <a:solidFill>
                  <a:schemeClr val="tx2"/>
                </a:solidFill>
              </a:rPr>
              <a:t>Кількість наданих витягів з Єдиного державного реєстру </a:t>
            </a:r>
            <a:r>
              <a:rPr lang="ru-RU" sz="2400" b="1" dirty="0" err="1">
                <a:solidFill>
                  <a:schemeClr val="tx2"/>
                </a:solidFill>
              </a:rPr>
              <a:t>юридичних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осіб</a:t>
            </a:r>
            <a:r>
              <a:rPr lang="ru-RU" sz="2400" b="1" dirty="0">
                <a:solidFill>
                  <a:schemeClr val="tx2"/>
                </a:solidFill>
              </a:rPr>
              <a:t>, </a:t>
            </a:r>
            <a:r>
              <a:rPr lang="ru-RU" sz="2400" b="1" dirty="0" err="1">
                <a:solidFill>
                  <a:schemeClr val="tx2"/>
                </a:solidFill>
              </a:rPr>
              <a:t>фізичних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осіб-підприємців</a:t>
            </a:r>
            <a:r>
              <a:rPr lang="ru-RU" sz="2400" b="1" dirty="0">
                <a:solidFill>
                  <a:schemeClr val="tx2"/>
                </a:solidFill>
              </a:rPr>
              <a:t> та </a:t>
            </a:r>
            <a:r>
              <a:rPr lang="ru-RU" sz="2400" b="1" dirty="0" err="1">
                <a:solidFill>
                  <a:schemeClr val="tx2"/>
                </a:solidFill>
              </a:rPr>
              <a:t>громадських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формувань</a:t>
            </a:r>
            <a:endParaRPr lang="uk-UA" sz="2400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59504" y="2919259"/>
            <a:ext cx="4022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accent1"/>
                </a:solidFill>
              </a:rPr>
              <a:t>1652</a:t>
            </a:r>
            <a:endParaRPr lang="uk-UA" sz="24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3282" y="938381"/>
            <a:ext cx="166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1"/>
                </a:solidFill>
              </a:rPr>
              <a:t>2035</a:t>
            </a:r>
            <a:endParaRPr lang="uk-UA" sz="2400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5344" y="2926386"/>
            <a:ext cx="1604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1"/>
                </a:solidFill>
              </a:rPr>
              <a:t>724</a:t>
            </a:r>
            <a:endParaRPr lang="uk-UA" sz="2400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09880" y="787317"/>
            <a:ext cx="1302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4"/>
                </a:solidFill>
              </a:rPr>
              <a:t>576</a:t>
            </a:r>
            <a:endParaRPr lang="uk-UA" sz="2400" dirty="0">
              <a:solidFill>
                <a:schemeClr val="accent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59504" y="3296121"/>
            <a:ext cx="12421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uk-UA" sz="2400" b="1" dirty="0">
                <a:solidFill>
                  <a:schemeClr val="tx2"/>
                </a:solidFill>
              </a:rPr>
              <a:t>Кількість наданих </a:t>
            </a:r>
            <a:r>
              <a:rPr lang="uk-UA" sz="2400" b="1" dirty="0" smtClean="0">
                <a:solidFill>
                  <a:schemeClr val="tx2"/>
                </a:solidFill>
              </a:rPr>
              <a:t>інформаційних довідок </a:t>
            </a:r>
            <a:r>
              <a:rPr lang="uk-UA" sz="2400" b="1" dirty="0">
                <a:solidFill>
                  <a:schemeClr val="tx2"/>
                </a:solidFill>
              </a:rPr>
              <a:t>з Д</a:t>
            </a:r>
            <a:r>
              <a:rPr lang="uk-UA" sz="2400" b="1" dirty="0" smtClean="0">
                <a:solidFill>
                  <a:schemeClr val="tx2"/>
                </a:solidFill>
              </a:rPr>
              <a:t>ержавного реєстру прав</a:t>
            </a:r>
            <a:endParaRPr lang="uk-UA" sz="2400" b="1" dirty="0">
              <a:solidFill>
                <a:schemeClr val="tx2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210" y="4692643"/>
            <a:ext cx="1942067" cy="111740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9604" y="4100432"/>
            <a:ext cx="1938497" cy="106028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5992" y="4692643"/>
            <a:ext cx="1938497" cy="111740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9372380" y="4005220"/>
            <a:ext cx="1821361" cy="11554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89387" y="5872357"/>
            <a:ext cx="1018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1"/>
                </a:solidFill>
              </a:rPr>
              <a:t>1355</a:t>
            </a:r>
            <a:endParaRPr lang="uk-UA" sz="2400" dirty="0">
              <a:solidFill>
                <a:schemeClr val="accent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65026" y="3715820"/>
            <a:ext cx="1297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1"/>
                </a:solidFill>
              </a:rPr>
              <a:t>3409</a:t>
            </a:r>
            <a:endParaRPr lang="uk-UA" sz="2400" dirty="0">
              <a:solidFill>
                <a:schemeClr val="accent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68618" y="5810045"/>
            <a:ext cx="1045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1"/>
                </a:solidFill>
              </a:rPr>
              <a:t>3716</a:t>
            </a:r>
            <a:endParaRPr lang="uk-UA" sz="2400" dirty="0">
              <a:solidFill>
                <a:schemeClr val="accent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886552" y="3641728"/>
            <a:ext cx="1003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4"/>
                </a:solidFill>
              </a:rPr>
              <a:t>3008</a:t>
            </a:r>
            <a:endParaRPr lang="uk-UA" sz="2400" dirty="0">
              <a:solidFill>
                <a:schemeClr val="accent4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35148" y="470946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2016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99974" y="4722483"/>
            <a:ext cx="803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2017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02419" y="4698366"/>
            <a:ext cx="80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2018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43646" y="4718279"/>
            <a:ext cx="1003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2019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5954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4"/>
          <a:stretch/>
        </p:blipFill>
        <p:spPr>
          <a:xfrm>
            <a:off x="0" y="0"/>
            <a:ext cx="12181490" cy="686167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76732" y="2624416"/>
            <a:ext cx="10216489" cy="1812029"/>
            <a:chOff x="498306" y="2990214"/>
            <a:chExt cx="10756946" cy="1907887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498306" y="3090462"/>
              <a:ext cx="8016296" cy="1807639"/>
              <a:chOff x="446924" y="2982405"/>
              <a:chExt cx="6500352" cy="1465802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921766" y="2982405"/>
                <a:ext cx="1655067" cy="905257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46924" y="3494181"/>
                <a:ext cx="1658115" cy="95402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292209" y="3487457"/>
                <a:ext cx="1655067" cy="954026"/>
              </a:xfrm>
              <a:prstGeom prst="rect">
                <a:avLst/>
              </a:prstGeom>
            </p:spPr>
          </p:pic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V="1">
              <a:off x="9337540" y="2990214"/>
              <a:ext cx="1917712" cy="121662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613103" y="332089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2019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5201" y="329973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2017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65215" y="329973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2018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78328" y="330449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2016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-33206"/>
            <a:ext cx="12087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uk-UA" sz="3600" b="1" dirty="0" smtClean="0">
                <a:solidFill>
                  <a:schemeClr val="tx2"/>
                </a:solidFill>
              </a:rPr>
              <a:t>Кількість наданих адміністративних послуг з державної реєстрації речових прав на нерухоме майно та їх обтяжень</a:t>
            </a:r>
            <a:endParaRPr lang="uk-UA" sz="3600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422810"/>
            <a:ext cx="48158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/>
              <a:t>Державна реєстрація права власності</a:t>
            </a:r>
            <a:r>
              <a:rPr lang="uk-UA" sz="1600" dirty="0">
                <a:solidFill>
                  <a:schemeClr val="accent1"/>
                </a:solidFill>
              </a:rPr>
              <a:t> </a:t>
            </a:r>
            <a:r>
              <a:rPr lang="uk-UA" sz="1600" dirty="0" smtClean="0">
                <a:solidFill>
                  <a:schemeClr val="accent1"/>
                </a:solidFill>
              </a:rPr>
              <a:t>5690</a:t>
            </a:r>
          </a:p>
          <a:p>
            <a:r>
              <a:rPr lang="uk-UA" sz="1600" dirty="0" smtClean="0"/>
              <a:t>Внесення змін до права власності </a:t>
            </a:r>
            <a:r>
              <a:rPr lang="uk-UA" sz="1600" dirty="0" smtClean="0">
                <a:solidFill>
                  <a:schemeClr val="accent1"/>
                </a:solidFill>
              </a:rPr>
              <a:t>238</a:t>
            </a:r>
          </a:p>
          <a:p>
            <a:r>
              <a:rPr lang="uk-UA" sz="1600" dirty="0" smtClean="0"/>
              <a:t>Скасування права власності </a:t>
            </a:r>
            <a:r>
              <a:rPr lang="uk-UA" sz="1600" dirty="0" smtClean="0">
                <a:solidFill>
                  <a:schemeClr val="accent1"/>
                </a:solidFill>
              </a:rPr>
              <a:t>20</a:t>
            </a:r>
          </a:p>
          <a:p>
            <a:r>
              <a:rPr lang="uk-UA" sz="1600" dirty="0" smtClean="0"/>
              <a:t>Реєстрація іншого речового права </a:t>
            </a:r>
            <a:r>
              <a:rPr lang="uk-UA" sz="1600" dirty="0" smtClean="0">
                <a:solidFill>
                  <a:schemeClr val="accent1"/>
                </a:solidFill>
              </a:rPr>
              <a:t>308</a:t>
            </a:r>
          </a:p>
          <a:p>
            <a:r>
              <a:rPr lang="uk-UA" sz="1600" dirty="0"/>
              <a:t>Внесення змін до іншого речового права </a:t>
            </a:r>
            <a:r>
              <a:rPr lang="uk-UA" sz="1600" dirty="0" smtClean="0">
                <a:solidFill>
                  <a:schemeClr val="accent1"/>
                </a:solidFill>
              </a:rPr>
              <a:t>17</a:t>
            </a:r>
          </a:p>
          <a:p>
            <a:r>
              <a:rPr lang="uk-UA" sz="1600" dirty="0" smtClean="0"/>
              <a:t>Реєстрація (виникнення, припинення) обтяжень </a:t>
            </a:r>
            <a:r>
              <a:rPr lang="uk-UA" sz="1600" dirty="0" smtClean="0">
                <a:solidFill>
                  <a:schemeClr val="accent1"/>
                </a:solidFill>
              </a:rPr>
              <a:t>573</a:t>
            </a:r>
            <a:endParaRPr lang="uk-UA" sz="1600" dirty="0">
              <a:solidFill>
                <a:schemeClr val="accent1"/>
              </a:solidFill>
            </a:endParaRPr>
          </a:p>
          <a:p>
            <a:pPr algn="ctr"/>
            <a:endParaRPr lang="uk-UA" sz="1600" dirty="0">
              <a:solidFill>
                <a:schemeClr val="accent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67169" y="1171843"/>
            <a:ext cx="48980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Державна реєстрація </a:t>
            </a:r>
            <a:r>
              <a:rPr lang="uk-UA" sz="1600" dirty="0" smtClean="0"/>
              <a:t>права власності </a:t>
            </a:r>
            <a:r>
              <a:rPr lang="uk-UA" sz="1600" dirty="0" smtClean="0">
                <a:solidFill>
                  <a:schemeClr val="tx2"/>
                </a:solidFill>
              </a:rPr>
              <a:t>10504</a:t>
            </a:r>
          </a:p>
          <a:p>
            <a:pPr algn="ctr"/>
            <a:r>
              <a:rPr lang="uk-UA" sz="1600" dirty="0" smtClean="0"/>
              <a:t>Внесення змін до права власності </a:t>
            </a:r>
            <a:r>
              <a:rPr lang="uk-UA" sz="1600" dirty="0" smtClean="0">
                <a:solidFill>
                  <a:schemeClr val="tx2"/>
                </a:solidFill>
              </a:rPr>
              <a:t>475</a:t>
            </a:r>
          </a:p>
          <a:p>
            <a:pPr algn="ctr"/>
            <a:r>
              <a:rPr lang="uk-UA" sz="1600" dirty="0" smtClean="0"/>
              <a:t>Скасування права власності </a:t>
            </a:r>
            <a:r>
              <a:rPr lang="uk-UA" sz="1600" dirty="0" smtClean="0">
                <a:solidFill>
                  <a:schemeClr val="tx2"/>
                </a:solidFill>
              </a:rPr>
              <a:t>68</a:t>
            </a:r>
          </a:p>
          <a:p>
            <a:pPr algn="ctr"/>
            <a:r>
              <a:rPr lang="uk-UA" sz="1600" dirty="0"/>
              <a:t>Реєстрація іншого речового права </a:t>
            </a:r>
            <a:r>
              <a:rPr lang="uk-UA" sz="1600" dirty="0" smtClean="0">
                <a:solidFill>
                  <a:schemeClr val="tx2"/>
                </a:solidFill>
              </a:rPr>
              <a:t>651</a:t>
            </a:r>
          </a:p>
          <a:p>
            <a:pPr algn="ctr"/>
            <a:r>
              <a:rPr lang="uk-UA" sz="1600" dirty="0" smtClean="0"/>
              <a:t>Внесення змін до іншого речового права </a:t>
            </a:r>
            <a:r>
              <a:rPr lang="uk-UA" sz="1600" dirty="0" smtClean="0">
                <a:solidFill>
                  <a:schemeClr val="tx2"/>
                </a:solidFill>
              </a:rPr>
              <a:t>60</a:t>
            </a:r>
          </a:p>
          <a:p>
            <a:pPr algn="ctr"/>
            <a:r>
              <a:rPr lang="uk-UA" sz="1600" dirty="0"/>
              <a:t>Реєстрація (виникнення, припинення) </a:t>
            </a:r>
            <a:r>
              <a:rPr lang="uk-UA" sz="1600" dirty="0" smtClean="0"/>
              <a:t>обтяжень </a:t>
            </a:r>
            <a:r>
              <a:rPr lang="uk-UA" sz="1600" dirty="0" smtClean="0">
                <a:solidFill>
                  <a:schemeClr val="tx2"/>
                </a:solidFill>
              </a:rPr>
              <a:t>606</a:t>
            </a:r>
            <a:endParaRPr lang="uk-UA" sz="1600" dirty="0">
              <a:solidFill>
                <a:schemeClr val="tx2"/>
              </a:solidFill>
            </a:endParaRPr>
          </a:p>
          <a:p>
            <a:pPr algn="ctr"/>
            <a:endParaRPr lang="uk-UA" sz="1600" dirty="0"/>
          </a:p>
          <a:p>
            <a:pPr algn="ctr"/>
            <a:endParaRPr lang="uk-UA" sz="1600" dirty="0">
              <a:solidFill>
                <a:schemeClr val="tx2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919737" y="4414934"/>
            <a:ext cx="47949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Державна реєстрація </a:t>
            </a:r>
            <a:r>
              <a:rPr lang="uk-UA" sz="1600" dirty="0" smtClean="0"/>
              <a:t>права власності </a:t>
            </a:r>
            <a:r>
              <a:rPr lang="uk-UA" sz="1600" dirty="0" smtClean="0">
                <a:solidFill>
                  <a:schemeClr val="accent1"/>
                </a:solidFill>
              </a:rPr>
              <a:t>14770</a:t>
            </a:r>
            <a:endParaRPr lang="uk-UA" sz="1600" dirty="0">
              <a:solidFill>
                <a:schemeClr val="accent1"/>
              </a:solidFill>
            </a:endParaRPr>
          </a:p>
          <a:p>
            <a:pPr algn="ctr"/>
            <a:r>
              <a:rPr lang="uk-UA" sz="1600" dirty="0" smtClean="0"/>
              <a:t>Внесення змін до права власності </a:t>
            </a:r>
            <a:r>
              <a:rPr lang="uk-UA" sz="1600" dirty="0" smtClean="0">
                <a:solidFill>
                  <a:schemeClr val="accent1"/>
                </a:solidFill>
              </a:rPr>
              <a:t>775</a:t>
            </a:r>
            <a:endParaRPr lang="uk-UA" sz="1600" dirty="0">
              <a:solidFill>
                <a:schemeClr val="accent1"/>
              </a:solidFill>
            </a:endParaRPr>
          </a:p>
          <a:p>
            <a:pPr algn="ctr"/>
            <a:r>
              <a:rPr lang="uk-UA" sz="1600" dirty="0" smtClean="0"/>
              <a:t>Скасування права власності </a:t>
            </a:r>
            <a:r>
              <a:rPr lang="uk-UA" sz="1600" dirty="0" smtClean="0">
                <a:solidFill>
                  <a:schemeClr val="accent1"/>
                </a:solidFill>
              </a:rPr>
              <a:t>93</a:t>
            </a:r>
          </a:p>
          <a:p>
            <a:pPr algn="ctr"/>
            <a:r>
              <a:rPr lang="uk-UA" sz="1600" dirty="0"/>
              <a:t>Реєстрація іншого речового права </a:t>
            </a:r>
            <a:r>
              <a:rPr lang="uk-UA" sz="1600" dirty="0" smtClean="0">
                <a:solidFill>
                  <a:schemeClr val="accent1"/>
                </a:solidFill>
              </a:rPr>
              <a:t>1648</a:t>
            </a:r>
          </a:p>
          <a:p>
            <a:pPr algn="ctr"/>
            <a:r>
              <a:rPr lang="uk-UA" sz="1600" dirty="0"/>
              <a:t>Внесення змін до іншого речового права </a:t>
            </a:r>
            <a:r>
              <a:rPr lang="uk-UA" sz="1600" dirty="0" smtClean="0">
                <a:solidFill>
                  <a:schemeClr val="accent1"/>
                </a:solidFill>
              </a:rPr>
              <a:t>63</a:t>
            </a:r>
          </a:p>
          <a:p>
            <a:pPr algn="ctr"/>
            <a:r>
              <a:rPr lang="uk-UA" sz="1600" dirty="0"/>
              <a:t>Реєстрація (виникнення, припинення) </a:t>
            </a:r>
            <a:r>
              <a:rPr lang="uk-UA" sz="1600" dirty="0" smtClean="0"/>
              <a:t>обтяжень </a:t>
            </a:r>
            <a:r>
              <a:rPr lang="uk-UA" sz="1600" dirty="0" smtClean="0">
                <a:solidFill>
                  <a:schemeClr val="accent1"/>
                </a:solidFill>
              </a:rPr>
              <a:t>814</a:t>
            </a:r>
            <a:endParaRPr lang="uk-UA" sz="1600" dirty="0">
              <a:solidFill>
                <a:schemeClr val="accent1"/>
              </a:solidFill>
            </a:endParaRPr>
          </a:p>
          <a:p>
            <a:pPr algn="ctr"/>
            <a:endParaRPr lang="uk-UA" sz="1600" dirty="0">
              <a:solidFill>
                <a:schemeClr val="accent1"/>
              </a:solidFill>
            </a:endParaRPr>
          </a:p>
          <a:p>
            <a:pPr algn="ctr"/>
            <a:endParaRPr lang="uk-UA" sz="1600" dirty="0">
              <a:solidFill>
                <a:schemeClr val="accent1"/>
              </a:solidFill>
            </a:endParaRPr>
          </a:p>
          <a:p>
            <a:pPr algn="ctr"/>
            <a:endParaRPr lang="uk-UA" sz="1600" dirty="0">
              <a:solidFill>
                <a:schemeClr val="accent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05224" y="111884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600" dirty="0"/>
              <a:t>Державна реєстрація </a:t>
            </a:r>
            <a:r>
              <a:rPr lang="uk-UA" sz="1600" dirty="0" smtClean="0"/>
              <a:t>права власності </a:t>
            </a:r>
            <a:r>
              <a:rPr lang="uk-UA" sz="1600" dirty="0" smtClean="0">
                <a:solidFill>
                  <a:srgbClr val="FFC000"/>
                </a:solidFill>
              </a:rPr>
              <a:t>17891</a:t>
            </a:r>
            <a:endParaRPr lang="uk-UA" sz="1600" dirty="0">
              <a:solidFill>
                <a:srgbClr val="FFC000"/>
              </a:solidFill>
            </a:endParaRPr>
          </a:p>
          <a:p>
            <a:pPr algn="ctr"/>
            <a:r>
              <a:rPr lang="uk-UA" sz="1600" dirty="0" smtClean="0"/>
              <a:t>Внесення змін до права власності </a:t>
            </a:r>
            <a:r>
              <a:rPr lang="uk-UA" sz="1600" dirty="0" smtClean="0">
                <a:solidFill>
                  <a:srgbClr val="FFC000"/>
                </a:solidFill>
              </a:rPr>
              <a:t>957</a:t>
            </a:r>
            <a:endParaRPr lang="uk-UA" sz="1600" dirty="0">
              <a:solidFill>
                <a:srgbClr val="FFC000"/>
              </a:solidFill>
            </a:endParaRPr>
          </a:p>
          <a:p>
            <a:pPr algn="ctr"/>
            <a:r>
              <a:rPr lang="uk-UA" sz="1600" dirty="0" smtClean="0"/>
              <a:t>Скасування права власності </a:t>
            </a:r>
            <a:r>
              <a:rPr lang="uk-UA" sz="1600" dirty="0" smtClean="0">
                <a:solidFill>
                  <a:srgbClr val="FFC000"/>
                </a:solidFill>
              </a:rPr>
              <a:t>78</a:t>
            </a:r>
          </a:p>
          <a:p>
            <a:pPr algn="ctr"/>
            <a:r>
              <a:rPr lang="uk-UA" sz="1600" dirty="0"/>
              <a:t>Реєстрація іншого речового права </a:t>
            </a:r>
            <a:r>
              <a:rPr lang="uk-UA" sz="1600" dirty="0" smtClean="0">
                <a:solidFill>
                  <a:schemeClr val="accent4"/>
                </a:solidFill>
              </a:rPr>
              <a:t>1907</a:t>
            </a:r>
          </a:p>
          <a:p>
            <a:pPr algn="ctr"/>
            <a:r>
              <a:rPr lang="uk-UA" sz="1600" dirty="0"/>
              <a:t>Внесення змін до іншого речового </a:t>
            </a:r>
            <a:r>
              <a:rPr lang="uk-UA" sz="1600" dirty="0" smtClean="0"/>
              <a:t>права </a:t>
            </a:r>
            <a:r>
              <a:rPr lang="uk-UA" sz="1600" dirty="0" smtClean="0">
                <a:solidFill>
                  <a:schemeClr val="accent4"/>
                </a:solidFill>
              </a:rPr>
              <a:t>104</a:t>
            </a:r>
          </a:p>
          <a:p>
            <a:pPr algn="ctr"/>
            <a:r>
              <a:rPr lang="uk-UA" sz="1600" dirty="0"/>
              <a:t>Реєстрація (виникнення, припинення) </a:t>
            </a:r>
            <a:r>
              <a:rPr lang="uk-UA" sz="1600" dirty="0" smtClean="0"/>
              <a:t>обтяжень </a:t>
            </a:r>
            <a:r>
              <a:rPr lang="uk-UA" sz="1600" dirty="0" smtClean="0">
                <a:solidFill>
                  <a:schemeClr val="accent4"/>
                </a:solidFill>
              </a:rPr>
              <a:t>836</a:t>
            </a:r>
            <a:endParaRPr lang="uk-UA" sz="1600" dirty="0">
              <a:solidFill>
                <a:schemeClr val="accent4"/>
              </a:solidFill>
            </a:endParaRPr>
          </a:p>
          <a:p>
            <a:pPr algn="ctr"/>
            <a:r>
              <a:rPr lang="uk-UA" sz="1600" dirty="0" smtClean="0">
                <a:solidFill>
                  <a:schemeClr val="accent4"/>
                </a:solidFill>
              </a:rPr>
              <a:t> </a:t>
            </a:r>
            <a:endParaRPr lang="uk-UA" sz="1600" dirty="0">
              <a:solidFill>
                <a:schemeClr val="accent4"/>
              </a:solidFill>
            </a:endParaRPr>
          </a:p>
          <a:p>
            <a:pPr algn="ctr"/>
            <a:endParaRPr lang="uk-UA" sz="1600" dirty="0">
              <a:solidFill>
                <a:schemeClr val="accent4"/>
              </a:solidFill>
            </a:endParaRPr>
          </a:p>
          <a:p>
            <a:pPr algn="ctr"/>
            <a:endParaRPr lang="uk-UA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974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4"/>
          <a:stretch/>
        </p:blipFill>
        <p:spPr>
          <a:xfrm>
            <a:off x="10510" y="-3670"/>
            <a:ext cx="12181490" cy="6861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6047" y="3060031"/>
            <a:ext cx="1805208" cy="15628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1342" y="-2904"/>
            <a:ext cx="1805208" cy="15628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8290" y="1530182"/>
            <a:ext cx="1805208" cy="15628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1352" y="743038"/>
            <a:ext cx="1805208" cy="15653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6095" y="3795689"/>
            <a:ext cx="1805208" cy="15653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6748" y="5321252"/>
            <a:ext cx="1802413" cy="1562898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 flipV="1">
            <a:off x="7368156" y="2080518"/>
            <a:ext cx="464604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303145" y="1484080"/>
            <a:ext cx="396514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355884" y="3591936"/>
            <a:ext cx="464604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355883" y="5153805"/>
            <a:ext cx="464604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Прямоугольник 29"/>
          <p:cNvSpPr/>
          <p:nvPr/>
        </p:nvSpPr>
        <p:spPr>
          <a:xfrm flipV="1">
            <a:off x="292472" y="2940359"/>
            <a:ext cx="396514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419879" y="4528032"/>
            <a:ext cx="396514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TextBox 33"/>
          <p:cNvSpPr txBox="1"/>
          <p:nvPr/>
        </p:nvSpPr>
        <p:spPr>
          <a:xfrm>
            <a:off x="4583451" y="485446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2016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90483" y="1234625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2016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95234" y="2013332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2017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77003" y="329162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4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23353" y="3510668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2018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23546" y="4255458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2018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0629" y="211607"/>
            <a:ext cx="708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tx2"/>
                </a:solidFill>
              </a:rPr>
              <a:t>Кількість вилучених  реєстраційних справ</a:t>
            </a:r>
            <a:endParaRPr lang="uk-UA" b="1" dirty="0">
              <a:solidFill>
                <a:schemeClr val="tx2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2557" y="4602197"/>
            <a:ext cx="1802413" cy="1562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66649" y="5001315"/>
            <a:ext cx="1264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2019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9631" y="639499"/>
            <a:ext cx="3030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1"/>
                </a:solidFill>
              </a:rPr>
              <a:t>114</a:t>
            </a:r>
            <a:endParaRPr lang="uk-UA" sz="3600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9934" y="1770948"/>
            <a:ext cx="1907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1"/>
                </a:solidFill>
              </a:rPr>
              <a:t>221</a:t>
            </a:r>
            <a:endParaRPr lang="uk-UA" sz="3600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9934" y="3481871"/>
            <a:ext cx="1759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1"/>
                </a:solidFill>
              </a:rPr>
              <a:t>239</a:t>
            </a:r>
            <a:endParaRPr lang="uk-UA" sz="3600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1446" y="4998086"/>
            <a:ext cx="259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4"/>
                </a:solidFill>
              </a:rPr>
              <a:t>228</a:t>
            </a:r>
            <a:endParaRPr lang="uk-UA" sz="3600" dirty="0">
              <a:solidFill>
                <a:schemeClr val="accent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0876" y="162561"/>
            <a:ext cx="6141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tx2"/>
                </a:solidFill>
              </a:rPr>
              <a:t>Кількість реєстраційних справ, що надійшли на зберігання </a:t>
            </a:r>
            <a:endParaRPr lang="uk-UA" b="1" dirty="0">
              <a:solidFill>
                <a:schemeClr val="tx2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351" y="2250696"/>
            <a:ext cx="1805208" cy="15628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41606" y="2712679"/>
            <a:ext cx="1403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90483" y="5763116"/>
            <a:ext cx="127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2019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64016" y="1087247"/>
            <a:ext cx="291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1"/>
                </a:solidFill>
              </a:rPr>
              <a:t>23 637</a:t>
            </a:r>
            <a:endParaRPr lang="uk-UA" sz="3600" dirty="0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64016" y="2559769"/>
            <a:ext cx="216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1"/>
                </a:solidFill>
              </a:rPr>
              <a:t>63 397</a:t>
            </a:r>
            <a:endParaRPr lang="uk-UA" sz="3600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64016" y="4072564"/>
            <a:ext cx="189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1"/>
                </a:solidFill>
              </a:rPr>
              <a:t>46 290</a:t>
            </a:r>
            <a:endParaRPr lang="uk-UA" sz="3600" dirty="0">
              <a:solidFill>
                <a:schemeClr val="accent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68369" y="5372979"/>
            <a:ext cx="1454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4"/>
                </a:solidFill>
              </a:rPr>
              <a:t>47 914</a:t>
            </a:r>
            <a:endParaRPr lang="uk-UA" sz="3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1391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4" y="0"/>
            <a:ext cx="1218891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4305" y="2862561"/>
            <a:ext cx="1655067" cy="9540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2932" y="2790339"/>
            <a:ext cx="1658115" cy="9540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4897" y="2337710"/>
            <a:ext cx="1655067" cy="9052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9048" y="96522"/>
            <a:ext cx="11190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tx2"/>
                </a:solidFill>
              </a:rPr>
              <a:t>Кількість оскаржень рішень та дій державного реєстратора </a:t>
            </a:r>
            <a:endParaRPr lang="uk-UA" sz="3600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6705" y="2790339"/>
            <a:ext cx="750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2016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3496" y="2842858"/>
            <a:ext cx="138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2017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1689" y="2867242"/>
            <a:ext cx="1009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2018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04325" y="2842858"/>
            <a:ext cx="111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2019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8732" y="3679483"/>
            <a:ext cx="1567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tx2"/>
                </a:solidFill>
              </a:rPr>
              <a:t>14, з них 10 відмовлено у задоволенні</a:t>
            </a:r>
            <a:endParaRPr lang="uk-UA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03785" y="1414380"/>
            <a:ext cx="1567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tx2"/>
                </a:solidFill>
              </a:rPr>
              <a:t>21, з них 11 відмовлено у задоволенні </a:t>
            </a:r>
            <a:endParaRPr lang="uk-UA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25436" y="3816587"/>
            <a:ext cx="1602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tx2"/>
                </a:solidFill>
              </a:rPr>
              <a:t>17, з них 14 відмовлено у задоволенні </a:t>
            </a:r>
            <a:endParaRPr lang="uk-UA" dirty="0">
              <a:solidFill>
                <a:schemeClr val="tx2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9313713" y="2253196"/>
            <a:ext cx="1693356" cy="10742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804325" y="2927371"/>
            <a:ext cx="804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2019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68239" y="1339108"/>
            <a:ext cx="2420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tx2"/>
                </a:solidFill>
              </a:rPr>
              <a:t>15, з </a:t>
            </a:r>
            <a:r>
              <a:rPr lang="uk-UA" smtClean="0">
                <a:solidFill>
                  <a:schemeClr val="tx2"/>
                </a:solidFill>
              </a:rPr>
              <a:t>них 14 </a:t>
            </a:r>
            <a:r>
              <a:rPr lang="uk-UA" dirty="0" smtClean="0">
                <a:solidFill>
                  <a:schemeClr val="tx2"/>
                </a:solidFill>
              </a:rPr>
              <a:t>відмовлено у задоволенн</a:t>
            </a:r>
            <a:r>
              <a:rPr lang="uk-UA" dirty="0">
                <a:solidFill>
                  <a:schemeClr val="tx2"/>
                </a:solidFill>
              </a:rPr>
              <a:t>і</a:t>
            </a:r>
          </a:p>
        </p:txBody>
      </p:sp>
    </p:spTree>
    <p:extLst>
      <p:ext uri="{BB962C8B-B14F-4D97-AF65-F5344CB8AC3E}">
        <p14:creationId xmlns:p14="http://schemas.microsoft.com/office/powerpoint/2010/main" xmlns="" val="1506935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0" y="0"/>
            <a:ext cx="1218891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2412" y="-55822"/>
            <a:ext cx="10702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tx2"/>
                </a:solidFill>
              </a:rPr>
              <a:t>Надходження до міського бюджету від вчинення реєстраційних дій </a:t>
            </a:r>
            <a:endParaRPr lang="uk-UA" sz="3600" b="1" dirty="0">
              <a:solidFill>
                <a:schemeClr val="tx2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595975" y="1088685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2016</a:t>
            </a:r>
            <a:endParaRPr lang="uk-UA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2725783" y="1556643"/>
            <a:ext cx="1497874" cy="2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1595975" y="2255958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2017</a:t>
            </a:r>
            <a:endParaRPr lang="uk-UA" dirty="0"/>
          </a:p>
        </p:txBody>
      </p:sp>
      <p:sp>
        <p:nvSpPr>
          <p:cNvPr id="18" name="Овал 17"/>
          <p:cNvSpPr/>
          <p:nvPr/>
        </p:nvSpPr>
        <p:spPr>
          <a:xfrm>
            <a:off x="1595975" y="3548857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2018</a:t>
            </a:r>
            <a:endParaRPr lang="uk-UA" dirty="0"/>
          </a:p>
        </p:txBody>
      </p:sp>
      <p:sp>
        <p:nvSpPr>
          <p:cNvPr id="19" name="Овал 18"/>
          <p:cNvSpPr/>
          <p:nvPr/>
        </p:nvSpPr>
        <p:spPr>
          <a:xfrm>
            <a:off x="1595975" y="4735470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2019</a:t>
            </a:r>
            <a:endParaRPr lang="uk-UA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2725783" y="5203428"/>
            <a:ext cx="15675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06835" y="4849485"/>
            <a:ext cx="3187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accent4"/>
                </a:solidFill>
              </a:rPr>
              <a:t>5 334 201</a:t>
            </a:r>
            <a:r>
              <a:rPr lang="uk-UA" sz="2000" dirty="0" smtClean="0">
                <a:solidFill>
                  <a:schemeClr val="accent4"/>
                </a:solidFill>
              </a:rPr>
              <a:t>грн</a:t>
            </a:r>
            <a:endParaRPr lang="uk-UA" sz="2000" dirty="0">
              <a:solidFill>
                <a:schemeClr val="accent4"/>
              </a:solidFill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2725783" y="3953692"/>
            <a:ext cx="1567543" cy="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2725783" y="2723916"/>
            <a:ext cx="14978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606835" y="3620601"/>
            <a:ext cx="3431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accent1"/>
                </a:solidFill>
              </a:rPr>
              <a:t>4 064 500</a:t>
            </a:r>
            <a:r>
              <a:rPr lang="uk-UA" sz="2000" dirty="0" smtClean="0">
                <a:solidFill>
                  <a:schemeClr val="accent1"/>
                </a:solidFill>
              </a:rPr>
              <a:t>грн</a:t>
            </a:r>
            <a:endParaRPr lang="uk-UA" sz="2000" dirty="0">
              <a:solidFill>
                <a:schemeClr val="accent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06835" y="2369973"/>
            <a:ext cx="3082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accent1"/>
                </a:solidFill>
              </a:rPr>
              <a:t>3 174 100</a:t>
            </a:r>
            <a:r>
              <a:rPr lang="uk-UA" sz="2000" dirty="0" smtClean="0">
                <a:solidFill>
                  <a:schemeClr val="accent1"/>
                </a:solidFill>
              </a:rPr>
              <a:t>грн</a:t>
            </a:r>
            <a:endParaRPr lang="uk-UA" sz="2000" dirty="0">
              <a:solidFill>
                <a:schemeClr val="accent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06835" y="1218631"/>
            <a:ext cx="4380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accent1"/>
                </a:solidFill>
              </a:rPr>
              <a:t>1 947 900</a:t>
            </a:r>
            <a:r>
              <a:rPr lang="uk-UA" sz="2000" dirty="0" smtClean="0">
                <a:solidFill>
                  <a:schemeClr val="accent1"/>
                </a:solidFill>
              </a:rPr>
              <a:t>грн</a:t>
            </a:r>
            <a:endParaRPr lang="uk-UA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7431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graphicFrame>
        <p:nvGraphicFramePr>
          <p:cNvPr id="1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30579861"/>
              </p:ext>
            </p:extLst>
          </p:nvPr>
        </p:nvGraphicFramePr>
        <p:xfrm>
          <a:off x="2437721" y="888274"/>
          <a:ext cx="8569914" cy="4785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043583" y="0"/>
            <a:ext cx="98233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Видатки управління державної реєстрації</a:t>
            </a:r>
            <a:endParaRPr lang="uk-UA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5459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38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7444" y="4757171"/>
            <a:ext cx="3956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Дякуємо за увагу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xmlns="" val="4138081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2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8918" y="838850"/>
            <a:ext cx="6904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tx2"/>
                </a:solidFill>
              </a:rPr>
              <a:t>Робота з нормативними актами</a:t>
            </a:r>
            <a:endParaRPr lang="uk-UA" sz="3600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1238" y="2139366"/>
            <a:ext cx="773846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dirty="0">
                <a:cs typeface="Times New Roman" panose="02020603050405020304" pitchFamily="18" charset="0"/>
              </a:rPr>
              <a:t>Проведено </a:t>
            </a:r>
            <a:r>
              <a:rPr lang="ru-RU" sz="1700" dirty="0" err="1">
                <a:cs typeface="Times New Roman" panose="02020603050405020304" pitchFamily="18" charset="0"/>
              </a:rPr>
              <a:t>правову</a:t>
            </a:r>
            <a:r>
              <a:rPr lang="ru-RU" sz="1700" dirty="0"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cs typeface="Times New Roman" panose="02020603050405020304" pitchFamily="18" charset="0"/>
              </a:rPr>
              <a:t>експертизу</a:t>
            </a:r>
            <a:r>
              <a:rPr lang="ru-RU" sz="1700" dirty="0">
                <a:cs typeface="Times New Roman" panose="02020603050405020304" pitchFamily="18" charset="0"/>
              </a:rPr>
              <a:t> на </a:t>
            </a:r>
            <a:r>
              <a:rPr lang="ru-RU" sz="1700" dirty="0" err="1">
                <a:cs typeface="Times New Roman" panose="02020603050405020304" pitchFamily="18" charset="0"/>
              </a:rPr>
              <a:t>відповідність</a:t>
            </a:r>
            <a:r>
              <a:rPr lang="ru-RU" sz="1700" dirty="0">
                <a:cs typeface="Times New Roman" panose="02020603050405020304" pitchFamily="18" charset="0"/>
              </a:rPr>
              <a:t> чинному </a:t>
            </a:r>
            <a:r>
              <a:rPr lang="ru-RU" sz="1700" dirty="0" err="1">
                <a:cs typeface="Times New Roman" panose="02020603050405020304" pitchFamily="18" charset="0"/>
              </a:rPr>
              <a:t>законодавству</a:t>
            </a:r>
            <a:r>
              <a:rPr lang="ru-RU" sz="1700" dirty="0"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cs typeface="Times New Roman" panose="02020603050405020304" pitchFamily="18" charset="0"/>
              </a:rPr>
              <a:t>України</a:t>
            </a:r>
            <a:r>
              <a:rPr lang="ru-RU" sz="1700" dirty="0" smtClean="0">
                <a:cs typeface="Times New Roman" panose="02020603050405020304" pitchFamily="18" charset="0"/>
              </a:rPr>
              <a:t>:</a:t>
            </a:r>
            <a:endParaRPr lang="uk-UA" sz="17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4542503" y="2892778"/>
            <a:ext cx="370184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000" b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Управління державної реєстрації:</a:t>
            </a:r>
          </a:p>
          <a:p>
            <a:endParaRPr lang="uk-UA" altLang="uk-UA" sz="2000" b="1" dirty="0" smtClean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r>
              <a:rPr lang="uk-UA" altLang="uk-UA" sz="2000" b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141</a:t>
            </a:r>
            <a:r>
              <a:rPr lang="uk-UA" altLang="uk-UA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uk-UA" altLang="uk-UA" dirty="0" smtClean="0">
                <a:cs typeface="Times New Roman" panose="02020603050405020304" pitchFamily="18" charset="0"/>
              </a:rPr>
              <a:t>проектів </a:t>
            </a:r>
            <a:r>
              <a:rPr lang="uk-UA" altLang="uk-UA" dirty="0">
                <a:cs typeface="Times New Roman" panose="02020603050405020304" pitchFamily="18" charset="0"/>
              </a:rPr>
              <a:t>рішень виконавчого </a:t>
            </a:r>
            <a:r>
              <a:rPr lang="uk-UA" altLang="uk-UA" dirty="0" smtClean="0">
                <a:cs typeface="Times New Roman" panose="02020603050405020304" pitchFamily="18" charset="0"/>
              </a:rPr>
              <a:t>комітету</a:t>
            </a:r>
          </a:p>
          <a:p>
            <a:endParaRPr lang="uk-UA" altLang="uk-UA" dirty="0">
              <a:cs typeface="Times New Roman" panose="02020603050405020304" pitchFamily="18" charset="0"/>
            </a:endParaRPr>
          </a:p>
          <a:p>
            <a:r>
              <a:rPr lang="uk-UA" altLang="uk-UA" sz="2000" b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113</a:t>
            </a:r>
            <a:r>
              <a:rPr lang="uk-UA" altLang="uk-UA" dirty="0" smtClean="0">
                <a:cs typeface="Times New Roman" panose="02020603050405020304" pitchFamily="18" charset="0"/>
              </a:rPr>
              <a:t>  проектів </a:t>
            </a:r>
            <a:r>
              <a:rPr lang="uk-UA" altLang="uk-UA" dirty="0">
                <a:cs typeface="Times New Roman" panose="02020603050405020304" pitchFamily="18" charset="0"/>
              </a:rPr>
              <a:t>ухвал Львівської міської ради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490155" y="2912442"/>
            <a:ext cx="370184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000" b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Управління правової роботи:</a:t>
            </a:r>
          </a:p>
          <a:p>
            <a:endParaRPr lang="uk-UA" altLang="uk-UA" sz="2000" b="1" dirty="0" smtClean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endParaRPr lang="uk-UA" altLang="uk-UA" sz="2000" b="1" dirty="0" smtClean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r>
              <a:rPr lang="uk-UA" altLang="uk-UA" sz="2000" b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638</a:t>
            </a:r>
            <a:r>
              <a:rPr lang="uk-UA" altLang="uk-UA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uk-UA" altLang="uk-UA" dirty="0" smtClean="0">
                <a:cs typeface="Times New Roman" panose="02020603050405020304" pitchFamily="18" charset="0"/>
              </a:rPr>
              <a:t>проектів </a:t>
            </a:r>
            <a:r>
              <a:rPr lang="uk-UA" altLang="uk-UA" dirty="0">
                <a:cs typeface="Times New Roman" panose="02020603050405020304" pitchFamily="18" charset="0"/>
              </a:rPr>
              <a:t>рішень виконавчого </a:t>
            </a:r>
            <a:r>
              <a:rPr lang="uk-UA" altLang="uk-UA" dirty="0" smtClean="0">
                <a:cs typeface="Times New Roman" panose="02020603050405020304" pitchFamily="18" charset="0"/>
              </a:rPr>
              <a:t>комітету</a:t>
            </a:r>
          </a:p>
          <a:p>
            <a:endParaRPr lang="uk-UA" altLang="uk-UA" dirty="0">
              <a:cs typeface="Times New Roman" panose="02020603050405020304" pitchFamily="18" charset="0"/>
            </a:endParaRPr>
          </a:p>
          <a:p>
            <a:r>
              <a:rPr lang="uk-UA" altLang="uk-UA" sz="2000" b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336</a:t>
            </a:r>
            <a:r>
              <a:rPr lang="uk-UA" altLang="uk-UA" dirty="0" smtClean="0">
                <a:cs typeface="Times New Roman" panose="02020603050405020304" pitchFamily="18" charset="0"/>
              </a:rPr>
              <a:t>  </a:t>
            </a:r>
            <a:r>
              <a:rPr lang="uk-UA" altLang="uk-UA" dirty="0" smtClean="0">
                <a:cs typeface="Times New Roman" panose="02020603050405020304" pitchFamily="18" charset="0"/>
              </a:rPr>
              <a:t>проектів </a:t>
            </a:r>
            <a:r>
              <a:rPr lang="uk-UA" altLang="uk-UA" dirty="0">
                <a:cs typeface="Times New Roman" panose="02020603050405020304" pitchFamily="18" charset="0"/>
              </a:rPr>
              <a:t>ухвал Львівської міської ради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8214852" y="2920181"/>
            <a:ext cx="29496" cy="2551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70753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35"/>
            <a:ext cx="12192000" cy="68597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05492" y="2945659"/>
            <a:ext cx="2714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Площа витребуваних з чужого незаконного володіння приміщень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00407" y="21676"/>
            <a:ext cx="124117" cy="68363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 16"/>
          <p:cNvSpPr/>
          <p:nvPr/>
        </p:nvSpPr>
        <p:spPr>
          <a:xfrm>
            <a:off x="9123013" y="21676"/>
            <a:ext cx="124117" cy="68363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угольник 11"/>
          <p:cNvSpPr>
            <a:spLocks noChangeArrowheads="1"/>
          </p:cNvSpPr>
          <p:nvPr/>
        </p:nvSpPr>
        <p:spPr bwMode="auto">
          <a:xfrm>
            <a:off x="4365575" y="2319593"/>
            <a:ext cx="4572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uk-UA" altLang="uk-UA" dirty="0">
                <a:cs typeface="Arial" pitchFamily="34" charset="0"/>
              </a:rPr>
              <a:t>	Юридичним департаментом проведено перевірку на відповідність чинному законодавству </a:t>
            </a:r>
            <a:r>
              <a:rPr lang="uk-UA" altLang="uk-U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375 проекти договорів</a:t>
            </a:r>
            <a:r>
              <a:rPr lang="uk-UA" altLang="uk-UA" dirty="0">
                <a:cs typeface="Arial" pitchFamily="34" charset="0"/>
              </a:rPr>
              <a:t>, в яких однією із сторін договору виступають виконавчі органи Львівської міської ради, Львівська міська </a:t>
            </a:r>
            <a:r>
              <a:rPr lang="uk-UA" altLang="uk-UA" dirty="0" smtClean="0">
                <a:cs typeface="Arial" pitchFamily="34" charset="0"/>
              </a:rPr>
              <a:t>рада, </a:t>
            </a:r>
            <a:r>
              <a:rPr lang="uk-UA" altLang="uk-UA" dirty="0">
                <a:cs typeface="Arial" pitchFamily="34" charset="0"/>
              </a:rPr>
              <a:t>виконавчий комітет Львівської міської ради.</a:t>
            </a:r>
            <a:endParaRPr lang="uk-UA" altLang="uk-UA" dirty="0"/>
          </a:p>
        </p:txBody>
      </p:sp>
      <p:pic>
        <p:nvPicPr>
          <p:cNvPr id="31746" name="Picture 2" descr="Проект договору про надання правової допомог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2425" y="2344429"/>
            <a:ext cx="2326702" cy="1873609"/>
          </a:xfrm>
          <a:prstGeom prst="rect">
            <a:avLst/>
          </a:prstGeom>
          <a:noFill/>
        </p:spPr>
      </p:pic>
      <p:pic>
        <p:nvPicPr>
          <p:cNvPr id="31748" name="Picture 4" descr="Чи можна заключити з директором договір про повну матеріальну  відповідальність | «Дебет-Кредит» - Бухгалтерські новини"/>
          <p:cNvPicPr>
            <a:picLocks noChangeAspect="1" noChangeArrowheads="1"/>
          </p:cNvPicPr>
          <p:nvPr/>
        </p:nvPicPr>
        <p:blipFill>
          <a:blip r:embed="rId4" cstate="print"/>
          <a:srcRect l="12541" t="5416" r="4122" b="10422"/>
          <a:stretch>
            <a:fillRect/>
          </a:stretch>
        </p:blipFill>
        <p:spPr bwMode="auto">
          <a:xfrm>
            <a:off x="9353884" y="2064772"/>
            <a:ext cx="2602142" cy="2389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3065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83771" y="0"/>
            <a:ext cx="12975771" cy="72680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44158" y="-1"/>
            <a:ext cx="5964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tx2"/>
                </a:solidFill>
              </a:rPr>
              <a:t>Робота із зверненнями </a:t>
            </a:r>
            <a:endParaRPr lang="uk-UA" sz="3600" b="1" dirty="0">
              <a:solidFill>
                <a:schemeClr val="tx2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656483" y="552957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1</a:t>
            </a:r>
            <a:endParaRPr lang="uk-UA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592399" y="2626176"/>
            <a:ext cx="409843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Депутатські звернення та запити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Управління державної реєстрації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uk-UA" dirty="0" smtClean="0"/>
              <a:t>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endParaRPr lang="uk-UA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Управління правової роботи </a:t>
            </a:r>
            <a:r>
              <a:rPr lang="uk-UA" dirty="0" smtClean="0">
                <a:solidFill>
                  <a:schemeClr val="accent1"/>
                </a:solidFill>
              </a:rPr>
              <a:t>– </a:t>
            </a:r>
            <a:r>
              <a:rPr lang="uk-UA" dirty="0" smtClean="0">
                <a:solidFill>
                  <a:schemeClr val="accent1"/>
                </a:solidFill>
              </a:rPr>
              <a:t>136 </a:t>
            </a:r>
            <a:endParaRPr lang="uk-UA" dirty="0" smtClean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93113" y="1476287"/>
            <a:ext cx="439888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Звернення юридичних осіб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Управління державної реєстрації </a:t>
            </a:r>
            <a:r>
              <a:rPr lang="uk-UA" dirty="0">
                <a:solidFill>
                  <a:schemeClr val="accent1"/>
                </a:solidFill>
              </a:rPr>
              <a:t>– </a:t>
            </a:r>
            <a:r>
              <a:rPr lang="uk-UA" dirty="0" smtClean="0">
                <a:solidFill>
                  <a:schemeClr val="accent1"/>
                </a:solidFill>
              </a:rPr>
              <a:t>458</a:t>
            </a:r>
            <a:endParaRPr lang="uk-UA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Управліннях правової </a:t>
            </a:r>
            <a:r>
              <a:rPr lang="uk-UA" dirty="0" smtClean="0"/>
              <a:t>роботи </a:t>
            </a:r>
          </a:p>
          <a:p>
            <a:r>
              <a:rPr lang="uk-UA" sz="1000" dirty="0" smtClean="0"/>
              <a:t>  (</a:t>
            </a:r>
            <a:r>
              <a:rPr lang="ru-RU" sz="1000" dirty="0" smtClean="0"/>
              <a:t>в </a:t>
            </a:r>
            <a:r>
              <a:rPr lang="ru-RU" sz="1000" dirty="0" err="1"/>
              <a:t>т.ч</a:t>
            </a:r>
            <a:r>
              <a:rPr lang="ru-RU" sz="1000" dirty="0"/>
              <a:t>. </a:t>
            </a:r>
            <a:r>
              <a:rPr lang="ru-RU" sz="1000" dirty="0" err="1"/>
              <a:t>роз'яснення</a:t>
            </a:r>
            <a:r>
              <a:rPr lang="ru-RU" sz="1000" dirty="0"/>
              <a:t> </a:t>
            </a:r>
            <a:r>
              <a:rPr lang="ru-RU" sz="1000" dirty="0" err="1" smtClean="0"/>
              <a:t>виконавчим</a:t>
            </a:r>
            <a:r>
              <a:rPr lang="ru-RU" sz="1000" dirty="0" smtClean="0"/>
              <a:t> органам </a:t>
            </a:r>
            <a:r>
              <a:rPr lang="ru-RU" sz="1000" dirty="0" err="1"/>
              <a:t>Львівської</a:t>
            </a:r>
            <a:r>
              <a:rPr lang="ru-RU" sz="1000" dirty="0"/>
              <a:t> </a:t>
            </a:r>
            <a:r>
              <a:rPr lang="ru-RU" sz="1000" dirty="0" err="1"/>
              <a:t>міської</a:t>
            </a:r>
            <a:r>
              <a:rPr lang="ru-RU" sz="1000" dirty="0"/>
              <a:t> ради)</a:t>
            </a:r>
            <a:r>
              <a:rPr lang="uk-UA" sz="1000" dirty="0" smtClean="0"/>
              <a:t> </a:t>
            </a:r>
            <a:r>
              <a:rPr lang="uk-U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–</a:t>
            </a:r>
            <a:r>
              <a:rPr lang="uk-UA" dirty="0"/>
              <a:t> </a:t>
            </a:r>
            <a:r>
              <a:rPr lang="uk-UA" dirty="0" smtClean="0">
                <a:solidFill>
                  <a:schemeClr val="accent1"/>
                </a:solidFill>
              </a:rPr>
              <a:t>1391</a:t>
            </a:r>
            <a:endParaRPr lang="uk-UA" dirty="0" smtClean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2399" y="524387"/>
            <a:ext cx="431404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Звернення громадян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Управління державної реєстрації </a:t>
            </a:r>
            <a:r>
              <a:rPr lang="uk-UA" dirty="0" smtClean="0">
                <a:solidFill>
                  <a:schemeClr val="accent1"/>
                </a:solidFill>
              </a:rPr>
              <a:t>– </a:t>
            </a:r>
            <a:r>
              <a:rPr lang="uk-UA" dirty="0" smtClean="0">
                <a:solidFill>
                  <a:schemeClr val="accent1"/>
                </a:solidFill>
              </a:rPr>
              <a:t>373</a:t>
            </a:r>
            <a:endParaRPr lang="uk-UA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Управліннях правової роботи </a:t>
            </a:r>
            <a:r>
              <a:rPr lang="uk-UA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–</a:t>
            </a:r>
            <a:r>
              <a:rPr lang="uk-UA" dirty="0" smtClean="0"/>
              <a:t> </a:t>
            </a:r>
            <a:r>
              <a:rPr lang="uk-UA" dirty="0" smtClean="0"/>
              <a:t>878</a:t>
            </a:r>
            <a:endParaRPr lang="uk-UA" dirty="0" smtClean="0">
              <a:solidFill>
                <a:schemeClr val="accent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922958" y="1568988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2</a:t>
            </a:r>
            <a:endParaRPr lang="uk-UA" sz="3600" dirty="0"/>
          </a:p>
        </p:txBody>
      </p:sp>
      <p:sp>
        <p:nvSpPr>
          <p:cNvPr id="13" name="Овал 12"/>
          <p:cNvSpPr/>
          <p:nvPr/>
        </p:nvSpPr>
        <p:spPr>
          <a:xfrm>
            <a:off x="3656483" y="2407536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3</a:t>
            </a:r>
            <a:endParaRPr lang="uk-UA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7858874" y="3563595"/>
            <a:ext cx="417881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Інформаційні запити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Управління державної реєстрації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uk-UA" dirty="0"/>
              <a:t>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dirty="0" smtClean="0">
                <a:solidFill>
                  <a:schemeClr val="accent1"/>
                </a:solidFill>
              </a:rPr>
              <a:t>36</a:t>
            </a:r>
            <a:endParaRPr lang="uk-UA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Управління правової роботи </a:t>
            </a:r>
            <a:r>
              <a:rPr lang="uk-UA" dirty="0">
                <a:solidFill>
                  <a:schemeClr val="accent1"/>
                </a:solidFill>
              </a:rPr>
              <a:t>– </a:t>
            </a:r>
            <a:r>
              <a:rPr lang="uk-UA" dirty="0" smtClean="0">
                <a:solidFill>
                  <a:schemeClr val="accent1"/>
                </a:solidFill>
              </a:rPr>
              <a:t>156 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00207" y="4464119"/>
            <a:ext cx="444550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Адвокатські запити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Управління державної реєстрації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uk-UA" dirty="0"/>
              <a:t>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73</a:t>
            </a:r>
            <a:endParaRPr lang="uk-UA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Управління правової роботи </a:t>
            </a:r>
            <a:r>
              <a:rPr lang="uk-UA" dirty="0">
                <a:solidFill>
                  <a:schemeClr val="accent1"/>
                </a:solidFill>
              </a:rPr>
              <a:t>– </a:t>
            </a:r>
            <a:r>
              <a:rPr lang="uk-UA" dirty="0" smtClean="0">
                <a:solidFill>
                  <a:schemeClr val="accent1"/>
                </a:solidFill>
              </a:rPr>
              <a:t>93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922958" y="3563978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4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56483" y="4421087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5</a:t>
            </a:r>
            <a:endParaRPr lang="uk-UA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793113" y="5408214"/>
            <a:ext cx="438182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Вихідна кореспонденція управління </a:t>
            </a:r>
            <a:r>
              <a:rPr lang="uk-UA" dirty="0" smtClean="0">
                <a:solidFill>
                  <a:schemeClr val="accent1"/>
                </a:solidFill>
              </a:rPr>
              <a:t>33750</a:t>
            </a:r>
            <a:endParaRPr lang="uk-UA" dirty="0" smtClean="0"/>
          </a:p>
          <a:p>
            <a:r>
              <a:rPr lang="uk-UA" dirty="0"/>
              <a:t>д</a:t>
            </a:r>
            <a:r>
              <a:rPr lang="uk-UA" dirty="0" smtClean="0"/>
              <a:t>ержавної реєстрації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922958" y="5313280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6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xmlns="" val="3788523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554818" y="274638"/>
            <a:ext cx="9027583" cy="814387"/>
          </a:xfrm>
        </p:spPr>
        <p:txBody>
          <a:bodyPr/>
          <a:lstStyle/>
          <a:p>
            <a:r>
              <a:rPr lang="uk-UA" smtClean="0">
                <a:latin typeface="municipal_lviv_106"/>
              </a:rPr>
              <a:t>Кількість наданих консультацій: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315581" y="1088740"/>
          <a:ext cx="9266820" cy="503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17"/>
            <a:ext cx="12192000" cy="68582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4370" y="0"/>
            <a:ext cx="6081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tx2"/>
                </a:solidFill>
              </a:rPr>
              <a:t>Представництво у судах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78651698"/>
              </p:ext>
            </p:extLst>
          </p:nvPr>
        </p:nvGraphicFramePr>
        <p:xfrm>
          <a:off x="1461156" y="646333"/>
          <a:ext cx="10605153" cy="4968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5051">
                  <a:extLst>
                    <a:ext uri="{9D8B030D-6E8A-4147-A177-3AD203B41FA5}">
                      <a16:colId xmlns:a16="http://schemas.microsoft.com/office/drawing/2014/main" xmlns="" val="63520580"/>
                    </a:ext>
                  </a:extLst>
                </a:gridCol>
                <a:gridCol w="3535051">
                  <a:extLst>
                    <a:ext uri="{9D8B030D-6E8A-4147-A177-3AD203B41FA5}">
                      <a16:colId xmlns:a16="http://schemas.microsoft.com/office/drawing/2014/main" xmlns="" val="2705057896"/>
                    </a:ext>
                  </a:extLst>
                </a:gridCol>
                <a:gridCol w="3535051">
                  <a:extLst>
                    <a:ext uri="{9D8B030D-6E8A-4147-A177-3AD203B41FA5}">
                      <a16:colId xmlns:a16="http://schemas.microsoft.com/office/drawing/2014/main" xmlns="" val="2074956184"/>
                    </a:ext>
                  </a:extLst>
                </a:gridCol>
              </a:tblGrid>
              <a:tr h="350520">
                <a:tc>
                  <a:txBody>
                    <a:bodyPr/>
                    <a:lstStyle/>
                    <a:p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Управління державної реєстрації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Управління правової роботи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28727212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Кількість судових засідань 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382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5040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02044599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Кількість поданих позовних заяв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0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62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90269537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Кількість поданих апеляційних скарг 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7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155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06061089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Кількість поданих касаційних скарг 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2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45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8344281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dirty="0" smtClean="0"/>
                        <a:t>Кількість поданих процесуальних документів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151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1745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77388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Кількість судових справ як відповідач 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125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346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0559111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Кількість судових справ у якості третьої особи 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85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123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03385900"/>
                  </a:ext>
                </a:extLst>
              </a:tr>
              <a:tr h="1386841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Кількість судових рішень які вступили в законну силу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700" dirty="0" smtClean="0"/>
                        <a:t>з них на користь Львівської міської ради та її виконавчих органів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48</a:t>
                      </a:r>
                      <a:endParaRPr lang="uk-UA" sz="1700" dirty="0"/>
                    </a:p>
                    <a:p>
                      <a:pPr algn="ctr"/>
                      <a:endParaRPr lang="uk-UA" sz="1700" dirty="0" smtClean="0"/>
                    </a:p>
                    <a:p>
                      <a:pPr algn="ctr"/>
                      <a:r>
                        <a:rPr lang="uk-UA" sz="1700" dirty="0" smtClean="0"/>
                        <a:t>43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234</a:t>
                      </a:r>
                      <a:endParaRPr lang="uk-UA" sz="1700" dirty="0" smtClean="0"/>
                    </a:p>
                    <a:p>
                      <a:pPr algn="ctr"/>
                      <a:endParaRPr lang="uk-UA" sz="1700" dirty="0" smtClean="0"/>
                    </a:p>
                    <a:p>
                      <a:pPr algn="ctr"/>
                      <a:r>
                        <a:rPr lang="uk-UA" sz="1700" dirty="0" smtClean="0"/>
                        <a:t>171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9000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16091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35"/>
            <a:ext cx="12192000" cy="6859735"/>
          </a:xfrm>
          <a:prstGeom prst="rect">
            <a:avLst/>
          </a:prstGeom>
        </p:spPr>
      </p:pic>
      <p:grpSp>
        <p:nvGrpSpPr>
          <p:cNvPr id="2" name="Группа 5"/>
          <p:cNvGrpSpPr/>
          <p:nvPr/>
        </p:nvGrpSpPr>
        <p:grpSpPr>
          <a:xfrm>
            <a:off x="1941921" y="1526893"/>
            <a:ext cx="9247695" cy="3789576"/>
            <a:chOff x="2921766" y="2982405"/>
            <a:chExt cx="4025510" cy="145907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21766" y="2982405"/>
              <a:ext cx="1655067" cy="905257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92209" y="3487457"/>
              <a:ext cx="1655067" cy="954026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705492" y="2945659"/>
            <a:ext cx="2714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Площа витребуваних з чужого незаконного володіння приміщень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28591" y="838985"/>
            <a:ext cx="182879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5033</a:t>
            </a:r>
            <a:r>
              <a:rPr lang="uk-UA" sz="2800" dirty="0" smtClean="0"/>
              <a:t> </a:t>
            </a:r>
            <a:r>
              <a:rPr lang="uk-UA" sz="2800" dirty="0" smtClean="0"/>
              <a:t>м2</a:t>
            </a:r>
            <a:endParaRPr lang="uk-UA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8374145" y="5459691"/>
            <a:ext cx="182879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36800 м2</a:t>
            </a:r>
            <a:endParaRPr lang="uk-UA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8275162" y="2945659"/>
            <a:ext cx="2714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Площа звільнених земельних ділянок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/>
          <a:srcRect t="19466" b="15335"/>
          <a:stretch/>
        </p:blipFill>
        <p:spPr>
          <a:xfrm>
            <a:off x="2018952" y="3997188"/>
            <a:ext cx="3725110" cy="19230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72154" y="609792"/>
            <a:ext cx="3032780" cy="2085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6507632" y="21676"/>
            <a:ext cx="124117" cy="68363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73065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35"/>
            <a:ext cx="12192000" cy="68597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579"/>
          <a:stretch>
            <a:fillRect/>
          </a:stretch>
        </p:blipFill>
        <p:spPr>
          <a:xfrm>
            <a:off x="1661701" y="796414"/>
            <a:ext cx="4917989" cy="17550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58009" y="998872"/>
            <a:ext cx="3061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bg1"/>
                </a:solidFill>
              </a:rPr>
              <a:t>Сума </a:t>
            </a:r>
            <a:r>
              <a:rPr lang="ru-RU" sz="2000" dirty="0" err="1" smtClean="0">
                <a:solidFill>
                  <a:schemeClr val="bg1"/>
                </a:solidFill>
              </a:rPr>
              <a:t>стягнених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коштів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(</a:t>
            </a:r>
            <a:r>
              <a:rPr lang="ru-RU" sz="2000" dirty="0" err="1" smtClean="0">
                <a:solidFill>
                  <a:schemeClr val="bg1"/>
                </a:solidFill>
              </a:rPr>
              <a:t>заборгованість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штрафи</a:t>
            </a:r>
            <a:r>
              <a:rPr lang="ru-RU" sz="2000" dirty="0" smtClean="0">
                <a:solidFill>
                  <a:schemeClr val="bg1"/>
                </a:solidFill>
              </a:rPr>
              <a:t>, пеня </a:t>
            </a:r>
            <a:r>
              <a:rPr lang="ru-RU" sz="2000" dirty="0" err="1" smtClean="0">
                <a:solidFill>
                  <a:schemeClr val="bg1"/>
                </a:solidFill>
              </a:rPr>
              <a:t>тощо</a:t>
            </a:r>
            <a:r>
              <a:rPr lang="ru-RU" sz="2000" dirty="0" smtClean="0">
                <a:solidFill>
                  <a:schemeClr val="bg1"/>
                </a:solidFill>
              </a:rPr>
              <a:t>) до </a:t>
            </a:r>
            <a:r>
              <a:rPr lang="ru-RU" sz="2000" dirty="0" err="1" smtClean="0">
                <a:solidFill>
                  <a:schemeClr val="bg1"/>
                </a:solidFill>
              </a:rPr>
              <a:t>місцевого</a:t>
            </a:r>
            <a:r>
              <a:rPr lang="ru-RU" sz="2000" dirty="0" smtClean="0">
                <a:solidFill>
                  <a:schemeClr val="bg1"/>
                </a:solidFill>
              </a:rPr>
              <a:t> бюджету 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7716" y="1178200"/>
            <a:ext cx="286118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altLang="uk-UA" sz="2800" dirty="0" smtClean="0">
                <a:cs typeface="Arial" pitchFamily="34" charset="0"/>
              </a:rPr>
              <a:t>4 314 320 грн.</a:t>
            </a:r>
            <a:endParaRPr lang="uk-UA" sz="2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0327465" y="0"/>
            <a:ext cx="124117" cy="68363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 descr="Доходи місцевого бюджету | Великосеверинівська сільська рад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2257" y="2896687"/>
            <a:ext cx="6194324" cy="3268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Прямая со стрелкой 17"/>
          <p:cNvCxnSpPr/>
          <p:nvPr/>
        </p:nvCxnSpPr>
        <p:spPr>
          <a:xfrm>
            <a:off x="5928852" y="1445342"/>
            <a:ext cx="1179870" cy="14748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3065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83771" y="-410065"/>
            <a:ext cx="12975771" cy="72680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3208" y="32994"/>
            <a:ext cx="778654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Коефіцієнт виграних судових справ управління правової роботи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86747" y="1533832"/>
          <a:ext cx="7403691" cy="4866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4790722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809</Words>
  <Application>Microsoft Office PowerPoint</Application>
  <PresentationFormat>Произвольный</PresentationFormat>
  <Paragraphs>231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Кількість наданих консультацій:</vt:lpstr>
      <vt:lpstr>Слайд 6</vt:lpstr>
      <vt:lpstr>Слайд 7</vt:lpstr>
      <vt:lpstr>Слайд 8</vt:lpstr>
      <vt:lpstr>Коефіцієнт виграних судових справ управління правової роботи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 Windows</dc:creator>
  <cp:lastModifiedBy>Admin</cp:lastModifiedBy>
  <cp:revision>71</cp:revision>
  <dcterms:created xsi:type="dcterms:W3CDTF">2019-02-12T10:24:29Z</dcterms:created>
  <dcterms:modified xsi:type="dcterms:W3CDTF">2022-01-21T11:08:37Z</dcterms:modified>
</cp:coreProperties>
</file>