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6" r:id="rId4"/>
    <p:sldId id="282" r:id="rId5"/>
    <p:sldId id="277" r:id="rId6"/>
    <p:sldId id="280" r:id="rId7"/>
    <p:sldId id="281" r:id="rId8"/>
    <p:sldId id="268" r:id="rId9"/>
    <p:sldId id="269" r:id="rId10"/>
    <p:sldId id="270" r:id="rId11"/>
    <p:sldId id="272" r:id="rId12"/>
    <p:sldId id="274" r:id="rId13"/>
    <p:sldId id="275" r:id="rId14"/>
    <p:sldId id="278" r:id="rId15"/>
    <p:sldId id="279" r:id="rId16"/>
    <p:sldId id="266" r:id="rId17"/>
  </p:sldIdLst>
  <p:sldSz cx="12192000" cy="6858000"/>
  <p:notesSz cx="6735763" cy="9866313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ерватяк Лілія" initials="СЛ" lastIdx="0" clrIdx="0">
    <p:extLst>
      <p:ext uri="{19B8F6BF-5375-455C-9EA6-DF929625EA0E}">
        <p15:presenceInfo xmlns:p15="http://schemas.microsoft.com/office/powerpoint/2012/main" userId="Серватяк Лілія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Yehiazarian.Anaida\Desktop\KPI\KPI%2020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Users\Yehiazarian.Anaida\Desktop\KPI\KPI%20202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/>
              <a:t>Кількість наданих консультацій,</a:t>
            </a:r>
            <a:r>
              <a:rPr lang="ru-RU" sz="2000" baseline="0"/>
              <a:t> шт</a:t>
            </a:r>
            <a:endParaRPr lang="ru-RU" sz="200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Лист2!$A$16</c:f>
              <c:strCache>
                <c:ptCount val="1"/>
                <c:pt idx="0">
                  <c:v>кількість наданих консультацій в межах надання первинної правової допомоги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Лист2!$B$16:$M$16</c:f>
              <c:numCache>
                <c:formatCode>General</c:formatCode>
                <c:ptCount val="12"/>
                <c:pt idx="0">
                  <c:v>261</c:v>
                </c:pt>
                <c:pt idx="1">
                  <c:v>534</c:v>
                </c:pt>
                <c:pt idx="2">
                  <c:v>437</c:v>
                </c:pt>
                <c:pt idx="3">
                  <c:v>395</c:v>
                </c:pt>
                <c:pt idx="4">
                  <c:v>128</c:v>
                </c:pt>
                <c:pt idx="5">
                  <c:v>95</c:v>
                </c:pt>
                <c:pt idx="6">
                  <c:v>136</c:v>
                </c:pt>
                <c:pt idx="7">
                  <c:v>135</c:v>
                </c:pt>
                <c:pt idx="8">
                  <c:v>124</c:v>
                </c:pt>
                <c:pt idx="9">
                  <c:v>126</c:v>
                </c:pt>
                <c:pt idx="10">
                  <c:v>246</c:v>
                </c:pt>
                <c:pt idx="11">
                  <c:v>892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81-4D47-B494-9CA26E7F6C87}"/>
            </c:ext>
          </c:extLst>
        </c:ser>
        <c:ser>
          <c:idx val="1"/>
          <c:order val="1"/>
          <c:tx>
            <c:strRef>
              <c:f>Лист2!$A$17</c:f>
              <c:strCache>
                <c:ptCount val="1"/>
                <c:pt idx="0">
                  <c:v>кількість наданих консультацій у сфері державної реєстрації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Лист2!$B$17:$M$17</c:f>
              <c:numCache>
                <c:formatCode>General</c:formatCode>
                <c:ptCount val="12"/>
                <c:pt idx="0">
                  <c:v>357</c:v>
                </c:pt>
                <c:pt idx="1">
                  <c:v>368</c:v>
                </c:pt>
                <c:pt idx="2">
                  <c:v>312</c:v>
                </c:pt>
                <c:pt idx="3">
                  <c:v>131</c:v>
                </c:pt>
                <c:pt idx="4">
                  <c:v>585</c:v>
                </c:pt>
                <c:pt idx="5">
                  <c:v>284</c:v>
                </c:pt>
                <c:pt idx="6">
                  <c:v>532</c:v>
                </c:pt>
                <c:pt idx="7">
                  <c:v>319</c:v>
                </c:pt>
                <c:pt idx="8">
                  <c:v>141</c:v>
                </c:pt>
                <c:pt idx="9">
                  <c:v>598</c:v>
                </c:pt>
                <c:pt idx="10">
                  <c:v>572</c:v>
                </c:pt>
                <c:pt idx="11">
                  <c:v>381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81-4D47-B494-9CA26E7F6C8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100"/>
        <c:axId val="118665232"/>
        <c:axId val="118665792"/>
      </c:barChart>
      <c:lineChart>
        <c:grouping val="standard"/>
        <c:varyColors val="0"/>
        <c:ser>
          <c:idx val="2"/>
          <c:order val="2"/>
          <c:tx>
            <c:strRef>
              <c:f>Лист2!$A$18</c:f>
              <c:strCache>
                <c:ptCount val="1"/>
                <c:pt idx="0">
                  <c:v>всього наданих консультацій ЮД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Лист2!$B$18:$M$18</c:f>
              <c:numCache>
                <c:formatCode>General</c:formatCode>
                <c:ptCount val="12"/>
                <c:pt idx="0">
                  <c:v>618</c:v>
                </c:pt>
                <c:pt idx="1">
                  <c:v>902</c:v>
                </c:pt>
                <c:pt idx="2">
                  <c:v>749</c:v>
                </c:pt>
                <c:pt idx="3">
                  <c:v>526</c:v>
                </c:pt>
                <c:pt idx="4">
                  <c:v>713</c:v>
                </c:pt>
                <c:pt idx="5">
                  <c:v>379</c:v>
                </c:pt>
                <c:pt idx="6">
                  <c:v>668</c:v>
                </c:pt>
                <c:pt idx="7">
                  <c:v>454</c:v>
                </c:pt>
                <c:pt idx="8">
                  <c:v>265</c:v>
                </c:pt>
                <c:pt idx="9">
                  <c:v>724</c:v>
                </c:pt>
                <c:pt idx="10">
                  <c:v>818</c:v>
                </c:pt>
                <c:pt idx="11">
                  <c:v>1273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881-4D47-B494-9CA26E7F6C8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18665232"/>
        <c:axId val="118665792"/>
      </c:lineChart>
      <c:catAx>
        <c:axId val="118665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18665792"/>
        <c:crosses val="autoZero"/>
        <c:auto val="1"/>
        <c:lblAlgn val="ctr"/>
        <c:lblOffset val="100"/>
        <c:noMultiLvlLbl val="0"/>
      </c:catAx>
      <c:valAx>
        <c:axId val="118665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18665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Лист2!$A$8</c:f>
              <c:strCache>
                <c:ptCount val="1"/>
                <c:pt idx="0">
                  <c:v>коеф. виграних судових  справ</c:v>
                </c:pt>
              </c:strCache>
            </c:strRef>
          </c:tx>
          <c:spPr>
            <a:solidFill>
              <a:srgbClr val="ED7D31">
                <a:lumMod val="75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Лист2!$B$1:$M$1</c:f>
              <c:strCache>
                <c:ptCount val="12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  <c:pt idx="7">
                  <c:v>серпень</c:v>
                </c:pt>
                <c:pt idx="8">
                  <c:v>вересень</c:v>
                </c:pt>
                <c:pt idx="9">
                  <c:v>жовтень</c:v>
                </c:pt>
                <c:pt idx="10">
                  <c:v>листопад</c:v>
                </c:pt>
                <c:pt idx="11">
                  <c:v>грудень</c:v>
                </c:pt>
              </c:strCache>
            </c:strRef>
          </c:cat>
          <c:val>
            <c:numRef>
              <c:f>Лист2!$B$8:$M$8</c:f>
              <c:numCache>
                <c:formatCode>0.0</c:formatCode>
                <c:ptCount val="12"/>
                <c:pt idx="0">
                  <c:v>22</c:v>
                </c:pt>
                <c:pt idx="1">
                  <c:v>3.8</c:v>
                </c:pt>
                <c:pt idx="2">
                  <c:v>2.2000000000000002</c:v>
                </c:pt>
                <c:pt idx="3">
                  <c:v>1</c:v>
                </c:pt>
                <c:pt idx="4">
                  <c:v>1.75</c:v>
                </c:pt>
                <c:pt idx="5" formatCode="General">
                  <c:v>8</c:v>
                </c:pt>
                <c:pt idx="6">
                  <c:v>1</c:v>
                </c:pt>
                <c:pt idx="7">
                  <c:v>2.6666666666666665</c:v>
                </c:pt>
                <c:pt idx="8">
                  <c:v>2</c:v>
                </c:pt>
                <c:pt idx="9">
                  <c:v>7</c:v>
                </c:pt>
                <c:pt idx="10" formatCode="General">
                  <c:v>3</c:v>
                </c:pt>
                <c:pt idx="11" formatCode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4E-4620-A5D1-0462A282103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8671952"/>
        <c:axId val="118672512"/>
      </c:barChart>
      <c:catAx>
        <c:axId val="118671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18672512"/>
        <c:crosses val="autoZero"/>
        <c:auto val="1"/>
        <c:lblAlgn val="ctr"/>
        <c:lblOffset val="100"/>
        <c:noMultiLvlLbl val="0"/>
      </c:catAx>
      <c:valAx>
        <c:axId val="118672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1867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63709C-0C7F-4A80-9121-7EC066D0806D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402A6A6-D71A-40D1-A92F-12BF0F774F31}">
      <dgm:prSet phldrT="[Текст]" custT="1"/>
      <dgm:spPr/>
      <dgm:t>
        <a:bodyPr/>
        <a:lstStyle/>
        <a:p>
          <a:r>
            <a:rPr lang="uk-UA" sz="1200" b="1" dirty="0" smtClean="0">
              <a:latin typeface="+mn-lt"/>
              <a:cs typeface="Arial" panose="020B0604020202020204" pitchFamily="34" charset="0"/>
            </a:rPr>
            <a:t>Загальна сума видатків</a:t>
          </a:r>
        </a:p>
        <a:p>
          <a:r>
            <a:rPr lang="uk-UA" sz="1200" b="1" dirty="0" smtClean="0">
              <a:latin typeface="+mn-lt"/>
              <a:cs typeface="Arial" panose="020B0604020202020204" pitchFamily="34" charset="0"/>
            </a:rPr>
            <a:t>18 326 894,04 грн.</a:t>
          </a:r>
          <a:endParaRPr lang="ru-RU" sz="1200" dirty="0">
            <a:latin typeface="+mn-lt"/>
            <a:cs typeface="Arial" panose="020B0604020202020204" pitchFamily="34" charset="0"/>
          </a:endParaRPr>
        </a:p>
      </dgm:t>
    </dgm:pt>
    <dgm:pt modelId="{A22EB61F-383F-4F3C-8980-B8309F060C15}" type="parTrans" cxnId="{44850CB7-448E-41C7-89DD-972F8C6ED254}">
      <dgm:prSet/>
      <dgm:spPr/>
      <dgm:t>
        <a:bodyPr/>
        <a:lstStyle/>
        <a:p>
          <a:endParaRPr lang="ru-RU" sz="800"/>
        </a:p>
      </dgm:t>
    </dgm:pt>
    <dgm:pt modelId="{FC2B7AB2-9D7D-427B-B1B4-7FD9C93A3455}" type="sibTrans" cxnId="{44850CB7-448E-41C7-89DD-972F8C6ED254}">
      <dgm:prSet/>
      <dgm:spPr/>
      <dgm:t>
        <a:bodyPr/>
        <a:lstStyle/>
        <a:p>
          <a:endParaRPr lang="ru-RU" sz="800"/>
        </a:p>
      </dgm:t>
    </dgm:pt>
    <dgm:pt modelId="{5B509F21-88AC-4318-9A0A-EBDF7A89CDB1}">
      <dgm:prSet phldrT="[Текст]" custT="1"/>
      <dgm:spPr/>
      <dgm:t>
        <a:bodyPr/>
        <a:lstStyle/>
        <a:p>
          <a:r>
            <a:rPr lang="uk-UA" sz="1200" b="1" dirty="0" smtClean="0">
              <a:latin typeface="+mn-lt"/>
              <a:cs typeface="Arial" panose="020B0604020202020204" pitchFamily="34" charset="0"/>
            </a:rPr>
            <a:t>оплата послуг, крім комунальних </a:t>
          </a:r>
          <a:endParaRPr lang="en-US" sz="1200" b="1" dirty="0" smtClean="0">
            <a:latin typeface="+mn-lt"/>
            <a:cs typeface="Arial" panose="020B0604020202020204" pitchFamily="34" charset="0"/>
          </a:endParaRPr>
        </a:p>
        <a:p>
          <a:r>
            <a:rPr lang="uk-UA" sz="1200" b="1" dirty="0" smtClean="0">
              <a:latin typeface="+mn-lt"/>
              <a:cs typeface="Arial" panose="020B0604020202020204" pitchFamily="34" charset="0"/>
            </a:rPr>
            <a:t>900 921,06 грн.</a:t>
          </a:r>
          <a:endParaRPr lang="ru-RU" sz="1200" b="1" dirty="0">
            <a:latin typeface="+mn-lt"/>
            <a:cs typeface="Arial" panose="020B0604020202020204" pitchFamily="34" charset="0"/>
          </a:endParaRPr>
        </a:p>
      </dgm:t>
    </dgm:pt>
    <dgm:pt modelId="{47281993-D97A-4EA2-9C8A-36A0A3C38DAC}" type="parTrans" cxnId="{4E1C2F7B-A795-48C0-B7B8-24F82D1F6598}">
      <dgm:prSet/>
      <dgm:spPr/>
      <dgm:t>
        <a:bodyPr/>
        <a:lstStyle/>
        <a:p>
          <a:endParaRPr lang="ru-RU" sz="800"/>
        </a:p>
      </dgm:t>
    </dgm:pt>
    <dgm:pt modelId="{5AC7DA78-657F-4B95-A940-68190ACD817F}" type="sibTrans" cxnId="{4E1C2F7B-A795-48C0-B7B8-24F82D1F6598}">
      <dgm:prSet/>
      <dgm:spPr/>
      <dgm:t>
        <a:bodyPr/>
        <a:lstStyle/>
        <a:p>
          <a:endParaRPr lang="ru-RU" sz="800"/>
        </a:p>
      </dgm:t>
    </dgm:pt>
    <dgm:pt modelId="{18534F4F-A1B4-4C5F-8840-24927A31FABE}">
      <dgm:prSet phldrT="[Текст]" custT="1"/>
      <dgm:spPr/>
      <dgm:t>
        <a:bodyPr/>
        <a:lstStyle/>
        <a:p>
          <a:r>
            <a:rPr lang="uk-UA" sz="1200" b="1" dirty="0" smtClean="0">
              <a:latin typeface="+mn-lt"/>
              <a:cs typeface="Arial" panose="020B0604020202020204" pitchFamily="34" charset="0"/>
            </a:rPr>
            <a:t>інші поточні видатки </a:t>
          </a:r>
          <a:endParaRPr lang="en-US" sz="1200" b="1" dirty="0" smtClean="0">
            <a:latin typeface="+mn-lt"/>
            <a:cs typeface="Arial" panose="020B0604020202020204" pitchFamily="34" charset="0"/>
          </a:endParaRPr>
        </a:p>
        <a:p>
          <a:r>
            <a:rPr lang="uk-UA" sz="1200" b="1" dirty="0" smtClean="0">
              <a:latin typeface="+mn-lt"/>
              <a:cs typeface="Arial" panose="020B0604020202020204" pitchFamily="34" charset="0"/>
            </a:rPr>
            <a:t>67 409,40 грн.</a:t>
          </a:r>
          <a:endParaRPr lang="ru-RU" sz="1200" b="1" dirty="0">
            <a:latin typeface="+mn-lt"/>
            <a:cs typeface="Arial" panose="020B0604020202020204" pitchFamily="34" charset="0"/>
          </a:endParaRPr>
        </a:p>
      </dgm:t>
    </dgm:pt>
    <dgm:pt modelId="{DC507F71-60B2-4B13-AE30-EBD3DC3856D0}" type="parTrans" cxnId="{7CAAAB31-F7EB-4D5D-A93F-5B7C33968AE4}">
      <dgm:prSet/>
      <dgm:spPr/>
      <dgm:t>
        <a:bodyPr/>
        <a:lstStyle/>
        <a:p>
          <a:endParaRPr lang="ru-RU" sz="800"/>
        </a:p>
      </dgm:t>
    </dgm:pt>
    <dgm:pt modelId="{38135058-0E3B-4F35-88AE-A935B4CB4EE6}" type="sibTrans" cxnId="{7CAAAB31-F7EB-4D5D-A93F-5B7C33968AE4}">
      <dgm:prSet/>
      <dgm:spPr/>
      <dgm:t>
        <a:bodyPr/>
        <a:lstStyle/>
        <a:p>
          <a:endParaRPr lang="ru-RU" sz="800"/>
        </a:p>
      </dgm:t>
    </dgm:pt>
    <dgm:pt modelId="{DFD27ECC-07C6-474F-8D1A-48683B84421F}">
      <dgm:prSet phldrT="[Текст]" custT="1"/>
      <dgm:spPr/>
      <dgm:t>
        <a:bodyPr/>
        <a:lstStyle/>
        <a:p>
          <a:r>
            <a:rPr lang="uk-UA" sz="1200" b="1" dirty="0" smtClean="0">
              <a:latin typeface="+mn-lt"/>
              <a:cs typeface="Arial" panose="020B0604020202020204" pitchFamily="34" charset="0"/>
            </a:rPr>
            <a:t>капітальні видатки </a:t>
          </a:r>
          <a:endParaRPr lang="en-US" sz="1200" b="1" dirty="0" smtClean="0">
            <a:latin typeface="+mn-lt"/>
            <a:cs typeface="Arial" panose="020B0604020202020204" pitchFamily="34" charset="0"/>
          </a:endParaRPr>
        </a:p>
        <a:p>
          <a:r>
            <a:rPr lang="ru-RU" sz="1200" b="1" dirty="0" smtClean="0">
              <a:latin typeface="+mn-lt"/>
              <a:cs typeface="Arial" panose="020B0604020202020204" pitchFamily="34" charset="0"/>
            </a:rPr>
            <a:t>3 939 245,24грн. </a:t>
          </a:r>
          <a:endParaRPr lang="ru-RU" sz="1200" b="1" dirty="0">
            <a:latin typeface="+mn-lt"/>
            <a:cs typeface="Arial" panose="020B0604020202020204" pitchFamily="34" charset="0"/>
          </a:endParaRPr>
        </a:p>
      </dgm:t>
    </dgm:pt>
    <dgm:pt modelId="{64BF97CA-CC80-42E5-B977-5F6E17BDA92C}" type="parTrans" cxnId="{33464420-6368-4A69-8F13-755B6097B96C}">
      <dgm:prSet/>
      <dgm:spPr/>
      <dgm:t>
        <a:bodyPr/>
        <a:lstStyle/>
        <a:p>
          <a:endParaRPr lang="ru-RU" sz="800"/>
        </a:p>
      </dgm:t>
    </dgm:pt>
    <dgm:pt modelId="{FB9A1C52-5FA5-4C4B-9A9D-85485CC7C359}" type="sibTrans" cxnId="{33464420-6368-4A69-8F13-755B6097B96C}">
      <dgm:prSet/>
      <dgm:spPr/>
      <dgm:t>
        <a:bodyPr/>
        <a:lstStyle/>
        <a:p>
          <a:endParaRPr lang="ru-RU" sz="800"/>
        </a:p>
      </dgm:t>
    </dgm:pt>
    <dgm:pt modelId="{ADCAD3D0-91E1-465B-BCF9-76AB45DE5ECB}">
      <dgm:prSet custT="1"/>
      <dgm:spPr/>
      <dgm:t>
        <a:bodyPr/>
        <a:lstStyle/>
        <a:p>
          <a:r>
            <a:rPr lang="uk-UA" sz="1200" b="1" dirty="0" smtClean="0">
              <a:latin typeface="+mn-lt"/>
              <a:cs typeface="Arial" panose="020B0604020202020204" pitchFamily="34" charset="0"/>
            </a:rPr>
            <a:t>Оплата комунальних послуг та енергоносіїв</a:t>
          </a:r>
        </a:p>
        <a:p>
          <a:r>
            <a:rPr lang="ru-RU" sz="1200" b="1" dirty="0" smtClean="0">
              <a:latin typeface="+mn-lt"/>
              <a:cs typeface="Arial" panose="020B0604020202020204" pitchFamily="34" charset="0"/>
            </a:rPr>
            <a:t>67 385,42 грн.</a:t>
          </a:r>
          <a:endParaRPr lang="ru-RU" sz="1200" b="1" dirty="0">
            <a:effectLst/>
            <a:latin typeface="+mn-lt"/>
            <a:cs typeface="Arial" panose="020B0604020202020204" pitchFamily="34" charset="0"/>
          </a:endParaRPr>
        </a:p>
      </dgm:t>
    </dgm:pt>
    <dgm:pt modelId="{E4647BCB-35EB-48A5-A43D-A5652229B36D}" type="parTrans" cxnId="{D4C67B77-9871-49BA-9D61-F5D16745229D}">
      <dgm:prSet/>
      <dgm:spPr/>
      <dgm:t>
        <a:bodyPr/>
        <a:lstStyle/>
        <a:p>
          <a:endParaRPr lang="ru-RU" sz="800"/>
        </a:p>
      </dgm:t>
    </dgm:pt>
    <dgm:pt modelId="{A3FD0FC1-1A45-4201-9280-2B72E831773C}" type="sibTrans" cxnId="{D4C67B77-9871-49BA-9D61-F5D16745229D}">
      <dgm:prSet/>
      <dgm:spPr/>
      <dgm:t>
        <a:bodyPr/>
        <a:lstStyle/>
        <a:p>
          <a:endParaRPr lang="ru-RU" sz="800"/>
        </a:p>
      </dgm:t>
    </dgm:pt>
    <dgm:pt modelId="{17D5C05E-C76B-41DA-AC28-B95874D0694C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latin typeface="+mn-lt"/>
              <a:cs typeface="Arial" panose="020B0604020202020204" pitchFamily="34" charset="0"/>
            </a:rPr>
            <a:t>оплата </a:t>
          </a:r>
          <a:r>
            <a:rPr lang="ru-RU" sz="1200" b="1" dirty="0" err="1" smtClean="0">
              <a:latin typeface="+mn-lt"/>
              <a:cs typeface="Arial" panose="020B0604020202020204" pitchFamily="34" charset="0"/>
            </a:rPr>
            <a:t>праці</a:t>
          </a:r>
          <a:r>
            <a:rPr lang="ru-RU" sz="1200" b="1" dirty="0" smtClean="0">
              <a:latin typeface="+mn-lt"/>
              <a:cs typeface="Arial" panose="020B0604020202020204" pitchFamily="34" charset="0"/>
            </a:rPr>
            <a:t> і </a:t>
          </a:r>
          <a:r>
            <a:rPr lang="ru-RU" sz="1200" b="1" dirty="0" err="1" smtClean="0">
              <a:latin typeface="+mn-lt"/>
              <a:cs typeface="Arial" panose="020B0604020202020204" pitchFamily="34" charset="0"/>
            </a:rPr>
            <a:t>нарахування</a:t>
          </a:r>
          <a:r>
            <a:rPr lang="ru-RU" sz="1200" b="1" dirty="0" smtClean="0">
              <a:latin typeface="+mn-lt"/>
              <a:cs typeface="Arial" panose="020B0604020202020204" pitchFamily="34" charset="0"/>
            </a:rPr>
            <a:t> на </a:t>
          </a:r>
          <a:r>
            <a:rPr lang="ru-RU" sz="1200" b="1" dirty="0" err="1" smtClean="0">
              <a:latin typeface="+mn-lt"/>
              <a:cs typeface="Arial" panose="020B0604020202020204" pitchFamily="34" charset="0"/>
            </a:rPr>
            <a:t>заробітну</a:t>
          </a:r>
          <a:r>
            <a:rPr lang="ru-RU" sz="1200" b="1" dirty="0" smtClean="0">
              <a:latin typeface="+mn-lt"/>
              <a:cs typeface="Arial" panose="020B0604020202020204" pitchFamily="34" charset="0"/>
            </a:rPr>
            <a:t> плату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effectLst/>
              <a:latin typeface="+mn-lt"/>
              <a:cs typeface="Arial" panose="020B0604020202020204" pitchFamily="34" charset="0"/>
            </a:rPr>
            <a:t>13 177 770,04грн</a:t>
          </a:r>
          <a:r>
            <a:rPr lang="ru-RU" sz="1000" b="1" dirty="0" smtClean="0">
              <a:effectLst/>
              <a:latin typeface="+mn-lt"/>
              <a:cs typeface="Arial" panose="020B0604020202020204" pitchFamily="34" charset="0"/>
            </a:rPr>
            <a:t>.</a:t>
          </a:r>
        </a:p>
        <a:p>
          <a:pPr>
            <a:lnSpc>
              <a:spcPct val="90000"/>
            </a:lnSpc>
            <a:spcAft>
              <a:spcPct val="35000"/>
            </a:spcAft>
          </a:pPr>
          <a:endParaRPr lang="uk-UA" sz="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E56D92-C5C7-4214-B064-569B66B26998}" type="parTrans" cxnId="{8E43EDF9-4EDD-45CC-AE13-976A1CBD33C5}">
      <dgm:prSet/>
      <dgm:spPr/>
      <dgm:t>
        <a:bodyPr/>
        <a:lstStyle/>
        <a:p>
          <a:endParaRPr lang="ru-RU" sz="800"/>
        </a:p>
      </dgm:t>
    </dgm:pt>
    <dgm:pt modelId="{00CB86F5-0229-44FF-843D-1351751F1ABE}" type="sibTrans" cxnId="{8E43EDF9-4EDD-45CC-AE13-976A1CBD33C5}">
      <dgm:prSet/>
      <dgm:spPr/>
      <dgm:t>
        <a:bodyPr/>
        <a:lstStyle/>
        <a:p>
          <a:endParaRPr lang="ru-RU" sz="800"/>
        </a:p>
      </dgm:t>
    </dgm:pt>
    <dgm:pt modelId="{94D32308-05CE-48EB-B776-606A9064DC96}">
      <dgm:prSet custT="1"/>
      <dgm:spPr/>
      <dgm:t>
        <a:bodyPr/>
        <a:lstStyle/>
        <a:p>
          <a:r>
            <a:rPr lang="uk-UA" sz="1200" b="1" dirty="0" smtClean="0">
              <a:latin typeface="+mn-lt"/>
              <a:cs typeface="Arial" panose="020B0604020202020204" pitchFamily="34" charset="0"/>
            </a:rPr>
            <a:t>предмети, матеріали, обладнання та інвентар </a:t>
          </a:r>
        </a:p>
        <a:p>
          <a:r>
            <a:rPr lang="uk-UA" sz="1200" b="1" dirty="0" smtClean="0">
              <a:latin typeface="+mn-lt"/>
              <a:cs typeface="Arial" panose="020B0604020202020204" pitchFamily="34" charset="0"/>
            </a:rPr>
            <a:t>174 162,88 грн.</a:t>
          </a:r>
          <a:endParaRPr lang="ru-RU" sz="1200" b="1" dirty="0" smtClean="0">
            <a:latin typeface="+mn-lt"/>
            <a:cs typeface="Arial" panose="020B0604020202020204" pitchFamily="34" charset="0"/>
          </a:endParaRPr>
        </a:p>
      </dgm:t>
    </dgm:pt>
    <dgm:pt modelId="{95AA0A17-A10B-489A-BE0B-5CFED533C8AA}" type="parTrans" cxnId="{744014C5-F614-4218-8B23-EB0257669E03}">
      <dgm:prSet/>
      <dgm:spPr/>
      <dgm:t>
        <a:bodyPr/>
        <a:lstStyle/>
        <a:p>
          <a:endParaRPr lang="ru-RU" sz="800"/>
        </a:p>
      </dgm:t>
    </dgm:pt>
    <dgm:pt modelId="{8E78E1C8-E748-4F0E-B233-6AB16BFD14E0}" type="sibTrans" cxnId="{744014C5-F614-4218-8B23-EB0257669E03}">
      <dgm:prSet/>
      <dgm:spPr/>
      <dgm:t>
        <a:bodyPr/>
        <a:lstStyle/>
        <a:p>
          <a:endParaRPr lang="ru-RU" sz="800"/>
        </a:p>
      </dgm:t>
    </dgm:pt>
    <dgm:pt modelId="{2AF99F5E-F78F-48B7-ABB6-182B4F4EE601}">
      <dgm:prSet phldrT="[Текст]" custScaleX="128002" custScaleY="99011"/>
      <dgm:spPr/>
      <dgm:t>
        <a:bodyPr/>
        <a:lstStyle/>
        <a:p>
          <a:endParaRPr lang="ru-RU"/>
        </a:p>
      </dgm:t>
    </dgm:pt>
    <dgm:pt modelId="{724F3222-7440-452F-8BF5-08DD78364FEA}" type="parTrans" cxnId="{4430CBF3-20EF-4DB7-B655-DA0B9B2CAE27}">
      <dgm:prSet/>
      <dgm:spPr/>
      <dgm:t>
        <a:bodyPr/>
        <a:lstStyle/>
        <a:p>
          <a:endParaRPr lang="ru-RU"/>
        </a:p>
      </dgm:t>
    </dgm:pt>
    <dgm:pt modelId="{76598A87-1CF9-450E-842F-EE3997AD57A6}" type="sibTrans" cxnId="{4430CBF3-20EF-4DB7-B655-DA0B9B2CAE27}">
      <dgm:prSet/>
      <dgm:spPr/>
      <dgm:t>
        <a:bodyPr/>
        <a:lstStyle/>
        <a:p>
          <a:endParaRPr lang="ru-RU"/>
        </a:p>
      </dgm:t>
    </dgm:pt>
    <dgm:pt modelId="{A8BDBDAF-19B2-4DFF-BC47-582A1A391BA9}" type="pres">
      <dgm:prSet presAssocID="{9A63709C-0C7F-4A80-9121-7EC066D0806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8157A8F-E534-49CE-8A60-71421C31FEB7}" type="pres">
      <dgm:prSet presAssocID="{6402A6A6-D71A-40D1-A92F-12BF0F774F31}" presName="centerShape" presStyleLbl="node0" presStyleIdx="0" presStyleCnt="1" custScaleX="148280" custScaleY="134278" custLinFactNeighborX="-8905"/>
      <dgm:spPr/>
      <dgm:t>
        <a:bodyPr/>
        <a:lstStyle/>
        <a:p>
          <a:endParaRPr lang="ru-RU"/>
        </a:p>
      </dgm:t>
    </dgm:pt>
    <dgm:pt modelId="{B326441B-3FEC-4F0F-B256-5EFD4BB0002E}" type="pres">
      <dgm:prSet presAssocID="{20E56D92-C5C7-4214-B064-569B66B26998}" presName="parTrans" presStyleLbl="sibTrans2D1" presStyleIdx="0" presStyleCnt="6" custScaleX="181724"/>
      <dgm:spPr/>
      <dgm:t>
        <a:bodyPr/>
        <a:lstStyle/>
        <a:p>
          <a:endParaRPr lang="ru-RU"/>
        </a:p>
      </dgm:t>
    </dgm:pt>
    <dgm:pt modelId="{EBA76FFB-7099-4B0D-8C74-9997196B4BDB}" type="pres">
      <dgm:prSet presAssocID="{20E56D92-C5C7-4214-B064-569B66B26998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64AC3D59-112D-437B-A045-E1D7441904AE}" type="pres">
      <dgm:prSet presAssocID="{17D5C05E-C76B-41DA-AC28-B95874D0694C}" presName="node" presStyleLbl="node1" presStyleIdx="0" presStyleCnt="6" custScaleX="121825" custScaleY="99933" custRadScaleRad="98815" custRadScaleInc="-324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B38CFE-4FC7-490D-BED7-EF1DF9993024}" type="pres">
      <dgm:prSet presAssocID="{95AA0A17-A10B-489A-BE0B-5CFED533C8AA}" presName="parTrans" presStyleLbl="sibTrans2D1" presStyleIdx="1" presStyleCnt="6" custScaleX="149831"/>
      <dgm:spPr/>
      <dgm:t>
        <a:bodyPr/>
        <a:lstStyle/>
        <a:p>
          <a:endParaRPr lang="ru-RU"/>
        </a:p>
      </dgm:t>
    </dgm:pt>
    <dgm:pt modelId="{F878AEC4-EE1C-46CF-BE7B-B5D120965B72}" type="pres">
      <dgm:prSet presAssocID="{95AA0A17-A10B-489A-BE0B-5CFED533C8AA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284679E3-EED4-4A2C-B452-8D42687CA11F}" type="pres">
      <dgm:prSet presAssocID="{94D32308-05CE-48EB-B776-606A9064DC96}" presName="node" presStyleLbl="node1" presStyleIdx="1" presStyleCnt="6" custScaleX="125685" custScaleY="87448" custRadScaleRad="99225" custRadScaleInc="190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B2AA61-1189-4226-A546-51C2F0296B2B}" type="pres">
      <dgm:prSet presAssocID="{E4647BCB-35EB-48A5-A43D-A5652229B36D}" presName="parTrans" presStyleLbl="sibTrans2D1" presStyleIdx="2" presStyleCnt="6" custScaleX="131038" custLinFactNeighborX="-21803" custLinFactNeighborY="11310"/>
      <dgm:spPr/>
      <dgm:t>
        <a:bodyPr/>
        <a:lstStyle/>
        <a:p>
          <a:endParaRPr lang="ru-RU"/>
        </a:p>
      </dgm:t>
    </dgm:pt>
    <dgm:pt modelId="{CE91BC37-AB24-45FE-A0BC-6B415002264D}" type="pres">
      <dgm:prSet presAssocID="{E4647BCB-35EB-48A5-A43D-A5652229B36D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8474A9E8-90F8-4435-878B-434836971BD7}" type="pres">
      <dgm:prSet presAssocID="{ADCAD3D0-91E1-465B-BCF9-76AB45DE5ECB}" presName="node" presStyleLbl="node1" presStyleIdx="2" presStyleCnt="6" custScaleX="122378" custScaleY="84914" custRadScaleRad="100249" custRadScaleInc="-146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C827F5-51E2-4291-90A7-CAB824D5A5A9}" type="pres">
      <dgm:prSet presAssocID="{47281993-D97A-4EA2-9C8A-36A0A3C38DAC}" presName="parTrans" presStyleLbl="sibTrans2D1" presStyleIdx="3" presStyleCnt="6" custScaleX="155525"/>
      <dgm:spPr/>
      <dgm:t>
        <a:bodyPr/>
        <a:lstStyle/>
        <a:p>
          <a:endParaRPr lang="ru-RU"/>
        </a:p>
      </dgm:t>
    </dgm:pt>
    <dgm:pt modelId="{B14D84BE-F252-48C6-A9ED-261A1798F1CE}" type="pres">
      <dgm:prSet presAssocID="{47281993-D97A-4EA2-9C8A-36A0A3C38DAC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A313B3E8-525F-44F3-8AC0-959C668F3B13}" type="pres">
      <dgm:prSet presAssocID="{5B509F21-88AC-4318-9A0A-EBDF7A89CDB1}" presName="node" presStyleLbl="node1" presStyleIdx="3" presStyleCnt="6" custScaleX="121336" custScaleY="86935" custRadScaleRad="97886" custRadScaleInc="317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CFDE7B-7BF0-40C3-900B-D112AAC7E2AD}" type="pres">
      <dgm:prSet presAssocID="{DC507F71-60B2-4B13-AE30-EBD3DC3856D0}" presName="parTrans" presStyleLbl="sibTrans2D1" presStyleIdx="4" presStyleCnt="6" custAng="21133405" custScaleX="123560" custLinFactNeighborX="13244" custLinFactNeighborY="-1616"/>
      <dgm:spPr/>
      <dgm:t>
        <a:bodyPr/>
        <a:lstStyle/>
        <a:p>
          <a:endParaRPr lang="ru-RU"/>
        </a:p>
      </dgm:t>
    </dgm:pt>
    <dgm:pt modelId="{FFED3C49-319F-449A-9D86-2E4BA029656C}" type="pres">
      <dgm:prSet presAssocID="{DC507F71-60B2-4B13-AE30-EBD3DC3856D0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78B09612-2A81-407B-AFAB-3C4213D5D7F0}" type="pres">
      <dgm:prSet presAssocID="{18534F4F-A1B4-4C5F-8840-24927A31FABE}" presName="node" presStyleLbl="node1" presStyleIdx="4" presStyleCnt="6" custScaleX="119503" custScaleY="95327" custRadScaleRad="136586" custRadScaleInc="25828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B31BEC88-6087-4CCD-9BE2-FF397AD6A522}" type="pres">
      <dgm:prSet presAssocID="{64BF97CA-CC80-42E5-B977-5F6E17BDA92C}" presName="parTrans" presStyleLbl="sibTrans2D1" presStyleIdx="5" presStyleCnt="6" custScaleX="132289" custLinFactNeighborX="5475" custLinFactNeighborY="3141"/>
      <dgm:spPr/>
      <dgm:t>
        <a:bodyPr/>
        <a:lstStyle/>
        <a:p>
          <a:endParaRPr lang="ru-RU"/>
        </a:p>
      </dgm:t>
    </dgm:pt>
    <dgm:pt modelId="{9A23798D-D456-41A2-8A31-448FE7051176}" type="pres">
      <dgm:prSet presAssocID="{64BF97CA-CC80-42E5-B977-5F6E17BDA92C}" presName="connectorText" presStyleLbl="sibTrans2D1" presStyleIdx="5" presStyleCnt="6"/>
      <dgm:spPr/>
      <dgm:t>
        <a:bodyPr/>
        <a:lstStyle/>
        <a:p>
          <a:endParaRPr lang="ru-RU"/>
        </a:p>
      </dgm:t>
    </dgm:pt>
    <dgm:pt modelId="{B2B1AEE9-B978-4075-B2CD-271C5A73388B}" type="pres">
      <dgm:prSet presAssocID="{DFD27ECC-07C6-474F-8D1A-48683B84421F}" presName="node" presStyleLbl="node1" presStyleIdx="5" presStyleCnt="6" custScaleX="122549" custScaleY="97736" custRadScaleRad="132327" custRadScaleInc="-420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4850CB7-448E-41C7-89DD-972F8C6ED254}" srcId="{9A63709C-0C7F-4A80-9121-7EC066D0806D}" destId="{6402A6A6-D71A-40D1-A92F-12BF0F774F31}" srcOrd="0" destOrd="0" parTransId="{A22EB61F-383F-4F3C-8980-B8309F060C15}" sibTransId="{FC2B7AB2-9D7D-427B-B1B4-7FD9C93A3455}"/>
    <dgm:cxn modelId="{F31605B5-8013-440A-9A3C-4B2CCD3694A5}" type="presOf" srcId="{17D5C05E-C76B-41DA-AC28-B95874D0694C}" destId="{64AC3D59-112D-437B-A045-E1D7441904AE}" srcOrd="0" destOrd="0" presId="urn:microsoft.com/office/officeart/2005/8/layout/radial5"/>
    <dgm:cxn modelId="{61710A01-94AD-49E6-B7A1-A6FA41DB82B3}" type="presOf" srcId="{E4647BCB-35EB-48A5-A43D-A5652229B36D}" destId="{9CB2AA61-1189-4226-A546-51C2F0296B2B}" srcOrd="0" destOrd="0" presId="urn:microsoft.com/office/officeart/2005/8/layout/radial5"/>
    <dgm:cxn modelId="{B88098A5-96E1-4DA1-B0BF-7CC016F79133}" type="presOf" srcId="{95AA0A17-A10B-489A-BE0B-5CFED533C8AA}" destId="{F878AEC4-EE1C-46CF-BE7B-B5D120965B72}" srcOrd="1" destOrd="0" presId="urn:microsoft.com/office/officeart/2005/8/layout/radial5"/>
    <dgm:cxn modelId="{4E1C2F7B-A795-48C0-B7B8-24F82D1F6598}" srcId="{6402A6A6-D71A-40D1-A92F-12BF0F774F31}" destId="{5B509F21-88AC-4318-9A0A-EBDF7A89CDB1}" srcOrd="3" destOrd="0" parTransId="{47281993-D97A-4EA2-9C8A-36A0A3C38DAC}" sibTransId="{5AC7DA78-657F-4B95-A940-68190ACD817F}"/>
    <dgm:cxn modelId="{ABFFD71F-A3D0-41C0-85DF-207845C66CF8}" type="presOf" srcId="{9A63709C-0C7F-4A80-9121-7EC066D0806D}" destId="{A8BDBDAF-19B2-4DFF-BC47-582A1A391BA9}" srcOrd="0" destOrd="0" presId="urn:microsoft.com/office/officeart/2005/8/layout/radial5"/>
    <dgm:cxn modelId="{F601630F-76AD-45FE-BEDD-95288E1E61AD}" type="presOf" srcId="{6402A6A6-D71A-40D1-A92F-12BF0F774F31}" destId="{C8157A8F-E534-49CE-8A60-71421C31FEB7}" srcOrd="0" destOrd="0" presId="urn:microsoft.com/office/officeart/2005/8/layout/radial5"/>
    <dgm:cxn modelId="{2A6F96ED-3E70-4470-9A56-1A225A8FDF82}" type="presOf" srcId="{94D32308-05CE-48EB-B776-606A9064DC96}" destId="{284679E3-EED4-4A2C-B452-8D42687CA11F}" srcOrd="0" destOrd="0" presId="urn:microsoft.com/office/officeart/2005/8/layout/radial5"/>
    <dgm:cxn modelId="{2C5C7029-1191-4818-8F47-FDCE1A59C40E}" type="presOf" srcId="{47281993-D97A-4EA2-9C8A-36A0A3C38DAC}" destId="{B14D84BE-F252-48C6-A9ED-261A1798F1CE}" srcOrd="1" destOrd="0" presId="urn:microsoft.com/office/officeart/2005/8/layout/radial5"/>
    <dgm:cxn modelId="{F492E3E9-7E20-4935-B6F6-1C1C74183773}" type="presOf" srcId="{ADCAD3D0-91E1-465B-BCF9-76AB45DE5ECB}" destId="{8474A9E8-90F8-4435-878B-434836971BD7}" srcOrd="0" destOrd="0" presId="urn:microsoft.com/office/officeart/2005/8/layout/radial5"/>
    <dgm:cxn modelId="{33464420-6368-4A69-8F13-755B6097B96C}" srcId="{6402A6A6-D71A-40D1-A92F-12BF0F774F31}" destId="{DFD27ECC-07C6-474F-8D1A-48683B84421F}" srcOrd="5" destOrd="0" parTransId="{64BF97CA-CC80-42E5-B977-5F6E17BDA92C}" sibTransId="{FB9A1C52-5FA5-4C4B-9A9D-85485CC7C359}"/>
    <dgm:cxn modelId="{01124FCC-0871-4F87-B146-272AB20A789E}" type="presOf" srcId="{DC507F71-60B2-4B13-AE30-EBD3DC3856D0}" destId="{88CFDE7B-7BF0-40C3-900B-D112AAC7E2AD}" srcOrd="0" destOrd="0" presId="urn:microsoft.com/office/officeart/2005/8/layout/radial5"/>
    <dgm:cxn modelId="{744014C5-F614-4218-8B23-EB0257669E03}" srcId="{6402A6A6-D71A-40D1-A92F-12BF0F774F31}" destId="{94D32308-05CE-48EB-B776-606A9064DC96}" srcOrd="1" destOrd="0" parTransId="{95AA0A17-A10B-489A-BE0B-5CFED533C8AA}" sibTransId="{8E78E1C8-E748-4F0E-B233-6AB16BFD14E0}"/>
    <dgm:cxn modelId="{DB1DC807-F702-4D2C-9E70-5F1E0CA020F1}" type="presOf" srcId="{20E56D92-C5C7-4214-B064-569B66B26998}" destId="{EBA76FFB-7099-4B0D-8C74-9997196B4BDB}" srcOrd="1" destOrd="0" presId="urn:microsoft.com/office/officeart/2005/8/layout/radial5"/>
    <dgm:cxn modelId="{A7B60366-83A6-4157-A8E3-1FD7AF437752}" type="presOf" srcId="{E4647BCB-35EB-48A5-A43D-A5652229B36D}" destId="{CE91BC37-AB24-45FE-A0BC-6B415002264D}" srcOrd="1" destOrd="0" presId="urn:microsoft.com/office/officeart/2005/8/layout/radial5"/>
    <dgm:cxn modelId="{A03C2F2F-2FDF-4FCB-9DC6-6A7DD0265334}" type="presOf" srcId="{64BF97CA-CC80-42E5-B977-5F6E17BDA92C}" destId="{9A23798D-D456-41A2-8A31-448FE7051176}" srcOrd="1" destOrd="0" presId="urn:microsoft.com/office/officeart/2005/8/layout/radial5"/>
    <dgm:cxn modelId="{BFD163B6-5BD1-4229-B0FB-DDC1DB64A69C}" type="presOf" srcId="{64BF97CA-CC80-42E5-B977-5F6E17BDA92C}" destId="{B31BEC88-6087-4CCD-9BE2-FF397AD6A522}" srcOrd="0" destOrd="0" presId="urn:microsoft.com/office/officeart/2005/8/layout/radial5"/>
    <dgm:cxn modelId="{9F5CB9B6-13AC-431F-ACAA-6133CC8C6CEC}" type="presOf" srcId="{18534F4F-A1B4-4C5F-8840-24927A31FABE}" destId="{78B09612-2A81-407B-AFAB-3C4213D5D7F0}" srcOrd="0" destOrd="0" presId="urn:microsoft.com/office/officeart/2005/8/layout/radial5"/>
    <dgm:cxn modelId="{A952D96A-D982-4B14-AAC4-B8488691132B}" type="presOf" srcId="{95AA0A17-A10B-489A-BE0B-5CFED533C8AA}" destId="{2BB38CFE-4FC7-490D-BED7-EF1DF9993024}" srcOrd="0" destOrd="0" presId="urn:microsoft.com/office/officeart/2005/8/layout/radial5"/>
    <dgm:cxn modelId="{6B7CA9FF-8930-4ECC-9C53-E7A867426AED}" type="presOf" srcId="{DFD27ECC-07C6-474F-8D1A-48683B84421F}" destId="{B2B1AEE9-B978-4075-B2CD-271C5A73388B}" srcOrd="0" destOrd="0" presId="urn:microsoft.com/office/officeart/2005/8/layout/radial5"/>
    <dgm:cxn modelId="{FD77DC78-221D-4328-8D13-C5A9BF0D70AC}" type="presOf" srcId="{47281993-D97A-4EA2-9C8A-36A0A3C38DAC}" destId="{79C827F5-51E2-4291-90A7-CAB824D5A5A9}" srcOrd="0" destOrd="0" presId="urn:microsoft.com/office/officeart/2005/8/layout/radial5"/>
    <dgm:cxn modelId="{D4C67B77-9871-49BA-9D61-F5D16745229D}" srcId="{6402A6A6-D71A-40D1-A92F-12BF0F774F31}" destId="{ADCAD3D0-91E1-465B-BCF9-76AB45DE5ECB}" srcOrd="2" destOrd="0" parTransId="{E4647BCB-35EB-48A5-A43D-A5652229B36D}" sibTransId="{A3FD0FC1-1A45-4201-9280-2B72E831773C}"/>
    <dgm:cxn modelId="{7CAAAB31-F7EB-4D5D-A93F-5B7C33968AE4}" srcId="{6402A6A6-D71A-40D1-A92F-12BF0F774F31}" destId="{18534F4F-A1B4-4C5F-8840-24927A31FABE}" srcOrd="4" destOrd="0" parTransId="{DC507F71-60B2-4B13-AE30-EBD3DC3856D0}" sibTransId="{38135058-0E3B-4F35-88AE-A935B4CB4EE6}"/>
    <dgm:cxn modelId="{93C0D412-1057-45DA-B7B7-995C4F57F4F7}" type="presOf" srcId="{DC507F71-60B2-4B13-AE30-EBD3DC3856D0}" destId="{FFED3C49-319F-449A-9D86-2E4BA029656C}" srcOrd="1" destOrd="0" presId="urn:microsoft.com/office/officeart/2005/8/layout/radial5"/>
    <dgm:cxn modelId="{8E43EDF9-4EDD-45CC-AE13-976A1CBD33C5}" srcId="{6402A6A6-D71A-40D1-A92F-12BF0F774F31}" destId="{17D5C05E-C76B-41DA-AC28-B95874D0694C}" srcOrd="0" destOrd="0" parTransId="{20E56D92-C5C7-4214-B064-569B66B26998}" sibTransId="{00CB86F5-0229-44FF-843D-1351751F1ABE}"/>
    <dgm:cxn modelId="{4430CBF3-20EF-4DB7-B655-DA0B9B2CAE27}" srcId="{9A63709C-0C7F-4A80-9121-7EC066D0806D}" destId="{2AF99F5E-F78F-48B7-ABB6-182B4F4EE601}" srcOrd="1" destOrd="0" parTransId="{724F3222-7440-452F-8BF5-08DD78364FEA}" sibTransId="{76598A87-1CF9-450E-842F-EE3997AD57A6}"/>
    <dgm:cxn modelId="{32C80D7E-005F-49C4-9A40-EA9CB30FF2E7}" type="presOf" srcId="{20E56D92-C5C7-4214-B064-569B66B26998}" destId="{B326441B-3FEC-4F0F-B256-5EFD4BB0002E}" srcOrd="0" destOrd="0" presId="urn:microsoft.com/office/officeart/2005/8/layout/radial5"/>
    <dgm:cxn modelId="{69DB5214-4287-49D4-8F7A-D563F1DB4E60}" type="presOf" srcId="{5B509F21-88AC-4318-9A0A-EBDF7A89CDB1}" destId="{A313B3E8-525F-44F3-8AC0-959C668F3B13}" srcOrd="0" destOrd="0" presId="urn:microsoft.com/office/officeart/2005/8/layout/radial5"/>
    <dgm:cxn modelId="{BFB27F37-68E8-49AD-9B2D-5888AD94FD93}" type="presParOf" srcId="{A8BDBDAF-19B2-4DFF-BC47-582A1A391BA9}" destId="{C8157A8F-E534-49CE-8A60-71421C31FEB7}" srcOrd="0" destOrd="0" presId="urn:microsoft.com/office/officeart/2005/8/layout/radial5"/>
    <dgm:cxn modelId="{C350FD21-1732-4DE5-8D2F-FF1B2E7971E8}" type="presParOf" srcId="{A8BDBDAF-19B2-4DFF-BC47-582A1A391BA9}" destId="{B326441B-3FEC-4F0F-B256-5EFD4BB0002E}" srcOrd="1" destOrd="0" presId="urn:microsoft.com/office/officeart/2005/8/layout/radial5"/>
    <dgm:cxn modelId="{10241883-DF17-440C-9884-D8322F692A36}" type="presParOf" srcId="{B326441B-3FEC-4F0F-B256-5EFD4BB0002E}" destId="{EBA76FFB-7099-4B0D-8C74-9997196B4BDB}" srcOrd="0" destOrd="0" presId="urn:microsoft.com/office/officeart/2005/8/layout/radial5"/>
    <dgm:cxn modelId="{7743A7D0-68F0-4061-BB75-E0F33016FCF5}" type="presParOf" srcId="{A8BDBDAF-19B2-4DFF-BC47-582A1A391BA9}" destId="{64AC3D59-112D-437B-A045-E1D7441904AE}" srcOrd="2" destOrd="0" presId="urn:microsoft.com/office/officeart/2005/8/layout/radial5"/>
    <dgm:cxn modelId="{7E513947-0291-4030-9376-6E1DA7A18AC4}" type="presParOf" srcId="{A8BDBDAF-19B2-4DFF-BC47-582A1A391BA9}" destId="{2BB38CFE-4FC7-490D-BED7-EF1DF9993024}" srcOrd="3" destOrd="0" presId="urn:microsoft.com/office/officeart/2005/8/layout/radial5"/>
    <dgm:cxn modelId="{54EC9C67-198D-4196-A09D-26F4A2B228A4}" type="presParOf" srcId="{2BB38CFE-4FC7-490D-BED7-EF1DF9993024}" destId="{F878AEC4-EE1C-46CF-BE7B-B5D120965B72}" srcOrd="0" destOrd="0" presId="urn:microsoft.com/office/officeart/2005/8/layout/radial5"/>
    <dgm:cxn modelId="{D65D7DBA-EE21-4C84-831A-D76EE6A25778}" type="presParOf" srcId="{A8BDBDAF-19B2-4DFF-BC47-582A1A391BA9}" destId="{284679E3-EED4-4A2C-B452-8D42687CA11F}" srcOrd="4" destOrd="0" presId="urn:microsoft.com/office/officeart/2005/8/layout/radial5"/>
    <dgm:cxn modelId="{7080D3EC-9DEC-4F34-8A4B-5F8234BBCAAA}" type="presParOf" srcId="{A8BDBDAF-19B2-4DFF-BC47-582A1A391BA9}" destId="{9CB2AA61-1189-4226-A546-51C2F0296B2B}" srcOrd="5" destOrd="0" presId="urn:microsoft.com/office/officeart/2005/8/layout/radial5"/>
    <dgm:cxn modelId="{B8EB1BEC-9C4D-4F99-BC47-1F571E1EFB9E}" type="presParOf" srcId="{9CB2AA61-1189-4226-A546-51C2F0296B2B}" destId="{CE91BC37-AB24-45FE-A0BC-6B415002264D}" srcOrd="0" destOrd="0" presId="urn:microsoft.com/office/officeart/2005/8/layout/radial5"/>
    <dgm:cxn modelId="{D1FE159F-FD30-4AE9-939C-FF77FE085536}" type="presParOf" srcId="{A8BDBDAF-19B2-4DFF-BC47-582A1A391BA9}" destId="{8474A9E8-90F8-4435-878B-434836971BD7}" srcOrd="6" destOrd="0" presId="urn:microsoft.com/office/officeart/2005/8/layout/radial5"/>
    <dgm:cxn modelId="{45665CBB-08BF-4B51-8082-FAF054C035B6}" type="presParOf" srcId="{A8BDBDAF-19B2-4DFF-BC47-582A1A391BA9}" destId="{79C827F5-51E2-4291-90A7-CAB824D5A5A9}" srcOrd="7" destOrd="0" presId="urn:microsoft.com/office/officeart/2005/8/layout/radial5"/>
    <dgm:cxn modelId="{A1A68675-88BC-4F2D-8238-33ED21FA13D9}" type="presParOf" srcId="{79C827F5-51E2-4291-90A7-CAB824D5A5A9}" destId="{B14D84BE-F252-48C6-A9ED-261A1798F1CE}" srcOrd="0" destOrd="0" presId="urn:microsoft.com/office/officeart/2005/8/layout/radial5"/>
    <dgm:cxn modelId="{CC32A58A-A56F-412F-9FAB-A8C9E369778A}" type="presParOf" srcId="{A8BDBDAF-19B2-4DFF-BC47-582A1A391BA9}" destId="{A313B3E8-525F-44F3-8AC0-959C668F3B13}" srcOrd="8" destOrd="0" presId="urn:microsoft.com/office/officeart/2005/8/layout/radial5"/>
    <dgm:cxn modelId="{785E95CF-2FFA-4E29-9E47-97371C44EFE5}" type="presParOf" srcId="{A8BDBDAF-19B2-4DFF-BC47-582A1A391BA9}" destId="{88CFDE7B-7BF0-40C3-900B-D112AAC7E2AD}" srcOrd="9" destOrd="0" presId="urn:microsoft.com/office/officeart/2005/8/layout/radial5"/>
    <dgm:cxn modelId="{0564967A-C8DC-4F91-97E1-C56F745DE4B4}" type="presParOf" srcId="{88CFDE7B-7BF0-40C3-900B-D112AAC7E2AD}" destId="{FFED3C49-319F-449A-9D86-2E4BA029656C}" srcOrd="0" destOrd="0" presId="urn:microsoft.com/office/officeart/2005/8/layout/radial5"/>
    <dgm:cxn modelId="{D6D230DD-AC8A-4BBC-974F-9482AB8ACEF5}" type="presParOf" srcId="{A8BDBDAF-19B2-4DFF-BC47-582A1A391BA9}" destId="{78B09612-2A81-407B-AFAB-3C4213D5D7F0}" srcOrd="10" destOrd="0" presId="urn:microsoft.com/office/officeart/2005/8/layout/radial5"/>
    <dgm:cxn modelId="{8410DC6B-1139-4C59-A9FB-5CDB0126C7DB}" type="presParOf" srcId="{A8BDBDAF-19B2-4DFF-BC47-582A1A391BA9}" destId="{B31BEC88-6087-4CCD-9BE2-FF397AD6A522}" srcOrd="11" destOrd="0" presId="urn:microsoft.com/office/officeart/2005/8/layout/radial5"/>
    <dgm:cxn modelId="{3E8DF529-6212-42D7-9621-D4EBB87E0490}" type="presParOf" srcId="{B31BEC88-6087-4CCD-9BE2-FF397AD6A522}" destId="{9A23798D-D456-41A2-8A31-448FE7051176}" srcOrd="0" destOrd="0" presId="urn:microsoft.com/office/officeart/2005/8/layout/radial5"/>
    <dgm:cxn modelId="{2A542AD6-57D2-4B95-8387-18F0237FCB8E}" type="presParOf" srcId="{A8BDBDAF-19B2-4DFF-BC47-582A1A391BA9}" destId="{B2B1AEE9-B978-4075-B2CD-271C5A73388B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157A8F-E534-49CE-8A60-71421C31FEB7}">
      <dsp:nvSpPr>
        <dsp:cNvPr id="0" name=""/>
        <dsp:cNvSpPr/>
      </dsp:nvSpPr>
      <dsp:spPr>
        <a:xfrm>
          <a:off x="3827342" y="2004739"/>
          <a:ext cx="2350542" cy="21285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latin typeface="+mn-lt"/>
              <a:cs typeface="Arial" panose="020B0604020202020204" pitchFamily="34" charset="0"/>
            </a:rPr>
            <a:t>Загальна сума видатків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latin typeface="+mn-lt"/>
              <a:cs typeface="Arial" panose="020B0604020202020204" pitchFamily="34" charset="0"/>
            </a:rPr>
            <a:t>18 326 894,04 грн.</a:t>
          </a:r>
          <a:endParaRPr lang="ru-RU" sz="1200" kern="1200" dirty="0">
            <a:latin typeface="+mn-lt"/>
            <a:cs typeface="Arial" panose="020B0604020202020204" pitchFamily="34" charset="0"/>
          </a:endParaRPr>
        </a:p>
      </dsp:txBody>
      <dsp:txXfrm>
        <a:off x="4171571" y="2316463"/>
        <a:ext cx="1662084" cy="1505134"/>
      </dsp:txXfrm>
    </dsp:sp>
    <dsp:sp modelId="{B326441B-3FEC-4F0F-B256-5EFD4BB0002E}">
      <dsp:nvSpPr>
        <dsp:cNvPr id="0" name=""/>
        <dsp:cNvSpPr/>
      </dsp:nvSpPr>
      <dsp:spPr>
        <a:xfrm rot="16239013">
          <a:off x="4868010" y="1585885"/>
          <a:ext cx="296755" cy="5389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4912018" y="1738189"/>
        <a:ext cx="207729" cy="323381"/>
      </dsp:txXfrm>
    </dsp:sp>
    <dsp:sp modelId="{64AC3D59-112D-437B-A045-E1D7441904AE}">
      <dsp:nvSpPr>
        <dsp:cNvPr id="0" name=""/>
        <dsp:cNvSpPr/>
      </dsp:nvSpPr>
      <dsp:spPr>
        <a:xfrm>
          <a:off x="4061589" y="112593"/>
          <a:ext cx="1931176" cy="15841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latin typeface="+mn-lt"/>
              <a:cs typeface="Arial" panose="020B0604020202020204" pitchFamily="34" charset="0"/>
            </a:rPr>
            <a:t>оплата </a:t>
          </a:r>
          <a:r>
            <a:rPr lang="ru-RU" sz="1200" b="1" kern="1200" dirty="0" err="1" smtClean="0">
              <a:latin typeface="+mn-lt"/>
              <a:cs typeface="Arial" panose="020B0604020202020204" pitchFamily="34" charset="0"/>
            </a:rPr>
            <a:t>праці</a:t>
          </a:r>
          <a:r>
            <a:rPr lang="ru-RU" sz="1200" b="1" kern="1200" dirty="0" smtClean="0">
              <a:latin typeface="+mn-lt"/>
              <a:cs typeface="Arial" panose="020B0604020202020204" pitchFamily="34" charset="0"/>
            </a:rPr>
            <a:t> і </a:t>
          </a:r>
          <a:r>
            <a:rPr lang="ru-RU" sz="1200" b="1" kern="1200" dirty="0" err="1" smtClean="0">
              <a:latin typeface="+mn-lt"/>
              <a:cs typeface="Arial" panose="020B0604020202020204" pitchFamily="34" charset="0"/>
            </a:rPr>
            <a:t>нарахування</a:t>
          </a:r>
          <a:r>
            <a:rPr lang="ru-RU" sz="1200" b="1" kern="1200" dirty="0" smtClean="0">
              <a:latin typeface="+mn-lt"/>
              <a:cs typeface="Arial" panose="020B0604020202020204" pitchFamily="34" charset="0"/>
            </a:rPr>
            <a:t> на </a:t>
          </a:r>
          <a:r>
            <a:rPr lang="ru-RU" sz="1200" b="1" kern="1200" dirty="0" err="1" smtClean="0">
              <a:latin typeface="+mn-lt"/>
              <a:cs typeface="Arial" panose="020B0604020202020204" pitchFamily="34" charset="0"/>
            </a:rPr>
            <a:t>заробітну</a:t>
          </a:r>
          <a:r>
            <a:rPr lang="ru-RU" sz="1200" b="1" kern="1200" dirty="0" smtClean="0">
              <a:latin typeface="+mn-lt"/>
              <a:cs typeface="Arial" panose="020B0604020202020204" pitchFamily="34" charset="0"/>
            </a:rPr>
            <a:t> плату 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effectLst/>
              <a:latin typeface="+mn-lt"/>
              <a:cs typeface="Arial" panose="020B0604020202020204" pitchFamily="34" charset="0"/>
            </a:rPr>
            <a:t>13 177 770,04грн</a:t>
          </a:r>
          <a:r>
            <a:rPr lang="ru-RU" sz="1000" b="1" kern="1200" dirty="0" smtClean="0">
              <a:effectLst/>
              <a:latin typeface="+mn-lt"/>
              <a:cs typeface="Arial" panose="020B0604020202020204" pitchFamily="34" charset="0"/>
            </a:rPr>
            <a:t>.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44403" y="344585"/>
        <a:ext cx="1365548" cy="1120159"/>
      </dsp:txXfrm>
    </dsp:sp>
    <dsp:sp modelId="{2BB38CFE-4FC7-490D-BED7-EF1DF9993024}">
      <dsp:nvSpPr>
        <dsp:cNvPr id="0" name=""/>
        <dsp:cNvSpPr/>
      </dsp:nvSpPr>
      <dsp:spPr>
        <a:xfrm rot="20360116">
          <a:off x="6114524" y="2308972"/>
          <a:ext cx="377551" cy="5389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6118168" y="2436752"/>
        <a:ext cx="264286" cy="323381"/>
      </dsp:txXfrm>
    </dsp:sp>
    <dsp:sp modelId="{284679E3-EED4-4A2C-B452-8D42687CA11F}">
      <dsp:nvSpPr>
        <dsp:cNvPr id="0" name=""/>
        <dsp:cNvSpPr/>
      </dsp:nvSpPr>
      <dsp:spPr>
        <a:xfrm>
          <a:off x="6412000" y="1468618"/>
          <a:ext cx="1992365" cy="13862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latin typeface="+mn-lt"/>
              <a:cs typeface="Arial" panose="020B0604020202020204" pitchFamily="34" charset="0"/>
            </a:rPr>
            <a:t>предмети, матеріали, обладнання та інвентар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latin typeface="+mn-lt"/>
              <a:cs typeface="Arial" panose="020B0604020202020204" pitchFamily="34" charset="0"/>
            </a:rPr>
            <a:t>174 162,88 грн.</a:t>
          </a:r>
          <a:endParaRPr lang="ru-RU" sz="1200" b="1" kern="1200" dirty="0" smtClean="0">
            <a:latin typeface="+mn-lt"/>
            <a:cs typeface="Arial" panose="020B0604020202020204" pitchFamily="34" charset="0"/>
          </a:endParaRPr>
        </a:p>
      </dsp:txBody>
      <dsp:txXfrm>
        <a:off x="6703775" y="1671627"/>
        <a:ext cx="1408815" cy="980212"/>
      </dsp:txXfrm>
    </dsp:sp>
    <dsp:sp modelId="{9CB2AA61-1189-4226-A546-51C2F0296B2B}">
      <dsp:nvSpPr>
        <dsp:cNvPr id="0" name=""/>
        <dsp:cNvSpPr/>
      </dsp:nvSpPr>
      <dsp:spPr>
        <a:xfrm rot="1308519">
          <a:off x="6071010" y="3385714"/>
          <a:ext cx="366380" cy="5389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6074943" y="3473091"/>
        <a:ext cx="256466" cy="323381"/>
      </dsp:txXfrm>
    </dsp:sp>
    <dsp:sp modelId="{8474A9E8-90F8-4435-878B-434836971BD7}">
      <dsp:nvSpPr>
        <dsp:cNvPr id="0" name=""/>
        <dsp:cNvSpPr/>
      </dsp:nvSpPr>
      <dsp:spPr>
        <a:xfrm>
          <a:off x="6437691" y="3358372"/>
          <a:ext cx="1939942" cy="13460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latin typeface="+mn-lt"/>
              <a:cs typeface="Arial" panose="020B0604020202020204" pitchFamily="34" charset="0"/>
            </a:rPr>
            <a:t>Оплата комунальних послуг та енергоносіїв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+mn-lt"/>
              <a:cs typeface="Arial" panose="020B0604020202020204" pitchFamily="34" charset="0"/>
            </a:rPr>
            <a:t>67 385,42 грн.</a:t>
          </a:r>
          <a:endParaRPr lang="ru-RU" sz="1200" b="1" kern="1200" dirty="0">
            <a:effectLst/>
            <a:latin typeface="+mn-lt"/>
            <a:cs typeface="Arial" panose="020B0604020202020204" pitchFamily="34" charset="0"/>
          </a:endParaRPr>
        </a:p>
      </dsp:txBody>
      <dsp:txXfrm>
        <a:off x="6721789" y="3555498"/>
        <a:ext cx="1371746" cy="951809"/>
      </dsp:txXfrm>
    </dsp:sp>
    <dsp:sp modelId="{79C827F5-51E2-4291-90A7-CAB824D5A5A9}">
      <dsp:nvSpPr>
        <dsp:cNvPr id="0" name=""/>
        <dsp:cNvSpPr/>
      </dsp:nvSpPr>
      <dsp:spPr>
        <a:xfrm rot="5342510">
          <a:off x="4861938" y="4053920"/>
          <a:ext cx="323309" cy="5389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4909624" y="4113224"/>
        <a:ext cx="226316" cy="323381"/>
      </dsp:txXfrm>
    </dsp:sp>
    <dsp:sp modelId="{A313B3E8-525F-44F3-8AC0-959C668F3B13}">
      <dsp:nvSpPr>
        <dsp:cNvPr id="0" name=""/>
        <dsp:cNvSpPr/>
      </dsp:nvSpPr>
      <dsp:spPr>
        <a:xfrm>
          <a:off x="4076782" y="4525327"/>
          <a:ext cx="1923425" cy="13780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latin typeface="+mn-lt"/>
              <a:cs typeface="Arial" panose="020B0604020202020204" pitchFamily="34" charset="0"/>
            </a:rPr>
            <a:t>оплата послуг, крім комунальних </a:t>
          </a:r>
          <a:endParaRPr lang="en-US" sz="1200" b="1" kern="1200" dirty="0" smtClean="0">
            <a:latin typeface="+mn-lt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latin typeface="+mn-lt"/>
              <a:cs typeface="Arial" panose="020B0604020202020204" pitchFamily="34" charset="0"/>
            </a:rPr>
            <a:t>900 921,06 грн.</a:t>
          </a:r>
          <a:endParaRPr lang="ru-RU" sz="1200" b="1" kern="1200" dirty="0">
            <a:latin typeface="+mn-lt"/>
            <a:cs typeface="Arial" panose="020B0604020202020204" pitchFamily="34" charset="0"/>
          </a:endParaRPr>
        </a:p>
      </dsp:txBody>
      <dsp:txXfrm>
        <a:off x="4358461" y="4727145"/>
        <a:ext cx="1360067" cy="974462"/>
      </dsp:txXfrm>
    </dsp:sp>
    <dsp:sp modelId="{88CFDE7B-7BF0-40C3-900B-D112AAC7E2AD}">
      <dsp:nvSpPr>
        <dsp:cNvPr id="0" name=""/>
        <dsp:cNvSpPr/>
      </dsp:nvSpPr>
      <dsp:spPr>
        <a:xfrm rot="8805469">
          <a:off x="3531218" y="3415577"/>
          <a:ext cx="406228" cy="5389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10800000">
        <a:off x="3643115" y="3489968"/>
        <a:ext cx="284360" cy="323381"/>
      </dsp:txXfrm>
    </dsp:sp>
    <dsp:sp modelId="{78B09612-2A81-407B-AFAB-3C4213D5D7F0}">
      <dsp:nvSpPr>
        <dsp:cNvPr id="0" name=""/>
        <dsp:cNvSpPr/>
      </dsp:nvSpPr>
      <dsp:spPr>
        <a:xfrm>
          <a:off x="1641907" y="3462879"/>
          <a:ext cx="1894368" cy="15111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latin typeface="+mn-lt"/>
              <a:cs typeface="Arial" panose="020B0604020202020204" pitchFamily="34" charset="0"/>
            </a:rPr>
            <a:t>інші поточні видатки </a:t>
          </a:r>
          <a:endParaRPr lang="en-US" sz="1200" b="1" kern="1200" dirty="0" smtClean="0">
            <a:latin typeface="+mn-lt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latin typeface="+mn-lt"/>
              <a:cs typeface="Arial" panose="020B0604020202020204" pitchFamily="34" charset="0"/>
            </a:rPr>
            <a:t>67 409,40 грн.</a:t>
          </a:r>
          <a:endParaRPr lang="ru-RU" sz="1200" b="1" kern="1200" dirty="0">
            <a:latin typeface="+mn-lt"/>
            <a:cs typeface="Arial" panose="020B0604020202020204" pitchFamily="34" charset="0"/>
          </a:endParaRPr>
        </a:p>
      </dsp:txBody>
      <dsp:txXfrm>
        <a:off x="1919331" y="3684179"/>
        <a:ext cx="1339520" cy="1068528"/>
      </dsp:txXfrm>
    </dsp:sp>
    <dsp:sp modelId="{B31BEC88-6087-4CCD-9BE2-FF397AD6A522}">
      <dsp:nvSpPr>
        <dsp:cNvPr id="0" name=""/>
        <dsp:cNvSpPr/>
      </dsp:nvSpPr>
      <dsp:spPr>
        <a:xfrm rot="12000702">
          <a:off x="3550867" y="2342191"/>
          <a:ext cx="325960" cy="5389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10800000">
        <a:off x="3645703" y="2466717"/>
        <a:ext cx="228172" cy="323381"/>
      </dsp:txXfrm>
    </dsp:sp>
    <dsp:sp modelId="{B2B1AEE9-B978-4075-B2CD-271C5A73388B}">
      <dsp:nvSpPr>
        <dsp:cNvPr id="0" name=""/>
        <dsp:cNvSpPr/>
      </dsp:nvSpPr>
      <dsp:spPr>
        <a:xfrm>
          <a:off x="1620503" y="1416361"/>
          <a:ext cx="1942653" cy="15493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latin typeface="+mn-lt"/>
              <a:cs typeface="Arial" panose="020B0604020202020204" pitchFamily="34" charset="0"/>
            </a:rPr>
            <a:t>капітальні видатки </a:t>
          </a:r>
          <a:endParaRPr lang="en-US" sz="1200" b="1" kern="1200" dirty="0" smtClean="0">
            <a:latin typeface="+mn-lt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+mn-lt"/>
              <a:cs typeface="Arial" panose="020B0604020202020204" pitchFamily="34" charset="0"/>
            </a:rPr>
            <a:t>3 939 245,24грн. </a:t>
          </a:r>
          <a:endParaRPr lang="ru-RU" sz="1200" b="1" kern="1200" dirty="0">
            <a:latin typeface="+mn-lt"/>
            <a:cs typeface="Arial" panose="020B0604020202020204" pitchFamily="34" charset="0"/>
          </a:endParaRPr>
        </a:p>
      </dsp:txBody>
      <dsp:txXfrm>
        <a:off x="1904998" y="1643253"/>
        <a:ext cx="1373663" cy="10955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03.02.2021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1625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03.02.2021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222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03.02.2021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6474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03.02.2021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9077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03.02.2021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12405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03.02.2021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569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03.02.2021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7648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03.02.2021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603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03.02.2021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0261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03.02.2021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3644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03.02.2021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4699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E2EBF-7122-48CA-AA6F-878199C2F645}" type="datetimeFigureOut">
              <a:rPr lang="uk-UA" smtClean="0"/>
              <a:t>03.02.2021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A9685-0731-46A9-96FB-15754FA982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9661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7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16329" y="858409"/>
            <a:ext cx="50899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/>
              <a:t>ЗВІТ </a:t>
            </a:r>
            <a:endParaRPr lang="uk-UA" sz="3200" b="1" dirty="0" smtClean="0"/>
          </a:p>
          <a:p>
            <a:pPr algn="ctr"/>
            <a:r>
              <a:rPr lang="uk-UA" sz="3200" b="1" dirty="0" smtClean="0"/>
              <a:t>ЮРИДИЧНОГО ДЕПАРТАМЕНТУ</a:t>
            </a:r>
            <a:endParaRPr lang="uk-UA" sz="3200" b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9326136" y="52398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9510867" y="5424504"/>
            <a:ext cx="2259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/>
              <a:t>ЗА 2020 РІК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3901709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97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677" y="1633540"/>
            <a:ext cx="1805208" cy="15653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761" y="4128874"/>
            <a:ext cx="1802413" cy="15628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72421" y="2098413"/>
            <a:ext cx="1201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chemeClr val="bg2"/>
                </a:solidFill>
              </a:rPr>
              <a:t>2019</a:t>
            </a:r>
            <a:endParaRPr lang="uk-UA" sz="2800" dirty="0">
              <a:solidFill>
                <a:schemeClr val="bg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72421" y="4669090"/>
            <a:ext cx="959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chemeClr val="bg2"/>
                </a:solidFill>
              </a:rPr>
              <a:t>2020</a:t>
            </a:r>
            <a:endParaRPr lang="uk-UA" sz="2800" dirty="0">
              <a:solidFill>
                <a:schemeClr val="bg2"/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5535987" y="2621633"/>
            <a:ext cx="615774" cy="4085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5460895" y="4329061"/>
            <a:ext cx="696686" cy="410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293635" y="1179050"/>
            <a:ext cx="35650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 smtClean="0"/>
          </a:p>
          <a:p>
            <a:r>
              <a:rPr lang="uk-UA" dirty="0" smtClean="0"/>
              <a:t>Державна реєстрація ФОП </a:t>
            </a:r>
            <a:r>
              <a:rPr lang="uk-UA" dirty="0" smtClean="0">
                <a:solidFill>
                  <a:schemeClr val="accent1"/>
                </a:solidFill>
              </a:rPr>
              <a:t>1230</a:t>
            </a:r>
            <a:endParaRPr lang="uk-UA" dirty="0" smtClean="0"/>
          </a:p>
          <a:p>
            <a:r>
              <a:rPr lang="uk-UA" dirty="0"/>
              <a:t>З</a:t>
            </a:r>
            <a:r>
              <a:rPr lang="uk-UA" dirty="0" smtClean="0"/>
              <a:t>мін  до відомостей про ФОП </a:t>
            </a:r>
            <a:r>
              <a:rPr lang="uk-UA" dirty="0" smtClean="0">
                <a:solidFill>
                  <a:schemeClr val="accent1"/>
                </a:solidFill>
              </a:rPr>
              <a:t>983</a:t>
            </a:r>
            <a:r>
              <a:rPr lang="uk-UA" dirty="0" smtClean="0"/>
              <a:t> Припинення ФОП  </a:t>
            </a:r>
            <a:r>
              <a:rPr lang="uk-UA" dirty="0" smtClean="0">
                <a:solidFill>
                  <a:schemeClr val="accent1"/>
                </a:solidFill>
              </a:rPr>
              <a:t>650</a:t>
            </a:r>
          </a:p>
          <a:p>
            <a:endParaRPr lang="uk-UA" dirty="0" smtClean="0">
              <a:solidFill>
                <a:schemeClr val="accent1"/>
              </a:solidFill>
            </a:endParaRPr>
          </a:p>
          <a:p>
            <a:r>
              <a:rPr lang="uk-UA" dirty="0" smtClean="0"/>
              <a:t>Державна </a:t>
            </a:r>
            <a:r>
              <a:rPr lang="uk-UA" dirty="0"/>
              <a:t>реєстрація </a:t>
            </a:r>
            <a:r>
              <a:rPr lang="uk-UA" dirty="0" smtClean="0"/>
              <a:t>ЮО </a:t>
            </a:r>
            <a:r>
              <a:rPr lang="uk-UA" dirty="0" smtClean="0">
                <a:solidFill>
                  <a:schemeClr val="accent1"/>
                </a:solidFill>
              </a:rPr>
              <a:t>25</a:t>
            </a:r>
            <a:endParaRPr lang="uk-UA" dirty="0">
              <a:solidFill>
                <a:schemeClr val="accent4"/>
              </a:solidFill>
            </a:endParaRPr>
          </a:p>
          <a:p>
            <a:endParaRPr lang="uk-UA" dirty="0">
              <a:solidFill>
                <a:schemeClr val="accent1"/>
              </a:solidFill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7954174" y="2063077"/>
            <a:ext cx="396315" cy="1420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374833" y="3622766"/>
            <a:ext cx="3555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Державна реєстрація ФОП </a:t>
            </a:r>
            <a:r>
              <a:rPr lang="uk-UA" dirty="0" smtClean="0">
                <a:solidFill>
                  <a:schemeClr val="accent4"/>
                </a:solidFill>
              </a:rPr>
              <a:t>7743</a:t>
            </a:r>
            <a:r>
              <a:rPr lang="uk-UA" dirty="0" smtClean="0"/>
              <a:t> </a:t>
            </a:r>
            <a:r>
              <a:rPr lang="uk-UA" dirty="0"/>
              <a:t>З</a:t>
            </a:r>
            <a:r>
              <a:rPr lang="uk-UA" dirty="0" smtClean="0"/>
              <a:t>мін до відомостей про ФОП </a:t>
            </a:r>
            <a:r>
              <a:rPr lang="uk-UA" dirty="0" smtClean="0">
                <a:solidFill>
                  <a:schemeClr val="accent4"/>
                </a:solidFill>
              </a:rPr>
              <a:t>5337</a:t>
            </a:r>
            <a:r>
              <a:rPr lang="uk-UA" dirty="0" smtClean="0"/>
              <a:t> </a:t>
            </a:r>
            <a:r>
              <a:rPr lang="uk-UA" dirty="0"/>
              <a:t>П</a:t>
            </a:r>
            <a:r>
              <a:rPr lang="uk-UA" dirty="0" smtClean="0"/>
              <a:t>рипинення ФОП </a:t>
            </a:r>
            <a:r>
              <a:rPr lang="uk-UA" dirty="0" smtClean="0">
                <a:solidFill>
                  <a:schemeClr val="accent4"/>
                </a:solidFill>
              </a:rPr>
              <a:t>5376</a:t>
            </a:r>
            <a:endParaRPr lang="uk-UA" dirty="0">
              <a:solidFill>
                <a:schemeClr val="accent4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74834" y="4606834"/>
            <a:ext cx="3303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Державна реєстрація ЮО </a:t>
            </a:r>
            <a:r>
              <a:rPr lang="uk-UA" dirty="0" smtClean="0">
                <a:solidFill>
                  <a:schemeClr val="accent4"/>
                </a:solidFill>
              </a:rPr>
              <a:t>210</a:t>
            </a:r>
          </a:p>
          <a:p>
            <a:r>
              <a:rPr lang="uk-UA" dirty="0"/>
              <a:t>Змін до відомостей </a:t>
            </a:r>
            <a:r>
              <a:rPr lang="uk-UA" dirty="0" smtClean="0"/>
              <a:t>ЮО </a:t>
            </a:r>
            <a:r>
              <a:rPr lang="uk-UA" dirty="0" smtClean="0">
                <a:solidFill>
                  <a:schemeClr val="accent4"/>
                </a:solidFill>
              </a:rPr>
              <a:t>24</a:t>
            </a:r>
            <a:r>
              <a:rPr lang="uk-UA" dirty="0" smtClean="0"/>
              <a:t> </a:t>
            </a:r>
            <a:r>
              <a:rPr lang="uk-UA" dirty="0"/>
              <a:t>Припинення </a:t>
            </a:r>
            <a:r>
              <a:rPr lang="uk-UA" dirty="0" smtClean="0"/>
              <a:t>ЮО </a:t>
            </a:r>
            <a:r>
              <a:rPr lang="uk-UA" dirty="0">
                <a:solidFill>
                  <a:schemeClr val="accent4"/>
                </a:solidFill>
              </a:rPr>
              <a:t>2</a:t>
            </a:r>
            <a:endParaRPr lang="uk-UA" dirty="0" smtClean="0">
              <a:solidFill>
                <a:schemeClr val="accent4"/>
              </a:solidFill>
            </a:endParaRPr>
          </a:p>
          <a:p>
            <a:endParaRPr lang="uk-UA" dirty="0">
              <a:solidFill>
                <a:schemeClr val="accent4"/>
              </a:solidFill>
            </a:endParaRPr>
          </a:p>
        </p:txBody>
      </p:sp>
      <p:cxnSp>
        <p:nvCxnSpPr>
          <p:cNvPr id="29" name="Прямая со стрелкой 28"/>
          <p:cNvCxnSpPr/>
          <p:nvPr/>
        </p:nvCxnSpPr>
        <p:spPr>
          <a:xfrm flipV="1">
            <a:off x="7828579" y="4372041"/>
            <a:ext cx="540435" cy="2306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7863441" y="5179986"/>
            <a:ext cx="487048" cy="1286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436915" y="-8268"/>
            <a:ext cx="105809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3300" b="1" dirty="0" smtClean="0">
                <a:solidFill>
                  <a:schemeClr val="tx2"/>
                </a:solidFill>
              </a:rPr>
              <a:t>Кількість наданих послуг з державної реєстрації ФОП та ЮО через сервіс Он-лайн будинок юстиції та Портал Дія</a:t>
            </a:r>
            <a:endParaRPr lang="uk-UA" sz="3300" b="1" dirty="0">
              <a:solidFill>
                <a:schemeClr val="tx2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212" y="4213094"/>
            <a:ext cx="3554774" cy="1999561"/>
          </a:xfrm>
          <a:prstGeom prst="rect">
            <a:avLst/>
          </a:prstGeom>
        </p:spPr>
      </p:pic>
      <p:cxnSp>
        <p:nvCxnSpPr>
          <p:cNvPr id="21" name="Прямая со стрелкой 20"/>
          <p:cNvCxnSpPr/>
          <p:nvPr/>
        </p:nvCxnSpPr>
        <p:spPr>
          <a:xfrm>
            <a:off x="7969910" y="2563123"/>
            <a:ext cx="404923" cy="1472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643" y="1318864"/>
            <a:ext cx="3566792" cy="267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05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0" y="0"/>
            <a:ext cx="12181490" cy="6861670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676732" y="2624416"/>
            <a:ext cx="10216489" cy="1812029"/>
            <a:chOff x="498306" y="2990214"/>
            <a:chExt cx="10756946" cy="1907887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498306" y="3090462"/>
              <a:ext cx="8016296" cy="1807639"/>
              <a:chOff x="446924" y="2982405"/>
              <a:chExt cx="6500352" cy="1465802"/>
            </a:xfrm>
          </p:grpSpPr>
          <p:pic>
            <p:nvPicPr>
              <p:cNvPr id="5" name="Рисунок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21766" y="2982405"/>
                <a:ext cx="1655067" cy="905257"/>
              </a:xfrm>
              <a:prstGeom prst="rect">
                <a:avLst/>
              </a:prstGeom>
            </p:spPr>
          </p:pic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924" y="3494181"/>
                <a:ext cx="1658115" cy="954026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2209" y="3487457"/>
                <a:ext cx="1655067" cy="954026"/>
              </a:xfrm>
              <a:prstGeom prst="rect">
                <a:avLst/>
              </a:prstGeom>
            </p:spPr>
          </p:pic>
        </p:grp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9337540" y="2990214"/>
              <a:ext cx="1917712" cy="1216620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9613103" y="3320898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2020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75201" y="3299739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2018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65215" y="3299739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2019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78328" y="3304498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2017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-33206"/>
            <a:ext cx="12087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uk-UA" sz="3600" b="1" dirty="0" smtClean="0">
                <a:solidFill>
                  <a:schemeClr val="tx2"/>
                </a:solidFill>
              </a:rPr>
              <a:t>Кількість наданих адміністративних послуг з державної реєстрації речових прав на нерухоме майно та їх обтяжень</a:t>
            </a:r>
            <a:endParaRPr lang="uk-UA" sz="3600" b="1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422810"/>
            <a:ext cx="48158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/>
              <a:t>Державна реєстрація права власності</a:t>
            </a:r>
            <a:r>
              <a:rPr lang="uk-UA" sz="1600" dirty="0">
                <a:solidFill>
                  <a:schemeClr val="accent1"/>
                </a:solidFill>
              </a:rPr>
              <a:t> </a:t>
            </a:r>
            <a:r>
              <a:rPr lang="uk-UA" sz="1600" dirty="0" smtClean="0">
                <a:solidFill>
                  <a:schemeClr val="accent1"/>
                </a:solidFill>
              </a:rPr>
              <a:t>10504</a:t>
            </a:r>
          </a:p>
          <a:p>
            <a:r>
              <a:rPr lang="uk-UA" sz="1600" dirty="0" smtClean="0"/>
              <a:t>Внесення змін до права власності </a:t>
            </a:r>
            <a:r>
              <a:rPr lang="uk-UA" sz="1600" dirty="0" smtClean="0">
                <a:solidFill>
                  <a:schemeClr val="accent1"/>
                </a:solidFill>
              </a:rPr>
              <a:t>475</a:t>
            </a:r>
          </a:p>
          <a:p>
            <a:r>
              <a:rPr lang="uk-UA" sz="1600" dirty="0" smtClean="0"/>
              <a:t>Скасування права власності </a:t>
            </a:r>
            <a:r>
              <a:rPr lang="uk-UA" sz="1600" dirty="0" smtClean="0">
                <a:solidFill>
                  <a:schemeClr val="accent1"/>
                </a:solidFill>
              </a:rPr>
              <a:t>68</a:t>
            </a:r>
          </a:p>
          <a:p>
            <a:r>
              <a:rPr lang="uk-UA" sz="1600" dirty="0" smtClean="0"/>
              <a:t>Реєстрація іншого речового права </a:t>
            </a:r>
            <a:r>
              <a:rPr lang="uk-UA" sz="1600" dirty="0" smtClean="0">
                <a:solidFill>
                  <a:schemeClr val="accent1"/>
                </a:solidFill>
              </a:rPr>
              <a:t>651</a:t>
            </a:r>
          </a:p>
          <a:p>
            <a:r>
              <a:rPr lang="uk-UA" sz="1600" dirty="0"/>
              <a:t>Внесення змін до іншого речового права </a:t>
            </a:r>
            <a:r>
              <a:rPr lang="uk-UA" sz="1600" dirty="0" smtClean="0">
                <a:solidFill>
                  <a:schemeClr val="accent1"/>
                </a:solidFill>
              </a:rPr>
              <a:t>60</a:t>
            </a:r>
          </a:p>
          <a:p>
            <a:r>
              <a:rPr lang="uk-UA" sz="1600" dirty="0" smtClean="0"/>
              <a:t>Реєстрація (виникнення, припинення) обтяжень </a:t>
            </a:r>
            <a:r>
              <a:rPr lang="uk-UA" sz="1600" dirty="0" smtClean="0">
                <a:solidFill>
                  <a:schemeClr val="accent1"/>
                </a:solidFill>
              </a:rPr>
              <a:t>606</a:t>
            </a:r>
            <a:endParaRPr lang="uk-UA" sz="1600" dirty="0">
              <a:solidFill>
                <a:schemeClr val="accent1"/>
              </a:solidFill>
            </a:endParaRPr>
          </a:p>
          <a:p>
            <a:pPr algn="ctr"/>
            <a:endParaRPr lang="uk-UA" sz="1600" dirty="0">
              <a:solidFill>
                <a:schemeClr val="accent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67169" y="1171843"/>
            <a:ext cx="489804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/>
              <a:t>Державна реєстрація </a:t>
            </a:r>
            <a:r>
              <a:rPr lang="uk-UA" sz="1600" dirty="0" smtClean="0"/>
              <a:t>права власності </a:t>
            </a:r>
            <a:r>
              <a:rPr lang="uk-UA" sz="1600" dirty="0" smtClean="0">
                <a:solidFill>
                  <a:schemeClr val="tx2"/>
                </a:solidFill>
              </a:rPr>
              <a:t>14770</a:t>
            </a:r>
          </a:p>
          <a:p>
            <a:pPr algn="ctr"/>
            <a:r>
              <a:rPr lang="uk-UA" sz="1600" dirty="0" smtClean="0"/>
              <a:t>Внесення змін до права власності </a:t>
            </a:r>
            <a:r>
              <a:rPr lang="uk-UA" sz="1600" dirty="0" smtClean="0">
                <a:solidFill>
                  <a:schemeClr val="tx2"/>
                </a:solidFill>
              </a:rPr>
              <a:t>775</a:t>
            </a:r>
          </a:p>
          <a:p>
            <a:pPr algn="ctr"/>
            <a:r>
              <a:rPr lang="uk-UA" sz="1600" dirty="0" smtClean="0"/>
              <a:t>Скасування права власності </a:t>
            </a:r>
            <a:r>
              <a:rPr lang="uk-UA" sz="1600" dirty="0" smtClean="0">
                <a:solidFill>
                  <a:schemeClr val="tx2"/>
                </a:solidFill>
              </a:rPr>
              <a:t>93</a:t>
            </a:r>
          </a:p>
          <a:p>
            <a:pPr algn="ctr"/>
            <a:r>
              <a:rPr lang="uk-UA" sz="1600" dirty="0"/>
              <a:t>Реєстрація іншого речового права </a:t>
            </a:r>
            <a:r>
              <a:rPr lang="uk-UA" sz="1600" dirty="0" smtClean="0">
                <a:solidFill>
                  <a:schemeClr val="tx2"/>
                </a:solidFill>
              </a:rPr>
              <a:t>1648</a:t>
            </a:r>
          </a:p>
          <a:p>
            <a:pPr algn="ctr"/>
            <a:r>
              <a:rPr lang="uk-UA" sz="1600" dirty="0" smtClean="0"/>
              <a:t>Внесення змін до іншого речового права </a:t>
            </a:r>
            <a:r>
              <a:rPr lang="uk-UA" sz="1600" dirty="0" smtClean="0">
                <a:solidFill>
                  <a:schemeClr val="tx2"/>
                </a:solidFill>
              </a:rPr>
              <a:t>63</a:t>
            </a:r>
          </a:p>
          <a:p>
            <a:pPr algn="ctr"/>
            <a:r>
              <a:rPr lang="uk-UA" sz="1600" dirty="0"/>
              <a:t>Реєстрація (виникнення, припинення) </a:t>
            </a:r>
            <a:r>
              <a:rPr lang="uk-UA" sz="1600" dirty="0" smtClean="0"/>
              <a:t>обтяжень </a:t>
            </a:r>
            <a:r>
              <a:rPr lang="uk-UA" sz="1600" dirty="0" smtClean="0">
                <a:solidFill>
                  <a:schemeClr val="tx2"/>
                </a:solidFill>
              </a:rPr>
              <a:t>814</a:t>
            </a:r>
            <a:endParaRPr lang="uk-UA" sz="1600" dirty="0">
              <a:solidFill>
                <a:schemeClr val="tx2"/>
              </a:solidFill>
            </a:endParaRPr>
          </a:p>
          <a:p>
            <a:pPr algn="ctr"/>
            <a:endParaRPr lang="uk-UA" sz="1600" dirty="0"/>
          </a:p>
          <a:p>
            <a:pPr algn="ctr"/>
            <a:endParaRPr lang="uk-UA" sz="1600" dirty="0">
              <a:solidFill>
                <a:schemeClr val="tx2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919737" y="4414934"/>
            <a:ext cx="47949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/>
              <a:t>Державна реєстрація </a:t>
            </a:r>
            <a:r>
              <a:rPr lang="uk-UA" sz="1600" dirty="0" smtClean="0"/>
              <a:t>права власності </a:t>
            </a:r>
            <a:r>
              <a:rPr lang="uk-UA" sz="1600" dirty="0" smtClean="0">
                <a:solidFill>
                  <a:schemeClr val="accent1"/>
                </a:solidFill>
              </a:rPr>
              <a:t>17891</a:t>
            </a:r>
            <a:endParaRPr lang="uk-UA" sz="1600" dirty="0">
              <a:solidFill>
                <a:schemeClr val="accent1"/>
              </a:solidFill>
            </a:endParaRPr>
          </a:p>
          <a:p>
            <a:pPr algn="ctr"/>
            <a:r>
              <a:rPr lang="uk-UA" sz="1600" dirty="0" smtClean="0"/>
              <a:t>Внесення змін до права власності </a:t>
            </a:r>
            <a:r>
              <a:rPr lang="uk-UA" sz="1600" dirty="0" smtClean="0">
                <a:solidFill>
                  <a:schemeClr val="accent1"/>
                </a:solidFill>
              </a:rPr>
              <a:t>957</a:t>
            </a:r>
            <a:endParaRPr lang="uk-UA" sz="1600" dirty="0">
              <a:solidFill>
                <a:schemeClr val="accent1"/>
              </a:solidFill>
            </a:endParaRPr>
          </a:p>
          <a:p>
            <a:pPr algn="ctr"/>
            <a:r>
              <a:rPr lang="uk-UA" sz="1600" dirty="0" smtClean="0"/>
              <a:t>Скасування права власності </a:t>
            </a:r>
            <a:r>
              <a:rPr lang="uk-UA" sz="1600" dirty="0" smtClean="0">
                <a:solidFill>
                  <a:schemeClr val="accent1"/>
                </a:solidFill>
              </a:rPr>
              <a:t>78</a:t>
            </a:r>
          </a:p>
          <a:p>
            <a:pPr algn="ctr"/>
            <a:r>
              <a:rPr lang="uk-UA" sz="1600" dirty="0"/>
              <a:t>Реєстрація іншого речового права </a:t>
            </a:r>
            <a:r>
              <a:rPr lang="uk-UA" sz="1600" dirty="0" smtClean="0">
                <a:solidFill>
                  <a:schemeClr val="accent1"/>
                </a:solidFill>
              </a:rPr>
              <a:t>1907</a:t>
            </a:r>
          </a:p>
          <a:p>
            <a:pPr algn="ctr"/>
            <a:r>
              <a:rPr lang="uk-UA" sz="1600" dirty="0"/>
              <a:t>Внесення змін до іншого речового права </a:t>
            </a:r>
            <a:r>
              <a:rPr lang="uk-UA" sz="1600" dirty="0" smtClean="0">
                <a:solidFill>
                  <a:schemeClr val="accent1"/>
                </a:solidFill>
              </a:rPr>
              <a:t>104</a:t>
            </a:r>
          </a:p>
          <a:p>
            <a:pPr algn="ctr"/>
            <a:r>
              <a:rPr lang="uk-UA" sz="1600" dirty="0"/>
              <a:t>Реєстрація (виникнення, припинення) </a:t>
            </a:r>
            <a:r>
              <a:rPr lang="uk-UA" sz="1600" dirty="0" smtClean="0"/>
              <a:t>обтяжень </a:t>
            </a:r>
            <a:r>
              <a:rPr lang="uk-UA" sz="1600" dirty="0" smtClean="0">
                <a:solidFill>
                  <a:schemeClr val="accent1"/>
                </a:solidFill>
              </a:rPr>
              <a:t>836</a:t>
            </a:r>
            <a:endParaRPr lang="uk-UA" sz="1600" dirty="0">
              <a:solidFill>
                <a:schemeClr val="accent1"/>
              </a:solidFill>
            </a:endParaRPr>
          </a:p>
          <a:p>
            <a:pPr algn="ctr"/>
            <a:endParaRPr lang="uk-UA" sz="1600" dirty="0">
              <a:solidFill>
                <a:schemeClr val="accent1"/>
              </a:solidFill>
            </a:endParaRPr>
          </a:p>
          <a:p>
            <a:pPr algn="ctr"/>
            <a:endParaRPr lang="uk-UA" sz="1600" dirty="0">
              <a:solidFill>
                <a:schemeClr val="accent1"/>
              </a:solidFill>
            </a:endParaRPr>
          </a:p>
          <a:p>
            <a:pPr algn="ctr"/>
            <a:endParaRPr lang="uk-UA" sz="1600" dirty="0">
              <a:solidFill>
                <a:schemeClr val="accent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805224" y="1118841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1600" dirty="0"/>
              <a:t>Державна реєстрація </a:t>
            </a:r>
            <a:r>
              <a:rPr lang="uk-UA" sz="1600" dirty="0" smtClean="0"/>
              <a:t>права власності </a:t>
            </a:r>
            <a:r>
              <a:rPr lang="uk-UA" sz="1600" dirty="0" smtClean="0">
                <a:solidFill>
                  <a:srgbClr val="FFC000"/>
                </a:solidFill>
              </a:rPr>
              <a:t>16279</a:t>
            </a:r>
            <a:endParaRPr lang="uk-UA" sz="1600" dirty="0">
              <a:solidFill>
                <a:srgbClr val="FFC000"/>
              </a:solidFill>
            </a:endParaRPr>
          </a:p>
          <a:p>
            <a:pPr algn="ctr"/>
            <a:r>
              <a:rPr lang="uk-UA" sz="1600" dirty="0" smtClean="0"/>
              <a:t>Внесення змін до права власності </a:t>
            </a:r>
            <a:r>
              <a:rPr lang="uk-UA" sz="1600" dirty="0" smtClean="0">
                <a:solidFill>
                  <a:srgbClr val="FFC000"/>
                </a:solidFill>
              </a:rPr>
              <a:t>356</a:t>
            </a:r>
            <a:endParaRPr lang="uk-UA" sz="1600" dirty="0">
              <a:solidFill>
                <a:srgbClr val="FFC000"/>
              </a:solidFill>
            </a:endParaRPr>
          </a:p>
          <a:p>
            <a:pPr algn="ctr"/>
            <a:r>
              <a:rPr lang="uk-UA" sz="1600" dirty="0" smtClean="0"/>
              <a:t>Скасування права власності </a:t>
            </a:r>
            <a:r>
              <a:rPr lang="uk-UA" sz="1600" dirty="0" smtClean="0">
                <a:solidFill>
                  <a:srgbClr val="FFC000"/>
                </a:solidFill>
              </a:rPr>
              <a:t>50</a:t>
            </a:r>
          </a:p>
          <a:p>
            <a:pPr algn="ctr"/>
            <a:r>
              <a:rPr lang="uk-UA" sz="1600" dirty="0"/>
              <a:t>Реєстрація іншого речового права </a:t>
            </a:r>
            <a:r>
              <a:rPr lang="uk-UA" sz="1600" dirty="0" smtClean="0">
                <a:solidFill>
                  <a:schemeClr val="accent4"/>
                </a:solidFill>
              </a:rPr>
              <a:t>1208</a:t>
            </a:r>
          </a:p>
          <a:p>
            <a:pPr algn="ctr"/>
            <a:r>
              <a:rPr lang="uk-UA" sz="1600" dirty="0"/>
              <a:t>Внесення змін до іншого речового </a:t>
            </a:r>
            <a:r>
              <a:rPr lang="uk-UA" sz="1600" dirty="0" smtClean="0"/>
              <a:t>права </a:t>
            </a:r>
            <a:r>
              <a:rPr lang="uk-UA" sz="1600" dirty="0" smtClean="0">
                <a:solidFill>
                  <a:schemeClr val="accent4"/>
                </a:solidFill>
              </a:rPr>
              <a:t>83</a:t>
            </a:r>
          </a:p>
          <a:p>
            <a:pPr algn="ctr"/>
            <a:r>
              <a:rPr lang="uk-UA" sz="1600" dirty="0"/>
              <a:t>Реєстрація (виникнення, припинення) </a:t>
            </a:r>
            <a:r>
              <a:rPr lang="uk-UA" sz="1600" dirty="0" smtClean="0"/>
              <a:t>обтяжень </a:t>
            </a:r>
            <a:r>
              <a:rPr lang="uk-UA" sz="1600" dirty="0" smtClean="0">
                <a:solidFill>
                  <a:schemeClr val="accent4"/>
                </a:solidFill>
              </a:rPr>
              <a:t>612</a:t>
            </a:r>
            <a:endParaRPr lang="uk-UA" sz="1600" dirty="0">
              <a:solidFill>
                <a:schemeClr val="accent4"/>
              </a:solidFill>
            </a:endParaRPr>
          </a:p>
          <a:p>
            <a:pPr algn="ctr"/>
            <a:r>
              <a:rPr lang="uk-UA" sz="1600" dirty="0" smtClean="0">
                <a:solidFill>
                  <a:schemeClr val="accent4"/>
                </a:solidFill>
              </a:rPr>
              <a:t> </a:t>
            </a:r>
            <a:endParaRPr lang="uk-UA" sz="1600" dirty="0">
              <a:solidFill>
                <a:schemeClr val="accent4"/>
              </a:solidFill>
            </a:endParaRPr>
          </a:p>
          <a:p>
            <a:pPr algn="ctr"/>
            <a:endParaRPr lang="uk-UA" sz="1600" dirty="0">
              <a:solidFill>
                <a:schemeClr val="accent4"/>
              </a:solidFill>
            </a:endParaRPr>
          </a:p>
          <a:p>
            <a:pPr algn="ctr"/>
            <a:endParaRPr lang="uk-UA" sz="1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974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10510" y="-3670"/>
            <a:ext cx="12181490" cy="68616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047" y="3060031"/>
            <a:ext cx="1805208" cy="15628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342" y="-2904"/>
            <a:ext cx="1805208" cy="15628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290" y="1530182"/>
            <a:ext cx="1805208" cy="15628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352" y="743038"/>
            <a:ext cx="1805208" cy="15653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095" y="3795689"/>
            <a:ext cx="1805208" cy="15653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748" y="5321252"/>
            <a:ext cx="1802413" cy="1562898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 flipV="1">
            <a:off x="7368156" y="2080518"/>
            <a:ext cx="4646049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303145" y="1484080"/>
            <a:ext cx="3965145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7355884" y="3591936"/>
            <a:ext cx="4646049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7355883" y="5153805"/>
            <a:ext cx="4646049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" name="Прямоугольник 29"/>
          <p:cNvSpPr/>
          <p:nvPr/>
        </p:nvSpPr>
        <p:spPr>
          <a:xfrm flipV="1">
            <a:off x="292472" y="2940359"/>
            <a:ext cx="3965145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419879" y="4528032"/>
            <a:ext cx="3965145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4" name="TextBox 33"/>
          <p:cNvSpPr txBox="1"/>
          <p:nvPr/>
        </p:nvSpPr>
        <p:spPr>
          <a:xfrm>
            <a:off x="4583451" y="485446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2017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990483" y="1234625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2017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595234" y="2013332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2018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77003" y="329162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4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23353" y="3510668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2019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923546" y="4255458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2019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0629" y="211607"/>
            <a:ext cx="7080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tx2"/>
                </a:solidFill>
              </a:rPr>
              <a:t>Кількість вилучених  реєстраційних справ</a:t>
            </a:r>
            <a:endParaRPr lang="uk-UA" b="1" dirty="0">
              <a:solidFill>
                <a:schemeClr val="tx2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557" y="4602197"/>
            <a:ext cx="1802413" cy="15628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66649" y="5001315"/>
            <a:ext cx="1264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2020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9631" y="639499"/>
            <a:ext cx="3030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chemeClr val="accent1"/>
                </a:solidFill>
              </a:rPr>
              <a:t>221</a:t>
            </a:r>
            <a:endParaRPr lang="uk-UA" sz="3600" dirty="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69934" y="1770948"/>
            <a:ext cx="1907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chemeClr val="accent1"/>
                </a:solidFill>
              </a:rPr>
              <a:t>239</a:t>
            </a:r>
            <a:endParaRPr lang="uk-UA" sz="3600" dirty="0">
              <a:solidFill>
                <a:schemeClr val="accent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69934" y="3481871"/>
            <a:ext cx="1759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chemeClr val="accent1"/>
                </a:solidFill>
              </a:rPr>
              <a:t>228</a:t>
            </a:r>
            <a:endParaRPr lang="uk-UA" sz="3600" dirty="0">
              <a:solidFill>
                <a:schemeClr val="accent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51446" y="4998086"/>
            <a:ext cx="259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chemeClr val="accent4"/>
                </a:solidFill>
              </a:rPr>
              <a:t>148</a:t>
            </a:r>
            <a:endParaRPr lang="uk-UA" sz="3600" dirty="0">
              <a:solidFill>
                <a:schemeClr val="accent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50876" y="162561"/>
            <a:ext cx="6141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tx2"/>
                </a:solidFill>
              </a:rPr>
              <a:t>Кількість реєстраційних справ, що надійшли на зберігання </a:t>
            </a:r>
            <a:endParaRPr lang="uk-UA" b="1" dirty="0">
              <a:solidFill>
                <a:schemeClr val="tx2"/>
              </a:solidFill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351" y="2250696"/>
            <a:ext cx="1805208" cy="156289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041606" y="2712679"/>
            <a:ext cx="1403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2018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90483" y="5763116"/>
            <a:ext cx="127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2020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64016" y="1087247"/>
            <a:ext cx="2917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chemeClr val="accent1"/>
                </a:solidFill>
              </a:rPr>
              <a:t>63 397</a:t>
            </a:r>
            <a:endParaRPr lang="uk-UA" sz="3600" dirty="0">
              <a:solidFill>
                <a:schemeClr val="accent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64016" y="2559769"/>
            <a:ext cx="2168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chemeClr val="accent1"/>
                </a:solidFill>
              </a:rPr>
              <a:t>46 290</a:t>
            </a:r>
            <a:endParaRPr lang="uk-UA" sz="3600" dirty="0">
              <a:solidFill>
                <a:schemeClr val="accent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64016" y="4072564"/>
            <a:ext cx="1898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chemeClr val="accent1"/>
                </a:solidFill>
              </a:rPr>
              <a:t>47 914</a:t>
            </a:r>
            <a:endParaRPr lang="uk-UA" sz="3600" dirty="0">
              <a:solidFill>
                <a:schemeClr val="accent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68369" y="5372979"/>
            <a:ext cx="1454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chemeClr val="accent4"/>
                </a:solidFill>
              </a:rPr>
              <a:t>11 716 </a:t>
            </a:r>
            <a:endParaRPr lang="uk-UA" sz="36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391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" y="0"/>
            <a:ext cx="12188916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305" y="2862561"/>
            <a:ext cx="1655067" cy="9540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932" y="2790339"/>
            <a:ext cx="1658115" cy="95402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897" y="2337710"/>
            <a:ext cx="1655067" cy="9052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69048" y="96522"/>
            <a:ext cx="10822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3000" b="1" dirty="0" smtClean="0">
                <a:solidFill>
                  <a:schemeClr val="tx2"/>
                </a:solidFill>
              </a:rPr>
              <a:t>Кількість оскаржень рішень та дій державного реєстратора до Міністерства юстиції України та його територіальних органів </a:t>
            </a:r>
            <a:endParaRPr lang="uk-UA" sz="3000" b="1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66705" y="2790339"/>
            <a:ext cx="750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bg1"/>
                </a:solidFill>
              </a:rPr>
              <a:t>2017</a:t>
            </a:r>
            <a:endParaRPr lang="uk-UA" sz="2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3496" y="2842858"/>
            <a:ext cx="1386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bg1"/>
                </a:solidFill>
              </a:rPr>
              <a:t>2018</a:t>
            </a:r>
            <a:endParaRPr lang="uk-UA" sz="2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21689" y="2867242"/>
            <a:ext cx="1009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bg1"/>
                </a:solidFill>
              </a:rPr>
              <a:t>2019</a:t>
            </a:r>
            <a:endParaRPr lang="uk-UA" sz="2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04325" y="2842858"/>
            <a:ext cx="1113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bg1"/>
                </a:solidFill>
              </a:rPr>
              <a:t>2019</a:t>
            </a:r>
            <a:endParaRPr lang="uk-UA" sz="2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68732" y="3679483"/>
            <a:ext cx="15675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tx2"/>
                </a:solidFill>
              </a:rPr>
              <a:t>21, з них 11 відмовлено у задоволенні</a:t>
            </a:r>
            <a:endParaRPr lang="uk-UA" dirty="0">
              <a:solidFill>
                <a:schemeClr val="tx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03785" y="1414380"/>
            <a:ext cx="15675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tx2"/>
                </a:solidFill>
              </a:rPr>
              <a:t>17, з них 14 відмовлено у задоволенні </a:t>
            </a:r>
            <a:endParaRPr lang="uk-UA" dirty="0">
              <a:solidFill>
                <a:schemeClr val="tx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25436" y="3816587"/>
            <a:ext cx="1602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tx2"/>
                </a:solidFill>
              </a:rPr>
              <a:t>15, з них 14 відмовлено у задоволенні </a:t>
            </a:r>
            <a:endParaRPr lang="uk-UA" dirty="0">
              <a:solidFill>
                <a:schemeClr val="tx2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313713" y="2253196"/>
            <a:ext cx="1693356" cy="107428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804325" y="2927371"/>
            <a:ext cx="804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bg1"/>
                </a:solidFill>
              </a:rPr>
              <a:t>2020</a:t>
            </a:r>
            <a:endParaRPr lang="uk-UA" sz="20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468239" y="1339108"/>
            <a:ext cx="2420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tx2"/>
                </a:solidFill>
              </a:rPr>
              <a:t>1 - відмовлено у задоволенні</a:t>
            </a:r>
            <a:endParaRPr lang="uk-UA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935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" y="0"/>
            <a:ext cx="12188916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32412" y="-55822"/>
            <a:ext cx="107028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tx2"/>
                </a:solidFill>
              </a:rPr>
              <a:t>Надходження до міського бюджету від вчинення реєстраційних дій </a:t>
            </a:r>
            <a:endParaRPr lang="uk-UA" sz="3600" b="1" dirty="0">
              <a:solidFill>
                <a:schemeClr val="tx2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595975" y="1088685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2017</a:t>
            </a:r>
            <a:endParaRPr lang="uk-UA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2725783" y="1556643"/>
            <a:ext cx="1497874" cy="21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/>
          <p:cNvSpPr/>
          <p:nvPr/>
        </p:nvSpPr>
        <p:spPr>
          <a:xfrm>
            <a:off x="1595975" y="2255958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2018</a:t>
            </a:r>
            <a:endParaRPr lang="uk-UA" dirty="0"/>
          </a:p>
        </p:txBody>
      </p:sp>
      <p:sp>
        <p:nvSpPr>
          <p:cNvPr id="18" name="Овал 17"/>
          <p:cNvSpPr/>
          <p:nvPr/>
        </p:nvSpPr>
        <p:spPr>
          <a:xfrm>
            <a:off x="1595975" y="3548857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2019</a:t>
            </a:r>
            <a:endParaRPr lang="uk-UA" dirty="0"/>
          </a:p>
        </p:txBody>
      </p:sp>
      <p:sp>
        <p:nvSpPr>
          <p:cNvPr id="19" name="Овал 18"/>
          <p:cNvSpPr/>
          <p:nvPr/>
        </p:nvSpPr>
        <p:spPr>
          <a:xfrm>
            <a:off x="1595975" y="4735470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2020</a:t>
            </a:r>
            <a:endParaRPr lang="uk-UA" dirty="0"/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2725783" y="5203428"/>
            <a:ext cx="15675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06835" y="4849485"/>
            <a:ext cx="3187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solidFill>
                  <a:schemeClr val="accent4"/>
                </a:solidFill>
              </a:rPr>
              <a:t>4</a:t>
            </a:r>
            <a:r>
              <a:rPr lang="uk-UA" sz="4000" dirty="0" smtClean="0">
                <a:solidFill>
                  <a:schemeClr val="accent4"/>
                </a:solidFill>
              </a:rPr>
              <a:t> 923 300</a:t>
            </a:r>
            <a:r>
              <a:rPr lang="uk-UA" sz="2000" dirty="0" smtClean="0">
                <a:solidFill>
                  <a:schemeClr val="accent4"/>
                </a:solidFill>
              </a:rPr>
              <a:t>грн</a:t>
            </a:r>
            <a:endParaRPr lang="uk-UA" sz="2000" dirty="0">
              <a:solidFill>
                <a:schemeClr val="accent4"/>
              </a:solidFill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2725783" y="3953692"/>
            <a:ext cx="1567543" cy="3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2725783" y="2723916"/>
            <a:ext cx="149787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606835" y="3620601"/>
            <a:ext cx="3431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solidFill>
                  <a:schemeClr val="accent1"/>
                </a:solidFill>
              </a:rPr>
              <a:t>5</a:t>
            </a:r>
            <a:r>
              <a:rPr lang="uk-UA" sz="4000" dirty="0" smtClean="0">
                <a:solidFill>
                  <a:schemeClr val="accent1"/>
                </a:solidFill>
              </a:rPr>
              <a:t> 334 201</a:t>
            </a:r>
            <a:r>
              <a:rPr lang="uk-UA" sz="2000" dirty="0" smtClean="0">
                <a:solidFill>
                  <a:schemeClr val="accent1"/>
                </a:solidFill>
              </a:rPr>
              <a:t>грн</a:t>
            </a:r>
            <a:endParaRPr lang="uk-UA" sz="2000" dirty="0">
              <a:solidFill>
                <a:schemeClr val="accent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606835" y="2369973"/>
            <a:ext cx="3082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solidFill>
                  <a:schemeClr val="accent1"/>
                </a:solidFill>
              </a:rPr>
              <a:t>4</a:t>
            </a:r>
            <a:r>
              <a:rPr lang="uk-UA" sz="4000" dirty="0" smtClean="0">
                <a:solidFill>
                  <a:schemeClr val="accent1"/>
                </a:solidFill>
              </a:rPr>
              <a:t> 064 </a:t>
            </a:r>
            <a:r>
              <a:rPr lang="uk-UA" sz="4000" dirty="0">
                <a:solidFill>
                  <a:schemeClr val="accent1"/>
                </a:solidFill>
              </a:rPr>
              <a:t>5</a:t>
            </a:r>
            <a:r>
              <a:rPr lang="uk-UA" sz="4000" dirty="0" smtClean="0">
                <a:solidFill>
                  <a:schemeClr val="accent1"/>
                </a:solidFill>
              </a:rPr>
              <a:t>00</a:t>
            </a:r>
            <a:r>
              <a:rPr lang="uk-UA" sz="2000" dirty="0" smtClean="0">
                <a:solidFill>
                  <a:schemeClr val="accent1"/>
                </a:solidFill>
              </a:rPr>
              <a:t>грн</a:t>
            </a:r>
            <a:endParaRPr lang="uk-UA" sz="2000" dirty="0">
              <a:solidFill>
                <a:schemeClr val="accent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06835" y="1218631"/>
            <a:ext cx="4380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solidFill>
                  <a:schemeClr val="accent1"/>
                </a:solidFill>
              </a:rPr>
              <a:t>3</a:t>
            </a:r>
            <a:r>
              <a:rPr lang="uk-UA" sz="4000" dirty="0" smtClean="0">
                <a:solidFill>
                  <a:schemeClr val="accent1"/>
                </a:solidFill>
              </a:rPr>
              <a:t> 174 </a:t>
            </a:r>
            <a:r>
              <a:rPr lang="uk-UA" sz="4000" dirty="0">
                <a:solidFill>
                  <a:schemeClr val="accent1"/>
                </a:solidFill>
              </a:rPr>
              <a:t>1</a:t>
            </a:r>
            <a:r>
              <a:rPr lang="uk-UA" sz="4000" dirty="0" smtClean="0">
                <a:solidFill>
                  <a:schemeClr val="accent1"/>
                </a:solidFill>
              </a:rPr>
              <a:t>00</a:t>
            </a:r>
            <a:r>
              <a:rPr lang="uk-UA" sz="2000" dirty="0" smtClean="0">
                <a:solidFill>
                  <a:schemeClr val="accent1"/>
                </a:solidFill>
              </a:rPr>
              <a:t>грн</a:t>
            </a:r>
            <a:endParaRPr lang="uk-UA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431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16" cy="6858000"/>
          </a:xfrm>
          <a:prstGeom prst="rect">
            <a:avLst/>
          </a:prstGeom>
        </p:spPr>
      </p:pic>
      <p:graphicFrame>
        <p:nvGraphicFramePr>
          <p:cNvPr id="1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7271933"/>
              </p:ext>
            </p:extLst>
          </p:nvPr>
        </p:nvGraphicFramePr>
        <p:xfrm>
          <a:off x="1367247" y="522514"/>
          <a:ext cx="10821670" cy="6035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043583" y="0"/>
            <a:ext cx="98233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Видатки управління державної реєстрації</a:t>
            </a:r>
            <a:endParaRPr lang="uk-UA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459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389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47444" y="4757171"/>
            <a:ext cx="3956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/>
              <a:t>Дякуємо за увагу</a:t>
            </a:r>
            <a:endParaRPr lang="uk-UA" sz="2000" b="1" dirty="0"/>
          </a:p>
        </p:txBody>
      </p:sp>
    </p:spTree>
    <p:extLst>
      <p:ext uri="{BB962C8B-B14F-4D97-AF65-F5344CB8AC3E}">
        <p14:creationId xmlns:p14="http://schemas.microsoft.com/office/powerpoint/2010/main" val="4138081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1" y="-217"/>
            <a:ext cx="12192000" cy="68582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68918" y="207254"/>
            <a:ext cx="6904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chemeClr val="tx2"/>
                </a:solidFill>
              </a:rPr>
              <a:t>Робота з нормативними актами</a:t>
            </a:r>
            <a:endParaRPr lang="uk-UA" sz="3600" b="1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52063" y="706896"/>
            <a:ext cx="773846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00" dirty="0">
                <a:cs typeface="Times New Roman" panose="02020603050405020304" pitchFamily="18" charset="0"/>
              </a:rPr>
              <a:t>Проведено </a:t>
            </a:r>
            <a:r>
              <a:rPr lang="ru-RU" sz="1700" dirty="0" err="1">
                <a:cs typeface="Times New Roman" panose="02020603050405020304" pitchFamily="18" charset="0"/>
              </a:rPr>
              <a:t>правову</a:t>
            </a:r>
            <a:r>
              <a:rPr lang="ru-RU" sz="1700" dirty="0"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cs typeface="Times New Roman" panose="02020603050405020304" pitchFamily="18" charset="0"/>
              </a:rPr>
              <a:t>експертизу</a:t>
            </a:r>
            <a:r>
              <a:rPr lang="ru-RU" sz="1700" dirty="0">
                <a:cs typeface="Times New Roman" panose="02020603050405020304" pitchFamily="18" charset="0"/>
              </a:rPr>
              <a:t> на </a:t>
            </a:r>
            <a:r>
              <a:rPr lang="ru-RU" sz="1700" dirty="0" err="1">
                <a:cs typeface="Times New Roman" panose="02020603050405020304" pitchFamily="18" charset="0"/>
              </a:rPr>
              <a:t>відповідність</a:t>
            </a:r>
            <a:r>
              <a:rPr lang="ru-RU" sz="1700" dirty="0">
                <a:cs typeface="Times New Roman" panose="02020603050405020304" pitchFamily="18" charset="0"/>
              </a:rPr>
              <a:t> чинному </a:t>
            </a:r>
            <a:r>
              <a:rPr lang="ru-RU" sz="1700" dirty="0" err="1">
                <a:cs typeface="Times New Roman" panose="02020603050405020304" pitchFamily="18" charset="0"/>
              </a:rPr>
              <a:t>законодавству</a:t>
            </a:r>
            <a:r>
              <a:rPr lang="ru-RU" sz="1700" dirty="0"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cs typeface="Times New Roman" panose="02020603050405020304" pitchFamily="18" charset="0"/>
              </a:rPr>
              <a:t>України</a:t>
            </a:r>
            <a:r>
              <a:rPr lang="ru-RU" sz="1700" dirty="0" smtClean="0">
                <a:cs typeface="Times New Roman" panose="02020603050405020304" pitchFamily="18" charset="0"/>
              </a:rPr>
              <a:t>:</a:t>
            </a:r>
            <a:endParaRPr lang="uk-UA" sz="1700" dirty="0" smtClean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2383616"/>
              </p:ext>
            </p:extLst>
          </p:nvPr>
        </p:nvGraphicFramePr>
        <p:xfrm>
          <a:off x="4717975" y="1169269"/>
          <a:ext cx="7406640" cy="5200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1660">
                  <a:extLst>
                    <a:ext uri="{9D8B030D-6E8A-4147-A177-3AD203B41FA5}">
                      <a16:colId xmlns:a16="http://schemas.microsoft.com/office/drawing/2014/main" val="3220877357"/>
                    </a:ext>
                  </a:extLst>
                </a:gridCol>
                <a:gridCol w="1851660">
                  <a:extLst>
                    <a:ext uri="{9D8B030D-6E8A-4147-A177-3AD203B41FA5}">
                      <a16:colId xmlns:a16="http://schemas.microsoft.com/office/drawing/2014/main" val="523338557"/>
                    </a:ext>
                  </a:extLst>
                </a:gridCol>
                <a:gridCol w="1851660">
                  <a:extLst>
                    <a:ext uri="{9D8B030D-6E8A-4147-A177-3AD203B41FA5}">
                      <a16:colId xmlns:a16="http://schemas.microsoft.com/office/drawing/2014/main" val="4222339189"/>
                    </a:ext>
                  </a:extLst>
                </a:gridCol>
                <a:gridCol w="1851660">
                  <a:extLst>
                    <a:ext uri="{9D8B030D-6E8A-4147-A177-3AD203B41FA5}">
                      <a16:colId xmlns:a16="http://schemas.microsoft.com/office/drawing/2014/main" val="1390237470"/>
                    </a:ext>
                  </a:extLst>
                </a:gridCol>
              </a:tblGrid>
              <a:tr h="396936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/>
                        <a:t>Управління правової роботи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/>
                        <a:t>Управління державної реєстрації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6937843"/>
                  </a:ext>
                </a:extLst>
              </a:tr>
              <a:tr h="985996">
                <a:tc>
                  <a:txBody>
                    <a:bodyPr/>
                    <a:lstStyle/>
                    <a:p>
                      <a:r>
                        <a:rPr lang="uk-UA" dirty="0" smtClean="0"/>
                        <a:t>Проектів рішень виконавчого комітету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576</a:t>
                      </a:r>
                      <a:endParaRPr lang="uk-UA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Проектів рішень виконавчого комітету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128</a:t>
                      </a:r>
                      <a:endParaRPr lang="uk-UA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27786689"/>
                  </a:ext>
                </a:extLst>
              </a:tr>
              <a:tr h="1272369">
                <a:tc>
                  <a:txBody>
                    <a:bodyPr/>
                    <a:lstStyle/>
                    <a:p>
                      <a:r>
                        <a:rPr lang="uk-UA" altLang="uk-UA" dirty="0" smtClean="0">
                          <a:cs typeface="Times New Roman" panose="02020603050405020304" pitchFamily="18" charset="0"/>
                        </a:rPr>
                        <a:t>Проектів ухвал Львівської</a:t>
                      </a:r>
                      <a:r>
                        <a:rPr lang="uk-UA" altLang="uk-UA" baseline="0" dirty="0" smtClean="0"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altLang="uk-UA" dirty="0" smtClean="0">
                          <a:cs typeface="Times New Roman" panose="02020603050405020304" pitchFamily="18" charset="0"/>
                        </a:rPr>
                        <a:t>міської ради</a:t>
                      </a:r>
                    </a:p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821</a:t>
                      </a:r>
                      <a:endParaRPr lang="uk-UA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uk-UA" altLang="uk-UA" dirty="0" smtClean="0">
                          <a:cs typeface="Times New Roman" panose="02020603050405020304" pitchFamily="18" charset="0"/>
                        </a:rPr>
                        <a:t>Проектів ухвал Львівської</a:t>
                      </a:r>
                      <a:r>
                        <a:rPr lang="uk-UA" altLang="uk-UA" baseline="0" dirty="0" smtClean="0"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altLang="uk-UA" dirty="0" smtClean="0">
                          <a:cs typeface="Times New Roman" panose="02020603050405020304" pitchFamily="18" charset="0"/>
                        </a:rPr>
                        <a:t>міської ради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41</a:t>
                      </a:r>
                      <a:endParaRPr lang="uk-UA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5954704"/>
                  </a:ext>
                </a:extLst>
              </a:tr>
              <a:tr h="1272369">
                <a:tc>
                  <a:txBody>
                    <a:bodyPr/>
                    <a:lstStyle/>
                    <a:p>
                      <a:r>
                        <a:rPr lang="uk-UA" altLang="uk-UA" dirty="0" smtClean="0">
                          <a:cs typeface="Times New Roman" panose="02020603050405020304" pitchFamily="18" charset="0"/>
                        </a:rPr>
                        <a:t>Проектів договорів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540</a:t>
                      </a:r>
                      <a:endParaRPr lang="uk-UA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4578055"/>
                  </a:ext>
                </a:extLst>
              </a:tr>
              <a:tr h="1272369">
                <a:tc>
                  <a:txBody>
                    <a:bodyPr/>
                    <a:lstStyle/>
                    <a:p>
                      <a:r>
                        <a:rPr lang="uk-UA" altLang="uk-UA" dirty="0" smtClean="0">
                          <a:cs typeface="Times New Roman" panose="02020603050405020304" pitchFamily="18" charset="0"/>
                        </a:rPr>
                        <a:t>Проектів наказів</a:t>
                      </a:r>
                      <a:endParaRPr lang="uk-UA" altLang="uk-UA" dirty="0" smtClean="0"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2142</a:t>
                      </a:r>
                      <a:endParaRPr lang="uk-UA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25727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0753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3771" y="0"/>
            <a:ext cx="12975771" cy="72680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44158" y="-1"/>
            <a:ext cx="5964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chemeClr val="tx2"/>
                </a:solidFill>
              </a:rPr>
              <a:t>Робота із зверненнями </a:t>
            </a:r>
            <a:endParaRPr lang="uk-UA" sz="3600" b="1" dirty="0">
              <a:solidFill>
                <a:schemeClr val="tx2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656483" y="552957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1</a:t>
            </a:r>
            <a:endParaRPr lang="uk-UA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4592399" y="2626176"/>
            <a:ext cx="409843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Депутатські звернення та 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запити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/>
              <a:t>Управління державної реєстрації 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uk-UA" dirty="0" smtClean="0"/>
              <a:t> 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dirty="0" smtClean="0">
                <a:solidFill>
                  <a:schemeClr val="accent1"/>
                </a:solidFill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/>
              <a:t>Управління правової роботи </a:t>
            </a:r>
            <a:r>
              <a:rPr lang="uk-UA" dirty="0" smtClean="0">
                <a:solidFill>
                  <a:schemeClr val="accent1"/>
                </a:solidFill>
              </a:rPr>
              <a:t>– 118 </a:t>
            </a:r>
            <a:endParaRPr lang="uk-UA" dirty="0" smtClean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93113" y="1476287"/>
            <a:ext cx="4398887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Звернення юридичних осіб </a:t>
            </a:r>
            <a:endParaRPr lang="uk-UA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Управління державної реєстрації </a:t>
            </a:r>
            <a:r>
              <a:rPr lang="uk-UA" dirty="0">
                <a:solidFill>
                  <a:schemeClr val="accent1"/>
                </a:solidFill>
              </a:rPr>
              <a:t>– </a:t>
            </a:r>
            <a:r>
              <a:rPr lang="uk-UA" dirty="0" smtClean="0">
                <a:solidFill>
                  <a:schemeClr val="accent1"/>
                </a:solidFill>
              </a:rPr>
              <a:t>398</a:t>
            </a:r>
            <a:endParaRPr lang="uk-UA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Управліннях правової </a:t>
            </a:r>
            <a:r>
              <a:rPr lang="uk-UA" dirty="0" smtClean="0"/>
              <a:t>роботи </a:t>
            </a:r>
          </a:p>
          <a:p>
            <a:r>
              <a:rPr lang="uk-UA" sz="1000" dirty="0" smtClean="0"/>
              <a:t>  (</a:t>
            </a:r>
            <a:r>
              <a:rPr lang="ru-RU" sz="1000" dirty="0" smtClean="0"/>
              <a:t>в </a:t>
            </a:r>
            <a:r>
              <a:rPr lang="ru-RU" sz="1000" dirty="0" err="1"/>
              <a:t>т.ч</a:t>
            </a:r>
            <a:r>
              <a:rPr lang="ru-RU" sz="1000" dirty="0"/>
              <a:t>. </a:t>
            </a:r>
            <a:r>
              <a:rPr lang="ru-RU" sz="1000" dirty="0" err="1"/>
              <a:t>роз'яснення</a:t>
            </a:r>
            <a:r>
              <a:rPr lang="ru-RU" sz="1000" dirty="0"/>
              <a:t> </a:t>
            </a:r>
            <a:r>
              <a:rPr lang="ru-RU" sz="1000" dirty="0" err="1" smtClean="0"/>
              <a:t>виконавчим</a:t>
            </a:r>
            <a:r>
              <a:rPr lang="ru-RU" sz="1000" dirty="0" smtClean="0"/>
              <a:t> органам </a:t>
            </a:r>
            <a:r>
              <a:rPr lang="ru-RU" sz="1000" dirty="0" err="1"/>
              <a:t>Львівської</a:t>
            </a:r>
            <a:r>
              <a:rPr lang="ru-RU" sz="1000" dirty="0"/>
              <a:t> </a:t>
            </a:r>
            <a:r>
              <a:rPr lang="ru-RU" sz="1000" dirty="0" err="1"/>
              <a:t>міської</a:t>
            </a:r>
            <a:r>
              <a:rPr lang="ru-RU" sz="1000" dirty="0"/>
              <a:t> ради)</a:t>
            </a:r>
            <a:r>
              <a:rPr lang="uk-UA" sz="1000" dirty="0" smtClean="0"/>
              <a:t> </a:t>
            </a:r>
            <a:r>
              <a:rPr lang="uk-UA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–</a:t>
            </a:r>
            <a:r>
              <a:rPr lang="uk-UA" dirty="0"/>
              <a:t> </a:t>
            </a:r>
            <a:r>
              <a:rPr lang="uk-UA" dirty="0" smtClean="0">
                <a:solidFill>
                  <a:schemeClr val="accent1"/>
                </a:solidFill>
              </a:rPr>
              <a:t>1673</a:t>
            </a:r>
            <a:endParaRPr lang="uk-UA" dirty="0" smtClean="0">
              <a:solidFill>
                <a:schemeClr val="accent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92399" y="524387"/>
            <a:ext cx="4314046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Звернення громадян  </a:t>
            </a:r>
            <a:endParaRPr lang="uk-UA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/>
              <a:t>Управління державної реєстрації </a:t>
            </a:r>
            <a:r>
              <a:rPr lang="uk-UA" dirty="0" smtClean="0">
                <a:solidFill>
                  <a:schemeClr val="accent1"/>
                </a:solidFill>
              </a:rPr>
              <a:t>– </a:t>
            </a:r>
            <a:r>
              <a:rPr lang="uk-UA" dirty="0" smtClean="0">
                <a:solidFill>
                  <a:schemeClr val="accent1"/>
                </a:solidFill>
              </a:rPr>
              <a:t>282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/>
              <a:t>Управліннях правової роботи </a:t>
            </a:r>
            <a:r>
              <a:rPr lang="uk-UA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–</a:t>
            </a:r>
            <a:r>
              <a:rPr lang="uk-UA" dirty="0" smtClean="0"/>
              <a:t> </a:t>
            </a:r>
            <a:r>
              <a:rPr lang="uk-UA" dirty="0" smtClean="0">
                <a:solidFill>
                  <a:schemeClr val="accent1"/>
                </a:solidFill>
              </a:rPr>
              <a:t>906</a:t>
            </a:r>
            <a:endParaRPr lang="uk-UA" dirty="0" smtClean="0">
              <a:solidFill>
                <a:schemeClr val="accent1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922958" y="1568988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2</a:t>
            </a:r>
            <a:endParaRPr lang="uk-UA" sz="3600" dirty="0"/>
          </a:p>
        </p:txBody>
      </p:sp>
      <p:sp>
        <p:nvSpPr>
          <p:cNvPr id="13" name="Овал 12"/>
          <p:cNvSpPr/>
          <p:nvPr/>
        </p:nvSpPr>
        <p:spPr>
          <a:xfrm>
            <a:off x="3656483" y="2407536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3</a:t>
            </a:r>
            <a:endParaRPr lang="uk-UA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7858874" y="3563595"/>
            <a:ext cx="4178813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Інформаційні запити </a:t>
            </a:r>
            <a:endParaRPr lang="uk-UA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Управління державної реєстрації </a:t>
            </a:r>
            <a:r>
              <a:rPr lang="uk-UA" dirty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uk-UA" dirty="0"/>
              <a:t> </a:t>
            </a:r>
            <a:r>
              <a:rPr lang="uk-UA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dirty="0" smtClean="0">
                <a:solidFill>
                  <a:schemeClr val="accent1"/>
                </a:solidFill>
              </a:rPr>
              <a:t>26</a:t>
            </a:r>
            <a:endParaRPr lang="uk-UA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Управління правової роботи </a:t>
            </a:r>
            <a:r>
              <a:rPr lang="uk-UA" dirty="0">
                <a:solidFill>
                  <a:schemeClr val="accent1"/>
                </a:solidFill>
              </a:rPr>
              <a:t>– </a:t>
            </a:r>
            <a:r>
              <a:rPr lang="uk-UA" dirty="0" smtClean="0">
                <a:solidFill>
                  <a:schemeClr val="accent1"/>
                </a:solidFill>
              </a:rPr>
              <a:t>132 </a:t>
            </a:r>
            <a:endParaRPr lang="uk-UA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00207" y="4464119"/>
            <a:ext cx="4445502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Адвокатські запити </a:t>
            </a:r>
            <a:endParaRPr lang="uk-UA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Управління державної реєстрації </a:t>
            </a:r>
            <a:r>
              <a:rPr lang="uk-UA" dirty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uk-UA" dirty="0"/>
              <a:t> </a:t>
            </a:r>
            <a:r>
              <a:rPr lang="uk-UA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111</a:t>
            </a:r>
            <a:endParaRPr lang="uk-UA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Управління правової роботи </a:t>
            </a:r>
            <a:r>
              <a:rPr lang="uk-UA" dirty="0">
                <a:solidFill>
                  <a:schemeClr val="accent1"/>
                </a:solidFill>
              </a:rPr>
              <a:t>– </a:t>
            </a:r>
            <a:r>
              <a:rPr lang="uk-UA" dirty="0" smtClean="0">
                <a:solidFill>
                  <a:schemeClr val="accent1"/>
                </a:solidFill>
              </a:rPr>
              <a:t>239</a:t>
            </a:r>
            <a:endParaRPr lang="uk-UA" dirty="0">
              <a:solidFill>
                <a:schemeClr val="accent1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922958" y="3563978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/>
              <a:t>4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56483" y="4421087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5</a:t>
            </a:r>
            <a:endParaRPr lang="uk-UA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7793113" y="5408214"/>
            <a:ext cx="438182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dirty="0" smtClean="0"/>
              <a:t>Вихідна кореспонденція </a:t>
            </a:r>
            <a:r>
              <a:rPr lang="uk-UA" dirty="0" smtClean="0"/>
              <a:t>управління </a:t>
            </a:r>
            <a:r>
              <a:rPr lang="uk-UA" dirty="0" smtClean="0">
                <a:solidFill>
                  <a:schemeClr val="accent1"/>
                </a:solidFill>
              </a:rPr>
              <a:t>23 486</a:t>
            </a:r>
            <a:r>
              <a:rPr lang="uk-UA" dirty="0" smtClean="0"/>
              <a:t> </a:t>
            </a:r>
          </a:p>
          <a:p>
            <a:r>
              <a:rPr lang="uk-UA" dirty="0"/>
              <a:t>д</a:t>
            </a:r>
            <a:r>
              <a:rPr lang="uk-UA" dirty="0" smtClean="0"/>
              <a:t>ержавної реєстрації</a:t>
            </a:r>
            <a:endParaRPr lang="uk-UA" dirty="0">
              <a:solidFill>
                <a:schemeClr val="accent1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6922958" y="5313280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6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3788523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10510" y="-3670"/>
            <a:ext cx="12181490" cy="6861670"/>
          </a:xfrm>
          <a:prstGeom prst="rect">
            <a:avLst/>
          </a:prstGeom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7591265"/>
              </p:ext>
            </p:extLst>
          </p:nvPr>
        </p:nvGraphicFramePr>
        <p:xfrm>
          <a:off x="527901" y="429928"/>
          <a:ext cx="10011266" cy="5697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88029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"/>
            <a:ext cx="12192000" cy="68582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04370" y="0"/>
            <a:ext cx="6081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chemeClr val="tx2"/>
                </a:solidFill>
              </a:rPr>
              <a:t>Представництво у судах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651698"/>
              </p:ext>
            </p:extLst>
          </p:nvPr>
        </p:nvGraphicFramePr>
        <p:xfrm>
          <a:off x="1461156" y="646333"/>
          <a:ext cx="10605153" cy="49682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5051">
                  <a:extLst>
                    <a:ext uri="{9D8B030D-6E8A-4147-A177-3AD203B41FA5}">
                      <a16:colId xmlns:a16="http://schemas.microsoft.com/office/drawing/2014/main" val="63520580"/>
                    </a:ext>
                  </a:extLst>
                </a:gridCol>
                <a:gridCol w="3535051">
                  <a:extLst>
                    <a:ext uri="{9D8B030D-6E8A-4147-A177-3AD203B41FA5}">
                      <a16:colId xmlns:a16="http://schemas.microsoft.com/office/drawing/2014/main" val="2705057896"/>
                    </a:ext>
                  </a:extLst>
                </a:gridCol>
                <a:gridCol w="3535051">
                  <a:extLst>
                    <a:ext uri="{9D8B030D-6E8A-4147-A177-3AD203B41FA5}">
                      <a16:colId xmlns:a16="http://schemas.microsoft.com/office/drawing/2014/main" val="2074956184"/>
                    </a:ext>
                  </a:extLst>
                </a:gridCol>
              </a:tblGrid>
              <a:tr h="350520">
                <a:tc>
                  <a:txBody>
                    <a:bodyPr/>
                    <a:lstStyle/>
                    <a:p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Управління державної реєстрації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Управління правової роботи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8727212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r>
                        <a:rPr lang="uk-UA" sz="1700" dirty="0" smtClean="0"/>
                        <a:t>Кількість судових засідань 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265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5946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2044599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r>
                        <a:rPr lang="uk-UA" sz="1700" dirty="0" smtClean="0"/>
                        <a:t>Кількість поданих позовних заяв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0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108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0269537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r>
                        <a:rPr lang="uk-UA" sz="1700" dirty="0" smtClean="0"/>
                        <a:t>Кількість поданих апеляційних скарг 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3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258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6061089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r>
                        <a:rPr lang="uk-UA" sz="1700" dirty="0" smtClean="0"/>
                        <a:t>Кількість поданих касаційних скарг 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2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84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3442819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700" dirty="0" smtClean="0"/>
                        <a:t>Кількість поданих процесуальних документів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194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2685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77388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uk-UA" sz="1700" dirty="0" smtClean="0"/>
                        <a:t>Кількість судових справ як відповідач 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142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562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559111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uk-UA" sz="1700" dirty="0" smtClean="0"/>
                        <a:t>Кількість судових справ у якості третьої особи 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110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205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3385900"/>
                  </a:ext>
                </a:extLst>
              </a:tr>
              <a:tr h="1386841">
                <a:tc>
                  <a:txBody>
                    <a:bodyPr/>
                    <a:lstStyle/>
                    <a:p>
                      <a:r>
                        <a:rPr lang="uk-UA" sz="1700" dirty="0" smtClean="0"/>
                        <a:t>Кількість судових рішень які вступили в законну силу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1700" dirty="0" smtClean="0"/>
                        <a:t>з них на користь Львівської міської ради та її виконавчих органів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48</a:t>
                      </a:r>
                      <a:endParaRPr lang="uk-UA" sz="1700" dirty="0"/>
                    </a:p>
                    <a:p>
                      <a:pPr algn="ctr"/>
                      <a:endParaRPr lang="uk-UA" sz="1700" dirty="0" smtClean="0"/>
                    </a:p>
                    <a:p>
                      <a:pPr algn="ctr"/>
                      <a:r>
                        <a:rPr lang="uk-UA" sz="1700" dirty="0" smtClean="0"/>
                        <a:t>44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249</a:t>
                      </a:r>
                    </a:p>
                    <a:p>
                      <a:pPr algn="ctr"/>
                      <a:endParaRPr lang="uk-UA" sz="1700" dirty="0" smtClean="0"/>
                    </a:p>
                    <a:p>
                      <a:pPr algn="ctr"/>
                      <a:r>
                        <a:rPr lang="uk-UA" sz="1700" dirty="0" smtClean="0"/>
                        <a:t>175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90008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6091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5"/>
            <a:ext cx="12192000" cy="6859735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1941921" y="1526893"/>
            <a:ext cx="9247695" cy="3789576"/>
            <a:chOff x="2921766" y="2982405"/>
            <a:chExt cx="4025510" cy="1459078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1766" y="2982405"/>
              <a:ext cx="1655067" cy="905257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2209" y="3487457"/>
              <a:ext cx="1655067" cy="954026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2705492" y="2945659"/>
            <a:ext cx="27149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Площа витребуваних з чужого незаконного володіння приміщень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28591" y="838985"/>
            <a:ext cx="1828799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/>
              <a:t>8663 м2</a:t>
            </a:r>
            <a:endParaRPr lang="uk-UA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8374145" y="5459691"/>
            <a:ext cx="1828799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/>
              <a:t>152 га</a:t>
            </a:r>
            <a:endParaRPr lang="uk-UA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8275162" y="2945659"/>
            <a:ext cx="2714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Площа звільнених земельних ділянок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t="19466" b="15335"/>
          <a:stretch/>
        </p:blipFill>
        <p:spPr>
          <a:xfrm>
            <a:off x="2018952" y="3997188"/>
            <a:ext cx="3725110" cy="192306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2154" y="609792"/>
            <a:ext cx="3032780" cy="2085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6507632" y="21676"/>
            <a:ext cx="124117" cy="68363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3065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3771" y="-410065"/>
            <a:ext cx="12975771" cy="72680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3208" y="32994"/>
            <a:ext cx="7786540" cy="1325563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Коефіцієнт виграних судових справ управління правової роботи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030717"/>
              </p:ext>
            </p:extLst>
          </p:nvPr>
        </p:nvGraphicFramePr>
        <p:xfrm>
          <a:off x="4006391" y="1282046"/>
          <a:ext cx="8003357" cy="4326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79072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0" y="0"/>
            <a:ext cx="12181490" cy="6861670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659315" y="2597044"/>
            <a:ext cx="10216489" cy="1812029"/>
            <a:chOff x="498306" y="2990214"/>
            <a:chExt cx="10756946" cy="1907887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498306" y="3090462"/>
              <a:ext cx="8016296" cy="1807639"/>
              <a:chOff x="446924" y="2982405"/>
              <a:chExt cx="6500352" cy="1465802"/>
            </a:xfrm>
          </p:grpSpPr>
          <p:pic>
            <p:nvPicPr>
              <p:cNvPr id="5" name="Рисунок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21766" y="2982405"/>
                <a:ext cx="1655067" cy="905257"/>
              </a:xfrm>
              <a:prstGeom prst="rect">
                <a:avLst/>
              </a:prstGeom>
            </p:spPr>
          </p:pic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924" y="3494181"/>
                <a:ext cx="1658115" cy="954026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2209" y="3487457"/>
                <a:ext cx="1655067" cy="954026"/>
              </a:xfrm>
              <a:prstGeom prst="rect">
                <a:avLst/>
              </a:prstGeom>
            </p:spPr>
          </p:pic>
        </p:grp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9337540" y="2990214"/>
              <a:ext cx="1917712" cy="1216620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9613103" y="3320898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2020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75201" y="3299739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2018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65215" y="3299739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2019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78328" y="3304498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2017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6665" y="123534"/>
            <a:ext cx="119481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uk-UA" sz="3600" b="1" dirty="0" smtClean="0">
                <a:solidFill>
                  <a:schemeClr val="tx2"/>
                </a:solidFill>
              </a:rPr>
              <a:t>Кількість наданих адміністративних послуг з державної реєстрації фізичних осіб-підприємців</a:t>
            </a:r>
            <a:endParaRPr lang="uk-UA" sz="3600" b="1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28836" y="4420984"/>
            <a:ext cx="4022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/>
              <a:t>Державна реєстрація </a:t>
            </a:r>
            <a:r>
              <a:rPr lang="uk-UA" sz="1600" dirty="0" smtClean="0">
                <a:solidFill>
                  <a:schemeClr val="accent1"/>
                </a:solidFill>
              </a:rPr>
              <a:t>6090</a:t>
            </a:r>
          </a:p>
          <a:p>
            <a:pPr algn="ctr"/>
            <a:r>
              <a:rPr lang="uk-UA" sz="1600" dirty="0" smtClean="0"/>
              <a:t>Державна реєстрація змін </a:t>
            </a:r>
            <a:r>
              <a:rPr lang="uk-UA" sz="1600" dirty="0" smtClean="0">
                <a:solidFill>
                  <a:schemeClr val="accent1"/>
                </a:solidFill>
              </a:rPr>
              <a:t>4518</a:t>
            </a:r>
          </a:p>
          <a:p>
            <a:pPr algn="ctr"/>
            <a:r>
              <a:rPr lang="uk-UA" sz="1600" dirty="0" smtClean="0"/>
              <a:t>Державна реєстрація припинення </a:t>
            </a:r>
            <a:r>
              <a:rPr lang="uk-UA" sz="1600" dirty="0" smtClean="0">
                <a:solidFill>
                  <a:schemeClr val="accent1"/>
                </a:solidFill>
              </a:rPr>
              <a:t>9599</a:t>
            </a:r>
            <a:endParaRPr lang="uk-UA" sz="1600" dirty="0">
              <a:solidFill>
                <a:schemeClr val="accent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42668" y="1808210"/>
            <a:ext cx="37691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/>
              <a:t>Державна реєстрація </a:t>
            </a:r>
            <a:r>
              <a:rPr lang="uk-UA" sz="1600" dirty="0" smtClean="0">
                <a:solidFill>
                  <a:schemeClr val="tx2"/>
                </a:solidFill>
              </a:rPr>
              <a:t>8644</a:t>
            </a:r>
          </a:p>
          <a:p>
            <a:pPr algn="ctr"/>
            <a:r>
              <a:rPr lang="uk-UA" sz="1600" dirty="0" smtClean="0"/>
              <a:t>Державна </a:t>
            </a:r>
            <a:r>
              <a:rPr lang="uk-UA" sz="1600" dirty="0"/>
              <a:t>реєстрація змін </a:t>
            </a:r>
            <a:r>
              <a:rPr lang="uk-UA" sz="1600" dirty="0" smtClean="0">
                <a:solidFill>
                  <a:schemeClr val="tx2"/>
                </a:solidFill>
              </a:rPr>
              <a:t>4111</a:t>
            </a:r>
          </a:p>
          <a:p>
            <a:pPr algn="ctr"/>
            <a:r>
              <a:rPr lang="uk-UA" sz="1600" dirty="0" smtClean="0"/>
              <a:t>Державна </a:t>
            </a:r>
            <a:r>
              <a:rPr lang="uk-UA" sz="1600" dirty="0"/>
              <a:t>реєстрація припинення </a:t>
            </a:r>
            <a:r>
              <a:rPr lang="uk-UA" sz="1600" dirty="0" smtClean="0">
                <a:solidFill>
                  <a:schemeClr val="tx2"/>
                </a:solidFill>
              </a:rPr>
              <a:t>4227</a:t>
            </a:r>
            <a:endParaRPr lang="uk-UA" sz="1600" dirty="0">
              <a:solidFill>
                <a:schemeClr val="tx2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548772" y="4431242"/>
            <a:ext cx="36471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/>
              <a:t>Державна реєстрація </a:t>
            </a:r>
            <a:r>
              <a:rPr lang="uk-UA" sz="1600" dirty="0" smtClean="0">
                <a:solidFill>
                  <a:schemeClr val="accent1"/>
                </a:solidFill>
              </a:rPr>
              <a:t>9690</a:t>
            </a:r>
            <a:endParaRPr lang="uk-UA" sz="1600" dirty="0">
              <a:solidFill>
                <a:schemeClr val="accent1"/>
              </a:solidFill>
            </a:endParaRPr>
          </a:p>
          <a:p>
            <a:pPr algn="ctr"/>
            <a:r>
              <a:rPr lang="uk-UA" sz="1600" dirty="0"/>
              <a:t>Державна реєстрація змін </a:t>
            </a:r>
            <a:r>
              <a:rPr lang="uk-UA" sz="1600" dirty="0" smtClean="0">
                <a:solidFill>
                  <a:schemeClr val="accent1"/>
                </a:solidFill>
              </a:rPr>
              <a:t>4081</a:t>
            </a:r>
            <a:endParaRPr lang="uk-UA" sz="1600" dirty="0">
              <a:solidFill>
                <a:schemeClr val="accent1"/>
              </a:solidFill>
            </a:endParaRPr>
          </a:p>
          <a:p>
            <a:pPr algn="ctr"/>
            <a:r>
              <a:rPr lang="uk-UA" sz="1600" dirty="0"/>
              <a:t>Державна реєстрація припинення </a:t>
            </a:r>
            <a:r>
              <a:rPr lang="uk-UA" sz="1600" dirty="0" smtClean="0">
                <a:solidFill>
                  <a:schemeClr val="accent1"/>
                </a:solidFill>
              </a:rPr>
              <a:t>3804</a:t>
            </a:r>
            <a:endParaRPr lang="uk-UA" sz="1600" dirty="0">
              <a:solidFill>
                <a:schemeClr val="accent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88104" y="175212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1600" dirty="0"/>
              <a:t>Державна реєстрація </a:t>
            </a:r>
            <a:r>
              <a:rPr lang="uk-UA" sz="1600" dirty="0" smtClean="0">
                <a:solidFill>
                  <a:srgbClr val="FFC000"/>
                </a:solidFill>
              </a:rPr>
              <a:t>4790</a:t>
            </a:r>
            <a:endParaRPr lang="uk-UA" sz="1600" dirty="0">
              <a:solidFill>
                <a:srgbClr val="FFC000"/>
              </a:solidFill>
            </a:endParaRPr>
          </a:p>
          <a:p>
            <a:pPr algn="ctr"/>
            <a:r>
              <a:rPr lang="uk-UA" sz="1600" dirty="0"/>
              <a:t>Державна реєстрація змін </a:t>
            </a:r>
            <a:r>
              <a:rPr lang="uk-UA" sz="1600" dirty="0" smtClean="0">
                <a:solidFill>
                  <a:srgbClr val="FFC000"/>
                </a:solidFill>
              </a:rPr>
              <a:t>3083</a:t>
            </a:r>
            <a:endParaRPr lang="uk-UA" sz="1600" dirty="0">
              <a:solidFill>
                <a:srgbClr val="FFC000"/>
              </a:solidFill>
            </a:endParaRPr>
          </a:p>
          <a:p>
            <a:pPr algn="ctr"/>
            <a:r>
              <a:rPr lang="uk-UA" sz="1600" dirty="0"/>
              <a:t>Державна реєстрація припинення </a:t>
            </a:r>
            <a:r>
              <a:rPr lang="uk-UA" sz="1600" dirty="0" smtClean="0">
                <a:solidFill>
                  <a:srgbClr val="FFC000"/>
                </a:solidFill>
              </a:rPr>
              <a:t>2369</a:t>
            </a:r>
            <a:endParaRPr lang="uk-UA" sz="1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841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10510" y="-3670"/>
            <a:ext cx="12181490" cy="6861670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659315" y="2597044"/>
            <a:ext cx="10216489" cy="1812029"/>
            <a:chOff x="498306" y="2990214"/>
            <a:chExt cx="10756946" cy="1907887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498306" y="3090462"/>
              <a:ext cx="8016296" cy="1807639"/>
              <a:chOff x="446924" y="2982405"/>
              <a:chExt cx="6500352" cy="1465802"/>
            </a:xfrm>
          </p:grpSpPr>
          <p:pic>
            <p:nvPicPr>
              <p:cNvPr id="5" name="Рисунок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21766" y="2982405"/>
                <a:ext cx="1655067" cy="905257"/>
              </a:xfrm>
              <a:prstGeom prst="rect">
                <a:avLst/>
              </a:prstGeom>
            </p:spPr>
          </p:pic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924" y="3494181"/>
                <a:ext cx="1658115" cy="954026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2209" y="3487457"/>
                <a:ext cx="1655067" cy="954026"/>
              </a:xfrm>
              <a:prstGeom prst="rect">
                <a:avLst/>
              </a:prstGeom>
            </p:spPr>
          </p:pic>
        </p:grp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9337540" y="2990214"/>
              <a:ext cx="1917712" cy="1216620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9613103" y="3320898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2020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75201" y="3299739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2018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65215" y="3299739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2019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78328" y="3304498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2017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9248" y="-7306"/>
            <a:ext cx="119829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uk-UA" sz="3600" b="1" dirty="0" smtClean="0">
                <a:solidFill>
                  <a:schemeClr val="tx2"/>
                </a:solidFill>
              </a:rPr>
              <a:t>Кількість наданих адміністративних послуг з державної реєстрації юридичних осіб</a:t>
            </a:r>
            <a:endParaRPr lang="uk-UA" sz="3600" b="1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28836" y="4420984"/>
            <a:ext cx="4022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/>
              <a:t>Державна реєстрація </a:t>
            </a:r>
            <a:r>
              <a:rPr lang="uk-UA" sz="1600" dirty="0" smtClean="0">
                <a:solidFill>
                  <a:schemeClr val="accent1"/>
                </a:solidFill>
              </a:rPr>
              <a:t>741</a:t>
            </a:r>
          </a:p>
          <a:p>
            <a:pPr algn="ctr"/>
            <a:r>
              <a:rPr lang="uk-UA" sz="1600" dirty="0" smtClean="0"/>
              <a:t>Державна реєстрація змін </a:t>
            </a:r>
            <a:r>
              <a:rPr lang="uk-UA" sz="1600" dirty="0" smtClean="0">
                <a:solidFill>
                  <a:schemeClr val="accent1"/>
                </a:solidFill>
              </a:rPr>
              <a:t>2917</a:t>
            </a:r>
          </a:p>
          <a:p>
            <a:pPr algn="ctr"/>
            <a:r>
              <a:rPr lang="uk-UA" sz="1600" dirty="0" smtClean="0"/>
              <a:t>Державна реєстрація припинення </a:t>
            </a:r>
            <a:r>
              <a:rPr lang="uk-UA" sz="1600" dirty="0" smtClean="0">
                <a:solidFill>
                  <a:schemeClr val="accent1"/>
                </a:solidFill>
              </a:rPr>
              <a:t>222</a:t>
            </a:r>
            <a:endParaRPr lang="uk-UA" sz="1600" dirty="0">
              <a:solidFill>
                <a:schemeClr val="accent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42668" y="1808210"/>
            <a:ext cx="37691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/>
              <a:t>Державна реєстрація </a:t>
            </a:r>
            <a:r>
              <a:rPr lang="uk-UA" sz="1600" dirty="0" smtClean="0">
                <a:solidFill>
                  <a:schemeClr val="tx2"/>
                </a:solidFill>
              </a:rPr>
              <a:t>696</a:t>
            </a:r>
          </a:p>
          <a:p>
            <a:pPr algn="ctr"/>
            <a:r>
              <a:rPr lang="uk-UA" sz="1600" dirty="0" smtClean="0"/>
              <a:t>Державна </a:t>
            </a:r>
            <a:r>
              <a:rPr lang="uk-UA" sz="1600" dirty="0"/>
              <a:t>реєстрація змін </a:t>
            </a:r>
            <a:r>
              <a:rPr lang="uk-UA" sz="1600" dirty="0" smtClean="0">
                <a:solidFill>
                  <a:schemeClr val="tx2"/>
                </a:solidFill>
              </a:rPr>
              <a:t>2811</a:t>
            </a:r>
          </a:p>
          <a:p>
            <a:pPr algn="ctr"/>
            <a:r>
              <a:rPr lang="uk-UA" sz="1600" dirty="0" smtClean="0"/>
              <a:t>Державна </a:t>
            </a:r>
            <a:r>
              <a:rPr lang="uk-UA" sz="1600" dirty="0"/>
              <a:t>реєстрація припинення </a:t>
            </a:r>
            <a:r>
              <a:rPr lang="uk-UA" sz="1600" dirty="0" smtClean="0">
                <a:solidFill>
                  <a:schemeClr val="tx2"/>
                </a:solidFill>
              </a:rPr>
              <a:t>280</a:t>
            </a:r>
            <a:endParaRPr lang="uk-UA" sz="1600" dirty="0">
              <a:solidFill>
                <a:schemeClr val="tx2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548772" y="4431242"/>
            <a:ext cx="36471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/>
              <a:t>Державна реєстрація </a:t>
            </a:r>
            <a:r>
              <a:rPr lang="uk-UA" sz="1600" dirty="0" smtClean="0">
                <a:solidFill>
                  <a:schemeClr val="accent1"/>
                </a:solidFill>
              </a:rPr>
              <a:t>994</a:t>
            </a:r>
            <a:endParaRPr lang="uk-UA" sz="1600" dirty="0">
              <a:solidFill>
                <a:schemeClr val="accent1"/>
              </a:solidFill>
            </a:endParaRPr>
          </a:p>
          <a:p>
            <a:pPr algn="ctr"/>
            <a:r>
              <a:rPr lang="uk-UA" sz="1600" dirty="0"/>
              <a:t>Державна реєстрація змін </a:t>
            </a:r>
            <a:r>
              <a:rPr lang="uk-UA" sz="1600" dirty="0" smtClean="0">
                <a:solidFill>
                  <a:schemeClr val="accent1"/>
                </a:solidFill>
              </a:rPr>
              <a:t>3882</a:t>
            </a:r>
            <a:endParaRPr lang="uk-UA" sz="1600" dirty="0">
              <a:solidFill>
                <a:schemeClr val="accent1"/>
              </a:solidFill>
            </a:endParaRPr>
          </a:p>
          <a:p>
            <a:pPr algn="ctr"/>
            <a:r>
              <a:rPr lang="uk-UA" sz="1600" dirty="0"/>
              <a:t>Державна реєстрація припинення </a:t>
            </a:r>
            <a:r>
              <a:rPr lang="uk-UA" sz="1600" dirty="0" smtClean="0">
                <a:solidFill>
                  <a:schemeClr val="accent1"/>
                </a:solidFill>
              </a:rPr>
              <a:t>276</a:t>
            </a:r>
            <a:endParaRPr lang="uk-UA" sz="1600" dirty="0">
              <a:solidFill>
                <a:schemeClr val="accent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88104" y="175212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1600" dirty="0"/>
              <a:t>Державна реєстрація </a:t>
            </a:r>
            <a:r>
              <a:rPr lang="uk-UA" sz="1600" dirty="0" smtClean="0">
                <a:solidFill>
                  <a:srgbClr val="FFC000"/>
                </a:solidFill>
              </a:rPr>
              <a:t>632</a:t>
            </a:r>
            <a:endParaRPr lang="uk-UA" sz="1600" dirty="0">
              <a:solidFill>
                <a:srgbClr val="FFC000"/>
              </a:solidFill>
            </a:endParaRPr>
          </a:p>
          <a:p>
            <a:pPr algn="ctr"/>
            <a:r>
              <a:rPr lang="uk-UA" sz="1600" dirty="0"/>
              <a:t>Державна реєстрація змін </a:t>
            </a:r>
            <a:r>
              <a:rPr lang="uk-UA" sz="1600" dirty="0" smtClean="0">
                <a:solidFill>
                  <a:srgbClr val="FFC000"/>
                </a:solidFill>
              </a:rPr>
              <a:t>2173</a:t>
            </a:r>
            <a:endParaRPr lang="uk-UA" sz="1600" dirty="0">
              <a:solidFill>
                <a:srgbClr val="FFC000"/>
              </a:solidFill>
            </a:endParaRPr>
          </a:p>
          <a:p>
            <a:pPr algn="ctr"/>
            <a:r>
              <a:rPr lang="uk-UA" sz="1600" dirty="0"/>
              <a:t>Державна реєстрація припинення </a:t>
            </a:r>
            <a:r>
              <a:rPr lang="uk-UA" sz="1600" dirty="0" smtClean="0">
                <a:solidFill>
                  <a:srgbClr val="FFC000"/>
                </a:solidFill>
              </a:rPr>
              <a:t>168</a:t>
            </a:r>
            <a:endParaRPr lang="uk-UA" sz="1600" dirty="0">
              <a:solidFill>
                <a:srgbClr val="FFC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10735" y="4158349"/>
            <a:ext cx="278674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solidFill>
                  <a:schemeClr val="tx2"/>
                </a:solidFill>
              </a:rPr>
              <a:t>* Кількість виданих </a:t>
            </a:r>
            <a:r>
              <a:rPr lang="uk-UA" sz="1600" dirty="0">
                <a:solidFill>
                  <a:schemeClr val="tx2"/>
                </a:solidFill>
              </a:rPr>
              <a:t>витягів з Єдиного державного реєстру </a:t>
            </a:r>
            <a:r>
              <a:rPr lang="ru-RU" sz="1600" dirty="0" err="1">
                <a:solidFill>
                  <a:schemeClr val="tx2"/>
                </a:solidFill>
              </a:rPr>
              <a:t>юридичних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осіб</a:t>
            </a:r>
            <a:r>
              <a:rPr lang="ru-RU" sz="1600" dirty="0">
                <a:solidFill>
                  <a:schemeClr val="tx2"/>
                </a:solidFill>
              </a:rPr>
              <a:t>, </a:t>
            </a:r>
            <a:r>
              <a:rPr lang="ru-RU" sz="1600" dirty="0" err="1">
                <a:solidFill>
                  <a:schemeClr val="tx2"/>
                </a:solidFill>
              </a:rPr>
              <a:t>фізичних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осіб-підприємців</a:t>
            </a:r>
            <a:r>
              <a:rPr lang="ru-RU" sz="1600" dirty="0">
                <a:solidFill>
                  <a:schemeClr val="tx2"/>
                </a:solidFill>
              </a:rPr>
              <a:t> та </a:t>
            </a:r>
            <a:r>
              <a:rPr lang="ru-RU" sz="1600" dirty="0" err="1">
                <a:solidFill>
                  <a:schemeClr val="tx2"/>
                </a:solidFill>
              </a:rPr>
              <a:t>громадських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</a:rPr>
              <a:t>формувань</a:t>
            </a:r>
            <a:r>
              <a:rPr lang="ru-RU" sz="1600" dirty="0" smtClean="0">
                <a:solidFill>
                  <a:schemeClr val="tx2"/>
                </a:solidFill>
              </a:rPr>
              <a:t> - </a:t>
            </a:r>
            <a:r>
              <a:rPr lang="ru-RU" sz="1600" dirty="0" smtClean="0">
                <a:solidFill>
                  <a:schemeClr val="accent4"/>
                </a:solidFill>
              </a:rPr>
              <a:t>111</a:t>
            </a:r>
            <a:endParaRPr lang="uk-UA" sz="1600" dirty="0">
              <a:solidFill>
                <a:schemeClr val="accent4"/>
              </a:solidFill>
            </a:endParaRPr>
          </a:p>
          <a:p>
            <a:r>
              <a:rPr lang="uk-UA" dirty="0" smtClean="0"/>
              <a:t>  </a:t>
            </a:r>
            <a:endParaRPr lang="uk-UA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10033784" y="3971109"/>
            <a:ext cx="2320" cy="2922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7940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754</TotalTime>
  <Words>776</Words>
  <Application>Microsoft Office PowerPoint</Application>
  <PresentationFormat>Широкоэкранный</PresentationFormat>
  <Paragraphs>214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Коефіцієнт виграних судових справ управління правової роботи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Користувач Windows</dc:creator>
  <cp:lastModifiedBy>Єгіазарян Анаїда</cp:lastModifiedBy>
  <cp:revision>86</cp:revision>
  <cp:lastPrinted>2021-01-28T07:52:05Z</cp:lastPrinted>
  <dcterms:created xsi:type="dcterms:W3CDTF">2019-02-12T10:24:29Z</dcterms:created>
  <dcterms:modified xsi:type="dcterms:W3CDTF">2021-02-03T13:10:29Z</dcterms:modified>
</cp:coreProperties>
</file>