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3" r:id="rId3"/>
    <p:sldId id="284" r:id="rId4"/>
    <p:sldId id="276" r:id="rId5"/>
    <p:sldId id="282" r:id="rId6"/>
    <p:sldId id="277" r:id="rId7"/>
    <p:sldId id="280" r:id="rId8"/>
    <p:sldId id="283" r:id="rId9"/>
    <p:sldId id="294" r:id="rId10"/>
    <p:sldId id="295" r:id="rId11"/>
    <p:sldId id="296" r:id="rId12"/>
    <p:sldId id="281" r:id="rId13"/>
    <p:sldId id="285" r:id="rId14"/>
    <p:sldId id="286" r:id="rId15"/>
    <p:sldId id="287" r:id="rId16"/>
    <p:sldId id="288" r:id="rId17"/>
    <p:sldId id="289" r:id="rId18"/>
    <p:sldId id="290" r:id="rId19"/>
    <p:sldId id="291" r:id="rId20"/>
    <p:sldId id="292" r:id="rId21"/>
    <p:sldId id="266" r:id="rId22"/>
  </p:sldIdLst>
  <p:sldSz cx="12192000" cy="6858000"/>
  <p:notesSz cx="6735763" cy="9866313"/>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Серватяк Лілія" initials="СЛ" lastIdx="0" clrIdx="0">
    <p:extLst>
      <p:ext uri="{19B8F6BF-5375-455C-9EA6-DF929625EA0E}">
        <p15:presenceInfo xmlns="" xmlns:p15="http://schemas.microsoft.com/office/powerpoint/2012/main" userId="Серватяк Лілія"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5" d="100"/>
          <a:sy n="65" d="100"/>
        </p:scale>
        <p:origin x="-858"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dmin\Desktop\KPI%20202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dmin\Desktop\KPI%2020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uk-UA"/>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dirty="0" err="1"/>
              <a:t>Кількість</a:t>
            </a:r>
            <a:r>
              <a:rPr lang="ru-RU" dirty="0"/>
              <a:t> </a:t>
            </a:r>
            <a:r>
              <a:rPr lang="ru-RU" dirty="0" err="1"/>
              <a:t>наданих</a:t>
            </a:r>
            <a:r>
              <a:rPr lang="ru-RU" dirty="0"/>
              <a:t> </a:t>
            </a:r>
            <a:r>
              <a:rPr lang="ru-RU" dirty="0" err="1" smtClean="0"/>
              <a:t>консультацій</a:t>
            </a:r>
            <a:endParaRPr lang="ru-RU" dirty="0"/>
          </a:p>
        </c:rich>
      </c:tx>
      <c:layout/>
      <c:spPr>
        <a:noFill/>
        <a:ln>
          <a:noFill/>
        </a:ln>
        <a:effectLst/>
      </c:spPr>
    </c:title>
    <c:plotArea>
      <c:layout/>
      <c:barChart>
        <c:barDir val="col"/>
        <c:grouping val="stacked"/>
        <c:ser>
          <c:idx val="0"/>
          <c:order val="0"/>
          <c:tx>
            <c:strRef>
              <c:f>Лист2!$A$16</c:f>
              <c:strCache>
                <c:ptCount val="1"/>
                <c:pt idx="0">
                  <c:v>кількість наданих консультацій в межах надання первинної правової допомоги</c:v>
                </c:pt>
              </c:strCache>
            </c:strRef>
          </c:tx>
          <c:spPr>
            <a:solidFill>
              <a:srgbClr val="92D050"/>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uk-UA"/>
              </a:p>
            </c:txPr>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Лист2!$B$16:$M$16</c:f>
              <c:numCache>
                <c:formatCode>General</c:formatCode>
                <c:ptCount val="12"/>
                <c:pt idx="0">
                  <c:v>140</c:v>
                </c:pt>
                <c:pt idx="1">
                  <c:v>152</c:v>
                </c:pt>
                <c:pt idx="2">
                  <c:v>121</c:v>
                </c:pt>
                <c:pt idx="3">
                  <c:v>150</c:v>
                </c:pt>
                <c:pt idx="4">
                  <c:v>159</c:v>
                </c:pt>
                <c:pt idx="5">
                  <c:v>151</c:v>
                </c:pt>
                <c:pt idx="6">
                  <c:v>127</c:v>
                </c:pt>
                <c:pt idx="7">
                  <c:v>168</c:v>
                </c:pt>
                <c:pt idx="8">
                  <c:v>149</c:v>
                </c:pt>
                <c:pt idx="9">
                  <c:v>139</c:v>
                </c:pt>
                <c:pt idx="10">
                  <c:v>158</c:v>
                </c:pt>
                <c:pt idx="11">
                  <c:v>107</c:v>
                </c:pt>
              </c:numCache>
            </c:numRef>
          </c:val>
          <c:extLst xmlns:c16r2="http://schemas.microsoft.com/office/drawing/2015/06/chart">
            <c:ext xmlns:c16="http://schemas.microsoft.com/office/drawing/2014/chart" uri="{C3380CC4-5D6E-409C-BE32-E72D297353CC}">
              <c16:uniqueId val="{00000000-B8E1-4F76-AD92-0D0EDCB12E0E}"/>
            </c:ext>
          </c:extLst>
        </c:ser>
        <c:ser>
          <c:idx val="1"/>
          <c:order val="1"/>
          <c:tx>
            <c:strRef>
              <c:f>Лист2!$A$17</c:f>
              <c:strCache>
                <c:ptCount val="1"/>
                <c:pt idx="0">
                  <c:v>кількість наданих консультацій у сфері державної реєстрації</c:v>
                </c:pt>
              </c:strCache>
            </c:strRef>
          </c:tx>
          <c:spPr>
            <a:solidFill>
              <a:srgbClr val="FFFF00"/>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uk-UA"/>
              </a:p>
            </c:txPr>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Лист2!$B$17:$M$17</c:f>
              <c:numCache>
                <c:formatCode>General</c:formatCode>
                <c:ptCount val="12"/>
                <c:pt idx="0">
                  <c:v>575</c:v>
                </c:pt>
                <c:pt idx="1">
                  <c:v>401</c:v>
                </c:pt>
                <c:pt idx="2">
                  <c:v>385</c:v>
                </c:pt>
                <c:pt idx="3">
                  <c:v>334</c:v>
                </c:pt>
                <c:pt idx="4">
                  <c:v>301</c:v>
                </c:pt>
                <c:pt idx="5">
                  <c:v>346</c:v>
                </c:pt>
                <c:pt idx="6">
                  <c:v>564</c:v>
                </c:pt>
                <c:pt idx="7">
                  <c:v>389</c:v>
                </c:pt>
                <c:pt idx="8">
                  <c:v>710</c:v>
                </c:pt>
                <c:pt idx="9">
                  <c:v>1770</c:v>
                </c:pt>
                <c:pt idx="10">
                  <c:v>440</c:v>
                </c:pt>
                <c:pt idx="11">
                  <c:v>234</c:v>
                </c:pt>
              </c:numCache>
            </c:numRef>
          </c:val>
          <c:extLst xmlns:c16r2="http://schemas.microsoft.com/office/drawing/2015/06/chart">
            <c:ext xmlns:c16="http://schemas.microsoft.com/office/drawing/2014/chart" uri="{C3380CC4-5D6E-409C-BE32-E72D297353CC}">
              <c16:uniqueId val="{00000001-B8E1-4F76-AD92-0D0EDCB12E0E}"/>
            </c:ext>
          </c:extLst>
        </c:ser>
        <c:dLbls>
          <c:showVal val="1"/>
        </c:dLbls>
        <c:gapWidth val="219"/>
        <c:overlap val="100"/>
        <c:axId val="143893248"/>
        <c:axId val="143894784"/>
      </c:barChart>
      <c:lineChart>
        <c:grouping val="standard"/>
        <c:ser>
          <c:idx val="2"/>
          <c:order val="2"/>
          <c:tx>
            <c:strRef>
              <c:f>Лист2!$A$18</c:f>
              <c:strCache>
                <c:ptCount val="1"/>
                <c:pt idx="0">
                  <c:v>всього наданих консультацій ЮД</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uk-UA"/>
              </a:p>
            </c:txPr>
            <c:dLblPos val="t"/>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Лист2!$B$18:$M$18</c:f>
              <c:numCache>
                <c:formatCode>General</c:formatCode>
                <c:ptCount val="12"/>
                <c:pt idx="0">
                  <c:v>715</c:v>
                </c:pt>
                <c:pt idx="1">
                  <c:v>553</c:v>
                </c:pt>
                <c:pt idx="2">
                  <c:v>506</c:v>
                </c:pt>
                <c:pt idx="3">
                  <c:v>484</c:v>
                </c:pt>
                <c:pt idx="4">
                  <c:v>460</c:v>
                </c:pt>
                <c:pt idx="5">
                  <c:v>497</c:v>
                </c:pt>
                <c:pt idx="6">
                  <c:v>691</c:v>
                </c:pt>
                <c:pt idx="7">
                  <c:v>557</c:v>
                </c:pt>
                <c:pt idx="8">
                  <c:v>859</c:v>
                </c:pt>
                <c:pt idx="9">
                  <c:v>1909</c:v>
                </c:pt>
                <c:pt idx="10">
                  <c:v>598</c:v>
                </c:pt>
                <c:pt idx="11">
                  <c:v>341</c:v>
                </c:pt>
              </c:numCache>
            </c:numRef>
          </c:val>
          <c:extLst xmlns:c16r2="http://schemas.microsoft.com/office/drawing/2015/06/chart">
            <c:ext xmlns:c16="http://schemas.microsoft.com/office/drawing/2014/chart" uri="{C3380CC4-5D6E-409C-BE32-E72D297353CC}">
              <c16:uniqueId val="{00000002-B8E1-4F76-AD92-0D0EDCB12E0E}"/>
            </c:ext>
          </c:extLst>
        </c:ser>
        <c:dLbls>
          <c:showVal val="1"/>
        </c:dLbls>
        <c:marker val="1"/>
        <c:axId val="143893248"/>
        <c:axId val="143894784"/>
      </c:lineChart>
      <c:catAx>
        <c:axId val="14389324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uk-UA"/>
          </a:p>
        </c:txPr>
        <c:crossAx val="143894784"/>
        <c:crosses val="autoZero"/>
        <c:auto val="1"/>
        <c:lblAlgn val="ctr"/>
        <c:lblOffset val="100"/>
      </c:catAx>
      <c:valAx>
        <c:axId val="143894784"/>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uk-UA"/>
          </a:p>
        </c:txPr>
        <c:crossAx val="143893248"/>
        <c:crosses val="autoZero"/>
        <c:crossBetween val="between"/>
      </c:valAx>
      <c:spPr>
        <a:noFill/>
        <a:ln>
          <a:noFill/>
        </a:ln>
        <a:effectLst/>
      </c:spPr>
    </c:plotArea>
    <c:legend>
      <c:legendPos val="b"/>
      <c:legendEntry>
        <c:idx val="2"/>
        <c:delete val="1"/>
      </c:legendEntry>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uk-UA"/>
        </a:p>
      </c:txPr>
    </c:legend>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a:pPr>
      <a:endParaRPr lang="uk-UA"/>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uk-UA"/>
  <c:chart>
    <c:autoTitleDeleted val="1"/>
    <c:plotArea>
      <c:layout/>
      <c:barChart>
        <c:barDir val="col"/>
        <c:grouping val="clustered"/>
        <c:ser>
          <c:idx val="0"/>
          <c:order val="0"/>
          <c:tx>
            <c:strRef>
              <c:f>Лист2!$A$8</c:f>
              <c:strCache>
                <c:ptCount val="1"/>
                <c:pt idx="0">
                  <c:v>коеф. виграних судових  справ</c:v>
                </c:pt>
              </c:strCache>
            </c:strRef>
          </c:tx>
          <c:spPr>
            <a:solidFill>
              <a:srgbClr val="C00000"/>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uk-UA"/>
              </a:p>
            </c:txPr>
            <c:dLblPos val="outEnd"/>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Лист2!$B$1:$M$1</c:f>
              <c:strCache>
                <c:ptCount val="12"/>
                <c:pt idx="0">
                  <c:v>січень</c:v>
                </c:pt>
                <c:pt idx="1">
                  <c:v>лютий</c:v>
                </c:pt>
                <c:pt idx="2">
                  <c:v>березень</c:v>
                </c:pt>
                <c:pt idx="3">
                  <c:v>квітень</c:v>
                </c:pt>
                <c:pt idx="4">
                  <c:v>травень</c:v>
                </c:pt>
                <c:pt idx="5">
                  <c:v>червень</c:v>
                </c:pt>
                <c:pt idx="6">
                  <c:v>липень</c:v>
                </c:pt>
                <c:pt idx="7">
                  <c:v>серпень</c:v>
                </c:pt>
                <c:pt idx="8">
                  <c:v>вересень</c:v>
                </c:pt>
                <c:pt idx="9">
                  <c:v>жовтень</c:v>
                </c:pt>
                <c:pt idx="10">
                  <c:v>листопад</c:v>
                </c:pt>
                <c:pt idx="11">
                  <c:v>грудень</c:v>
                </c:pt>
              </c:strCache>
            </c:strRef>
          </c:cat>
          <c:val>
            <c:numRef>
              <c:f>Лист2!$B$8:$M$8</c:f>
              <c:numCache>
                <c:formatCode>0.0</c:formatCode>
                <c:ptCount val="12"/>
                <c:pt idx="0">
                  <c:v>3</c:v>
                </c:pt>
                <c:pt idx="1">
                  <c:v>3.1666666666666665</c:v>
                </c:pt>
                <c:pt idx="2">
                  <c:v>4.75</c:v>
                </c:pt>
                <c:pt idx="3">
                  <c:v>4.5</c:v>
                </c:pt>
                <c:pt idx="4">
                  <c:v>11.5</c:v>
                </c:pt>
                <c:pt idx="5" formatCode="General">
                  <c:v>13</c:v>
                </c:pt>
                <c:pt idx="6">
                  <c:v>2.25</c:v>
                </c:pt>
                <c:pt idx="7">
                  <c:v>3.4</c:v>
                </c:pt>
                <c:pt idx="8">
                  <c:v>7</c:v>
                </c:pt>
                <c:pt idx="9">
                  <c:v>4</c:v>
                </c:pt>
                <c:pt idx="10" formatCode="General">
                  <c:v>4.5999999999999996</c:v>
                </c:pt>
                <c:pt idx="11" formatCode="0">
                  <c:v>2.8749999999999987</c:v>
                </c:pt>
              </c:numCache>
            </c:numRef>
          </c:val>
          <c:extLst xmlns:c16r2="http://schemas.microsoft.com/office/drawing/2015/06/chart">
            <c:ext xmlns:c16="http://schemas.microsoft.com/office/drawing/2014/chart" uri="{C3380CC4-5D6E-409C-BE32-E72D297353CC}">
              <c16:uniqueId val="{00000000-ADF9-44AA-81AE-EAB2982721D5}"/>
            </c:ext>
          </c:extLst>
        </c:ser>
        <c:dLbls>
          <c:showVal val="1"/>
        </c:dLbls>
        <c:gapWidth val="219"/>
        <c:overlap val="-27"/>
        <c:axId val="143938688"/>
        <c:axId val="143940224"/>
      </c:barChart>
      <c:catAx>
        <c:axId val="14393868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uk-UA"/>
          </a:p>
        </c:txPr>
        <c:crossAx val="143940224"/>
        <c:crosses val="autoZero"/>
        <c:auto val="1"/>
        <c:lblAlgn val="ctr"/>
        <c:lblOffset val="100"/>
      </c:catAx>
      <c:valAx>
        <c:axId val="143940224"/>
        <c:scaling>
          <c:orientation val="minMax"/>
        </c:scaling>
        <c:axPos val="l"/>
        <c:majorGridlines>
          <c:spPr>
            <a:ln w="9525" cap="flat" cmpd="sng" algn="ctr">
              <a:solidFill>
                <a:schemeClr val="tx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uk-UA"/>
          </a:p>
        </c:txPr>
        <c:crossAx val="143938688"/>
        <c:crosses val="autoZero"/>
        <c:crossBetween val="between"/>
      </c:valAx>
      <c:spPr>
        <a:noFill/>
        <a:ln>
          <a:noFill/>
        </a:ln>
        <a:effectLst/>
      </c:spPr>
    </c:plotArea>
    <c:plotVisOnly val="1"/>
    <c:dispBlanksAs val="gap"/>
  </c:chart>
  <c:spPr>
    <a:solidFill>
      <a:schemeClr val="bg1"/>
    </a:solidFill>
    <a:ln w="9525" cap="flat" cmpd="sng" algn="ctr">
      <a:solidFill>
        <a:schemeClr val="tx1">
          <a:lumMod val="15000"/>
          <a:lumOff val="85000"/>
        </a:schemeClr>
      </a:solidFill>
      <a:round/>
    </a:ln>
    <a:effectLst/>
  </c:spPr>
  <c:txPr>
    <a:bodyPr/>
    <a:lstStyle/>
    <a:p>
      <a:pPr>
        <a:defRPr/>
      </a:pPr>
      <a:endParaRPr lang="uk-UA"/>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63709C-0C7F-4A80-9121-7EC066D0806D}"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ru-RU"/>
        </a:p>
      </dgm:t>
    </dgm:pt>
    <dgm:pt modelId="{6402A6A6-D71A-40D1-A92F-12BF0F774F31}">
      <dgm:prSet phldrT="[Текст]" custT="1"/>
      <dgm:spPr/>
      <dgm:t>
        <a:bodyPr/>
        <a:lstStyle/>
        <a:p>
          <a:r>
            <a:rPr lang="uk-UA" sz="1200" b="1" dirty="0" smtClean="0">
              <a:latin typeface="+mn-lt"/>
              <a:cs typeface="Arial" panose="020B0604020202020204" pitchFamily="34" charset="0"/>
            </a:rPr>
            <a:t>Загальна сума видатків</a:t>
          </a:r>
        </a:p>
        <a:p>
          <a:r>
            <a:rPr lang="uk-UA" sz="1200" b="1" dirty="0" smtClean="0">
              <a:latin typeface="+mn-lt"/>
              <a:cs typeface="Arial" panose="020B0604020202020204" pitchFamily="34" charset="0"/>
            </a:rPr>
            <a:t>19 389 847,16 грн.</a:t>
          </a:r>
          <a:endParaRPr lang="ru-RU" sz="1200" dirty="0">
            <a:latin typeface="+mn-lt"/>
            <a:cs typeface="Arial" panose="020B0604020202020204" pitchFamily="34" charset="0"/>
          </a:endParaRPr>
        </a:p>
      </dgm:t>
    </dgm:pt>
    <dgm:pt modelId="{A22EB61F-383F-4F3C-8980-B8309F060C15}" type="parTrans" cxnId="{44850CB7-448E-41C7-89DD-972F8C6ED254}">
      <dgm:prSet/>
      <dgm:spPr/>
      <dgm:t>
        <a:bodyPr/>
        <a:lstStyle/>
        <a:p>
          <a:endParaRPr lang="ru-RU" sz="800"/>
        </a:p>
      </dgm:t>
    </dgm:pt>
    <dgm:pt modelId="{FC2B7AB2-9D7D-427B-B1B4-7FD9C93A3455}" type="sibTrans" cxnId="{44850CB7-448E-41C7-89DD-972F8C6ED254}">
      <dgm:prSet/>
      <dgm:spPr/>
      <dgm:t>
        <a:bodyPr/>
        <a:lstStyle/>
        <a:p>
          <a:endParaRPr lang="ru-RU" sz="800"/>
        </a:p>
      </dgm:t>
    </dgm:pt>
    <dgm:pt modelId="{5B509F21-88AC-4318-9A0A-EBDF7A89CDB1}">
      <dgm:prSet phldrT="[Текст]" custT="1"/>
      <dgm:spPr/>
      <dgm:t>
        <a:bodyPr/>
        <a:lstStyle/>
        <a:p>
          <a:r>
            <a:rPr lang="uk-UA" sz="1200" b="1" dirty="0" smtClean="0">
              <a:latin typeface="+mn-lt"/>
              <a:cs typeface="Arial" panose="020B0604020202020204" pitchFamily="34" charset="0"/>
            </a:rPr>
            <a:t>оплата послуг, крім комунальних </a:t>
          </a:r>
          <a:endParaRPr lang="en-US" sz="1200" b="1" dirty="0" smtClean="0">
            <a:latin typeface="+mn-lt"/>
            <a:cs typeface="Arial" panose="020B0604020202020204" pitchFamily="34" charset="0"/>
          </a:endParaRPr>
        </a:p>
        <a:p>
          <a:r>
            <a:rPr lang="uk-UA" sz="1200" b="1" dirty="0" smtClean="0">
              <a:latin typeface="+mn-lt"/>
              <a:cs typeface="Arial" panose="020B0604020202020204" pitchFamily="34" charset="0"/>
            </a:rPr>
            <a:t>891 219,53 грн.</a:t>
          </a:r>
          <a:endParaRPr lang="ru-RU" sz="1200" b="1" dirty="0">
            <a:latin typeface="+mn-lt"/>
            <a:cs typeface="Arial" panose="020B0604020202020204" pitchFamily="34" charset="0"/>
          </a:endParaRPr>
        </a:p>
      </dgm:t>
    </dgm:pt>
    <dgm:pt modelId="{47281993-D97A-4EA2-9C8A-36A0A3C38DAC}" type="parTrans" cxnId="{4E1C2F7B-A795-48C0-B7B8-24F82D1F6598}">
      <dgm:prSet/>
      <dgm:spPr/>
      <dgm:t>
        <a:bodyPr/>
        <a:lstStyle/>
        <a:p>
          <a:endParaRPr lang="ru-RU" sz="800"/>
        </a:p>
      </dgm:t>
    </dgm:pt>
    <dgm:pt modelId="{5AC7DA78-657F-4B95-A940-68190ACD817F}" type="sibTrans" cxnId="{4E1C2F7B-A795-48C0-B7B8-24F82D1F6598}">
      <dgm:prSet/>
      <dgm:spPr/>
      <dgm:t>
        <a:bodyPr/>
        <a:lstStyle/>
        <a:p>
          <a:endParaRPr lang="ru-RU" sz="800"/>
        </a:p>
      </dgm:t>
    </dgm:pt>
    <dgm:pt modelId="{18534F4F-A1B4-4C5F-8840-24927A31FABE}">
      <dgm:prSet phldrT="[Текст]" custT="1"/>
      <dgm:spPr/>
      <dgm:t>
        <a:bodyPr/>
        <a:lstStyle/>
        <a:p>
          <a:r>
            <a:rPr lang="uk-UA" sz="1200" b="1" dirty="0" smtClean="0">
              <a:latin typeface="+mn-lt"/>
              <a:cs typeface="Arial" panose="020B0604020202020204" pitchFamily="34" charset="0"/>
            </a:rPr>
            <a:t>інші поточні видатки </a:t>
          </a:r>
          <a:endParaRPr lang="en-US" sz="1200" b="1" dirty="0" smtClean="0">
            <a:latin typeface="+mn-lt"/>
            <a:cs typeface="Arial" panose="020B0604020202020204" pitchFamily="34" charset="0"/>
          </a:endParaRPr>
        </a:p>
        <a:p>
          <a:r>
            <a:rPr lang="uk-UA" sz="1200" b="1" dirty="0" smtClean="0">
              <a:latin typeface="+mn-lt"/>
              <a:cs typeface="Arial" panose="020B0604020202020204" pitchFamily="34" charset="0"/>
            </a:rPr>
            <a:t>13 841,64 грн.</a:t>
          </a:r>
          <a:endParaRPr lang="ru-RU" sz="1200" b="1" dirty="0">
            <a:latin typeface="+mn-lt"/>
            <a:cs typeface="Arial" panose="020B0604020202020204" pitchFamily="34" charset="0"/>
          </a:endParaRPr>
        </a:p>
      </dgm:t>
    </dgm:pt>
    <dgm:pt modelId="{DC507F71-60B2-4B13-AE30-EBD3DC3856D0}" type="parTrans" cxnId="{7CAAAB31-F7EB-4D5D-A93F-5B7C33968AE4}">
      <dgm:prSet/>
      <dgm:spPr/>
      <dgm:t>
        <a:bodyPr/>
        <a:lstStyle/>
        <a:p>
          <a:endParaRPr lang="ru-RU" sz="800"/>
        </a:p>
      </dgm:t>
    </dgm:pt>
    <dgm:pt modelId="{38135058-0E3B-4F35-88AE-A935B4CB4EE6}" type="sibTrans" cxnId="{7CAAAB31-F7EB-4D5D-A93F-5B7C33968AE4}">
      <dgm:prSet/>
      <dgm:spPr/>
      <dgm:t>
        <a:bodyPr/>
        <a:lstStyle/>
        <a:p>
          <a:endParaRPr lang="ru-RU" sz="800"/>
        </a:p>
      </dgm:t>
    </dgm:pt>
    <dgm:pt modelId="{DFD27ECC-07C6-474F-8D1A-48683B84421F}">
      <dgm:prSet phldrT="[Текст]" custT="1"/>
      <dgm:spPr/>
      <dgm:t>
        <a:bodyPr/>
        <a:lstStyle/>
        <a:p>
          <a:r>
            <a:rPr lang="uk-UA" sz="1200" b="1" dirty="0" smtClean="0">
              <a:latin typeface="+mn-lt"/>
              <a:cs typeface="Arial" panose="020B0604020202020204" pitchFamily="34" charset="0"/>
            </a:rPr>
            <a:t>капітальні видатки </a:t>
          </a:r>
          <a:endParaRPr lang="en-US" sz="1200" b="1" dirty="0" smtClean="0">
            <a:latin typeface="+mn-lt"/>
            <a:cs typeface="Arial" panose="020B0604020202020204" pitchFamily="34" charset="0"/>
          </a:endParaRPr>
        </a:p>
        <a:p>
          <a:r>
            <a:rPr lang="ru-RU" sz="1200" b="1" dirty="0" smtClean="0">
              <a:latin typeface="+mn-lt"/>
              <a:cs typeface="Arial" panose="020B0604020202020204" pitchFamily="34" charset="0"/>
            </a:rPr>
            <a:t>3 021 745,59грн. </a:t>
          </a:r>
          <a:endParaRPr lang="ru-RU" sz="1200" b="1" dirty="0">
            <a:latin typeface="+mn-lt"/>
            <a:cs typeface="Arial" panose="020B0604020202020204" pitchFamily="34" charset="0"/>
          </a:endParaRPr>
        </a:p>
      </dgm:t>
    </dgm:pt>
    <dgm:pt modelId="{64BF97CA-CC80-42E5-B977-5F6E17BDA92C}" type="parTrans" cxnId="{33464420-6368-4A69-8F13-755B6097B96C}">
      <dgm:prSet/>
      <dgm:spPr/>
      <dgm:t>
        <a:bodyPr/>
        <a:lstStyle/>
        <a:p>
          <a:endParaRPr lang="ru-RU" sz="800"/>
        </a:p>
      </dgm:t>
    </dgm:pt>
    <dgm:pt modelId="{FB9A1C52-5FA5-4C4B-9A9D-85485CC7C359}" type="sibTrans" cxnId="{33464420-6368-4A69-8F13-755B6097B96C}">
      <dgm:prSet/>
      <dgm:spPr/>
      <dgm:t>
        <a:bodyPr/>
        <a:lstStyle/>
        <a:p>
          <a:endParaRPr lang="ru-RU" sz="800"/>
        </a:p>
      </dgm:t>
    </dgm:pt>
    <dgm:pt modelId="{ADCAD3D0-91E1-465B-BCF9-76AB45DE5ECB}">
      <dgm:prSet custT="1"/>
      <dgm:spPr/>
      <dgm:t>
        <a:bodyPr/>
        <a:lstStyle/>
        <a:p>
          <a:r>
            <a:rPr lang="uk-UA" sz="1200" b="1" dirty="0" smtClean="0">
              <a:latin typeface="+mn-lt"/>
              <a:cs typeface="Arial" panose="020B0604020202020204" pitchFamily="34" charset="0"/>
            </a:rPr>
            <a:t>Оплата комунальних послуг та енергоносіїв</a:t>
          </a:r>
        </a:p>
        <a:p>
          <a:r>
            <a:rPr lang="ru-RU" sz="1200" b="1" dirty="0" smtClean="0">
              <a:latin typeface="+mn-lt"/>
              <a:cs typeface="Arial" panose="020B0604020202020204" pitchFamily="34" charset="0"/>
            </a:rPr>
            <a:t>344 421,95 грн.</a:t>
          </a:r>
          <a:endParaRPr lang="ru-RU" sz="1200" b="1" dirty="0">
            <a:effectLst/>
            <a:latin typeface="+mn-lt"/>
            <a:cs typeface="Arial" panose="020B0604020202020204" pitchFamily="34" charset="0"/>
          </a:endParaRPr>
        </a:p>
      </dgm:t>
    </dgm:pt>
    <dgm:pt modelId="{E4647BCB-35EB-48A5-A43D-A5652229B36D}" type="parTrans" cxnId="{D4C67B77-9871-49BA-9D61-F5D16745229D}">
      <dgm:prSet/>
      <dgm:spPr/>
      <dgm:t>
        <a:bodyPr/>
        <a:lstStyle/>
        <a:p>
          <a:endParaRPr lang="ru-RU" sz="800"/>
        </a:p>
      </dgm:t>
    </dgm:pt>
    <dgm:pt modelId="{A3FD0FC1-1A45-4201-9280-2B72E831773C}" type="sibTrans" cxnId="{D4C67B77-9871-49BA-9D61-F5D16745229D}">
      <dgm:prSet/>
      <dgm:spPr/>
      <dgm:t>
        <a:bodyPr/>
        <a:lstStyle/>
        <a:p>
          <a:endParaRPr lang="ru-RU" sz="800"/>
        </a:p>
      </dgm:t>
    </dgm:pt>
    <dgm:pt modelId="{17D5C05E-C76B-41DA-AC28-B95874D0694C}">
      <dgm:prSet custT="1"/>
      <dgm:spPr/>
      <dgm:t>
        <a:bodyPr/>
        <a:lstStyle/>
        <a:p>
          <a:pPr>
            <a:lnSpc>
              <a:spcPct val="100000"/>
            </a:lnSpc>
            <a:spcAft>
              <a:spcPts val="0"/>
            </a:spcAft>
          </a:pPr>
          <a:r>
            <a:rPr lang="ru-RU" sz="1200" b="1" dirty="0" smtClean="0">
              <a:latin typeface="+mn-lt"/>
              <a:cs typeface="Arial" panose="020B0604020202020204" pitchFamily="34" charset="0"/>
            </a:rPr>
            <a:t>оплата </a:t>
          </a:r>
          <a:r>
            <a:rPr lang="ru-RU" sz="1200" b="1" dirty="0" err="1" smtClean="0">
              <a:latin typeface="+mn-lt"/>
              <a:cs typeface="Arial" panose="020B0604020202020204" pitchFamily="34" charset="0"/>
            </a:rPr>
            <a:t>праці</a:t>
          </a:r>
          <a:r>
            <a:rPr lang="ru-RU" sz="1200" b="1" dirty="0" smtClean="0">
              <a:latin typeface="+mn-lt"/>
              <a:cs typeface="Arial" panose="020B0604020202020204" pitchFamily="34" charset="0"/>
            </a:rPr>
            <a:t> і </a:t>
          </a:r>
          <a:r>
            <a:rPr lang="ru-RU" sz="1200" b="1" dirty="0" err="1" smtClean="0">
              <a:latin typeface="+mn-lt"/>
              <a:cs typeface="Arial" panose="020B0604020202020204" pitchFamily="34" charset="0"/>
            </a:rPr>
            <a:t>нарахування</a:t>
          </a:r>
          <a:r>
            <a:rPr lang="ru-RU" sz="1200" b="1" dirty="0" smtClean="0">
              <a:latin typeface="+mn-lt"/>
              <a:cs typeface="Arial" panose="020B0604020202020204" pitchFamily="34" charset="0"/>
            </a:rPr>
            <a:t> на </a:t>
          </a:r>
          <a:r>
            <a:rPr lang="ru-RU" sz="1200" b="1" dirty="0" err="1" smtClean="0">
              <a:latin typeface="+mn-lt"/>
              <a:cs typeface="Arial" panose="020B0604020202020204" pitchFamily="34" charset="0"/>
            </a:rPr>
            <a:t>заробітну</a:t>
          </a:r>
          <a:r>
            <a:rPr lang="ru-RU" sz="1200" b="1" dirty="0" smtClean="0">
              <a:latin typeface="+mn-lt"/>
              <a:cs typeface="Arial" panose="020B0604020202020204" pitchFamily="34" charset="0"/>
            </a:rPr>
            <a:t> плату </a:t>
          </a:r>
        </a:p>
        <a:p>
          <a:pPr>
            <a:lnSpc>
              <a:spcPct val="100000"/>
            </a:lnSpc>
            <a:spcAft>
              <a:spcPts val="0"/>
            </a:spcAft>
          </a:pPr>
          <a:r>
            <a:rPr lang="ru-RU" sz="1200" b="1" dirty="0" smtClean="0">
              <a:effectLst/>
              <a:latin typeface="+mn-lt"/>
              <a:cs typeface="Arial" panose="020B0604020202020204" pitchFamily="34" charset="0"/>
            </a:rPr>
            <a:t>14 875 718,55грн</a:t>
          </a:r>
          <a:r>
            <a:rPr lang="ru-RU" sz="1000" b="1" dirty="0" smtClean="0">
              <a:effectLst/>
              <a:latin typeface="+mn-lt"/>
              <a:cs typeface="Arial" panose="020B0604020202020204" pitchFamily="34" charset="0"/>
            </a:rPr>
            <a:t>.</a:t>
          </a:r>
        </a:p>
        <a:p>
          <a:pPr>
            <a:lnSpc>
              <a:spcPct val="90000"/>
            </a:lnSpc>
            <a:spcAft>
              <a:spcPct val="35000"/>
            </a:spcAft>
          </a:pPr>
          <a:endParaRPr lang="uk-UA" sz="800" dirty="0">
            <a:latin typeface="Arial" panose="020B0604020202020204" pitchFamily="34" charset="0"/>
            <a:cs typeface="Arial" panose="020B0604020202020204" pitchFamily="34" charset="0"/>
          </a:endParaRPr>
        </a:p>
      </dgm:t>
    </dgm:pt>
    <dgm:pt modelId="{20E56D92-C5C7-4214-B064-569B66B26998}" type="parTrans" cxnId="{8E43EDF9-4EDD-45CC-AE13-976A1CBD33C5}">
      <dgm:prSet/>
      <dgm:spPr/>
      <dgm:t>
        <a:bodyPr/>
        <a:lstStyle/>
        <a:p>
          <a:endParaRPr lang="ru-RU" sz="800"/>
        </a:p>
      </dgm:t>
    </dgm:pt>
    <dgm:pt modelId="{00CB86F5-0229-44FF-843D-1351751F1ABE}" type="sibTrans" cxnId="{8E43EDF9-4EDD-45CC-AE13-976A1CBD33C5}">
      <dgm:prSet/>
      <dgm:spPr/>
      <dgm:t>
        <a:bodyPr/>
        <a:lstStyle/>
        <a:p>
          <a:endParaRPr lang="ru-RU" sz="800"/>
        </a:p>
      </dgm:t>
    </dgm:pt>
    <dgm:pt modelId="{94D32308-05CE-48EB-B776-606A9064DC96}">
      <dgm:prSet custT="1"/>
      <dgm:spPr/>
      <dgm:t>
        <a:bodyPr/>
        <a:lstStyle/>
        <a:p>
          <a:r>
            <a:rPr lang="uk-UA" sz="1200" b="1" dirty="0" smtClean="0">
              <a:latin typeface="+mn-lt"/>
              <a:cs typeface="Arial" panose="020B0604020202020204" pitchFamily="34" charset="0"/>
            </a:rPr>
            <a:t>предмети, матеріали, обладнання та інвентар </a:t>
          </a:r>
        </a:p>
        <a:p>
          <a:r>
            <a:rPr lang="uk-UA" sz="1200" b="1" dirty="0" smtClean="0">
              <a:latin typeface="+mn-lt"/>
              <a:cs typeface="Arial" panose="020B0604020202020204" pitchFamily="34" charset="0"/>
            </a:rPr>
            <a:t>242 899,90 грн.</a:t>
          </a:r>
          <a:endParaRPr lang="ru-RU" sz="1200" b="1" dirty="0" smtClean="0">
            <a:latin typeface="+mn-lt"/>
            <a:cs typeface="Arial" panose="020B0604020202020204" pitchFamily="34" charset="0"/>
          </a:endParaRPr>
        </a:p>
      </dgm:t>
    </dgm:pt>
    <dgm:pt modelId="{95AA0A17-A10B-489A-BE0B-5CFED533C8AA}" type="parTrans" cxnId="{744014C5-F614-4218-8B23-EB0257669E03}">
      <dgm:prSet/>
      <dgm:spPr/>
      <dgm:t>
        <a:bodyPr/>
        <a:lstStyle/>
        <a:p>
          <a:endParaRPr lang="ru-RU" sz="800"/>
        </a:p>
      </dgm:t>
    </dgm:pt>
    <dgm:pt modelId="{8E78E1C8-E748-4F0E-B233-6AB16BFD14E0}" type="sibTrans" cxnId="{744014C5-F614-4218-8B23-EB0257669E03}">
      <dgm:prSet/>
      <dgm:spPr/>
      <dgm:t>
        <a:bodyPr/>
        <a:lstStyle/>
        <a:p>
          <a:endParaRPr lang="ru-RU" sz="800"/>
        </a:p>
      </dgm:t>
    </dgm:pt>
    <dgm:pt modelId="{2AF99F5E-F78F-48B7-ABB6-182B4F4EE601}">
      <dgm:prSet phldrT="[Текст]" custScaleX="128002" custScaleY="99011"/>
      <dgm:spPr/>
      <dgm:t>
        <a:bodyPr/>
        <a:lstStyle/>
        <a:p>
          <a:endParaRPr lang="ru-RU" dirty="0"/>
        </a:p>
      </dgm:t>
    </dgm:pt>
    <dgm:pt modelId="{724F3222-7440-452F-8BF5-08DD78364FEA}" type="parTrans" cxnId="{4430CBF3-20EF-4DB7-B655-DA0B9B2CAE27}">
      <dgm:prSet/>
      <dgm:spPr/>
      <dgm:t>
        <a:bodyPr/>
        <a:lstStyle/>
        <a:p>
          <a:endParaRPr lang="ru-RU"/>
        </a:p>
      </dgm:t>
    </dgm:pt>
    <dgm:pt modelId="{76598A87-1CF9-450E-842F-EE3997AD57A6}" type="sibTrans" cxnId="{4430CBF3-20EF-4DB7-B655-DA0B9B2CAE27}">
      <dgm:prSet/>
      <dgm:spPr/>
      <dgm:t>
        <a:bodyPr/>
        <a:lstStyle/>
        <a:p>
          <a:endParaRPr lang="ru-RU"/>
        </a:p>
      </dgm:t>
    </dgm:pt>
    <dgm:pt modelId="{A8BDBDAF-19B2-4DFF-BC47-582A1A391BA9}" type="pres">
      <dgm:prSet presAssocID="{9A63709C-0C7F-4A80-9121-7EC066D0806D}" presName="Name0" presStyleCnt="0">
        <dgm:presLayoutVars>
          <dgm:chMax val="1"/>
          <dgm:dir/>
          <dgm:animLvl val="ctr"/>
          <dgm:resizeHandles val="exact"/>
        </dgm:presLayoutVars>
      </dgm:prSet>
      <dgm:spPr/>
      <dgm:t>
        <a:bodyPr/>
        <a:lstStyle/>
        <a:p>
          <a:endParaRPr lang="ru-RU"/>
        </a:p>
      </dgm:t>
    </dgm:pt>
    <dgm:pt modelId="{C8157A8F-E534-49CE-8A60-71421C31FEB7}" type="pres">
      <dgm:prSet presAssocID="{6402A6A6-D71A-40D1-A92F-12BF0F774F31}" presName="centerShape" presStyleLbl="node0" presStyleIdx="0" presStyleCnt="1" custScaleX="148280" custScaleY="134278" custLinFactNeighborX="-8905"/>
      <dgm:spPr/>
      <dgm:t>
        <a:bodyPr/>
        <a:lstStyle/>
        <a:p>
          <a:endParaRPr lang="ru-RU"/>
        </a:p>
      </dgm:t>
    </dgm:pt>
    <dgm:pt modelId="{B326441B-3FEC-4F0F-B256-5EFD4BB0002E}" type="pres">
      <dgm:prSet presAssocID="{20E56D92-C5C7-4214-B064-569B66B26998}" presName="parTrans" presStyleLbl="sibTrans2D1" presStyleIdx="0" presStyleCnt="6" custScaleX="181724"/>
      <dgm:spPr/>
      <dgm:t>
        <a:bodyPr/>
        <a:lstStyle/>
        <a:p>
          <a:endParaRPr lang="ru-RU"/>
        </a:p>
      </dgm:t>
    </dgm:pt>
    <dgm:pt modelId="{EBA76FFB-7099-4B0D-8C74-9997196B4BDB}" type="pres">
      <dgm:prSet presAssocID="{20E56D92-C5C7-4214-B064-569B66B26998}" presName="connectorText" presStyleLbl="sibTrans2D1" presStyleIdx="0" presStyleCnt="6"/>
      <dgm:spPr/>
      <dgm:t>
        <a:bodyPr/>
        <a:lstStyle/>
        <a:p>
          <a:endParaRPr lang="ru-RU"/>
        </a:p>
      </dgm:t>
    </dgm:pt>
    <dgm:pt modelId="{64AC3D59-112D-437B-A045-E1D7441904AE}" type="pres">
      <dgm:prSet presAssocID="{17D5C05E-C76B-41DA-AC28-B95874D0694C}" presName="node" presStyleLbl="node1" presStyleIdx="0" presStyleCnt="6" custScaleX="121825" custScaleY="99933" custRadScaleRad="98815" custRadScaleInc="-32442">
        <dgm:presLayoutVars>
          <dgm:bulletEnabled val="1"/>
        </dgm:presLayoutVars>
      </dgm:prSet>
      <dgm:spPr/>
      <dgm:t>
        <a:bodyPr/>
        <a:lstStyle/>
        <a:p>
          <a:endParaRPr lang="ru-RU"/>
        </a:p>
      </dgm:t>
    </dgm:pt>
    <dgm:pt modelId="{2BB38CFE-4FC7-490D-BED7-EF1DF9993024}" type="pres">
      <dgm:prSet presAssocID="{95AA0A17-A10B-489A-BE0B-5CFED533C8AA}" presName="parTrans" presStyleLbl="sibTrans2D1" presStyleIdx="1" presStyleCnt="6" custScaleX="149831"/>
      <dgm:spPr/>
      <dgm:t>
        <a:bodyPr/>
        <a:lstStyle/>
        <a:p>
          <a:endParaRPr lang="ru-RU"/>
        </a:p>
      </dgm:t>
    </dgm:pt>
    <dgm:pt modelId="{F878AEC4-EE1C-46CF-BE7B-B5D120965B72}" type="pres">
      <dgm:prSet presAssocID="{95AA0A17-A10B-489A-BE0B-5CFED533C8AA}" presName="connectorText" presStyleLbl="sibTrans2D1" presStyleIdx="1" presStyleCnt="6"/>
      <dgm:spPr/>
      <dgm:t>
        <a:bodyPr/>
        <a:lstStyle/>
        <a:p>
          <a:endParaRPr lang="ru-RU"/>
        </a:p>
      </dgm:t>
    </dgm:pt>
    <dgm:pt modelId="{284679E3-EED4-4A2C-B452-8D42687CA11F}" type="pres">
      <dgm:prSet presAssocID="{94D32308-05CE-48EB-B776-606A9064DC96}" presName="node" presStyleLbl="node1" presStyleIdx="1" presStyleCnt="6" custScaleX="125685" custScaleY="87448" custRadScaleRad="99225" custRadScaleInc="19012">
        <dgm:presLayoutVars>
          <dgm:bulletEnabled val="1"/>
        </dgm:presLayoutVars>
      </dgm:prSet>
      <dgm:spPr/>
      <dgm:t>
        <a:bodyPr/>
        <a:lstStyle/>
        <a:p>
          <a:endParaRPr lang="ru-RU"/>
        </a:p>
      </dgm:t>
    </dgm:pt>
    <dgm:pt modelId="{9CB2AA61-1189-4226-A546-51C2F0296B2B}" type="pres">
      <dgm:prSet presAssocID="{E4647BCB-35EB-48A5-A43D-A5652229B36D}" presName="parTrans" presStyleLbl="sibTrans2D1" presStyleIdx="2" presStyleCnt="6" custScaleX="131038" custLinFactNeighborX="-21803" custLinFactNeighborY="11310"/>
      <dgm:spPr/>
      <dgm:t>
        <a:bodyPr/>
        <a:lstStyle/>
        <a:p>
          <a:endParaRPr lang="ru-RU"/>
        </a:p>
      </dgm:t>
    </dgm:pt>
    <dgm:pt modelId="{CE91BC37-AB24-45FE-A0BC-6B415002264D}" type="pres">
      <dgm:prSet presAssocID="{E4647BCB-35EB-48A5-A43D-A5652229B36D}" presName="connectorText" presStyleLbl="sibTrans2D1" presStyleIdx="2" presStyleCnt="6"/>
      <dgm:spPr/>
      <dgm:t>
        <a:bodyPr/>
        <a:lstStyle/>
        <a:p>
          <a:endParaRPr lang="ru-RU"/>
        </a:p>
      </dgm:t>
    </dgm:pt>
    <dgm:pt modelId="{8474A9E8-90F8-4435-878B-434836971BD7}" type="pres">
      <dgm:prSet presAssocID="{ADCAD3D0-91E1-465B-BCF9-76AB45DE5ECB}" presName="node" presStyleLbl="node1" presStyleIdx="2" presStyleCnt="6" custScaleX="122378" custScaleY="84914" custRadScaleRad="100249" custRadScaleInc="-14690">
        <dgm:presLayoutVars>
          <dgm:bulletEnabled val="1"/>
        </dgm:presLayoutVars>
      </dgm:prSet>
      <dgm:spPr/>
      <dgm:t>
        <a:bodyPr/>
        <a:lstStyle/>
        <a:p>
          <a:endParaRPr lang="ru-RU"/>
        </a:p>
      </dgm:t>
    </dgm:pt>
    <dgm:pt modelId="{79C827F5-51E2-4291-90A7-CAB824D5A5A9}" type="pres">
      <dgm:prSet presAssocID="{47281993-D97A-4EA2-9C8A-36A0A3C38DAC}" presName="parTrans" presStyleLbl="sibTrans2D1" presStyleIdx="3" presStyleCnt="6" custScaleX="155525"/>
      <dgm:spPr/>
      <dgm:t>
        <a:bodyPr/>
        <a:lstStyle/>
        <a:p>
          <a:endParaRPr lang="ru-RU"/>
        </a:p>
      </dgm:t>
    </dgm:pt>
    <dgm:pt modelId="{B14D84BE-F252-48C6-A9ED-261A1798F1CE}" type="pres">
      <dgm:prSet presAssocID="{47281993-D97A-4EA2-9C8A-36A0A3C38DAC}" presName="connectorText" presStyleLbl="sibTrans2D1" presStyleIdx="3" presStyleCnt="6"/>
      <dgm:spPr/>
      <dgm:t>
        <a:bodyPr/>
        <a:lstStyle/>
        <a:p>
          <a:endParaRPr lang="ru-RU"/>
        </a:p>
      </dgm:t>
    </dgm:pt>
    <dgm:pt modelId="{A313B3E8-525F-44F3-8AC0-959C668F3B13}" type="pres">
      <dgm:prSet presAssocID="{5B509F21-88AC-4318-9A0A-EBDF7A89CDB1}" presName="node" presStyleLbl="node1" presStyleIdx="3" presStyleCnt="6" custScaleX="121336" custScaleY="86935" custRadScaleRad="97886" custRadScaleInc="31745">
        <dgm:presLayoutVars>
          <dgm:bulletEnabled val="1"/>
        </dgm:presLayoutVars>
      </dgm:prSet>
      <dgm:spPr/>
      <dgm:t>
        <a:bodyPr/>
        <a:lstStyle/>
        <a:p>
          <a:endParaRPr lang="ru-RU"/>
        </a:p>
      </dgm:t>
    </dgm:pt>
    <dgm:pt modelId="{88CFDE7B-7BF0-40C3-900B-D112AAC7E2AD}" type="pres">
      <dgm:prSet presAssocID="{DC507F71-60B2-4B13-AE30-EBD3DC3856D0}" presName="parTrans" presStyleLbl="sibTrans2D1" presStyleIdx="4" presStyleCnt="6" custAng="21133405" custScaleX="123560" custLinFactNeighborX="13244" custLinFactNeighborY="-1616"/>
      <dgm:spPr/>
      <dgm:t>
        <a:bodyPr/>
        <a:lstStyle/>
        <a:p>
          <a:endParaRPr lang="ru-RU"/>
        </a:p>
      </dgm:t>
    </dgm:pt>
    <dgm:pt modelId="{FFED3C49-319F-449A-9D86-2E4BA029656C}" type="pres">
      <dgm:prSet presAssocID="{DC507F71-60B2-4B13-AE30-EBD3DC3856D0}" presName="connectorText" presStyleLbl="sibTrans2D1" presStyleIdx="4" presStyleCnt="6"/>
      <dgm:spPr/>
      <dgm:t>
        <a:bodyPr/>
        <a:lstStyle/>
        <a:p>
          <a:endParaRPr lang="ru-RU"/>
        </a:p>
      </dgm:t>
    </dgm:pt>
    <dgm:pt modelId="{78B09612-2A81-407B-AFAB-3C4213D5D7F0}" type="pres">
      <dgm:prSet presAssocID="{18534F4F-A1B4-4C5F-8840-24927A31FABE}" presName="node" presStyleLbl="node1" presStyleIdx="4" presStyleCnt="6" custScaleX="119503" custScaleY="95327" custRadScaleRad="136586" custRadScaleInc="25828">
        <dgm:presLayoutVars>
          <dgm:bulletEnabled val="1"/>
        </dgm:presLayoutVars>
      </dgm:prSet>
      <dgm:spPr>
        <a:prstGeom prst="ellipse">
          <a:avLst/>
        </a:prstGeom>
      </dgm:spPr>
      <dgm:t>
        <a:bodyPr/>
        <a:lstStyle/>
        <a:p>
          <a:endParaRPr lang="ru-RU"/>
        </a:p>
      </dgm:t>
    </dgm:pt>
    <dgm:pt modelId="{B31BEC88-6087-4CCD-9BE2-FF397AD6A522}" type="pres">
      <dgm:prSet presAssocID="{64BF97CA-CC80-42E5-B977-5F6E17BDA92C}" presName="parTrans" presStyleLbl="sibTrans2D1" presStyleIdx="5" presStyleCnt="6" custScaleX="132289" custLinFactNeighborX="5475" custLinFactNeighborY="3141"/>
      <dgm:spPr/>
      <dgm:t>
        <a:bodyPr/>
        <a:lstStyle/>
        <a:p>
          <a:endParaRPr lang="ru-RU"/>
        </a:p>
      </dgm:t>
    </dgm:pt>
    <dgm:pt modelId="{9A23798D-D456-41A2-8A31-448FE7051176}" type="pres">
      <dgm:prSet presAssocID="{64BF97CA-CC80-42E5-B977-5F6E17BDA92C}" presName="connectorText" presStyleLbl="sibTrans2D1" presStyleIdx="5" presStyleCnt="6"/>
      <dgm:spPr/>
      <dgm:t>
        <a:bodyPr/>
        <a:lstStyle/>
        <a:p>
          <a:endParaRPr lang="ru-RU"/>
        </a:p>
      </dgm:t>
    </dgm:pt>
    <dgm:pt modelId="{B2B1AEE9-B978-4075-B2CD-271C5A73388B}" type="pres">
      <dgm:prSet presAssocID="{DFD27ECC-07C6-474F-8D1A-48683B84421F}" presName="node" presStyleLbl="node1" presStyleIdx="5" presStyleCnt="6" custScaleX="122549" custScaleY="97736" custRadScaleRad="132327" custRadScaleInc="-42094">
        <dgm:presLayoutVars>
          <dgm:bulletEnabled val="1"/>
        </dgm:presLayoutVars>
      </dgm:prSet>
      <dgm:spPr/>
      <dgm:t>
        <a:bodyPr/>
        <a:lstStyle/>
        <a:p>
          <a:endParaRPr lang="ru-RU"/>
        </a:p>
      </dgm:t>
    </dgm:pt>
  </dgm:ptLst>
  <dgm:cxnLst>
    <dgm:cxn modelId="{8E43EDF9-4EDD-45CC-AE13-976A1CBD33C5}" srcId="{6402A6A6-D71A-40D1-A92F-12BF0F774F31}" destId="{17D5C05E-C76B-41DA-AC28-B95874D0694C}" srcOrd="0" destOrd="0" parTransId="{20E56D92-C5C7-4214-B064-569B66B26998}" sibTransId="{00CB86F5-0229-44FF-843D-1351751F1ABE}"/>
    <dgm:cxn modelId="{4E1C2F7B-A795-48C0-B7B8-24F82D1F6598}" srcId="{6402A6A6-D71A-40D1-A92F-12BF0F774F31}" destId="{5B509F21-88AC-4318-9A0A-EBDF7A89CDB1}" srcOrd="3" destOrd="0" parTransId="{47281993-D97A-4EA2-9C8A-36A0A3C38DAC}" sibTransId="{5AC7DA78-657F-4B95-A940-68190ACD817F}"/>
    <dgm:cxn modelId="{F3D96647-5E3D-4BDC-97C9-FB043A6FD5D2}" type="presOf" srcId="{DC507F71-60B2-4B13-AE30-EBD3DC3856D0}" destId="{88CFDE7B-7BF0-40C3-900B-D112AAC7E2AD}" srcOrd="0" destOrd="0" presId="urn:microsoft.com/office/officeart/2005/8/layout/radial5"/>
    <dgm:cxn modelId="{6079A95F-FCBD-4293-82DF-AE3A387E1919}" type="presOf" srcId="{17D5C05E-C76B-41DA-AC28-B95874D0694C}" destId="{64AC3D59-112D-437B-A045-E1D7441904AE}" srcOrd="0" destOrd="0" presId="urn:microsoft.com/office/officeart/2005/8/layout/radial5"/>
    <dgm:cxn modelId="{44850CB7-448E-41C7-89DD-972F8C6ED254}" srcId="{9A63709C-0C7F-4A80-9121-7EC066D0806D}" destId="{6402A6A6-D71A-40D1-A92F-12BF0F774F31}" srcOrd="0" destOrd="0" parTransId="{A22EB61F-383F-4F3C-8980-B8309F060C15}" sibTransId="{FC2B7AB2-9D7D-427B-B1B4-7FD9C93A3455}"/>
    <dgm:cxn modelId="{ED8A25D6-ECE3-41AC-A907-48392FEB296E}" type="presOf" srcId="{47281993-D97A-4EA2-9C8A-36A0A3C38DAC}" destId="{B14D84BE-F252-48C6-A9ED-261A1798F1CE}" srcOrd="1" destOrd="0" presId="urn:microsoft.com/office/officeart/2005/8/layout/radial5"/>
    <dgm:cxn modelId="{02E60BBB-CA2F-4749-885A-A9365CD58339}" type="presOf" srcId="{5B509F21-88AC-4318-9A0A-EBDF7A89CDB1}" destId="{A313B3E8-525F-44F3-8AC0-959C668F3B13}" srcOrd="0" destOrd="0" presId="urn:microsoft.com/office/officeart/2005/8/layout/radial5"/>
    <dgm:cxn modelId="{33464420-6368-4A69-8F13-755B6097B96C}" srcId="{6402A6A6-D71A-40D1-A92F-12BF0F774F31}" destId="{DFD27ECC-07C6-474F-8D1A-48683B84421F}" srcOrd="5" destOrd="0" parTransId="{64BF97CA-CC80-42E5-B977-5F6E17BDA92C}" sibTransId="{FB9A1C52-5FA5-4C4B-9A9D-85485CC7C359}"/>
    <dgm:cxn modelId="{A304C099-831B-442D-A31C-5E5AEE9CEF63}" type="presOf" srcId="{ADCAD3D0-91E1-465B-BCF9-76AB45DE5ECB}" destId="{8474A9E8-90F8-4435-878B-434836971BD7}" srcOrd="0" destOrd="0" presId="urn:microsoft.com/office/officeart/2005/8/layout/radial5"/>
    <dgm:cxn modelId="{9165F0C9-FB63-4209-8F35-6CDA961909DA}" type="presOf" srcId="{18534F4F-A1B4-4C5F-8840-24927A31FABE}" destId="{78B09612-2A81-407B-AFAB-3C4213D5D7F0}" srcOrd="0" destOrd="0" presId="urn:microsoft.com/office/officeart/2005/8/layout/radial5"/>
    <dgm:cxn modelId="{157E7C34-11A7-407C-BFF9-440359215D70}" type="presOf" srcId="{9A63709C-0C7F-4A80-9121-7EC066D0806D}" destId="{A8BDBDAF-19B2-4DFF-BC47-582A1A391BA9}" srcOrd="0" destOrd="0" presId="urn:microsoft.com/office/officeart/2005/8/layout/radial5"/>
    <dgm:cxn modelId="{F6B72308-C7E8-4265-A85D-607B4D523074}" type="presOf" srcId="{64BF97CA-CC80-42E5-B977-5F6E17BDA92C}" destId="{9A23798D-D456-41A2-8A31-448FE7051176}" srcOrd="1" destOrd="0" presId="urn:microsoft.com/office/officeart/2005/8/layout/radial5"/>
    <dgm:cxn modelId="{F4E6C058-D9A0-441B-9FAA-954D79D9501C}" type="presOf" srcId="{20E56D92-C5C7-4214-B064-569B66B26998}" destId="{B326441B-3FEC-4F0F-B256-5EFD4BB0002E}" srcOrd="0" destOrd="0" presId="urn:microsoft.com/office/officeart/2005/8/layout/radial5"/>
    <dgm:cxn modelId="{F4E95342-AFB6-467E-B755-1CE644025CAA}" type="presOf" srcId="{6402A6A6-D71A-40D1-A92F-12BF0F774F31}" destId="{C8157A8F-E534-49CE-8A60-71421C31FEB7}" srcOrd="0" destOrd="0" presId="urn:microsoft.com/office/officeart/2005/8/layout/radial5"/>
    <dgm:cxn modelId="{4430CBF3-20EF-4DB7-B655-DA0B9B2CAE27}" srcId="{9A63709C-0C7F-4A80-9121-7EC066D0806D}" destId="{2AF99F5E-F78F-48B7-ABB6-182B4F4EE601}" srcOrd="1" destOrd="0" parTransId="{724F3222-7440-452F-8BF5-08DD78364FEA}" sibTransId="{76598A87-1CF9-450E-842F-EE3997AD57A6}"/>
    <dgm:cxn modelId="{6FD3C436-C4C5-4C6B-AC7F-31F21A18E5A9}" type="presOf" srcId="{95AA0A17-A10B-489A-BE0B-5CFED533C8AA}" destId="{2BB38CFE-4FC7-490D-BED7-EF1DF9993024}" srcOrd="0" destOrd="0" presId="urn:microsoft.com/office/officeart/2005/8/layout/radial5"/>
    <dgm:cxn modelId="{110DACF9-49DB-4A3D-B48C-73B78645D55F}" type="presOf" srcId="{20E56D92-C5C7-4214-B064-569B66B26998}" destId="{EBA76FFB-7099-4B0D-8C74-9997196B4BDB}" srcOrd="1" destOrd="0" presId="urn:microsoft.com/office/officeart/2005/8/layout/radial5"/>
    <dgm:cxn modelId="{F1A12651-0736-4F64-A198-C68FD3D80454}" type="presOf" srcId="{95AA0A17-A10B-489A-BE0B-5CFED533C8AA}" destId="{F878AEC4-EE1C-46CF-BE7B-B5D120965B72}" srcOrd="1" destOrd="0" presId="urn:microsoft.com/office/officeart/2005/8/layout/radial5"/>
    <dgm:cxn modelId="{F4734C99-3D33-4F78-899A-40E104278F26}" type="presOf" srcId="{E4647BCB-35EB-48A5-A43D-A5652229B36D}" destId="{CE91BC37-AB24-45FE-A0BC-6B415002264D}" srcOrd="1" destOrd="0" presId="urn:microsoft.com/office/officeart/2005/8/layout/radial5"/>
    <dgm:cxn modelId="{744014C5-F614-4218-8B23-EB0257669E03}" srcId="{6402A6A6-D71A-40D1-A92F-12BF0F774F31}" destId="{94D32308-05CE-48EB-B776-606A9064DC96}" srcOrd="1" destOrd="0" parTransId="{95AA0A17-A10B-489A-BE0B-5CFED533C8AA}" sibTransId="{8E78E1C8-E748-4F0E-B233-6AB16BFD14E0}"/>
    <dgm:cxn modelId="{A93E73C0-DEF2-4E36-B9B9-D416AFF043E5}" type="presOf" srcId="{DFD27ECC-07C6-474F-8D1A-48683B84421F}" destId="{B2B1AEE9-B978-4075-B2CD-271C5A73388B}" srcOrd="0" destOrd="0" presId="urn:microsoft.com/office/officeart/2005/8/layout/radial5"/>
    <dgm:cxn modelId="{E7EC21D6-2231-4F07-A20A-95F4790F627B}" type="presOf" srcId="{E4647BCB-35EB-48A5-A43D-A5652229B36D}" destId="{9CB2AA61-1189-4226-A546-51C2F0296B2B}" srcOrd="0" destOrd="0" presId="urn:microsoft.com/office/officeart/2005/8/layout/radial5"/>
    <dgm:cxn modelId="{D4C67B77-9871-49BA-9D61-F5D16745229D}" srcId="{6402A6A6-D71A-40D1-A92F-12BF0F774F31}" destId="{ADCAD3D0-91E1-465B-BCF9-76AB45DE5ECB}" srcOrd="2" destOrd="0" parTransId="{E4647BCB-35EB-48A5-A43D-A5652229B36D}" sibTransId="{A3FD0FC1-1A45-4201-9280-2B72E831773C}"/>
    <dgm:cxn modelId="{36445DC1-1749-4A21-95A8-7A143A09E9C1}" type="presOf" srcId="{DC507F71-60B2-4B13-AE30-EBD3DC3856D0}" destId="{FFED3C49-319F-449A-9D86-2E4BA029656C}" srcOrd="1" destOrd="0" presId="urn:microsoft.com/office/officeart/2005/8/layout/radial5"/>
    <dgm:cxn modelId="{A8FB0481-DE38-4319-9711-926AC594A6CA}" type="presOf" srcId="{64BF97CA-CC80-42E5-B977-5F6E17BDA92C}" destId="{B31BEC88-6087-4CCD-9BE2-FF397AD6A522}" srcOrd="0" destOrd="0" presId="urn:microsoft.com/office/officeart/2005/8/layout/radial5"/>
    <dgm:cxn modelId="{7CAAAB31-F7EB-4D5D-A93F-5B7C33968AE4}" srcId="{6402A6A6-D71A-40D1-A92F-12BF0F774F31}" destId="{18534F4F-A1B4-4C5F-8840-24927A31FABE}" srcOrd="4" destOrd="0" parTransId="{DC507F71-60B2-4B13-AE30-EBD3DC3856D0}" sibTransId="{38135058-0E3B-4F35-88AE-A935B4CB4EE6}"/>
    <dgm:cxn modelId="{169F1F18-CA0D-4666-9A6F-F1D5F7669E33}" type="presOf" srcId="{47281993-D97A-4EA2-9C8A-36A0A3C38DAC}" destId="{79C827F5-51E2-4291-90A7-CAB824D5A5A9}" srcOrd="0" destOrd="0" presId="urn:microsoft.com/office/officeart/2005/8/layout/radial5"/>
    <dgm:cxn modelId="{22806918-F741-40C1-A7AC-C324255EBF4C}" type="presOf" srcId="{94D32308-05CE-48EB-B776-606A9064DC96}" destId="{284679E3-EED4-4A2C-B452-8D42687CA11F}" srcOrd="0" destOrd="0" presId="urn:microsoft.com/office/officeart/2005/8/layout/radial5"/>
    <dgm:cxn modelId="{C3A803E9-0B9B-4000-BDA6-5745C25D0270}" type="presParOf" srcId="{A8BDBDAF-19B2-4DFF-BC47-582A1A391BA9}" destId="{C8157A8F-E534-49CE-8A60-71421C31FEB7}" srcOrd="0" destOrd="0" presId="urn:microsoft.com/office/officeart/2005/8/layout/radial5"/>
    <dgm:cxn modelId="{CF8D83C3-53F4-4812-8628-79D3AB4DAE42}" type="presParOf" srcId="{A8BDBDAF-19B2-4DFF-BC47-582A1A391BA9}" destId="{B326441B-3FEC-4F0F-B256-5EFD4BB0002E}" srcOrd="1" destOrd="0" presId="urn:microsoft.com/office/officeart/2005/8/layout/radial5"/>
    <dgm:cxn modelId="{E249D288-9CE5-45E5-B5AA-844DD9122ADE}" type="presParOf" srcId="{B326441B-3FEC-4F0F-B256-5EFD4BB0002E}" destId="{EBA76FFB-7099-4B0D-8C74-9997196B4BDB}" srcOrd="0" destOrd="0" presId="urn:microsoft.com/office/officeart/2005/8/layout/radial5"/>
    <dgm:cxn modelId="{B7AD42E6-6E8A-4879-BA35-90B209D79CF2}" type="presParOf" srcId="{A8BDBDAF-19B2-4DFF-BC47-582A1A391BA9}" destId="{64AC3D59-112D-437B-A045-E1D7441904AE}" srcOrd="2" destOrd="0" presId="urn:microsoft.com/office/officeart/2005/8/layout/radial5"/>
    <dgm:cxn modelId="{20570601-B24F-4BDF-8717-643BE45E28FC}" type="presParOf" srcId="{A8BDBDAF-19B2-4DFF-BC47-582A1A391BA9}" destId="{2BB38CFE-4FC7-490D-BED7-EF1DF9993024}" srcOrd="3" destOrd="0" presId="urn:microsoft.com/office/officeart/2005/8/layout/radial5"/>
    <dgm:cxn modelId="{7711AE54-2706-4710-9A81-88433D73CFAB}" type="presParOf" srcId="{2BB38CFE-4FC7-490D-BED7-EF1DF9993024}" destId="{F878AEC4-EE1C-46CF-BE7B-B5D120965B72}" srcOrd="0" destOrd="0" presId="urn:microsoft.com/office/officeart/2005/8/layout/radial5"/>
    <dgm:cxn modelId="{F2DD8792-F9F9-4B16-982D-9AF63464AC9E}" type="presParOf" srcId="{A8BDBDAF-19B2-4DFF-BC47-582A1A391BA9}" destId="{284679E3-EED4-4A2C-B452-8D42687CA11F}" srcOrd="4" destOrd="0" presId="urn:microsoft.com/office/officeart/2005/8/layout/radial5"/>
    <dgm:cxn modelId="{57D45EF3-E951-44EC-B8F2-C9CFE57CF445}" type="presParOf" srcId="{A8BDBDAF-19B2-4DFF-BC47-582A1A391BA9}" destId="{9CB2AA61-1189-4226-A546-51C2F0296B2B}" srcOrd="5" destOrd="0" presId="urn:microsoft.com/office/officeart/2005/8/layout/radial5"/>
    <dgm:cxn modelId="{660E4F3C-2348-43B1-A2B1-E9B9D0E6A32C}" type="presParOf" srcId="{9CB2AA61-1189-4226-A546-51C2F0296B2B}" destId="{CE91BC37-AB24-45FE-A0BC-6B415002264D}" srcOrd="0" destOrd="0" presId="urn:microsoft.com/office/officeart/2005/8/layout/radial5"/>
    <dgm:cxn modelId="{AE7FBC01-B0FE-42A0-9D4B-7CB18D836117}" type="presParOf" srcId="{A8BDBDAF-19B2-4DFF-BC47-582A1A391BA9}" destId="{8474A9E8-90F8-4435-878B-434836971BD7}" srcOrd="6" destOrd="0" presId="urn:microsoft.com/office/officeart/2005/8/layout/radial5"/>
    <dgm:cxn modelId="{2707FFBE-559E-4C50-8675-3E188A39FAAD}" type="presParOf" srcId="{A8BDBDAF-19B2-4DFF-BC47-582A1A391BA9}" destId="{79C827F5-51E2-4291-90A7-CAB824D5A5A9}" srcOrd="7" destOrd="0" presId="urn:microsoft.com/office/officeart/2005/8/layout/radial5"/>
    <dgm:cxn modelId="{F66AE679-5CAC-4161-B257-AFB3A8CC2D54}" type="presParOf" srcId="{79C827F5-51E2-4291-90A7-CAB824D5A5A9}" destId="{B14D84BE-F252-48C6-A9ED-261A1798F1CE}" srcOrd="0" destOrd="0" presId="urn:microsoft.com/office/officeart/2005/8/layout/radial5"/>
    <dgm:cxn modelId="{3F8A4698-CD3B-4202-AD74-4CA8C523832E}" type="presParOf" srcId="{A8BDBDAF-19B2-4DFF-BC47-582A1A391BA9}" destId="{A313B3E8-525F-44F3-8AC0-959C668F3B13}" srcOrd="8" destOrd="0" presId="urn:microsoft.com/office/officeart/2005/8/layout/radial5"/>
    <dgm:cxn modelId="{3350EA30-A17B-4B94-9599-5971D22684C2}" type="presParOf" srcId="{A8BDBDAF-19B2-4DFF-BC47-582A1A391BA9}" destId="{88CFDE7B-7BF0-40C3-900B-D112AAC7E2AD}" srcOrd="9" destOrd="0" presId="urn:microsoft.com/office/officeart/2005/8/layout/radial5"/>
    <dgm:cxn modelId="{C1AB7247-04ED-4981-A9BC-B58049DB5245}" type="presParOf" srcId="{88CFDE7B-7BF0-40C3-900B-D112AAC7E2AD}" destId="{FFED3C49-319F-449A-9D86-2E4BA029656C}" srcOrd="0" destOrd="0" presId="urn:microsoft.com/office/officeart/2005/8/layout/radial5"/>
    <dgm:cxn modelId="{F51FE1B7-24F2-4C9D-866D-38E1FF85B86E}" type="presParOf" srcId="{A8BDBDAF-19B2-4DFF-BC47-582A1A391BA9}" destId="{78B09612-2A81-407B-AFAB-3C4213D5D7F0}" srcOrd="10" destOrd="0" presId="urn:microsoft.com/office/officeart/2005/8/layout/radial5"/>
    <dgm:cxn modelId="{738DE59A-F495-49CD-BD81-69054C1126EF}" type="presParOf" srcId="{A8BDBDAF-19B2-4DFF-BC47-582A1A391BA9}" destId="{B31BEC88-6087-4CCD-9BE2-FF397AD6A522}" srcOrd="11" destOrd="0" presId="urn:microsoft.com/office/officeart/2005/8/layout/radial5"/>
    <dgm:cxn modelId="{94A9C7D6-C89D-4DC6-A393-365AA3D58072}" type="presParOf" srcId="{B31BEC88-6087-4CCD-9BE2-FF397AD6A522}" destId="{9A23798D-D456-41A2-8A31-448FE7051176}" srcOrd="0" destOrd="0" presId="urn:microsoft.com/office/officeart/2005/8/layout/radial5"/>
    <dgm:cxn modelId="{17515398-CD50-482B-9DB5-2BCACAA67B6F}" type="presParOf" srcId="{A8BDBDAF-19B2-4DFF-BC47-582A1A391BA9}" destId="{B2B1AEE9-B978-4075-B2CD-271C5A73388B}" srcOrd="12" destOrd="0" presId="urn:microsoft.com/office/officeart/2005/8/layout/radial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8157A8F-E534-49CE-8A60-71421C31FEB7}">
      <dsp:nvSpPr>
        <dsp:cNvPr id="0" name=""/>
        <dsp:cNvSpPr/>
      </dsp:nvSpPr>
      <dsp:spPr>
        <a:xfrm>
          <a:off x="3827342" y="2004739"/>
          <a:ext cx="2350542" cy="21285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Загальна сума видатків</a:t>
          </a:r>
        </a:p>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19 389 847,16 грн.</a:t>
          </a:r>
          <a:endParaRPr lang="ru-RU" sz="1200" kern="1200" dirty="0">
            <a:latin typeface="+mn-lt"/>
            <a:cs typeface="Arial" panose="020B0604020202020204" pitchFamily="34" charset="0"/>
          </a:endParaRPr>
        </a:p>
      </dsp:txBody>
      <dsp:txXfrm>
        <a:off x="3827342" y="2004739"/>
        <a:ext cx="2350542" cy="2128582"/>
      </dsp:txXfrm>
    </dsp:sp>
    <dsp:sp modelId="{B326441B-3FEC-4F0F-B256-5EFD4BB0002E}">
      <dsp:nvSpPr>
        <dsp:cNvPr id="0" name=""/>
        <dsp:cNvSpPr/>
      </dsp:nvSpPr>
      <dsp:spPr>
        <a:xfrm rot="16239013">
          <a:off x="4868010" y="1585885"/>
          <a:ext cx="296755" cy="5389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ru-RU" sz="2300" kern="1200"/>
        </a:p>
      </dsp:txBody>
      <dsp:txXfrm rot="16239013">
        <a:off x="4868010" y="1585885"/>
        <a:ext cx="296755" cy="538969"/>
      </dsp:txXfrm>
    </dsp:sp>
    <dsp:sp modelId="{64AC3D59-112D-437B-A045-E1D7441904AE}">
      <dsp:nvSpPr>
        <dsp:cNvPr id="0" name=""/>
        <dsp:cNvSpPr/>
      </dsp:nvSpPr>
      <dsp:spPr>
        <a:xfrm>
          <a:off x="4061589" y="112593"/>
          <a:ext cx="1931176" cy="15841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100000"/>
            </a:lnSpc>
            <a:spcBef>
              <a:spcPct val="0"/>
            </a:spcBef>
            <a:spcAft>
              <a:spcPts val="0"/>
            </a:spcAft>
          </a:pPr>
          <a:r>
            <a:rPr lang="ru-RU" sz="1200" b="1" kern="1200" dirty="0" smtClean="0">
              <a:latin typeface="+mn-lt"/>
              <a:cs typeface="Arial" panose="020B0604020202020204" pitchFamily="34" charset="0"/>
            </a:rPr>
            <a:t>оплата </a:t>
          </a:r>
          <a:r>
            <a:rPr lang="ru-RU" sz="1200" b="1" kern="1200" dirty="0" err="1" smtClean="0">
              <a:latin typeface="+mn-lt"/>
              <a:cs typeface="Arial" panose="020B0604020202020204" pitchFamily="34" charset="0"/>
            </a:rPr>
            <a:t>праці</a:t>
          </a:r>
          <a:r>
            <a:rPr lang="ru-RU" sz="1200" b="1" kern="1200" dirty="0" smtClean="0">
              <a:latin typeface="+mn-lt"/>
              <a:cs typeface="Arial" panose="020B0604020202020204" pitchFamily="34" charset="0"/>
            </a:rPr>
            <a:t> і </a:t>
          </a:r>
          <a:r>
            <a:rPr lang="ru-RU" sz="1200" b="1" kern="1200" dirty="0" err="1" smtClean="0">
              <a:latin typeface="+mn-lt"/>
              <a:cs typeface="Arial" panose="020B0604020202020204" pitchFamily="34" charset="0"/>
            </a:rPr>
            <a:t>нарахування</a:t>
          </a:r>
          <a:r>
            <a:rPr lang="ru-RU" sz="1200" b="1" kern="1200" dirty="0" smtClean="0">
              <a:latin typeface="+mn-lt"/>
              <a:cs typeface="Arial" panose="020B0604020202020204" pitchFamily="34" charset="0"/>
            </a:rPr>
            <a:t> на </a:t>
          </a:r>
          <a:r>
            <a:rPr lang="ru-RU" sz="1200" b="1" kern="1200" dirty="0" err="1" smtClean="0">
              <a:latin typeface="+mn-lt"/>
              <a:cs typeface="Arial" panose="020B0604020202020204" pitchFamily="34" charset="0"/>
            </a:rPr>
            <a:t>заробітну</a:t>
          </a:r>
          <a:r>
            <a:rPr lang="ru-RU" sz="1200" b="1" kern="1200" dirty="0" smtClean="0">
              <a:latin typeface="+mn-lt"/>
              <a:cs typeface="Arial" panose="020B0604020202020204" pitchFamily="34" charset="0"/>
            </a:rPr>
            <a:t> плату </a:t>
          </a:r>
        </a:p>
        <a:p>
          <a:pPr lvl="0" algn="ctr" defTabSz="533400">
            <a:lnSpc>
              <a:spcPct val="100000"/>
            </a:lnSpc>
            <a:spcBef>
              <a:spcPct val="0"/>
            </a:spcBef>
            <a:spcAft>
              <a:spcPts val="0"/>
            </a:spcAft>
          </a:pPr>
          <a:r>
            <a:rPr lang="ru-RU" sz="1200" b="1" kern="1200" dirty="0" smtClean="0">
              <a:effectLst/>
              <a:latin typeface="+mn-lt"/>
              <a:cs typeface="Arial" panose="020B0604020202020204" pitchFamily="34" charset="0"/>
            </a:rPr>
            <a:t>14 875 718,55грн</a:t>
          </a:r>
          <a:r>
            <a:rPr lang="ru-RU" sz="1000" b="1" kern="1200" dirty="0" smtClean="0">
              <a:effectLst/>
              <a:latin typeface="+mn-lt"/>
              <a:cs typeface="Arial" panose="020B0604020202020204" pitchFamily="34" charset="0"/>
            </a:rPr>
            <a:t>.</a:t>
          </a:r>
        </a:p>
        <a:p>
          <a:pPr lvl="0" algn="ctr" defTabSz="533400">
            <a:lnSpc>
              <a:spcPct val="90000"/>
            </a:lnSpc>
            <a:spcBef>
              <a:spcPct val="0"/>
            </a:spcBef>
            <a:spcAft>
              <a:spcPct val="35000"/>
            </a:spcAft>
          </a:pPr>
          <a:endParaRPr lang="uk-UA" sz="800" kern="1200" dirty="0">
            <a:latin typeface="Arial" panose="020B0604020202020204" pitchFamily="34" charset="0"/>
            <a:cs typeface="Arial" panose="020B0604020202020204" pitchFamily="34" charset="0"/>
          </a:endParaRPr>
        </a:p>
      </dsp:txBody>
      <dsp:txXfrm>
        <a:off x="4061589" y="112593"/>
        <a:ext cx="1931176" cy="1584143"/>
      </dsp:txXfrm>
    </dsp:sp>
    <dsp:sp modelId="{2BB38CFE-4FC7-490D-BED7-EF1DF9993024}">
      <dsp:nvSpPr>
        <dsp:cNvPr id="0" name=""/>
        <dsp:cNvSpPr/>
      </dsp:nvSpPr>
      <dsp:spPr>
        <a:xfrm rot="20360116">
          <a:off x="6114524" y="2308972"/>
          <a:ext cx="377551" cy="5389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ru-RU" sz="2300" kern="1200"/>
        </a:p>
      </dsp:txBody>
      <dsp:txXfrm rot="20360116">
        <a:off x="6114524" y="2308972"/>
        <a:ext cx="377551" cy="538969"/>
      </dsp:txXfrm>
    </dsp:sp>
    <dsp:sp modelId="{284679E3-EED4-4A2C-B452-8D42687CA11F}">
      <dsp:nvSpPr>
        <dsp:cNvPr id="0" name=""/>
        <dsp:cNvSpPr/>
      </dsp:nvSpPr>
      <dsp:spPr>
        <a:xfrm>
          <a:off x="6412000" y="1468618"/>
          <a:ext cx="1992365" cy="13862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предмети, матеріали, обладнання та інвентар </a:t>
          </a:r>
        </a:p>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242 899,90 грн.</a:t>
          </a:r>
          <a:endParaRPr lang="ru-RU" sz="1200" b="1" kern="1200" dirty="0" smtClean="0">
            <a:latin typeface="+mn-lt"/>
            <a:cs typeface="Arial" panose="020B0604020202020204" pitchFamily="34" charset="0"/>
          </a:endParaRPr>
        </a:p>
      </dsp:txBody>
      <dsp:txXfrm>
        <a:off x="6412000" y="1468618"/>
        <a:ext cx="1992365" cy="1386230"/>
      </dsp:txXfrm>
    </dsp:sp>
    <dsp:sp modelId="{9CB2AA61-1189-4226-A546-51C2F0296B2B}">
      <dsp:nvSpPr>
        <dsp:cNvPr id="0" name=""/>
        <dsp:cNvSpPr/>
      </dsp:nvSpPr>
      <dsp:spPr>
        <a:xfrm rot="1308519">
          <a:off x="6071010" y="3385714"/>
          <a:ext cx="366380" cy="5389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ru-RU" sz="2300" kern="1200"/>
        </a:p>
      </dsp:txBody>
      <dsp:txXfrm rot="1308519">
        <a:off x="6071010" y="3385714"/>
        <a:ext cx="366380" cy="538969"/>
      </dsp:txXfrm>
    </dsp:sp>
    <dsp:sp modelId="{8474A9E8-90F8-4435-878B-434836971BD7}">
      <dsp:nvSpPr>
        <dsp:cNvPr id="0" name=""/>
        <dsp:cNvSpPr/>
      </dsp:nvSpPr>
      <dsp:spPr>
        <a:xfrm>
          <a:off x="6437691" y="3358372"/>
          <a:ext cx="1939942" cy="13460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Оплата комунальних послуг та енергоносіїв</a:t>
          </a:r>
        </a:p>
        <a:p>
          <a:pPr lvl="0" algn="ctr" defTabSz="533400">
            <a:lnSpc>
              <a:spcPct val="90000"/>
            </a:lnSpc>
            <a:spcBef>
              <a:spcPct val="0"/>
            </a:spcBef>
            <a:spcAft>
              <a:spcPct val="35000"/>
            </a:spcAft>
          </a:pPr>
          <a:r>
            <a:rPr lang="ru-RU" sz="1200" b="1" kern="1200" dirty="0" smtClean="0">
              <a:latin typeface="+mn-lt"/>
              <a:cs typeface="Arial" panose="020B0604020202020204" pitchFamily="34" charset="0"/>
            </a:rPr>
            <a:t>344 421,95 грн.</a:t>
          </a:r>
          <a:endParaRPr lang="ru-RU" sz="1200" b="1" kern="1200" dirty="0">
            <a:effectLst/>
            <a:latin typeface="+mn-lt"/>
            <a:cs typeface="Arial" panose="020B0604020202020204" pitchFamily="34" charset="0"/>
          </a:endParaRPr>
        </a:p>
      </dsp:txBody>
      <dsp:txXfrm>
        <a:off x="6437691" y="3358372"/>
        <a:ext cx="1939942" cy="1346061"/>
      </dsp:txXfrm>
    </dsp:sp>
    <dsp:sp modelId="{79C827F5-51E2-4291-90A7-CAB824D5A5A9}">
      <dsp:nvSpPr>
        <dsp:cNvPr id="0" name=""/>
        <dsp:cNvSpPr/>
      </dsp:nvSpPr>
      <dsp:spPr>
        <a:xfrm rot="5342510">
          <a:off x="4861938" y="4053920"/>
          <a:ext cx="323309" cy="5389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ru-RU" sz="2300" kern="1200"/>
        </a:p>
      </dsp:txBody>
      <dsp:txXfrm rot="5342510">
        <a:off x="4861938" y="4053920"/>
        <a:ext cx="323309" cy="538969"/>
      </dsp:txXfrm>
    </dsp:sp>
    <dsp:sp modelId="{A313B3E8-525F-44F3-8AC0-959C668F3B13}">
      <dsp:nvSpPr>
        <dsp:cNvPr id="0" name=""/>
        <dsp:cNvSpPr/>
      </dsp:nvSpPr>
      <dsp:spPr>
        <a:xfrm>
          <a:off x="4076782" y="4525327"/>
          <a:ext cx="1923425" cy="13780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оплата послуг, крім комунальних </a:t>
          </a:r>
          <a:endParaRPr lang="en-US" sz="1200" b="1" kern="1200" dirty="0" smtClean="0">
            <a:latin typeface="+mn-lt"/>
            <a:cs typeface="Arial" panose="020B0604020202020204" pitchFamily="34" charset="0"/>
          </a:endParaRPr>
        </a:p>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891 219,53 грн.</a:t>
          </a:r>
          <a:endParaRPr lang="ru-RU" sz="1200" b="1" kern="1200" dirty="0">
            <a:latin typeface="+mn-lt"/>
            <a:cs typeface="Arial" panose="020B0604020202020204" pitchFamily="34" charset="0"/>
          </a:endParaRPr>
        </a:p>
      </dsp:txBody>
      <dsp:txXfrm>
        <a:off x="4076782" y="4525327"/>
        <a:ext cx="1923425" cy="1378098"/>
      </dsp:txXfrm>
    </dsp:sp>
    <dsp:sp modelId="{88CFDE7B-7BF0-40C3-900B-D112AAC7E2AD}">
      <dsp:nvSpPr>
        <dsp:cNvPr id="0" name=""/>
        <dsp:cNvSpPr/>
      </dsp:nvSpPr>
      <dsp:spPr>
        <a:xfrm rot="8805469">
          <a:off x="3531218" y="3415577"/>
          <a:ext cx="406228" cy="5389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ru-RU" sz="2300" kern="1200"/>
        </a:p>
      </dsp:txBody>
      <dsp:txXfrm rot="8805469">
        <a:off x="3531218" y="3415577"/>
        <a:ext cx="406228" cy="538969"/>
      </dsp:txXfrm>
    </dsp:sp>
    <dsp:sp modelId="{78B09612-2A81-407B-AFAB-3C4213D5D7F0}">
      <dsp:nvSpPr>
        <dsp:cNvPr id="0" name=""/>
        <dsp:cNvSpPr/>
      </dsp:nvSpPr>
      <dsp:spPr>
        <a:xfrm>
          <a:off x="1641907" y="3462879"/>
          <a:ext cx="1894368" cy="15111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інші поточні видатки </a:t>
          </a:r>
          <a:endParaRPr lang="en-US" sz="1200" b="1" kern="1200" dirty="0" smtClean="0">
            <a:latin typeface="+mn-lt"/>
            <a:cs typeface="Arial" panose="020B0604020202020204" pitchFamily="34" charset="0"/>
          </a:endParaRPr>
        </a:p>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13 841,64 грн.</a:t>
          </a:r>
          <a:endParaRPr lang="ru-RU" sz="1200" b="1" kern="1200" dirty="0">
            <a:latin typeface="+mn-lt"/>
            <a:cs typeface="Arial" panose="020B0604020202020204" pitchFamily="34" charset="0"/>
          </a:endParaRPr>
        </a:p>
      </dsp:txBody>
      <dsp:txXfrm>
        <a:off x="1641907" y="3462879"/>
        <a:ext cx="1894368" cy="1511128"/>
      </dsp:txXfrm>
    </dsp:sp>
    <dsp:sp modelId="{B31BEC88-6087-4CCD-9BE2-FF397AD6A522}">
      <dsp:nvSpPr>
        <dsp:cNvPr id="0" name=""/>
        <dsp:cNvSpPr/>
      </dsp:nvSpPr>
      <dsp:spPr>
        <a:xfrm rot="12000702">
          <a:off x="3550867" y="2342191"/>
          <a:ext cx="325960" cy="5389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ru-RU" sz="2300" kern="1200"/>
        </a:p>
      </dsp:txBody>
      <dsp:txXfrm rot="12000702">
        <a:off x="3550867" y="2342191"/>
        <a:ext cx="325960" cy="538969"/>
      </dsp:txXfrm>
    </dsp:sp>
    <dsp:sp modelId="{B2B1AEE9-B978-4075-B2CD-271C5A73388B}">
      <dsp:nvSpPr>
        <dsp:cNvPr id="0" name=""/>
        <dsp:cNvSpPr/>
      </dsp:nvSpPr>
      <dsp:spPr>
        <a:xfrm>
          <a:off x="1620503" y="1416361"/>
          <a:ext cx="1942653" cy="15493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uk-UA" sz="1200" b="1" kern="1200" dirty="0" smtClean="0">
              <a:latin typeface="+mn-lt"/>
              <a:cs typeface="Arial" panose="020B0604020202020204" pitchFamily="34" charset="0"/>
            </a:rPr>
            <a:t>капітальні видатки </a:t>
          </a:r>
          <a:endParaRPr lang="en-US" sz="1200" b="1" kern="1200" dirty="0" smtClean="0">
            <a:latin typeface="+mn-lt"/>
            <a:cs typeface="Arial" panose="020B0604020202020204" pitchFamily="34" charset="0"/>
          </a:endParaRPr>
        </a:p>
        <a:p>
          <a:pPr lvl="0" algn="ctr" defTabSz="533400">
            <a:lnSpc>
              <a:spcPct val="90000"/>
            </a:lnSpc>
            <a:spcBef>
              <a:spcPct val="0"/>
            </a:spcBef>
            <a:spcAft>
              <a:spcPct val="35000"/>
            </a:spcAft>
          </a:pPr>
          <a:r>
            <a:rPr lang="ru-RU" sz="1200" b="1" kern="1200" dirty="0" smtClean="0">
              <a:latin typeface="+mn-lt"/>
              <a:cs typeface="Arial" panose="020B0604020202020204" pitchFamily="34" charset="0"/>
            </a:rPr>
            <a:t>3 021 745,59грн. </a:t>
          </a:r>
          <a:endParaRPr lang="ru-RU" sz="1200" b="1" kern="1200" dirty="0">
            <a:latin typeface="+mn-lt"/>
            <a:cs typeface="Arial" panose="020B0604020202020204" pitchFamily="34" charset="0"/>
          </a:endParaRPr>
        </a:p>
      </dsp:txBody>
      <dsp:txXfrm>
        <a:off x="1620503" y="1416361"/>
        <a:ext cx="1942653" cy="1549316"/>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uk-UA"/>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2EEE2EBF-7122-48CA-AA6F-878199C2F645}" type="datetimeFigureOut">
              <a:rPr lang="uk-UA" smtClean="0"/>
              <a:pPr/>
              <a:t>28.01.2022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 xmlns:p14="http://schemas.microsoft.com/office/powerpoint/2010/main" val="3921625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2EEE2EBF-7122-48CA-AA6F-878199C2F645}" type="datetimeFigureOut">
              <a:rPr lang="uk-UA" smtClean="0"/>
              <a:pPr/>
              <a:t>28.01.2022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 xmlns:p14="http://schemas.microsoft.com/office/powerpoint/2010/main" val="7822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2EEE2EBF-7122-48CA-AA6F-878199C2F645}" type="datetimeFigureOut">
              <a:rPr lang="uk-UA" smtClean="0"/>
              <a:pPr/>
              <a:t>28.01.2022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 xmlns:p14="http://schemas.microsoft.com/office/powerpoint/2010/main" val="576474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2EEE2EBF-7122-48CA-AA6F-878199C2F645}" type="datetimeFigureOut">
              <a:rPr lang="uk-UA" smtClean="0"/>
              <a:pPr/>
              <a:t>28.01.2022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 xmlns:p14="http://schemas.microsoft.com/office/powerpoint/2010/main" val="182907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uk-UA"/>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EEE2EBF-7122-48CA-AA6F-878199C2F645}" type="datetimeFigureOut">
              <a:rPr lang="uk-UA" smtClean="0"/>
              <a:pPr/>
              <a:t>28.01.2022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 xmlns:p14="http://schemas.microsoft.com/office/powerpoint/2010/main" val="361240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2EEE2EBF-7122-48CA-AA6F-878199C2F645}" type="datetimeFigureOut">
              <a:rPr lang="uk-UA" smtClean="0"/>
              <a:pPr/>
              <a:t>28.01.2022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 xmlns:p14="http://schemas.microsoft.com/office/powerpoint/2010/main" val="233569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uk-UA"/>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2EEE2EBF-7122-48CA-AA6F-878199C2F645}" type="datetimeFigureOut">
              <a:rPr lang="uk-UA" smtClean="0"/>
              <a:pPr/>
              <a:t>28.01.2022</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 xmlns:p14="http://schemas.microsoft.com/office/powerpoint/2010/main" val="3907648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2EEE2EBF-7122-48CA-AA6F-878199C2F645}" type="datetimeFigureOut">
              <a:rPr lang="uk-UA" smtClean="0"/>
              <a:pPr/>
              <a:t>28.01.2022</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 xmlns:p14="http://schemas.microsoft.com/office/powerpoint/2010/main" val="2436039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EEE2EBF-7122-48CA-AA6F-878199C2F645}" type="datetimeFigureOut">
              <a:rPr lang="uk-UA" smtClean="0"/>
              <a:pPr/>
              <a:t>28.01.2022</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 xmlns:p14="http://schemas.microsoft.com/office/powerpoint/2010/main" val="2710261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EEE2EBF-7122-48CA-AA6F-878199C2F645}" type="datetimeFigureOut">
              <a:rPr lang="uk-UA" smtClean="0"/>
              <a:pPr/>
              <a:t>28.01.2022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 xmlns:p14="http://schemas.microsoft.com/office/powerpoint/2010/main" val="1173644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uk-UA"/>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EEE2EBF-7122-48CA-AA6F-878199C2F645}" type="datetimeFigureOut">
              <a:rPr lang="uk-UA" smtClean="0"/>
              <a:pPr/>
              <a:t>28.01.2022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765A9685-0731-46A9-96FB-15754FA98242}" type="slidenum">
              <a:rPr lang="uk-UA" smtClean="0"/>
              <a:pPr/>
              <a:t>‹#›</a:t>
            </a:fld>
            <a:endParaRPr lang="uk-UA"/>
          </a:p>
        </p:txBody>
      </p:sp>
    </p:spTree>
    <p:extLst>
      <p:ext uri="{BB962C8B-B14F-4D97-AF65-F5344CB8AC3E}">
        <p14:creationId xmlns="" xmlns:p14="http://schemas.microsoft.com/office/powerpoint/2010/main" val="2704699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E2EBF-7122-48CA-AA6F-878199C2F645}" type="datetimeFigureOut">
              <a:rPr lang="uk-UA" smtClean="0"/>
              <a:pPr/>
              <a:t>28.01.2022</a:t>
            </a:fld>
            <a:endParaRPr lang="uk-UA"/>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A9685-0731-46A9-96FB-15754FA98242}" type="slidenum">
              <a:rPr lang="uk-UA" smtClean="0"/>
              <a:pPr/>
              <a:t>‹#›</a:t>
            </a:fld>
            <a:endParaRPr lang="uk-UA"/>
          </a:p>
        </p:txBody>
      </p:sp>
    </p:spTree>
    <p:extLst>
      <p:ext uri="{BB962C8B-B14F-4D97-AF65-F5344CB8AC3E}">
        <p14:creationId xmlns="" xmlns:p14="http://schemas.microsoft.com/office/powerpoint/2010/main" val="1689661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9086"/>
          </a:xfrm>
          <a:prstGeom prst="rect">
            <a:avLst/>
          </a:prstGeom>
        </p:spPr>
      </p:pic>
      <p:sp>
        <p:nvSpPr>
          <p:cNvPr id="7" name="TextBox 6"/>
          <p:cNvSpPr txBox="1"/>
          <p:nvPr/>
        </p:nvSpPr>
        <p:spPr>
          <a:xfrm>
            <a:off x="5816329" y="858409"/>
            <a:ext cx="5089970" cy="1569660"/>
          </a:xfrm>
          <a:prstGeom prst="rect">
            <a:avLst/>
          </a:prstGeom>
          <a:noFill/>
        </p:spPr>
        <p:txBody>
          <a:bodyPr wrap="square" rtlCol="0">
            <a:spAutoFit/>
          </a:bodyPr>
          <a:lstStyle/>
          <a:p>
            <a:pPr algn="ctr"/>
            <a:r>
              <a:rPr lang="uk-UA" sz="3200" b="1" dirty="0" smtClean="0"/>
              <a:t>ЗВІТ </a:t>
            </a:r>
          </a:p>
          <a:p>
            <a:pPr algn="ctr"/>
            <a:r>
              <a:rPr lang="uk-UA" sz="3200" b="1" dirty="0" smtClean="0"/>
              <a:t>ЮРИДИЧНОГО ДЕПАРТАМЕНТУ</a:t>
            </a:r>
          </a:p>
        </p:txBody>
      </p:sp>
      <p:sp>
        <p:nvSpPr>
          <p:cNvPr id="9" name="TextBox 8"/>
          <p:cNvSpPr txBox="1"/>
          <p:nvPr/>
        </p:nvSpPr>
        <p:spPr>
          <a:xfrm>
            <a:off x="9326136" y="5239838"/>
            <a:ext cx="184731" cy="369332"/>
          </a:xfrm>
          <a:prstGeom prst="rect">
            <a:avLst/>
          </a:prstGeom>
          <a:noFill/>
        </p:spPr>
        <p:txBody>
          <a:bodyPr wrap="none" rtlCol="0">
            <a:spAutoFit/>
          </a:bodyPr>
          <a:lstStyle/>
          <a:p>
            <a:endParaRPr lang="uk-UA" dirty="0"/>
          </a:p>
        </p:txBody>
      </p:sp>
      <p:sp>
        <p:nvSpPr>
          <p:cNvPr id="4" name="TextBox 3"/>
          <p:cNvSpPr txBox="1"/>
          <p:nvPr/>
        </p:nvSpPr>
        <p:spPr>
          <a:xfrm>
            <a:off x="9932045" y="5424504"/>
            <a:ext cx="2259955" cy="584775"/>
          </a:xfrm>
          <a:prstGeom prst="rect">
            <a:avLst/>
          </a:prstGeom>
          <a:noFill/>
        </p:spPr>
        <p:txBody>
          <a:bodyPr wrap="square" rtlCol="0">
            <a:spAutoFit/>
          </a:bodyPr>
          <a:lstStyle/>
          <a:p>
            <a:r>
              <a:rPr lang="uk-UA" sz="3200" dirty="0" smtClean="0"/>
              <a:t> 202</a:t>
            </a:r>
            <a:r>
              <a:rPr lang="en-US" sz="3200" dirty="0" smtClean="0"/>
              <a:t>1</a:t>
            </a:r>
            <a:r>
              <a:rPr lang="uk-UA" sz="3200" dirty="0" smtClean="0"/>
              <a:t> РІК</a:t>
            </a:r>
            <a:endParaRPr lang="uk-UA" sz="3200" dirty="0"/>
          </a:p>
        </p:txBody>
      </p:sp>
    </p:spTree>
    <p:extLst>
      <p:ext uri="{BB962C8B-B14F-4D97-AF65-F5344CB8AC3E}">
        <p14:creationId xmlns="" xmlns:p14="http://schemas.microsoft.com/office/powerpoint/2010/main" val="3901709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086"/>
            <a:ext cx="12192000" cy="6859086"/>
          </a:xfrm>
          <a:prstGeom prst="rect">
            <a:avLst/>
          </a:prstGeom>
        </p:spPr>
      </p:pic>
      <p:sp>
        <p:nvSpPr>
          <p:cNvPr id="8" name="TextBox 7"/>
          <p:cNvSpPr txBox="1"/>
          <p:nvPr/>
        </p:nvSpPr>
        <p:spPr>
          <a:xfrm>
            <a:off x="2315497" y="1"/>
            <a:ext cx="9876503" cy="6858000"/>
          </a:xfrm>
          <a:prstGeom prst="rect">
            <a:avLst/>
          </a:prstGeom>
          <a:solidFill>
            <a:schemeClr val="bg1"/>
          </a:solidFill>
        </p:spPr>
        <p:txBody>
          <a:bodyPr wrap="square" rtlCol="0">
            <a:spAutoFit/>
          </a:bodyPr>
          <a:lstStyle/>
          <a:p>
            <a:pPr algn="just">
              <a:buFont typeface="Wingdings" pitchFamily="2" charset="2"/>
              <a:buChar char="Ø"/>
            </a:pPr>
            <a:r>
              <a:rPr lang="uk-UA" sz="1700" dirty="0" smtClean="0"/>
              <a:t>Рішенням Господарського суду Львівської області від 15.03.2021 року в задоволенні позову Заступника Генерального прокурора України – керівника Спеціалізованої антикорупційної прокуратури в інтересах держави в особі Кабінету Міністрів України відмовлено у повному обсязі. 08.09.2021 постановою Західного апеляційного господарського суду в задоволенні апеляційної скарги </a:t>
            </a:r>
            <a:r>
              <a:rPr lang="uk-UA" sz="1700" dirty="0" err="1" smtClean="0"/>
              <a:t>в.о</a:t>
            </a:r>
            <a:r>
              <a:rPr lang="uk-UA" sz="1700" dirty="0" smtClean="0"/>
              <a:t>. керівника Спеціалізованої антикорупційної прокуратури Офісу Генерального прокурора відмовлено. Рішення Господарського суду Господарського суду Львівської області від 15.03.2021 у справі № 914/2333/19 залишено без змін. Ухвалою Касаційного господарського суду від 23.12.2021 року відмовлено у відкритті касаційного провадження у справі № 914/2333/19 за касаційною скаргою </a:t>
            </a:r>
            <a:r>
              <a:rPr lang="uk-UA" sz="1700" dirty="0" err="1" smtClean="0"/>
              <a:t>в.о</a:t>
            </a:r>
            <a:r>
              <a:rPr lang="uk-UA" sz="1700" dirty="0" smtClean="0"/>
              <a:t> керівника Спеціалізованої антикорупційної прокуратури Офісу Генерального прокурора на постанову Західного апеляційного господарського суду від 08.09.2021 та рішення Господарського суду Львівської області від 15.03.2021.</a:t>
            </a:r>
          </a:p>
          <a:p>
            <a:pPr algn="just">
              <a:buFont typeface="Wingdings" pitchFamily="2" charset="2"/>
              <a:buChar char="Ø"/>
            </a:pPr>
            <a:endParaRPr lang="uk-UA" sz="1700" dirty="0" smtClean="0"/>
          </a:p>
          <a:p>
            <a:pPr algn="just">
              <a:buFont typeface="Wingdings" pitchFamily="2" charset="2"/>
              <a:buChar char="Ø"/>
            </a:pPr>
            <a:r>
              <a:rPr lang="uk-UA" sz="1700" dirty="0" smtClean="0"/>
              <a:t>Рішенням Господарського суду Львівської області від 25.06.2020 року у справі №914/2091/19 задоволено позов ПАТ «</a:t>
            </a:r>
            <a:r>
              <a:rPr lang="uk-UA" sz="1700" dirty="0" err="1" smtClean="0"/>
              <a:t>Ірокс</a:t>
            </a:r>
            <a:r>
              <a:rPr lang="uk-UA" sz="1700" dirty="0" smtClean="0"/>
              <a:t>» про визнання інформації недостовірною і такою, що принижує ділову репутацію, зобов`язання спростувати інформацію . Постановою від 26.01.2021 року постановою Західного апеляційного господарського суду, задоволено апеляційну скаргу Львівської міської ради, а рішення Господарського суду Львівської області від 25.06.2020 скасовано.</a:t>
            </a:r>
          </a:p>
          <a:p>
            <a:pPr algn="just"/>
            <a:r>
              <a:rPr lang="uk-UA" sz="1700" dirty="0" smtClean="0"/>
              <a:t>Прийнято нове рішення, яким у задоволенні позову Приватного акціонерного товариства «</a:t>
            </a:r>
            <a:r>
              <a:rPr lang="uk-UA" sz="1700" dirty="0" err="1" smtClean="0"/>
              <a:t>Ірокс</a:t>
            </a:r>
            <a:r>
              <a:rPr lang="uk-UA" sz="1700" dirty="0" smtClean="0"/>
              <a:t>» до Львівської міської ради відмовлено.</a:t>
            </a:r>
          </a:p>
          <a:p>
            <a:pPr algn="just"/>
            <a:endParaRPr lang="uk-UA" sz="1700" dirty="0" smtClean="0"/>
          </a:p>
          <a:p>
            <a:pPr algn="just">
              <a:buFont typeface="Wingdings" pitchFamily="2" charset="2"/>
              <a:buChar char="Ø"/>
            </a:pPr>
            <a:r>
              <a:rPr lang="uk-UA" sz="1700" dirty="0" smtClean="0"/>
              <a:t>Рішенням Господарського суду Львівської області від 25.06.2021 року у справі № 914/2291/19 в позові </a:t>
            </a:r>
            <a:r>
              <a:rPr lang="uk-UA" sz="1700" dirty="0" err="1" smtClean="0"/>
              <a:t>ТзОВ</a:t>
            </a:r>
            <a:r>
              <a:rPr lang="uk-UA" sz="1700" dirty="0" smtClean="0"/>
              <a:t> Спортивний клуб «Сокіл» до Львівської міської ради про визнання незаконною та скасування ухвали Львівської міської ради від 21.06.2018 року № 3615 відмовлено. </a:t>
            </a:r>
          </a:p>
          <a:p>
            <a:pPr algn="just"/>
            <a:r>
              <a:rPr lang="uk-UA" sz="1700" dirty="0" smtClean="0"/>
              <a:t>Постановою Західного апеляційного господарського суду від 15.11.2021 року рішення Господарського суду Львівської області від 25 червня 2021 року у справі № 914/2291/19 залишено без змін, а апеляційну скаргу Товариства з обмеженою відповідальністю «Спортивний клуб «Сокіл» без задоволення.</a:t>
            </a:r>
            <a:endParaRPr lang="uk-UA" sz="17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086"/>
            <a:ext cx="12192000" cy="6859086"/>
          </a:xfrm>
          <a:prstGeom prst="rect">
            <a:avLst/>
          </a:prstGeom>
        </p:spPr>
      </p:pic>
      <p:sp>
        <p:nvSpPr>
          <p:cNvPr id="8" name="TextBox 7"/>
          <p:cNvSpPr txBox="1"/>
          <p:nvPr/>
        </p:nvSpPr>
        <p:spPr>
          <a:xfrm>
            <a:off x="2315497" y="1"/>
            <a:ext cx="9876503" cy="6786473"/>
          </a:xfrm>
          <a:prstGeom prst="rect">
            <a:avLst/>
          </a:prstGeom>
          <a:solidFill>
            <a:schemeClr val="bg1"/>
          </a:solidFill>
        </p:spPr>
        <p:txBody>
          <a:bodyPr wrap="square" rtlCol="0">
            <a:spAutoFit/>
          </a:bodyPr>
          <a:lstStyle/>
          <a:p>
            <a:pPr algn="just">
              <a:buFont typeface="Wingdings" pitchFamily="2" charset="2"/>
              <a:buChar char="Ø"/>
            </a:pPr>
            <a:r>
              <a:rPr lang="uk-UA" sz="1500" dirty="0" smtClean="0"/>
              <a:t>Рішенням </a:t>
            </a:r>
            <a:r>
              <a:rPr lang="uk-UA" sz="1500" dirty="0" err="1" smtClean="0"/>
              <a:t>Сихівського</a:t>
            </a:r>
            <a:r>
              <a:rPr lang="uk-UA" sz="1500" dirty="0" smtClean="0"/>
              <a:t> районного суду м. Львова від 22.02.2021 року у справі № 464/4600/19 у задоволенні позову Носенка В.Л. до Львівської міської ради, Релігійної організації «Український католицький університет Української греко-католицької церкви», Релігійної організації «Львівська духовна семінарія Святого Духа Української греко-католицької церкви», Головного управління </a:t>
            </a:r>
            <a:r>
              <a:rPr lang="uk-UA" sz="1500" dirty="0" err="1" smtClean="0"/>
              <a:t>Держгеокадастру</a:t>
            </a:r>
            <a:r>
              <a:rPr lang="uk-UA" sz="1500" dirty="0" smtClean="0"/>
              <a:t> у Львівській області, Управління державної реєстрації юридичного департаменту Львівської міської ради про визнання неправомірними та скасування рішень відмовлено. Відкрито апеляційне провадження. 21.12.2021 року позивачем подано клопотання про відмову від апеляційної скарги та закриття апеляційного провадження.</a:t>
            </a:r>
          </a:p>
          <a:p>
            <a:pPr algn="just">
              <a:buFont typeface="Wingdings" pitchFamily="2" charset="2"/>
              <a:buChar char="Ø"/>
            </a:pPr>
            <a:endParaRPr lang="uk-UA" sz="1500" dirty="0" smtClean="0"/>
          </a:p>
          <a:p>
            <a:pPr algn="just">
              <a:buFont typeface="Wingdings" pitchFamily="2" charset="2"/>
              <a:buChar char="Ø"/>
            </a:pPr>
            <a:r>
              <a:rPr lang="uk-UA" sz="1500" dirty="0" smtClean="0"/>
              <a:t>Заяву Заступника прокурора Львівської області в інтересах держави в особі Львівської міської ради про скасування рішення Третейського суду для вирішення конкретного спору у складі судді </a:t>
            </a:r>
            <a:r>
              <a:rPr lang="uk-UA" sz="1500" dirty="0" err="1" smtClean="0"/>
              <a:t>Крючека</a:t>
            </a:r>
            <a:r>
              <a:rPr lang="uk-UA" sz="1500" dirty="0" smtClean="0"/>
              <a:t> Ю.А. від 21.03.2009 у справі за позовом </a:t>
            </a:r>
            <a:r>
              <a:rPr lang="uk-UA" sz="1500" dirty="0" err="1" smtClean="0"/>
              <a:t>ТзОВ</a:t>
            </a:r>
            <a:r>
              <a:rPr lang="uk-UA" sz="1500" dirty="0" smtClean="0"/>
              <a:t> «</a:t>
            </a:r>
            <a:r>
              <a:rPr lang="uk-UA" sz="1500" dirty="0" err="1" smtClean="0"/>
              <a:t>Облнафтобуд</a:t>
            </a:r>
            <a:r>
              <a:rPr lang="uk-UA" sz="1500" dirty="0" smtClean="0"/>
              <a:t> Альянс» до відповідача </a:t>
            </a:r>
            <a:r>
              <a:rPr lang="uk-UA" sz="1500" dirty="0" err="1" smtClean="0"/>
              <a:t>ТзОВ</a:t>
            </a:r>
            <a:r>
              <a:rPr lang="uk-UA" sz="1500" dirty="0" smtClean="0"/>
              <a:t> «</a:t>
            </a:r>
            <a:r>
              <a:rPr lang="uk-UA" sz="1500" dirty="0" err="1" smtClean="0"/>
              <a:t>Ліокс</a:t>
            </a:r>
            <a:r>
              <a:rPr lang="uk-UA" sz="1500" dirty="0" smtClean="0"/>
              <a:t>» про визнання договору дійсним та визнання права власності задоволено  та  рішення Третейського суду для вирішення конкретного спору у складі судді </a:t>
            </a:r>
            <a:r>
              <a:rPr lang="uk-UA" sz="1500" dirty="0" err="1" smtClean="0"/>
              <a:t>Крючека</a:t>
            </a:r>
            <a:r>
              <a:rPr lang="uk-UA" sz="1500" dirty="0" smtClean="0"/>
              <a:t> Ю.А. від 21.03.2009 у справі за позовом Товариства з обмеженою відповідальністю «</a:t>
            </a:r>
            <a:r>
              <a:rPr lang="uk-UA" sz="1500" dirty="0" err="1" smtClean="0"/>
              <a:t>Облнафтобуд</a:t>
            </a:r>
            <a:r>
              <a:rPr lang="uk-UA" sz="1500" dirty="0" smtClean="0"/>
              <a:t> Альянс» до відповідача </a:t>
            </a:r>
            <a:r>
              <a:rPr lang="uk-UA" sz="1500" dirty="0" err="1" smtClean="0"/>
              <a:t>ТзОВ</a:t>
            </a:r>
            <a:r>
              <a:rPr lang="uk-UA" sz="1500" dirty="0" smtClean="0"/>
              <a:t> «</a:t>
            </a:r>
            <a:r>
              <a:rPr lang="uk-UA" sz="1500" dirty="0" err="1" smtClean="0"/>
              <a:t>Ліокс</a:t>
            </a:r>
            <a:r>
              <a:rPr lang="uk-UA" sz="1500" dirty="0" smtClean="0"/>
              <a:t>» про визнання договору дійсним та визнання права власності скасовано. Рішення стосується ринку по вул. Шевченка, 297в.</a:t>
            </a:r>
          </a:p>
          <a:p>
            <a:pPr algn="just">
              <a:buFont typeface="Wingdings" pitchFamily="2" charset="2"/>
              <a:buChar char="Ø"/>
            </a:pPr>
            <a:endParaRPr lang="uk-UA" sz="1500" dirty="0" smtClean="0"/>
          </a:p>
          <a:p>
            <a:pPr algn="just">
              <a:buFont typeface="Wingdings" pitchFamily="2" charset="2"/>
              <a:buChar char="Ø"/>
            </a:pPr>
            <a:r>
              <a:rPr lang="uk-UA" sz="1500" dirty="0" smtClean="0"/>
              <a:t>Рішенням Господарського суду Львівської області від 30.09.2020 року у справі № 914/1578/19 позов Львівської місцевої прокуратури №2 </a:t>
            </a:r>
            <a:r>
              <a:rPr lang="uk-UA" sz="1500" smtClean="0"/>
              <a:t>задоволено повністю</a:t>
            </a:r>
            <a:r>
              <a:rPr lang="uk-UA" sz="1500" dirty="0" smtClean="0"/>
              <a:t>. Витребувано з приватної власності </a:t>
            </a:r>
            <a:r>
              <a:rPr lang="uk-UA" sz="1500" dirty="0" err="1" smtClean="0"/>
              <a:t>ТзОВ</a:t>
            </a:r>
            <a:r>
              <a:rPr lang="uk-UA" sz="1500" dirty="0" smtClean="0"/>
              <a:t> «</a:t>
            </a:r>
            <a:r>
              <a:rPr lang="uk-UA" sz="1500" dirty="0" err="1" smtClean="0"/>
              <a:t>Яворівбуд-інвест</a:t>
            </a:r>
            <a:r>
              <a:rPr lang="uk-UA" sz="1500" dirty="0" smtClean="0"/>
              <a:t>» в комунальну власність на користь Львівської міської ради земельну ділянку площею 0,577 га. Постановою Західного апеляційного господарського суду від 12.04.2021 року в задоволенні апеляційної скарги </a:t>
            </a:r>
            <a:r>
              <a:rPr lang="uk-UA" sz="1500" dirty="0" err="1" smtClean="0"/>
              <a:t>ТзОВ</a:t>
            </a:r>
            <a:r>
              <a:rPr lang="uk-UA" sz="1500" dirty="0" smtClean="0"/>
              <a:t> "</a:t>
            </a:r>
            <a:r>
              <a:rPr lang="uk-UA" sz="1500" dirty="0" err="1" smtClean="0"/>
              <a:t>Яворівбуд-інвест</a:t>
            </a:r>
            <a:r>
              <a:rPr lang="uk-UA" sz="1500" dirty="0" smtClean="0"/>
              <a:t>" відмовлено. Змінено пункт 3 резолютивної частини рішення Господарського суду Львівської області та викладено такий в наступній редакції: "Скасувати рішення державного реєстратора прав на нерухоме майно приватного нотаріуса Львівського міського нотаріального округу </a:t>
            </a:r>
            <a:r>
              <a:rPr lang="uk-UA" sz="1500" dirty="0" err="1" smtClean="0"/>
              <a:t>Кулиняк</a:t>
            </a:r>
            <a:r>
              <a:rPr lang="uk-UA" sz="1500" dirty="0" smtClean="0"/>
              <a:t> </a:t>
            </a:r>
            <a:r>
              <a:rPr lang="uk-UA" sz="1500" dirty="0" err="1" smtClean="0"/>
              <a:t>Ігора</a:t>
            </a:r>
            <a:r>
              <a:rPr lang="uk-UA" sz="1500" dirty="0" smtClean="0"/>
              <a:t> Ярославовича № 32815320 від 09.12.2016 про державну реєстрацію права власності </a:t>
            </a:r>
            <a:r>
              <a:rPr lang="uk-UA" sz="1500" dirty="0" err="1" smtClean="0"/>
              <a:t>ТзОВ</a:t>
            </a:r>
            <a:r>
              <a:rPr lang="uk-UA" sz="1500" dirty="0" smtClean="0"/>
              <a:t> "</a:t>
            </a:r>
            <a:r>
              <a:rPr lang="uk-UA" sz="1500" dirty="0" err="1" smtClean="0"/>
              <a:t>Яворівбуд-інвест”</a:t>
            </a:r>
            <a:r>
              <a:rPr lang="uk-UA" sz="1500" dirty="0" smtClean="0"/>
              <a:t> на земельну ділянку кадастровий номер 4610137500:11:002:0267, площею 0,577 га". В решті рішення Господарського суду Львівської області від 30.09.2020 у справі №914/1578/19 залишено без змін. Постановою Касаційного Господарського суду у складі Верховного Суду від 08.09.2021 року у справі № 914/1578/19 касаційну скаргу ТОВ "</a:t>
            </a:r>
            <a:r>
              <a:rPr lang="uk-UA" sz="1500" dirty="0" err="1" smtClean="0"/>
              <a:t>Яворівбуд-інвест</a:t>
            </a:r>
            <a:r>
              <a:rPr lang="uk-UA" sz="1500" dirty="0" smtClean="0"/>
              <a:t>" залишено без задоволення, а постанову Західного апеляційного господарського суду від 12.04.2021 та рішення Господарського суду Львівської області від 30.09.2020 у справі № 914/1578/19 - без змін</a:t>
            </a:r>
            <a:r>
              <a:rPr lang="uk-UA" sz="1400" dirty="0" smtClean="0"/>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83771" y="-410065"/>
            <a:ext cx="12975771" cy="7268065"/>
          </a:xfrm>
          <a:prstGeom prst="rect">
            <a:avLst/>
          </a:prstGeom>
        </p:spPr>
      </p:pic>
      <p:sp>
        <p:nvSpPr>
          <p:cNvPr id="2" name="Заголовок 1"/>
          <p:cNvSpPr>
            <a:spLocks noGrp="1"/>
          </p:cNvSpPr>
          <p:nvPr>
            <p:ph type="title"/>
          </p:nvPr>
        </p:nvSpPr>
        <p:spPr>
          <a:xfrm>
            <a:off x="4223208" y="32994"/>
            <a:ext cx="7786540" cy="1325563"/>
          </a:xfrm>
        </p:spPr>
        <p:txBody>
          <a:bodyPr>
            <a:normAutofit/>
          </a:bodyPr>
          <a:lstStyle/>
          <a:p>
            <a:pPr algn="ctr"/>
            <a:r>
              <a:rPr lang="uk-UA" sz="3600" b="1" dirty="0" smtClean="0">
                <a:effectLst>
                  <a:outerShdw blurRad="38100" dist="38100" dir="2700000" algn="tl">
                    <a:srgbClr val="000000">
                      <a:alpha val="43137"/>
                    </a:srgbClr>
                  </a:outerShdw>
                </a:effectLst>
              </a:rPr>
              <a:t>Коефіцієнт виграних судових справ управління правової роботи</a:t>
            </a:r>
            <a:endParaRPr lang="uk-UA" sz="3600" b="1" dirty="0">
              <a:effectLst>
                <a:outerShdw blurRad="38100" dist="38100" dir="2700000" algn="tl">
                  <a:srgbClr val="000000">
                    <a:alpha val="43137"/>
                  </a:srgbClr>
                </a:outerShdw>
              </a:effectLst>
            </a:endParaRPr>
          </a:p>
        </p:txBody>
      </p:sp>
      <p:graphicFrame>
        <p:nvGraphicFramePr>
          <p:cNvPr id="7" name="Диаграмма 6"/>
          <p:cNvGraphicFramePr>
            <a:graphicFrameLocks/>
          </p:cNvGraphicFramePr>
          <p:nvPr/>
        </p:nvGraphicFramePr>
        <p:xfrm>
          <a:off x="4101756" y="1449023"/>
          <a:ext cx="7859185" cy="40668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3479072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 xmlns:a14="http://schemas.microsoft.com/office/drawing/2010/main" val="0"/>
              </a:ext>
            </a:extLst>
          </a:blip>
          <a:srcRect r="764"/>
          <a:stretch/>
        </p:blipFill>
        <p:spPr>
          <a:xfrm>
            <a:off x="0" y="0"/>
            <a:ext cx="12181490" cy="6861670"/>
          </a:xfrm>
          <a:prstGeom prst="rect">
            <a:avLst/>
          </a:prstGeom>
        </p:spPr>
      </p:pic>
      <p:grpSp>
        <p:nvGrpSpPr>
          <p:cNvPr id="6" name="Группа 15"/>
          <p:cNvGrpSpPr/>
          <p:nvPr/>
        </p:nvGrpSpPr>
        <p:grpSpPr>
          <a:xfrm>
            <a:off x="659315" y="2597044"/>
            <a:ext cx="10216489" cy="1812029"/>
            <a:chOff x="498306" y="2990214"/>
            <a:chExt cx="10756946" cy="1907887"/>
          </a:xfrm>
        </p:grpSpPr>
        <p:grpSp>
          <p:nvGrpSpPr>
            <p:cNvPr id="7" name="Группа 10"/>
            <p:cNvGrpSpPr/>
            <p:nvPr/>
          </p:nvGrpSpPr>
          <p:grpSpPr>
            <a:xfrm>
              <a:off x="498306" y="3090462"/>
              <a:ext cx="8016296" cy="1807639"/>
              <a:chOff x="446924" y="2982405"/>
              <a:chExt cx="6500352" cy="1465802"/>
            </a:xfrm>
          </p:grpSpPr>
          <p:pic>
            <p:nvPicPr>
              <p:cNvPr id="5" name="Рисунок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921766" y="2982405"/>
                <a:ext cx="1655067" cy="905257"/>
              </a:xfrm>
              <a:prstGeom prst="rect">
                <a:avLst/>
              </a:prstGeom>
            </p:spPr>
          </p:pic>
          <p:pic>
            <p:nvPicPr>
              <p:cNvPr id="8" name="Рисунок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46924" y="3494181"/>
                <a:ext cx="1658115" cy="954026"/>
              </a:xfrm>
              <a:prstGeom prst="rect">
                <a:avLst/>
              </a:prstGeom>
            </p:spPr>
          </p:pic>
          <p:pic>
            <p:nvPicPr>
              <p:cNvPr id="10" name="Рисунок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292209" y="3487457"/>
                <a:ext cx="1655067" cy="954026"/>
              </a:xfrm>
              <a:prstGeom prst="rect">
                <a:avLst/>
              </a:prstGeom>
            </p:spPr>
          </p:pic>
        </p:grpSp>
        <p:pic>
          <p:nvPicPr>
            <p:cNvPr id="15" name="Рисунок 1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flipV="1">
              <a:off x="9337540" y="2990214"/>
              <a:ext cx="1917712" cy="1216620"/>
            </a:xfrm>
            <a:prstGeom prst="rect">
              <a:avLst/>
            </a:prstGeom>
          </p:spPr>
        </p:pic>
      </p:grpSp>
      <p:sp>
        <p:nvSpPr>
          <p:cNvPr id="17" name="TextBox 16"/>
          <p:cNvSpPr txBox="1"/>
          <p:nvPr/>
        </p:nvSpPr>
        <p:spPr>
          <a:xfrm>
            <a:off x="9613103" y="3320898"/>
            <a:ext cx="704039" cy="400110"/>
          </a:xfrm>
          <a:prstGeom prst="rect">
            <a:avLst/>
          </a:prstGeom>
          <a:noFill/>
        </p:spPr>
        <p:txBody>
          <a:bodyPr wrap="none" rtlCol="0">
            <a:spAutoFit/>
          </a:bodyPr>
          <a:lstStyle/>
          <a:p>
            <a:r>
              <a:rPr lang="uk-UA" sz="2000" b="1" dirty="0" smtClean="0">
                <a:solidFill>
                  <a:schemeClr val="bg1"/>
                </a:solidFill>
              </a:rPr>
              <a:t>2021</a:t>
            </a:r>
            <a:endParaRPr lang="uk-UA" sz="2000" b="1" dirty="0">
              <a:solidFill>
                <a:schemeClr val="bg1"/>
              </a:solidFill>
            </a:endParaRPr>
          </a:p>
        </p:txBody>
      </p:sp>
      <p:sp>
        <p:nvSpPr>
          <p:cNvPr id="18" name="TextBox 17"/>
          <p:cNvSpPr txBox="1"/>
          <p:nvPr/>
        </p:nvSpPr>
        <p:spPr>
          <a:xfrm>
            <a:off x="4175201" y="3299739"/>
            <a:ext cx="704039" cy="400110"/>
          </a:xfrm>
          <a:prstGeom prst="rect">
            <a:avLst/>
          </a:prstGeom>
          <a:noFill/>
        </p:spPr>
        <p:txBody>
          <a:bodyPr wrap="none" rtlCol="0">
            <a:spAutoFit/>
          </a:bodyPr>
          <a:lstStyle/>
          <a:p>
            <a:r>
              <a:rPr lang="uk-UA" sz="2000" b="1" dirty="0" smtClean="0">
                <a:solidFill>
                  <a:schemeClr val="bg1"/>
                </a:solidFill>
              </a:rPr>
              <a:t>2019</a:t>
            </a:r>
            <a:endParaRPr lang="uk-UA" sz="2000" b="1" dirty="0">
              <a:solidFill>
                <a:schemeClr val="bg1"/>
              </a:solidFill>
            </a:endParaRPr>
          </a:p>
        </p:txBody>
      </p:sp>
      <p:sp>
        <p:nvSpPr>
          <p:cNvPr id="19" name="TextBox 18"/>
          <p:cNvSpPr txBox="1"/>
          <p:nvPr/>
        </p:nvSpPr>
        <p:spPr>
          <a:xfrm>
            <a:off x="6965215" y="3299739"/>
            <a:ext cx="704039" cy="400110"/>
          </a:xfrm>
          <a:prstGeom prst="rect">
            <a:avLst/>
          </a:prstGeom>
          <a:noFill/>
        </p:spPr>
        <p:txBody>
          <a:bodyPr wrap="none" rtlCol="0">
            <a:spAutoFit/>
          </a:bodyPr>
          <a:lstStyle/>
          <a:p>
            <a:r>
              <a:rPr lang="uk-UA" sz="2000" b="1" dirty="0" smtClean="0">
                <a:solidFill>
                  <a:schemeClr val="bg1"/>
                </a:solidFill>
              </a:rPr>
              <a:t>2020</a:t>
            </a:r>
            <a:endParaRPr lang="uk-UA" sz="2000" b="1" dirty="0">
              <a:solidFill>
                <a:schemeClr val="bg1"/>
              </a:solidFill>
            </a:endParaRPr>
          </a:p>
        </p:txBody>
      </p:sp>
      <p:sp>
        <p:nvSpPr>
          <p:cNvPr id="20" name="TextBox 19"/>
          <p:cNvSpPr txBox="1"/>
          <p:nvPr/>
        </p:nvSpPr>
        <p:spPr>
          <a:xfrm>
            <a:off x="1278328" y="3304498"/>
            <a:ext cx="704039" cy="400110"/>
          </a:xfrm>
          <a:prstGeom prst="rect">
            <a:avLst/>
          </a:prstGeom>
          <a:noFill/>
        </p:spPr>
        <p:txBody>
          <a:bodyPr wrap="none" rtlCol="0">
            <a:spAutoFit/>
          </a:bodyPr>
          <a:lstStyle/>
          <a:p>
            <a:r>
              <a:rPr lang="uk-UA" sz="2000" b="1" dirty="0" smtClean="0">
                <a:solidFill>
                  <a:schemeClr val="bg1"/>
                </a:solidFill>
              </a:rPr>
              <a:t>2018</a:t>
            </a:r>
            <a:endParaRPr lang="uk-UA" sz="2000" b="1" dirty="0">
              <a:solidFill>
                <a:schemeClr val="bg1"/>
              </a:solidFill>
            </a:endParaRPr>
          </a:p>
        </p:txBody>
      </p:sp>
      <p:sp>
        <p:nvSpPr>
          <p:cNvPr id="2" name="Прямоугольник 1"/>
          <p:cNvSpPr/>
          <p:nvPr/>
        </p:nvSpPr>
        <p:spPr>
          <a:xfrm>
            <a:off x="116665" y="123534"/>
            <a:ext cx="11948160" cy="1200329"/>
          </a:xfrm>
          <a:prstGeom prst="rect">
            <a:avLst/>
          </a:prstGeom>
        </p:spPr>
        <p:txBody>
          <a:bodyPr wrap="square">
            <a:spAutoFit/>
          </a:bodyPr>
          <a:lstStyle/>
          <a:p>
            <a:pPr algn="ctr">
              <a:defRPr sz="1862" b="0" i="0" u="none" strike="noStrike" kern="1200" spc="0" baseline="0">
                <a:solidFill>
                  <a:srgbClr val="000000">
                    <a:lumMod val="65000"/>
                    <a:lumOff val="35000"/>
                  </a:srgbClr>
                </a:solidFill>
                <a:latin typeface="+mn-lt"/>
                <a:ea typeface="+mn-ea"/>
                <a:cs typeface="+mn-cs"/>
              </a:defRPr>
            </a:pPr>
            <a:r>
              <a:rPr lang="uk-UA" sz="3600" b="1" dirty="0" smtClean="0">
                <a:solidFill>
                  <a:schemeClr val="tx2"/>
                </a:solidFill>
              </a:rPr>
              <a:t>Кількість наданих адміністративних послуг з державної реєстрації фізичних осіб-підприємців</a:t>
            </a:r>
            <a:endParaRPr lang="uk-UA" sz="3600" b="1" dirty="0">
              <a:solidFill>
                <a:schemeClr val="tx2"/>
              </a:solidFill>
            </a:endParaRPr>
          </a:p>
        </p:txBody>
      </p:sp>
      <p:sp>
        <p:nvSpPr>
          <p:cNvPr id="3" name="TextBox 2"/>
          <p:cNvSpPr txBox="1"/>
          <p:nvPr/>
        </p:nvSpPr>
        <p:spPr>
          <a:xfrm>
            <a:off x="-228836" y="4420984"/>
            <a:ext cx="4022784" cy="830997"/>
          </a:xfrm>
          <a:prstGeom prst="rect">
            <a:avLst/>
          </a:prstGeom>
          <a:noFill/>
        </p:spPr>
        <p:txBody>
          <a:bodyPr wrap="square" rtlCol="0">
            <a:spAutoFit/>
          </a:bodyPr>
          <a:lstStyle/>
          <a:p>
            <a:pPr algn="ctr"/>
            <a:r>
              <a:rPr lang="uk-UA" sz="1600" dirty="0" smtClean="0"/>
              <a:t>Державна реєстрація </a:t>
            </a:r>
            <a:r>
              <a:rPr lang="uk-UA" sz="1600" dirty="0" smtClean="0">
                <a:solidFill>
                  <a:schemeClr val="accent1"/>
                </a:solidFill>
              </a:rPr>
              <a:t>8644</a:t>
            </a:r>
          </a:p>
          <a:p>
            <a:pPr algn="ctr"/>
            <a:r>
              <a:rPr lang="uk-UA" sz="1600" dirty="0" smtClean="0"/>
              <a:t>Державна реєстрація змін </a:t>
            </a:r>
            <a:r>
              <a:rPr lang="uk-UA" sz="1600" dirty="0" smtClean="0">
                <a:solidFill>
                  <a:schemeClr val="accent1"/>
                </a:solidFill>
              </a:rPr>
              <a:t>4111</a:t>
            </a:r>
          </a:p>
          <a:p>
            <a:pPr algn="ctr"/>
            <a:r>
              <a:rPr lang="uk-UA" sz="1600" dirty="0" smtClean="0"/>
              <a:t>Державна реєстрація припинення </a:t>
            </a:r>
            <a:r>
              <a:rPr lang="uk-UA" sz="1600" dirty="0" smtClean="0">
                <a:solidFill>
                  <a:schemeClr val="accent1"/>
                </a:solidFill>
              </a:rPr>
              <a:t>4227</a:t>
            </a:r>
            <a:endParaRPr lang="uk-UA" sz="1600" dirty="0">
              <a:solidFill>
                <a:schemeClr val="accent1"/>
              </a:solidFill>
            </a:endParaRPr>
          </a:p>
        </p:txBody>
      </p:sp>
      <p:sp>
        <p:nvSpPr>
          <p:cNvPr id="9" name="Прямоугольник 8"/>
          <p:cNvSpPr/>
          <p:nvPr/>
        </p:nvSpPr>
        <p:spPr>
          <a:xfrm>
            <a:off x="2642668" y="1808210"/>
            <a:ext cx="3769108" cy="830997"/>
          </a:xfrm>
          <a:prstGeom prst="rect">
            <a:avLst/>
          </a:prstGeom>
        </p:spPr>
        <p:txBody>
          <a:bodyPr wrap="square">
            <a:spAutoFit/>
          </a:bodyPr>
          <a:lstStyle/>
          <a:p>
            <a:pPr algn="ctr"/>
            <a:r>
              <a:rPr lang="uk-UA" sz="1600" dirty="0"/>
              <a:t>Державна реєстрація </a:t>
            </a:r>
            <a:r>
              <a:rPr lang="uk-UA" sz="1600" dirty="0" smtClean="0">
                <a:solidFill>
                  <a:schemeClr val="tx2"/>
                </a:solidFill>
              </a:rPr>
              <a:t>9690</a:t>
            </a:r>
          </a:p>
          <a:p>
            <a:pPr algn="ctr"/>
            <a:r>
              <a:rPr lang="uk-UA" sz="1600" dirty="0" smtClean="0"/>
              <a:t>Державна </a:t>
            </a:r>
            <a:r>
              <a:rPr lang="uk-UA" sz="1600" dirty="0"/>
              <a:t>реєстрація змін </a:t>
            </a:r>
            <a:r>
              <a:rPr lang="uk-UA" sz="1600" dirty="0" smtClean="0">
                <a:solidFill>
                  <a:schemeClr val="tx2"/>
                </a:solidFill>
              </a:rPr>
              <a:t>4081</a:t>
            </a:r>
          </a:p>
          <a:p>
            <a:pPr algn="ctr"/>
            <a:r>
              <a:rPr lang="uk-UA" sz="1600" dirty="0" smtClean="0"/>
              <a:t>Державна </a:t>
            </a:r>
            <a:r>
              <a:rPr lang="uk-UA" sz="1600" dirty="0"/>
              <a:t>реєстрація припинення </a:t>
            </a:r>
            <a:r>
              <a:rPr lang="uk-UA" sz="1600" dirty="0" smtClean="0">
                <a:solidFill>
                  <a:schemeClr val="tx2"/>
                </a:solidFill>
              </a:rPr>
              <a:t>3804</a:t>
            </a:r>
            <a:endParaRPr lang="uk-UA" sz="1600" dirty="0">
              <a:solidFill>
                <a:schemeClr val="tx2"/>
              </a:solidFill>
            </a:endParaRPr>
          </a:p>
        </p:txBody>
      </p:sp>
      <p:sp>
        <p:nvSpPr>
          <p:cNvPr id="26" name="Прямоугольник 25"/>
          <p:cNvSpPr/>
          <p:nvPr/>
        </p:nvSpPr>
        <p:spPr>
          <a:xfrm>
            <a:off x="5548772" y="4431242"/>
            <a:ext cx="3647128" cy="830997"/>
          </a:xfrm>
          <a:prstGeom prst="rect">
            <a:avLst/>
          </a:prstGeom>
        </p:spPr>
        <p:txBody>
          <a:bodyPr wrap="square">
            <a:spAutoFit/>
          </a:bodyPr>
          <a:lstStyle/>
          <a:p>
            <a:pPr algn="ctr"/>
            <a:r>
              <a:rPr lang="uk-UA" sz="1600" dirty="0"/>
              <a:t>Державна реєстрація </a:t>
            </a:r>
            <a:r>
              <a:rPr lang="uk-UA" sz="1600" dirty="0" smtClean="0">
                <a:solidFill>
                  <a:schemeClr val="accent1"/>
                </a:solidFill>
              </a:rPr>
              <a:t>4790</a:t>
            </a:r>
            <a:endParaRPr lang="uk-UA" sz="1600" dirty="0">
              <a:solidFill>
                <a:schemeClr val="accent1"/>
              </a:solidFill>
            </a:endParaRPr>
          </a:p>
          <a:p>
            <a:pPr algn="ctr"/>
            <a:r>
              <a:rPr lang="uk-UA" sz="1600" dirty="0"/>
              <a:t>Державна реєстрація змін </a:t>
            </a:r>
            <a:r>
              <a:rPr lang="uk-UA" sz="1600" dirty="0" smtClean="0">
                <a:solidFill>
                  <a:schemeClr val="accent1"/>
                </a:solidFill>
              </a:rPr>
              <a:t>3083</a:t>
            </a:r>
            <a:endParaRPr lang="uk-UA" sz="1600" dirty="0">
              <a:solidFill>
                <a:schemeClr val="accent1"/>
              </a:solidFill>
            </a:endParaRPr>
          </a:p>
          <a:p>
            <a:pPr algn="ctr"/>
            <a:r>
              <a:rPr lang="uk-UA" sz="1600" dirty="0"/>
              <a:t>Державна реєстрація припинення </a:t>
            </a:r>
            <a:r>
              <a:rPr lang="uk-UA" sz="1600" dirty="0" smtClean="0">
                <a:solidFill>
                  <a:schemeClr val="accent1"/>
                </a:solidFill>
              </a:rPr>
              <a:t>2369</a:t>
            </a:r>
            <a:endParaRPr lang="uk-UA" sz="1600" dirty="0">
              <a:solidFill>
                <a:schemeClr val="accent1"/>
              </a:solidFill>
            </a:endParaRPr>
          </a:p>
        </p:txBody>
      </p:sp>
      <p:sp>
        <p:nvSpPr>
          <p:cNvPr id="27" name="Прямоугольник 26"/>
          <p:cNvSpPr/>
          <p:nvPr/>
        </p:nvSpPr>
        <p:spPr>
          <a:xfrm>
            <a:off x="6988104" y="1752121"/>
            <a:ext cx="6096000" cy="830997"/>
          </a:xfrm>
          <a:prstGeom prst="rect">
            <a:avLst/>
          </a:prstGeom>
        </p:spPr>
        <p:txBody>
          <a:bodyPr>
            <a:spAutoFit/>
          </a:bodyPr>
          <a:lstStyle/>
          <a:p>
            <a:pPr algn="ctr"/>
            <a:r>
              <a:rPr lang="uk-UA" sz="1600" dirty="0"/>
              <a:t>Державна реєстрація </a:t>
            </a:r>
            <a:r>
              <a:rPr lang="uk-UA" sz="1600" dirty="0" smtClean="0">
                <a:solidFill>
                  <a:srgbClr val="FFC000"/>
                </a:solidFill>
              </a:rPr>
              <a:t>2832</a:t>
            </a:r>
            <a:endParaRPr lang="uk-UA" sz="1600" dirty="0">
              <a:solidFill>
                <a:srgbClr val="FFC000"/>
              </a:solidFill>
            </a:endParaRPr>
          </a:p>
          <a:p>
            <a:pPr algn="ctr"/>
            <a:r>
              <a:rPr lang="uk-UA" sz="1600" dirty="0"/>
              <a:t>Державна реєстрація змін </a:t>
            </a:r>
            <a:r>
              <a:rPr lang="uk-UA" sz="1600" dirty="0" smtClean="0">
                <a:solidFill>
                  <a:srgbClr val="FFC000"/>
                </a:solidFill>
              </a:rPr>
              <a:t>2976</a:t>
            </a:r>
            <a:endParaRPr lang="uk-UA" sz="1600" dirty="0">
              <a:solidFill>
                <a:srgbClr val="FFC000"/>
              </a:solidFill>
            </a:endParaRPr>
          </a:p>
          <a:p>
            <a:pPr algn="ctr"/>
            <a:r>
              <a:rPr lang="uk-UA" sz="1600" dirty="0"/>
              <a:t>Державна реєстрація припинення </a:t>
            </a:r>
            <a:r>
              <a:rPr lang="uk-UA" sz="1600" dirty="0" smtClean="0">
                <a:solidFill>
                  <a:srgbClr val="FFC000"/>
                </a:solidFill>
              </a:rPr>
              <a:t>2126</a:t>
            </a:r>
            <a:endParaRPr lang="uk-UA" sz="1600" dirty="0">
              <a:solidFill>
                <a:srgbClr val="FFC000"/>
              </a:solidFill>
            </a:endParaRPr>
          </a:p>
        </p:txBody>
      </p:sp>
    </p:spTree>
    <p:extLst>
      <p:ext uri="{BB962C8B-B14F-4D97-AF65-F5344CB8AC3E}">
        <p14:creationId xmlns="" xmlns:p14="http://schemas.microsoft.com/office/powerpoint/2010/main" val="2083841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 xmlns:a14="http://schemas.microsoft.com/office/drawing/2010/main" val="0"/>
              </a:ext>
            </a:extLst>
          </a:blip>
          <a:srcRect r="764"/>
          <a:stretch/>
        </p:blipFill>
        <p:spPr>
          <a:xfrm>
            <a:off x="10510" y="-3670"/>
            <a:ext cx="12181490" cy="6861670"/>
          </a:xfrm>
          <a:prstGeom prst="rect">
            <a:avLst/>
          </a:prstGeom>
        </p:spPr>
      </p:pic>
      <p:grpSp>
        <p:nvGrpSpPr>
          <p:cNvPr id="6" name="Группа 15"/>
          <p:cNvGrpSpPr/>
          <p:nvPr/>
        </p:nvGrpSpPr>
        <p:grpSpPr>
          <a:xfrm>
            <a:off x="659315" y="2597044"/>
            <a:ext cx="10216489" cy="1812029"/>
            <a:chOff x="498306" y="2990214"/>
            <a:chExt cx="10756946" cy="1907887"/>
          </a:xfrm>
        </p:grpSpPr>
        <p:grpSp>
          <p:nvGrpSpPr>
            <p:cNvPr id="7" name="Группа 10"/>
            <p:cNvGrpSpPr/>
            <p:nvPr/>
          </p:nvGrpSpPr>
          <p:grpSpPr>
            <a:xfrm>
              <a:off x="498306" y="3090462"/>
              <a:ext cx="8016296" cy="1807639"/>
              <a:chOff x="446924" y="2982405"/>
              <a:chExt cx="6500352" cy="1465802"/>
            </a:xfrm>
          </p:grpSpPr>
          <p:pic>
            <p:nvPicPr>
              <p:cNvPr id="5" name="Рисунок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921766" y="2982405"/>
                <a:ext cx="1655067" cy="905257"/>
              </a:xfrm>
              <a:prstGeom prst="rect">
                <a:avLst/>
              </a:prstGeom>
            </p:spPr>
          </p:pic>
          <p:pic>
            <p:nvPicPr>
              <p:cNvPr id="8" name="Рисунок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46924" y="3494181"/>
                <a:ext cx="1658115" cy="954026"/>
              </a:xfrm>
              <a:prstGeom prst="rect">
                <a:avLst/>
              </a:prstGeom>
            </p:spPr>
          </p:pic>
          <p:pic>
            <p:nvPicPr>
              <p:cNvPr id="10" name="Рисунок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292209" y="3487457"/>
                <a:ext cx="1655067" cy="954026"/>
              </a:xfrm>
              <a:prstGeom prst="rect">
                <a:avLst/>
              </a:prstGeom>
            </p:spPr>
          </p:pic>
        </p:grpSp>
        <p:pic>
          <p:nvPicPr>
            <p:cNvPr id="15" name="Рисунок 1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flipV="1">
              <a:off x="9337540" y="2990214"/>
              <a:ext cx="1917712" cy="1216620"/>
            </a:xfrm>
            <a:prstGeom prst="rect">
              <a:avLst/>
            </a:prstGeom>
          </p:spPr>
        </p:pic>
      </p:grpSp>
      <p:sp>
        <p:nvSpPr>
          <p:cNvPr id="17" name="TextBox 16"/>
          <p:cNvSpPr txBox="1"/>
          <p:nvPr/>
        </p:nvSpPr>
        <p:spPr>
          <a:xfrm>
            <a:off x="9613103" y="3320898"/>
            <a:ext cx="704039" cy="400110"/>
          </a:xfrm>
          <a:prstGeom prst="rect">
            <a:avLst/>
          </a:prstGeom>
          <a:noFill/>
        </p:spPr>
        <p:txBody>
          <a:bodyPr wrap="none" rtlCol="0">
            <a:spAutoFit/>
          </a:bodyPr>
          <a:lstStyle/>
          <a:p>
            <a:r>
              <a:rPr lang="uk-UA" sz="2000" b="1" dirty="0" smtClean="0">
                <a:solidFill>
                  <a:schemeClr val="bg1"/>
                </a:solidFill>
              </a:rPr>
              <a:t>2021</a:t>
            </a:r>
            <a:endParaRPr lang="uk-UA" sz="2000" b="1" dirty="0">
              <a:solidFill>
                <a:schemeClr val="bg1"/>
              </a:solidFill>
            </a:endParaRPr>
          </a:p>
        </p:txBody>
      </p:sp>
      <p:sp>
        <p:nvSpPr>
          <p:cNvPr id="18" name="TextBox 17"/>
          <p:cNvSpPr txBox="1"/>
          <p:nvPr/>
        </p:nvSpPr>
        <p:spPr>
          <a:xfrm>
            <a:off x="4175201" y="3299739"/>
            <a:ext cx="704039" cy="400110"/>
          </a:xfrm>
          <a:prstGeom prst="rect">
            <a:avLst/>
          </a:prstGeom>
          <a:noFill/>
        </p:spPr>
        <p:txBody>
          <a:bodyPr wrap="none" rtlCol="0">
            <a:spAutoFit/>
          </a:bodyPr>
          <a:lstStyle/>
          <a:p>
            <a:r>
              <a:rPr lang="uk-UA" sz="2000" b="1" dirty="0" smtClean="0">
                <a:solidFill>
                  <a:schemeClr val="bg1"/>
                </a:solidFill>
              </a:rPr>
              <a:t>2019</a:t>
            </a:r>
            <a:endParaRPr lang="uk-UA" sz="2000" b="1" dirty="0">
              <a:solidFill>
                <a:schemeClr val="bg1"/>
              </a:solidFill>
            </a:endParaRPr>
          </a:p>
        </p:txBody>
      </p:sp>
      <p:sp>
        <p:nvSpPr>
          <p:cNvPr id="19" name="TextBox 18"/>
          <p:cNvSpPr txBox="1"/>
          <p:nvPr/>
        </p:nvSpPr>
        <p:spPr>
          <a:xfrm>
            <a:off x="6965215" y="3299739"/>
            <a:ext cx="704039" cy="400110"/>
          </a:xfrm>
          <a:prstGeom prst="rect">
            <a:avLst/>
          </a:prstGeom>
          <a:noFill/>
        </p:spPr>
        <p:txBody>
          <a:bodyPr wrap="none" rtlCol="0">
            <a:spAutoFit/>
          </a:bodyPr>
          <a:lstStyle/>
          <a:p>
            <a:r>
              <a:rPr lang="uk-UA" sz="2000" b="1" dirty="0" smtClean="0">
                <a:solidFill>
                  <a:schemeClr val="bg1"/>
                </a:solidFill>
              </a:rPr>
              <a:t>2020</a:t>
            </a:r>
            <a:endParaRPr lang="uk-UA" sz="2000" b="1" dirty="0">
              <a:solidFill>
                <a:schemeClr val="bg1"/>
              </a:solidFill>
            </a:endParaRPr>
          </a:p>
        </p:txBody>
      </p:sp>
      <p:sp>
        <p:nvSpPr>
          <p:cNvPr id="20" name="TextBox 19"/>
          <p:cNvSpPr txBox="1"/>
          <p:nvPr/>
        </p:nvSpPr>
        <p:spPr>
          <a:xfrm>
            <a:off x="1278328" y="3304498"/>
            <a:ext cx="704039" cy="400110"/>
          </a:xfrm>
          <a:prstGeom prst="rect">
            <a:avLst/>
          </a:prstGeom>
          <a:noFill/>
        </p:spPr>
        <p:txBody>
          <a:bodyPr wrap="none" rtlCol="0">
            <a:spAutoFit/>
          </a:bodyPr>
          <a:lstStyle/>
          <a:p>
            <a:r>
              <a:rPr lang="uk-UA" sz="2000" b="1" dirty="0" smtClean="0">
                <a:solidFill>
                  <a:schemeClr val="bg1"/>
                </a:solidFill>
              </a:rPr>
              <a:t>2018</a:t>
            </a:r>
            <a:endParaRPr lang="uk-UA" sz="2000" b="1" dirty="0">
              <a:solidFill>
                <a:schemeClr val="bg1"/>
              </a:solidFill>
            </a:endParaRPr>
          </a:p>
        </p:txBody>
      </p:sp>
      <p:sp>
        <p:nvSpPr>
          <p:cNvPr id="2" name="Прямоугольник 1"/>
          <p:cNvSpPr/>
          <p:nvPr/>
        </p:nvSpPr>
        <p:spPr>
          <a:xfrm>
            <a:off x="99248" y="-7306"/>
            <a:ext cx="11982994" cy="1200329"/>
          </a:xfrm>
          <a:prstGeom prst="rect">
            <a:avLst/>
          </a:prstGeom>
        </p:spPr>
        <p:txBody>
          <a:bodyPr wrap="square">
            <a:spAutoFit/>
          </a:bodyPr>
          <a:lstStyle/>
          <a:p>
            <a:pPr algn="ctr">
              <a:defRPr sz="1862" b="0" i="0" u="none" strike="noStrike" kern="1200" spc="0" baseline="0">
                <a:solidFill>
                  <a:srgbClr val="000000">
                    <a:lumMod val="65000"/>
                    <a:lumOff val="35000"/>
                  </a:srgbClr>
                </a:solidFill>
                <a:latin typeface="+mn-lt"/>
                <a:ea typeface="+mn-ea"/>
                <a:cs typeface="+mn-cs"/>
              </a:defRPr>
            </a:pPr>
            <a:r>
              <a:rPr lang="uk-UA" sz="3600" b="1" dirty="0" smtClean="0">
                <a:solidFill>
                  <a:schemeClr val="tx2"/>
                </a:solidFill>
              </a:rPr>
              <a:t>Кількість наданих адміністративних послуг з державної реєстрації юридичних осіб</a:t>
            </a:r>
            <a:endParaRPr lang="uk-UA" sz="3600" b="1" dirty="0">
              <a:solidFill>
                <a:schemeClr val="tx2"/>
              </a:solidFill>
            </a:endParaRPr>
          </a:p>
        </p:txBody>
      </p:sp>
      <p:sp>
        <p:nvSpPr>
          <p:cNvPr id="3" name="TextBox 2"/>
          <p:cNvSpPr txBox="1"/>
          <p:nvPr/>
        </p:nvSpPr>
        <p:spPr>
          <a:xfrm>
            <a:off x="-228836" y="4420984"/>
            <a:ext cx="4022784" cy="830997"/>
          </a:xfrm>
          <a:prstGeom prst="rect">
            <a:avLst/>
          </a:prstGeom>
          <a:noFill/>
        </p:spPr>
        <p:txBody>
          <a:bodyPr wrap="square" rtlCol="0">
            <a:spAutoFit/>
          </a:bodyPr>
          <a:lstStyle/>
          <a:p>
            <a:pPr algn="ctr"/>
            <a:r>
              <a:rPr lang="uk-UA" sz="1600" dirty="0" smtClean="0"/>
              <a:t>Державна реєстрація </a:t>
            </a:r>
            <a:r>
              <a:rPr lang="uk-UA" sz="1600" dirty="0" smtClean="0">
                <a:solidFill>
                  <a:schemeClr val="accent1"/>
                </a:solidFill>
              </a:rPr>
              <a:t>696</a:t>
            </a:r>
          </a:p>
          <a:p>
            <a:pPr algn="ctr"/>
            <a:r>
              <a:rPr lang="uk-UA" sz="1600" dirty="0" smtClean="0"/>
              <a:t>Державна реєстрація змін </a:t>
            </a:r>
            <a:r>
              <a:rPr lang="uk-UA" sz="1600" dirty="0" smtClean="0">
                <a:solidFill>
                  <a:schemeClr val="accent1"/>
                </a:solidFill>
              </a:rPr>
              <a:t>2811</a:t>
            </a:r>
          </a:p>
          <a:p>
            <a:pPr algn="ctr"/>
            <a:r>
              <a:rPr lang="uk-UA" sz="1600" dirty="0" smtClean="0"/>
              <a:t>Державна реєстрація припинення </a:t>
            </a:r>
            <a:r>
              <a:rPr lang="uk-UA" sz="1600" dirty="0" smtClean="0">
                <a:solidFill>
                  <a:schemeClr val="accent1"/>
                </a:solidFill>
              </a:rPr>
              <a:t>280</a:t>
            </a:r>
            <a:endParaRPr lang="uk-UA" sz="1600" dirty="0">
              <a:solidFill>
                <a:schemeClr val="accent1"/>
              </a:solidFill>
            </a:endParaRPr>
          </a:p>
        </p:txBody>
      </p:sp>
      <p:sp>
        <p:nvSpPr>
          <p:cNvPr id="9" name="Прямоугольник 8"/>
          <p:cNvSpPr/>
          <p:nvPr/>
        </p:nvSpPr>
        <p:spPr>
          <a:xfrm>
            <a:off x="2642668" y="1808210"/>
            <a:ext cx="3769108" cy="830997"/>
          </a:xfrm>
          <a:prstGeom prst="rect">
            <a:avLst/>
          </a:prstGeom>
        </p:spPr>
        <p:txBody>
          <a:bodyPr wrap="square">
            <a:spAutoFit/>
          </a:bodyPr>
          <a:lstStyle/>
          <a:p>
            <a:pPr algn="ctr"/>
            <a:r>
              <a:rPr lang="uk-UA" sz="1600" dirty="0"/>
              <a:t>Державна реєстрація </a:t>
            </a:r>
            <a:r>
              <a:rPr lang="uk-UA" sz="1600" dirty="0" smtClean="0">
                <a:solidFill>
                  <a:schemeClr val="tx2"/>
                </a:solidFill>
              </a:rPr>
              <a:t>994</a:t>
            </a:r>
          </a:p>
          <a:p>
            <a:pPr algn="ctr"/>
            <a:r>
              <a:rPr lang="uk-UA" sz="1600" dirty="0" smtClean="0"/>
              <a:t>Державна </a:t>
            </a:r>
            <a:r>
              <a:rPr lang="uk-UA" sz="1600" dirty="0"/>
              <a:t>реєстрація змін </a:t>
            </a:r>
            <a:r>
              <a:rPr lang="uk-UA" sz="1600" dirty="0" smtClean="0">
                <a:solidFill>
                  <a:schemeClr val="tx2"/>
                </a:solidFill>
              </a:rPr>
              <a:t>3882</a:t>
            </a:r>
          </a:p>
          <a:p>
            <a:pPr algn="ctr"/>
            <a:r>
              <a:rPr lang="uk-UA" sz="1600" dirty="0" smtClean="0"/>
              <a:t>Державна </a:t>
            </a:r>
            <a:r>
              <a:rPr lang="uk-UA" sz="1600" dirty="0"/>
              <a:t>реєстрація припинення </a:t>
            </a:r>
            <a:r>
              <a:rPr lang="uk-UA" sz="1600" dirty="0" smtClean="0">
                <a:solidFill>
                  <a:schemeClr val="tx2"/>
                </a:solidFill>
              </a:rPr>
              <a:t>276</a:t>
            </a:r>
            <a:endParaRPr lang="uk-UA" sz="1600" dirty="0">
              <a:solidFill>
                <a:schemeClr val="tx2"/>
              </a:solidFill>
            </a:endParaRPr>
          </a:p>
        </p:txBody>
      </p:sp>
      <p:sp>
        <p:nvSpPr>
          <p:cNvPr id="26" name="Прямоугольник 25"/>
          <p:cNvSpPr/>
          <p:nvPr/>
        </p:nvSpPr>
        <p:spPr>
          <a:xfrm>
            <a:off x="5548772" y="4431242"/>
            <a:ext cx="3647128" cy="830997"/>
          </a:xfrm>
          <a:prstGeom prst="rect">
            <a:avLst/>
          </a:prstGeom>
        </p:spPr>
        <p:txBody>
          <a:bodyPr wrap="square">
            <a:spAutoFit/>
          </a:bodyPr>
          <a:lstStyle/>
          <a:p>
            <a:pPr algn="ctr"/>
            <a:r>
              <a:rPr lang="uk-UA" sz="1600" dirty="0"/>
              <a:t>Державна реєстрація </a:t>
            </a:r>
            <a:r>
              <a:rPr lang="uk-UA" sz="1600" dirty="0" smtClean="0">
                <a:solidFill>
                  <a:schemeClr val="accent1"/>
                </a:solidFill>
              </a:rPr>
              <a:t>632</a:t>
            </a:r>
            <a:endParaRPr lang="uk-UA" sz="1600" dirty="0">
              <a:solidFill>
                <a:schemeClr val="accent1"/>
              </a:solidFill>
            </a:endParaRPr>
          </a:p>
          <a:p>
            <a:pPr algn="ctr"/>
            <a:r>
              <a:rPr lang="uk-UA" sz="1600" dirty="0"/>
              <a:t>Державна реєстрація змін </a:t>
            </a:r>
            <a:r>
              <a:rPr lang="uk-UA" sz="1600" dirty="0" smtClean="0">
                <a:solidFill>
                  <a:schemeClr val="accent1"/>
                </a:solidFill>
              </a:rPr>
              <a:t>2173</a:t>
            </a:r>
            <a:endParaRPr lang="uk-UA" sz="1600" dirty="0">
              <a:solidFill>
                <a:schemeClr val="accent1"/>
              </a:solidFill>
            </a:endParaRPr>
          </a:p>
          <a:p>
            <a:pPr algn="ctr"/>
            <a:r>
              <a:rPr lang="uk-UA" sz="1600" dirty="0"/>
              <a:t>Державна реєстрація припинення </a:t>
            </a:r>
            <a:r>
              <a:rPr lang="uk-UA" sz="1600" dirty="0" smtClean="0">
                <a:solidFill>
                  <a:schemeClr val="accent1"/>
                </a:solidFill>
              </a:rPr>
              <a:t>168</a:t>
            </a:r>
            <a:endParaRPr lang="uk-UA" sz="1600" dirty="0">
              <a:solidFill>
                <a:schemeClr val="accent1"/>
              </a:solidFill>
            </a:endParaRPr>
          </a:p>
        </p:txBody>
      </p:sp>
      <p:sp>
        <p:nvSpPr>
          <p:cNvPr id="27" name="Прямоугольник 26"/>
          <p:cNvSpPr/>
          <p:nvPr/>
        </p:nvSpPr>
        <p:spPr>
          <a:xfrm>
            <a:off x="6988104" y="1752121"/>
            <a:ext cx="6096000" cy="830997"/>
          </a:xfrm>
          <a:prstGeom prst="rect">
            <a:avLst/>
          </a:prstGeom>
        </p:spPr>
        <p:txBody>
          <a:bodyPr>
            <a:spAutoFit/>
          </a:bodyPr>
          <a:lstStyle/>
          <a:p>
            <a:pPr algn="ctr"/>
            <a:r>
              <a:rPr lang="uk-UA" sz="1600" dirty="0"/>
              <a:t>Державна реєстрація </a:t>
            </a:r>
            <a:r>
              <a:rPr lang="uk-UA" sz="1600" dirty="0" smtClean="0">
                <a:solidFill>
                  <a:srgbClr val="FFC000"/>
                </a:solidFill>
              </a:rPr>
              <a:t>444</a:t>
            </a:r>
            <a:endParaRPr lang="uk-UA" sz="1600" dirty="0">
              <a:solidFill>
                <a:srgbClr val="FFC000"/>
              </a:solidFill>
            </a:endParaRPr>
          </a:p>
          <a:p>
            <a:pPr algn="ctr"/>
            <a:r>
              <a:rPr lang="uk-UA" sz="1600" dirty="0"/>
              <a:t>Державна реєстрація змін </a:t>
            </a:r>
            <a:r>
              <a:rPr lang="uk-UA" sz="1600" dirty="0" smtClean="0">
                <a:solidFill>
                  <a:srgbClr val="FFC000"/>
                </a:solidFill>
              </a:rPr>
              <a:t>6395</a:t>
            </a:r>
            <a:endParaRPr lang="uk-UA" sz="1600" dirty="0">
              <a:solidFill>
                <a:srgbClr val="FFC000"/>
              </a:solidFill>
            </a:endParaRPr>
          </a:p>
          <a:p>
            <a:pPr algn="ctr"/>
            <a:r>
              <a:rPr lang="uk-UA" sz="1600" dirty="0"/>
              <a:t>Державна реєстрація припинення </a:t>
            </a:r>
            <a:r>
              <a:rPr lang="uk-UA" sz="1600" dirty="0" smtClean="0">
                <a:solidFill>
                  <a:srgbClr val="FFC000"/>
                </a:solidFill>
              </a:rPr>
              <a:t>261</a:t>
            </a:r>
            <a:endParaRPr lang="uk-UA" sz="1600" dirty="0">
              <a:solidFill>
                <a:srgbClr val="FFC000"/>
              </a:solidFill>
            </a:endParaRPr>
          </a:p>
        </p:txBody>
      </p:sp>
    </p:spTree>
    <p:extLst>
      <p:ext uri="{BB962C8B-B14F-4D97-AF65-F5344CB8AC3E}">
        <p14:creationId xmlns="" xmlns:p14="http://schemas.microsoft.com/office/powerpoint/2010/main" val="3683794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
            <a:ext cx="12192000" cy="6859735"/>
          </a:xfrm>
          <a:prstGeom prst="rect">
            <a:avLst/>
          </a:prstGeom>
        </p:spPr>
      </p:pic>
      <p:pic>
        <p:nvPicPr>
          <p:cNvPr id="10" name="Рисунок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195677" y="1633540"/>
            <a:ext cx="1805208" cy="1565321"/>
          </a:xfrm>
          <a:prstGeom prst="rect">
            <a:avLst/>
          </a:prstGeom>
        </p:spPr>
      </p:pic>
      <p:pic>
        <p:nvPicPr>
          <p:cNvPr id="11" name="Рисунок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151761" y="4128874"/>
            <a:ext cx="1802413" cy="1562898"/>
          </a:xfrm>
          <a:prstGeom prst="rect">
            <a:avLst/>
          </a:prstGeom>
        </p:spPr>
      </p:pic>
      <p:sp>
        <p:nvSpPr>
          <p:cNvPr id="12" name="TextBox 11"/>
          <p:cNvSpPr txBox="1"/>
          <p:nvPr/>
        </p:nvSpPr>
        <p:spPr>
          <a:xfrm>
            <a:off x="6572421" y="2098413"/>
            <a:ext cx="1201783" cy="523220"/>
          </a:xfrm>
          <a:prstGeom prst="rect">
            <a:avLst/>
          </a:prstGeom>
          <a:noFill/>
        </p:spPr>
        <p:txBody>
          <a:bodyPr wrap="square" rtlCol="0">
            <a:spAutoFit/>
          </a:bodyPr>
          <a:lstStyle/>
          <a:p>
            <a:r>
              <a:rPr lang="uk-UA" sz="2800" dirty="0" smtClean="0">
                <a:solidFill>
                  <a:schemeClr val="bg2"/>
                </a:solidFill>
              </a:rPr>
              <a:t>2020</a:t>
            </a:r>
            <a:endParaRPr lang="uk-UA" sz="2800" dirty="0">
              <a:solidFill>
                <a:schemeClr val="bg2"/>
              </a:solidFill>
            </a:endParaRPr>
          </a:p>
        </p:txBody>
      </p:sp>
      <p:sp>
        <p:nvSpPr>
          <p:cNvPr id="13" name="TextBox 12"/>
          <p:cNvSpPr txBox="1"/>
          <p:nvPr/>
        </p:nvSpPr>
        <p:spPr>
          <a:xfrm>
            <a:off x="6572421" y="4669090"/>
            <a:ext cx="959794" cy="523220"/>
          </a:xfrm>
          <a:prstGeom prst="rect">
            <a:avLst/>
          </a:prstGeom>
          <a:noFill/>
        </p:spPr>
        <p:txBody>
          <a:bodyPr wrap="square" rtlCol="0">
            <a:spAutoFit/>
          </a:bodyPr>
          <a:lstStyle/>
          <a:p>
            <a:r>
              <a:rPr lang="uk-UA" sz="2800" dirty="0" smtClean="0">
                <a:solidFill>
                  <a:schemeClr val="bg2"/>
                </a:solidFill>
              </a:rPr>
              <a:t>2021</a:t>
            </a:r>
            <a:endParaRPr lang="uk-UA" sz="2800" dirty="0">
              <a:solidFill>
                <a:schemeClr val="bg2"/>
              </a:solidFill>
            </a:endParaRPr>
          </a:p>
        </p:txBody>
      </p:sp>
      <p:cxnSp>
        <p:nvCxnSpPr>
          <p:cNvPr id="15" name="Прямая со стрелкой 14"/>
          <p:cNvCxnSpPr/>
          <p:nvPr/>
        </p:nvCxnSpPr>
        <p:spPr>
          <a:xfrm flipV="1">
            <a:off x="5535987" y="2621633"/>
            <a:ext cx="615774" cy="408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a:off x="5460895" y="4329061"/>
            <a:ext cx="696686" cy="410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293635" y="1179050"/>
            <a:ext cx="3565027" cy="3139321"/>
          </a:xfrm>
          <a:prstGeom prst="rect">
            <a:avLst/>
          </a:prstGeom>
          <a:noFill/>
        </p:spPr>
        <p:txBody>
          <a:bodyPr wrap="square" rtlCol="0">
            <a:spAutoFit/>
          </a:bodyPr>
          <a:lstStyle/>
          <a:p>
            <a:endParaRPr lang="uk-UA" dirty="0" smtClean="0"/>
          </a:p>
          <a:p>
            <a:r>
              <a:rPr lang="uk-UA" dirty="0" smtClean="0"/>
              <a:t>Державна реєстрація ФОП </a:t>
            </a:r>
            <a:r>
              <a:rPr lang="uk-UA" dirty="0" smtClean="0">
                <a:solidFill>
                  <a:schemeClr val="accent1"/>
                </a:solidFill>
              </a:rPr>
              <a:t>7743</a:t>
            </a:r>
            <a:endParaRPr lang="uk-UA" dirty="0" smtClean="0"/>
          </a:p>
          <a:p>
            <a:r>
              <a:rPr lang="uk-UA" dirty="0"/>
              <a:t>З</a:t>
            </a:r>
            <a:r>
              <a:rPr lang="uk-UA" dirty="0" smtClean="0"/>
              <a:t>мін  до відомостей про ФОП </a:t>
            </a:r>
            <a:r>
              <a:rPr lang="uk-UA" dirty="0" smtClean="0">
                <a:solidFill>
                  <a:schemeClr val="accent1"/>
                </a:solidFill>
              </a:rPr>
              <a:t>5337</a:t>
            </a:r>
            <a:r>
              <a:rPr lang="uk-UA" dirty="0" smtClean="0"/>
              <a:t> Припинення ФОП  </a:t>
            </a:r>
            <a:r>
              <a:rPr lang="uk-UA" dirty="0" smtClean="0">
                <a:solidFill>
                  <a:schemeClr val="accent1"/>
                </a:solidFill>
              </a:rPr>
              <a:t>5376</a:t>
            </a:r>
          </a:p>
          <a:p>
            <a:endParaRPr lang="uk-UA" dirty="0" smtClean="0">
              <a:solidFill>
                <a:schemeClr val="accent1"/>
              </a:solidFill>
            </a:endParaRPr>
          </a:p>
          <a:p>
            <a:r>
              <a:rPr lang="uk-UA" dirty="0" smtClean="0"/>
              <a:t>Державна </a:t>
            </a:r>
            <a:r>
              <a:rPr lang="uk-UA" dirty="0"/>
              <a:t>реєстрація </a:t>
            </a:r>
            <a:r>
              <a:rPr lang="uk-UA" dirty="0" smtClean="0"/>
              <a:t>ЮО </a:t>
            </a:r>
            <a:r>
              <a:rPr lang="uk-UA" dirty="0" smtClean="0">
                <a:solidFill>
                  <a:schemeClr val="accent1"/>
                </a:solidFill>
              </a:rPr>
              <a:t>210</a:t>
            </a:r>
          </a:p>
          <a:p>
            <a:r>
              <a:rPr lang="uk-UA" dirty="0"/>
              <a:t>Змін до відомостей ЮО </a:t>
            </a:r>
            <a:r>
              <a:rPr lang="uk-UA" dirty="0" smtClean="0">
                <a:solidFill>
                  <a:schemeClr val="accent1"/>
                </a:solidFill>
              </a:rPr>
              <a:t>24</a:t>
            </a:r>
            <a:endParaRPr lang="uk-UA" dirty="0">
              <a:solidFill>
                <a:schemeClr val="accent1"/>
              </a:solidFill>
            </a:endParaRPr>
          </a:p>
          <a:p>
            <a:r>
              <a:rPr lang="uk-UA" dirty="0" smtClean="0"/>
              <a:t>Припинення </a:t>
            </a:r>
            <a:r>
              <a:rPr lang="uk-UA" dirty="0"/>
              <a:t>ЮО </a:t>
            </a:r>
            <a:r>
              <a:rPr lang="uk-UA" dirty="0" smtClean="0">
                <a:solidFill>
                  <a:schemeClr val="accent1"/>
                </a:solidFill>
              </a:rPr>
              <a:t>2</a:t>
            </a:r>
            <a:endParaRPr lang="uk-UA" dirty="0">
              <a:solidFill>
                <a:schemeClr val="accent1"/>
              </a:solidFill>
            </a:endParaRPr>
          </a:p>
          <a:p>
            <a:endParaRPr lang="uk-UA" dirty="0">
              <a:solidFill>
                <a:schemeClr val="accent4"/>
              </a:solidFill>
            </a:endParaRPr>
          </a:p>
          <a:p>
            <a:endParaRPr lang="uk-UA" dirty="0">
              <a:solidFill>
                <a:schemeClr val="accent4"/>
              </a:solidFill>
            </a:endParaRPr>
          </a:p>
          <a:p>
            <a:endParaRPr lang="uk-UA" dirty="0">
              <a:solidFill>
                <a:schemeClr val="accent1"/>
              </a:solidFill>
            </a:endParaRPr>
          </a:p>
        </p:txBody>
      </p:sp>
      <p:cxnSp>
        <p:nvCxnSpPr>
          <p:cNvPr id="20" name="Прямая со стрелкой 19"/>
          <p:cNvCxnSpPr/>
          <p:nvPr/>
        </p:nvCxnSpPr>
        <p:spPr>
          <a:xfrm flipV="1">
            <a:off x="7908807" y="1905511"/>
            <a:ext cx="396315" cy="142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374833" y="3622766"/>
            <a:ext cx="3555909" cy="923330"/>
          </a:xfrm>
          <a:prstGeom prst="rect">
            <a:avLst/>
          </a:prstGeom>
          <a:noFill/>
        </p:spPr>
        <p:txBody>
          <a:bodyPr wrap="square" rtlCol="0">
            <a:spAutoFit/>
          </a:bodyPr>
          <a:lstStyle/>
          <a:p>
            <a:r>
              <a:rPr lang="uk-UA" dirty="0" smtClean="0"/>
              <a:t>Державна реєстрація ФОП </a:t>
            </a:r>
            <a:r>
              <a:rPr lang="uk-UA" dirty="0" smtClean="0">
                <a:solidFill>
                  <a:schemeClr val="accent4"/>
                </a:solidFill>
              </a:rPr>
              <a:t>5940</a:t>
            </a:r>
            <a:r>
              <a:rPr lang="uk-UA" dirty="0" smtClean="0"/>
              <a:t> Змін до відомостей про ФОП </a:t>
            </a:r>
            <a:r>
              <a:rPr lang="uk-UA" dirty="0" smtClean="0">
                <a:solidFill>
                  <a:schemeClr val="accent4"/>
                </a:solidFill>
              </a:rPr>
              <a:t>8428</a:t>
            </a:r>
            <a:r>
              <a:rPr lang="uk-UA" dirty="0" smtClean="0"/>
              <a:t> </a:t>
            </a:r>
            <a:r>
              <a:rPr lang="uk-UA" dirty="0"/>
              <a:t>П</a:t>
            </a:r>
            <a:r>
              <a:rPr lang="uk-UA" dirty="0" smtClean="0"/>
              <a:t>рипинення ФОП </a:t>
            </a:r>
            <a:r>
              <a:rPr lang="uk-UA" dirty="0" smtClean="0">
                <a:solidFill>
                  <a:schemeClr val="accent4"/>
                </a:solidFill>
              </a:rPr>
              <a:t>5670</a:t>
            </a:r>
            <a:endParaRPr lang="uk-UA" dirty="0">
              <a:solidFill>
                <a:schemeClr val="accent4"/>
              </a:solidFill>
            </a:endParaRPr>
          </a:p>
        </p:txBody>
      </p:sp>
      <p:sp>
        <p:nvSpPr>
          <p:cNvPr id="25" name="TextBox 24"/>
          <p:cNvSpPr txBox="1"/>
          <p:nvPr/>
        </p:nvSpPr>
        <p:spPr>
          <a:xfrm>
            <a:off x="8350489" y="4760839"/>
            <a:ext cx="3303359" cy="646331"/>
          </a:xfrm>
          <a:prstGeom prst="rect">
            <a:avLst/>
          </a:prstGeom>
          <a:noFill/>
        </p:spPr>
        <p:txBody>
          <a:bodyPr wrap="square" rtlCol="0">
            <a:spAutoFit/>
          </a:bodyPr>
          <a:lstStyle/>
          <a:p>
            <a:r>
              <a:rPr lang="uk-UA" dirty="0" smtClean="0"/>
              <a:t>Державна реєстрація ЮО </a:t>
            </a:r>
            <a:r>
              <a:rPr lang="uk-UA" dirty="0" smtClean="0">
                <a:solidFill>
                  <a:schemeClr val="accent4"/>
                </a:solidFill>
              </a:rPr>
              <a:t>325</a:t>
            </a:r>
          </a:p>
          <a:p>
            <a:r>
              <a:rPr lang="uk-UA" dirty="0"/>
              <a:t>Змін до відомостей </a:t>
            </a:r>
            <a:r>
              <a:rPr lang="uk-UA" dirty="0" smtClean="0"/>
              <a:t>ЮО </a:t>
            </a:r>
            <a:r>
              <a:rPr lang="uk-UA" dirty="0" smtClean="0">
                <a:solidFill>
                  <a:schemeClr val="accent4"/>
                </a:solidFill>
              </a:rPr>
              <a:t>12</a:t>
            </a:r>
            <a:endParaRPr lang="uk-UA" dirty="0">
              <a:solidFill>
                <a:schemeClr val="accent4"/>
              </a:solidFill>
            </a:endParaRPr>
          </a:p>
        </p:txBody>
      </p:sp>
      <p:cxnSp>
        <p:nvCxnSpPr>
          <p:cNvPr id="29" name="Прямая со стрелкой 28"/>
          <p:cNvCxnSpPr/>
          <p:nvPr/>
        </p:nvCxnSpPr>
        <p:spPr>
          <a:xfrm flipV="1">
            <a:off x="7765154" y="4203801"/>
            <a:ext cx="540435" cy="2306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a:off x="7863441" y="5179986"/>
            <a:ext cx="505573" cy="68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436915" y="-8268"/>
            <a:ext cx="10580914" cy="1107996"/>
          </a:xfrm>
          <a:prstGeom prst="rect">
            <a:avLst/>
          </a:prstGeom>
          <a:noFill/>
        </p:spPr>
        <p:txBody>
          <a:bodyPr wrap="square" rtlCol="0">
            <a:spAutoFit/>
          </a:bodyPr>
          <a:lstStyle/>
          <a:p>
            <a:pPr algn="ctr"/>
            <a:r>
              <a:rPr lang="uk-UA" sz="3300" b="1" dirty="0" smtClean="0">
                <a:solidFill>
                  <a:schemeClr val="tx2"/>
                </a:solidFill>
              </a:rPr>
              <a:t>Кількість наданих послуг з державної реєстрації ФОП та ЮО через Портал Дія</a:t>
            </a:r>
            <a:endParaRPr lang="uk-UA" sz="3300" b="1" dirty="0">
              <a:solidFill>
                <a:schemeClr val="tx2"/>
              </a:solidFill>
            </a:endParaRPr>
          </a:p>
        </p:txBody>
      </p:sp>
      <p:pic>
        <p:nvPicPr>
          <p:cNvPr id="2" name="Рисунок 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375954" y="2416200"/>
            <a:ext cx="4185580" cy="2354389"/>
          </a:xfrm>
          <a:prstGeom prst="rect">
            <a:avLst/>
          </a:prstGeom>
        </p:spPr>
      </p:pic>
      <p:cxnSp>
        <p:nvCxnSpPr>
          <p:cNvPr id="21" name="Прямая со стрелкой 20"/>
          <p:cNvCxnSpPr/>
          <p:nvPr/>
        </p:nvCxnSpPr>
        <p:spPr>
          <a:xfrm>
            <a:off x="7863441" y="2779735"/>
            <a:ext cx="404923" cy="147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933905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 xmlns:a14="http://schemas.microsoft.com/office/drawing/2010/main" val="0"/>
              </a:ext>
            </a:extLst>
          </a:blip>
          <a:srcRect r="764"/>
          <a:stretch/>
        </p:blipFill>
        <p:spPr>
          <a:xfrm>
            <a:off x="0" y="0"/>
            <a:ext cx="12181490" cy="6861670"/>
          </a:xfrm>
          <a:prstGeom prst="rect">
            <a:avLst/>
          </a:prstGeom>
        </p:spPr>
      </p:pic>
      <p:grpSp>
        <p:nvGrpSpPr>
          <p:cNvPr id="6" name="Группа 15"/>
          <p:cNvGrpSpPr/>
          <p:nvPr/>
        </p:nvGrpSpPr>
        <p:grpSpPr>
          <a:xfrm>
            <a:off x="676732" y="2624416"/>
            <a:ext cx="10216489" cy="1812029"/>
            <a:chOff x="498306" y="2990214"/>
            <a:chExt cx="10756946" cy="1907887"/>
          </a:xfrm>
        </p:grpSpPr>
        <p:grpSp>
          <p:nvGrpSpPr>
            <p:cNvPr id="7" name="Группа 10"/>
            <p:cNvGrpSpPr/>
            <p:nvPr/>
          </p:nvGrpSpPr>
          <p:grpSpPr>
            <a:xfrm>
              <a:off x="498306" y="3090462"/>
              <a:ext cx="8016296" cy="1807639"/>
              <a:chOff x="446924" y="2982405"/>
              <a:chExt cx="6500352" cy="1465802"/>
            </a:xfrm>
          </p:grpSpPr>
          <p:pic>
            <p:nvPicPr>
              <p:cNvPr id="5" name="Рисунок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921766" y="2982405"/>
                <a:ext cx="1655067" cy="905257"/>
              </a:xfrm>
              <a:prstGeom prst="rect">
                <a:avLst/>
              </a:prstGeom>
            </p:spPr>
          </p:pic>
          <p:pic>
            <p:nvPicPr>
              <p:cNvPr id="8" name="Рисунок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46924" y="3494181"/>
                <a:ext cx="1658115" cy="954026"/>
              </a:xfrm>
              <a:prstGeom prst="rect">
                <a:avLst/>
              </a:prstGeom>
            </p:spPr>
          </p:pic>
          <p:pic>
            <p:nvPicPr>
              <p:cNvPr id="10" name="Рисунок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292209" y="3487457"/>
                <a:ext cx="1655067" cy="954026"/>
              </a:xfrm>
              <a:prstGeom prst="rect">
                <a:avLst/>
              </a:prstGeom>
            </p:spPr>
          </p:pic>
        </p:grpSp>
        <p:pic>
          <p:nvPicPr>
            <p:cNvPr id="15" name="Рисунок 1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flipV="1">
              <a:off x="9337540" y="2990214"/>
              <a:ext cx="1917712" cy="1216620"/>
            </a:xfrm>
            <a:prstGeom prst="rect">
              <a:avLst/>
            </a:prstGeom>
          </p:spPr>
        </p:pic>
      </p:grpSp>
      <p:sp>
        <p:nvSpPr>
          <p:cNvPr id="17" name="TextBox 16"/>
          <p:cNvSpPr txBox="1"/>
          <p:nvPr/>
        </p:nvSpPr>
        <p:spPr>
          <a:xfrm>
            <a:off x="9613103" y="3320898"/>
            <a:ext cx="704039" cy="400110"/>
          </a:xfrm>
          <a:prstGeom prst="rect">
            <a:avLst/>
          </a:prstGeom>
          <a:noFill/>
        </p:spPr>
        <p:txBody>
          <a:bodyPr wrap="none" rtlCol="0">
            <a:spAutoFit/>
          </a:bodyPr>
          <a:lstStyle/>
          <a:p>
            <a:r>
              <a:rPr lang="uk-UA" sz="2000" b="1" dirty="0" smtClean="0">
                <a:solidFill>
                  <a:schemeClr val="bg1"/>
                </a:solidFill>
              </a:rPr>
              <a:t>2021</a:t>
            </a:r>
            <a:endParaRPr lang="uk-UA" sz="2000" b="1" dirty="0">
              <a:solidFill>
                <a:schemeClr val="bg1"/>
              </a:solidFill>
            </a:endParaRPr>
          </a:p>
        </p:txBody>
      </p:sp>
      <p:sp>
        <p:nvSpPr>
          <p:cNvPr id="18" name="TextBox 17"/>
          <p:cNvSpPr txBox="1"/>
          <p:nvPr/>
        </p:nvSpPr>
        <p:spPr>
          <a:xfrm>
            <a:off x="4175201" y="3299739"/>
            <a:ext cx="704039" cy="400110"/>
          </a:xfrm>
          <a:prstGeom prst="rect">
            <a:avLst/>
          </a:prstGeom>
          <a:noFill/>
        </p:spPr>
        <p:txBody>
          <a:bodyPr wrap="none" rtlCol="0">
            <a:spAutoFit/>
          </a:bodyPr>
          <a:lstStyle/>
          <a:p>
            <a:r>
              <a:rPr lang="uk-UA" sz="2000" b="1" dirty="0" smtClean="0">
                <a:solidFill>
                  <a:schemeClr val="bg1"/>
                </a:solidFill>
              </a:rPr>
              <a:t>2019</a:t>
            </a:r>
            <a:endParaRPr lang="uk-UA" sz="2000" b="1" dirty="0">
              <a:solidFill>
                <a:schemeClr val="bg1"/>
              </a:solidFill>
            </a:endParaRPr>
          </a:p>
        </p:txBody>
      </p:sp>
      <p:sp>
        <p:nvSpPr>
          <p:cNvPr id="19" name="TextBox 18"/>
          <p:cNvSpPr txBox="1"/>
          <p:nvPr/>
        </p:nvSpPr>
        <p:spPr>
          <a:xfrm>
            <a:off x="6965215" y="3299739"/>
            <a:ext cx="704039" cy="400110"/>
          </a:xfrm>
          <a:prstGeom prst="rect">
            <a:avLst/>
          </a:prstGeom>
          <a:noFill/>
        </p:spPr>
        <p:txBody>
          <a:bodyPr wrap="none" rtlCol="0">
            <a:spAutoFit/>
          </a:bodyPr>
          <a:lstStyle/>
          <a:p>
            <a:r>
              <a:rPr lang="uk-UA" sz="2000" b="1" dirty="0" smtClean="0">
                <a:solidFill>
                  <a:schemeClr val="bg1"/>
                </a:solidFill>
              </a:rPr>
              <a:t>2020</a:t>
            </a:r>
            <a:endParaRPr lang="uk-UA" sz="2000" b="1" dirty="0">
              <a:solidFill>
                <a:schemeClr val="bg1"/>
              </a:solidFill>
            </a:endParaRPr>
          </a:p>
        </p:txBody>
      </p:sp>
      <p:sp>
        <p:nvSpPr>
          <p:cNvPr id="20" name="TextBox 19"/>
          <p:cNvSpPr txBox="1"/>
          <p:nvPr/>
        </p:nvSpPr>
        <p:spPr>
          <a:xfrm>
            <a:off x="1278328" y="3304498"/>
            <a:ext cx="704039" cy="400110"/>
          </a:xfrm>
          <a:prstGeom prst="rect">
            <a:avLst/>
          </a:prstGeom>
          <a:noFill/>
        </p:spPr>
        <p:txBody>
          <a:bodyPr wrap="none" rtlCol="0">
            <a:spAutoFit/>
          </a:bodyPr>
          <a:lstStyle/>
          <a:p>
            <a:r>
              <a:rPr lang="uk-UA" sz="2000" b="1" dirty="0" smtClean="0">
                <a:solidFill>
                  <a:schemeClr val="bg1"/>
                </a:solidFill>
              </a:rPr>
              <a:t>2018</a:t>
            </a:r>
            <a:endParaRPr lang="uk-UA" sz="2000" b="1" dirty="0">
              <a:solidFill>
                <a:schemeClr val="bg1"/>
              </a:solidFill>
            </a:endParaRPr>
          </a:p>
        </p:txBody>
      </p:sp>
      <p:sp>
        <p:nvSpPr>
          <p:cNvPr id="2" name="Прямоугольник 1"/>
          <p:cNvSpPr/>
          <p:nvPr/>
        </p:nvSpPr>
        <p:spPr>
          <a:xfrm>
            <a:off x="0" y="-33206"/>
            <a:ext cx="12087496" cy="1200329"/>
          </a:xfrm>
          <a:prstGeom prst="rect">
            <a:avLst/>
          </a:prstGeom>
        </p:spPr>
        <p:txBody>
          <a:bodyPr wrap="square">
            <a:spAutoFit/>
          </a:bodyPr>
          <a:lstStyle/>
          <a:p>
            <a:pPr algn="ctr">
              <a:defRPr sz="1862" b="0" i="0" u="none" strike="noStrike" kern="1200" spc="0" baseline="0">
                <a:solidFill>
                  <a:srgbClr val="000000">
                    <a:lumMod val="65000"/>
                    <a:lumOff val="35000"/>
                  </a:srgbClr>
                </a:solidFill>
                <a:latin typeface="+mn-lt"/>
                <a:ea typeface="+mn-ea"/>
                <a:cs typeface="+mn-cs"/>
              </a:defRPr>
            </a:pPr>
            <a:r>
              <a:rPr lang="uk-UA" sz="3600" b="1" dirty="0" smtClean="0">
                <a:solidFill>
                  <a:schemeClr val="tx2"/>
                </a:solidFill>
              </a:rPr>
              <a:t>Кількість наданих адміністративних послуг з державної реєстрації речових прав на нерухоме майно та їх обтяжень</a:t>
            </a:r>
            <a:endParaRPr lang="uk-UA" sz="3600" b="1" dirty="0">
              <a:solidFill>
                <a:schemeClr val="tx2"/>
              </a:solidFill>
            </a:endParaRPr>
          </a:p>
        </p:txBody>
      </p:sp>
      <p:sp>
        <p:nvSpPr>
          <p:cNvPr id="3" name="TextBox 2"/>
          <p:cNvSpPr txBox="1"/>
          <p:nvPr/>
        </p:nvSpPr>
        <p:spPr>
          <a:xfrm>
            <a:off x="0" y="4422810"/>
            <a:ext cx="4815840" cy="1815882"/>
          </a:xfrm>
          <a:prstGeom prst="rect">
            <a:avLst/>
          </a:prstGeom>
          <a:noFill/>
        </p:spPr>
        <p:txBody>
          <a:bodyPr wrap="square" rtlCol="0">
            <a:spAutoFit/>
          </a:bodyPr>
          <a:lstStyle/>
          <a:p>
            <a:r>
              <a:rPr lang="uk-UA" sz="1600" dirty="0" smtClean="0"/>
              <a:t>Державна реєстрація права власності</a:t>
            </a:r>
            <a:r>
              <a:rPr lang="uk-UA" sz="1600" dirty="0">
                <a:solidFill>
                  <a:schemeClr val="accent1"/>
                </a:solidFill>
              </a:rPr>
              <a:t> </a:t>
            </a:r>
            <a:r>
              <a:rPr lang="uk-UA" sz="1600" dirty="0" smtClean="0">
                <a:solidFill>
                  <a:schemeClr val="accent1"/>
                </a:solidFill>
              </a:rPr>
              <a:t>14770</a:t>
            </a:r>
          </a:p>
          <a:p>
            <a:r>
              <a:rPr lang="uk-UA" sz="1600" dirty="0" smtClean="0"/>
              <a:t>Внесення змін до права власності </a:t>
            </a:r>
            <a:r>
              <a:rPr lang="uk-UA" sz="1600" dirty="0" smtClean="0">
                <a:solidFill>
                  <a:schemeClr val="accent1"/>
                </a:solidFill>
              </a:rPr>
              <a:t>775</a:t>
            </a:r>
          </a:p>
          <a:p>
            <a:r>
              <a:rPr lang="uk-UA" sz="1600" dirty="0" smtClean="0"/>
              <a:t>Скасування права власності </a:t>
            </a:r>
            <a:r>
              <a:rPr lang="uk-UA" sz="1600" dirty="0" smtClean="0">
                <a:solidFill>
                  <a:schemeClr val="accent1"/>
                </a:solidFill>
              </a:rPr>
              <a:t>93</a:t>
            </a:r>
          </a:p>
          <a:p>
            <a:r>
              <a:rPr lang="uk-UA" sz="1600" dirty="0" smtClean="0"/>
              <a:t>Реєстрація іншого речового права </a:t>
            </a:r>
            <a:r>
              <a:rPr lang="uk-UA" sz="1600" dirty="0" smtClean="0">
                <a:solidFill>
                  <a:schemeClr val="accent1"/>
                </a:solidFill>
              </a:rPr>
              <a:t>1648</a:t>
            </a:r>
          </a:p>
          <a:p>
            <a:r>
              <a:rPr lang="uk-UA" sz="1600" dirty="0"/>
              <a:t>Внесення змін до іншого речового права </a:t>
            </a:r>
            <a:r>
              <a:rPr lang="uk-UA" sz="1600" dirty="0" smtClean="0">
                <a:solidFill>
                  <a:schemeClr val="accent1"/>
                </a:solidFill>
              </a:rPr>
              <a:t>63</a:t>
            </a:r>
          </a:p>
          <a:p>
            <a:r>
              <a:rPr lang="uk-UA" sz="1600" dirty="0" smtClean="0"/>
              <a:t>Реєстрація (виникнення, припинення) обтяжень </a:t>
            </a:r>
            <a:r>
              <a:rPr lang="uk-UA" sz="1600" dirty="0" smtClean="0">
                <a:solidFill>
                  <a:schemeClr val="accent1"/>
                </a:solidFill>
              </a:rPr>
              <a:t>814</a:t>
            </a:r>
            <a:endParaRPr lang="uk-UA" sz="1600" dirty="0">
              <a:solidFill>
                <a:schemeClr val="accent1"/>
              </a:solidFill>
            </a:endParaRPr>
          </a:p>
          <a:p>
            <a:pPr algn="ctr"/>
            <a:endParaRPr lang="uk-UA" sz="1600" dirty="0">
              <a:solidFill>
                <a:schemeClr val="accent1"/>
              </a:solidFill>
            </a:endParaRPr>
          </a:p>
        </p:txBody>
      </p:sp>
      <p:sp>
        <p:nvSpPr>
          <p:cNvPr id="9" name="Прямоугольник 8"/>
          <p:cNvSpPr/>
          <p:nvPr/>
        </p:nvSpPr>
        <p:spPr>
          <a:xfrm>
            <a:off x="2067169" y="1171843"/>
            <a:ext cx="4898046" cy="2062103"/>
          </a:xfrm>
          <a:prstGeom prst="rect">
            <a:avLst/>
          </a:prstGeom>
        </p:spPr>
        <p:txBody>
          <a:bodyPr wrap="square">
            <a:spAutoFit/>
          </a:bodyPr>
          <a:lstStyle/>
          <a:p>
            <a:pPr algn="ctr"/>
            <a:r>
              <a:rPr lang="uk-UA" sz="1600" dirty="0"/>
              <a:t>Державна реєстрація </a:t>
            </a:r>
            <a:r>
              <a:rPr lang="uk-UA" sz="1600" dirty="0" smtClean="0"/>
              <a:t>права власності </a:t>
            </a:r>
            <a:r>
              <a:rPr lang="uk-UA" sz="1600" dirty="0" smtClean="0">
                <a:solidFill>
                  <a:schemeClr val="tx2"/>
                </a:solidFill>
              </a:rPr>
              <a:t>17891</a:t>
            </a:r>
          </a:p>
          <a:p>
            <a:pPr algn="ctr"/>
            <a:r>
              <a:rPr lang="uk-UA" sz="1600" dirty="0" smtClean="0"/>
              <a:t>Внесення змін до права власності </a:t>
            </a:r>
            <a:r>
              <a:rPr lang="uk-UA" sz="1600" dirty="0" smtClean="0">
                <a:solidFill>
                  <a:schemeClr val="tx2"/>
                </a:solidFill>
              </a:rPr>
              <a:t>957</a:t>
            </a:r>
          </a:p>
          <a:p>
            <a:pPr algn="ctr"/>
            <a:r>
              <a:rPr lang="uk-UA" sz="1600" dirty="0" smtClean="0"/>
              <a:t>Скасування права власності </a:t>
            </a:r>
            <a:r>
              <a:rPr lang="uk-UA" sz="1600" dirty="0" smtClean="0">
                <a:solidFill>
                  <a:schemeClr val="tx2"/>
                </a:solidFill>
              </a:rPr>
              <a:t>78</a:t>
            </a:r>
          </a:p>
          <a:p>
            <a:pPr algn="ctr"/>
            <a:r>
              <a:rPr lang="uk-UA" sz="1600" dirty="0"/>
              <a:t>Реєстрація іншого речового права </a:t>
            </a:r>
            <a:r>
              <a:rPr lang="uk-UA" sz="1600" dirty="0" smtClean="0">
                <a:solidFill>
                  <a:schemeClr val="tx2"/>
                </a:solidFill>
              </a:rPr>
              <a:t>1907</a:t>
            </a:r>
          </a:p>
          <a:p>
            <a:pPr algn="ctr"/>
            <a:r>
              <a:rPr lang="uk-UA" sz="1600" dirty="0" smtClean="0"/>
              <a:t>Внесення змін до іншого речового права </a:t>
            </a:r>
            <a:r>
              <a:rPr lang="uk-UA" sz="1600" dirty="0" smtClean="0">
                <a:solidFill>
                  <a:schemeClr val="tx2"/>
                </a:solidFill>
              </a:rPr>
              <a:t>104</a:t>
            </a:r>
          </a:p>
          <a:p>
            <a:pPr algn="ctr"/>
            <a:r>
              <a:rPr lang="uk-UA" sz="1600" dirty="0"/>
              <a:t>Реєстрація (виникнення, припинення) </a:t>
            </a:r>
            <a:r>
              <a:rPr lang="uk-UA" sz="1600" dirty="0" smtClean="0"/>
              <a:t>обтяжень </a:t>
            </a:r>
            <a:r>
              <a:rPr lang="uk-UA" sz="1600" dirty="0" smtClean="0">
                <a:solidFill>
                  <a:schemeClr val="tx2"/>
                </a:solidFill>
              </a:rPr>
              <a:t>836</a:t>
            </a:r>
            <a:endParaRPr lang="uk-UA" sz="1600" dirty="0">
              <a:solidFill>
                <a:schemeClr val="tx2"/>
              </a:solidFill>
            </a:endParaRPr>
          </a:p>
          <a:p>
            <a:pPr algn="ctr"/>
            <a:endParaRPr lang="uk-UA" sz="1600" dirty="0"/>
          </a:p>
          <a:p>
            <a:pPr algn="ctr"/>
            <a:endParaRPr lang="uk-UA" sz="1600" dirty="0">
              <a:solidFill>
                <a:schemeClr val="tx2"/>
              </a:solidFill>
            </a:endParaRPr>
          </a:p>
        </p:txBody>
      </p:sp>
      <p:sp>
        <p:nvSpPr>
          <p:cNvPr id="26" name="Прямоугольник 25"/>
          <p:cNvSpPr/>
          <p:nvPr/>
        </p:nvSpPr>
        <p:spPr>
          <a:xfrm>
            <a:off x="4919737" y="4414934"/>
            <a:ext cx="4794993" cy="2308324"/>
          </a:xfrm>
          <a:prstGeom prst="rect">
            <a:avLst/>
          </a:prstGeom>
        </p:spPr>
        <p:txBody>
          <a:bodyPr wrap="square">
            <a:spAutoFit/>
          </a:bodyPr>
          <a:lstStyle/>
          <a:p>
            <a:pPr algn="ctr"/>
            <a:r>
              <a:rPr lang="uk-UA" sz="1600" dirty="0"/>
              <a:t>Державна реєстрація </a:t>
            </a:r>
            <a:r>
              <a:rPr lang="uk-UA" sz="1600" dirty="0" smtClean="0"/>
              <a:t>права власності </a:t>
            </a:r>
            <a:r>
              <a:rPr lang="uk-UA" sz="1600" dirty="0" smtClean="0">
                <a:solidFill>
                  <a:schemeClr val="accent1"/>
                </a:solidFill>
              </a:rPr>
              <a:t>16279</a:t>
            </a:r>
            <a:endParaRPr lang="uk-UA" sz="1600" dirty="0">
              <a:solidFill>
                <a:schemeClr val="accent1"/>
              </a:solidFill>
            </a:endParaRPr>
          </a:p>
          <a:p>
            <a:pPr algn="ctr"/>
            <a:r>
              <a:rPr lang="uk-UA" sz="1600" dirty="0" smtClean="0"/>
              <a:t>Внесення змін до права власності </a:t>
            </a:r>
            <a:r>
              <a:rPr lang="uk-UA" sz="1600" dirty="0" smtClean="0">
                <a:solidFill>
                  <a:schemeClr val="accent1"/>
                </a:solidFill>
              </a:rPr>
              <a:t>356</a:t>
            </a:r>
            <a:endParaRPr lang="uk-UA" sz="1600" dirty="0">
              <a:solidFill>
                <a:schemeClr val="accent1"/>
              </a:solidFill>
            </a:endParaRPr>
          </a:p>
          <a:p>
            <a:pPr algn="ctr"/>
            <a:r>
              <a:rPr lang="uk-UA" sz="1600" dirty="0" smtClean="0"/>
              <a:t>Скасування права власності </a:t>
            </a:r>
            <a:r>
              <a:rPr lang="uk-UA" sz="1600" dirty="0" smtClean="0">
                <a:solidFill>
                  <a:schemeClr val="accent1"/>
                </a:solidFill>
              </a:rPr>
              <a:t>50</a:t>
            </a:r>
          </a:p>
          <a:p>
            <a:pPr algn="ctr"/>
            <a:r>
              <a:rPr lang="uk-UA" sz="1600" dirty="0"/>
              <a:t>Реєстрація іншого речового права </a:t>
            </a:r>
            <a:r>
              <a:rPr lang="uk-UA" sz="1600" dirty="0" smtClean="0">
                <a:solidFill>
                  <a:schemeClr val="accent1"/>
                </a:solidFill>
              </a:rPr>
              <a:t>1208</a:t>
            </a:r>
          </a:p>
          <a:p>
            <a:pPr algn="ctr"/>
            <a:r>
              <a:rPr lang="uk-UA" sz="1600" dirty="0"/>
              <a:t>Внесення змін до іншого речового права </a:t>
            </a:r>
            <a:r>
              <a:rPr lang="uk-UA" sz="1600" dirty="0" smtClean="0">
                <a:solidFill>
                  <a:schemeClr val="accent1"/>
                </a:solidFill>
              </a:rPr>
              <a:t>83</a:t>
            </a:r>
          </a:p>
          <a:p>
            <a:pPr algn="ctr"/>
            <a:r>
              <a:rPr lang="uk-UA" sz="1600" dirty="0"/>
              <a:t>Реєстрація (виникнення, припинення) </a:t>
            </a:r>
            <a:r>
              <a:rPr lang="uk-UA" sz="1600" dirty="0" smtClean="0"/>
              <a:t>обтяжень </a:t>
            </a:r>
            <a:r>
              <a:rPr lang="uk-UA" sz="1600" dirty="0" smtClean="0">
                <a:solidFill>
                  <a:schemeClr val="accent1"/>
                </a:solidFill>
              </a:rPr>
              <a:t>612</a:t>
            </a:r>
            <a:endParaRPr lang="uk-UA" sz="1600" dirty="0">
              <a:solidFill>
                <a:schemeClr val="accent1"/>
              </a:solidFill>
            </a:endParaRPr>
          </a:p>
          <a:p>
            <a:pPr algn="ctr"/>
            <a:endParaRPr lang="uk-UA" sz="1600" dirty="0">
              <a:solidFill>
                <a:schemeClr val="accent1"/>
              </a:solidFill>
            </a:endParaRPr>
          </a:p>
          <a:p>
            <a:pPr algn="ctr"/>
            <a:endParaRPr lang="uk-UA" sz="1600" dirty="0">
              <a:solidFill>
                <a:schemeClr val="accent1"/>
              </a:solidFill>
            </a:endParaRPr>
          </a:p>
          <a:p>
            <a:pPr algn="ctr"/>
            <a:endParaRPr lang="uk-UA" sz="1600" dirty="0">
              <a:solidFill>
                <a:schemeClr val="accent1"/>
              </a:solidFill>
            </a:endParaRPr>
          </a:p>
        </p:txBody>
      </p:sp>
      <p:sp>
        <p:nvSpPr>
          <p:cNvPr id="27" name="Прямоугольник 26"/>
          <p:cNvSpPr/>
          <p:nvPr/>
        </p:nvSpPr>
        <p:spPr>
          <a:xfrm>
            <a:off x="6805224" y="1118841"/>
            <a:ext cx="6096000" cy="2308324"/>
          </a:xfrm>
          <a:prstGeom prst="rect">
            <a:avLst/>
          </a:prstGeom>
        </p:spPr>
        <p:txBody>
          <a:bodyPr>
            <a:spAutoFit/>
          </a:bodyPr>
          <a:lstStyle/>
          <a:p>
            <a:pPr algn="ctr"/>
            <a:r>
              <a:rPr lang="uk-UA" sz="1600" dirty="0"/>
              <a:t>Державна реєстрація </a:t>
            </a:r>
            <a:r>
              <a:rPr lang="uk-UA" sz="1600" dirty="0" smtClean="0"/>
              <a:t>права власності </a:t>
            </a:r>
            <a:r>
              <a:rPr lang="uk-UA" sz="1600" dirty="0" smtClean="0">
                <a:solidFill>
                  <a:srgbClr val="FFC000"/>
                </a:solidFill>
              </a:rPr>
              <a:t>16178</a:t>
            </a:r>
            <a:endParaRPr lang="uk-UA" sz="1600" dirty="0">
              <a:solidFill>
                <a:srgbClr val="FFC000"/>
              </a:solidFill>
            </a:endParaRPr>
          </a:p>
          <a:p>
            <a:pPr algn="ctr"/>
            <a:r>
              <a:rPr lang="uk-UA" sz="1600" dirty="0" smtClean="0"/>
              <a:t>Внесення змін до права власності </a:t>
            </a:r>
            <a:r>
              <a:rPr lang="uk-UA" sz="1600" dirty="0" smtClean="0">
                <a:solidFill>
                  <a:srgbClr val="FFC000"/>
                </a:solidFill>
              </a:rPr>
              <a:t>351</a:t>
            </a:r>
            <a:endParaRPr lang="uk-UA" sz="1600" dirty="0">
              <a:solidFill>
                <a:srgbClr val="FFC000"/>
              </a:solidFill>
            </a:endParaRPr>
          </a:p>
          <a:p>
            <a:pPr algn="ctr"/>
            <a:r>
              <a:rPr lang="uk-UA" sz="1600" dirty="0" smtClean="0"/>
              <a:t>Скасування права власності </a:t>
            </a:r>
            <a:r>
              <a:rPr lang="uk-UA" sz="1600" dirty="0" smtClean="0">
                <a:solidFill>
                  <a:srgbClr val="FFC000"/>
                </a:solidFill>
              </a:rPr>
              <a:t>27</a:t>
            </a:r>
          </a:p>
          <a:p>
            <a:pPr algn="ctr"/>
            <a:r>
              <a:rPr lang="uk-UA" sz="1600" dirty="0"/>
              <a:t>Реєстрація іншого речового права </a:t>
            </a:r>
            <a:r>
              <a:rPr lang="uk-UA" sz="1600" dirty="0" smtClean="0">
                <a:solidFill>
                  <a:schemeClr val="accent4"/>
                </a:solidFill>
              </a:rPr>
              <a:t>1322</a:t>
            </a:r>
          </a:p>
          <a:p>
            <a:pPr algn="ctr"/>
            <a:r>
              <a:rPr lang="uk-UA" sz="1600" dirty="0"/>
              <a:t>Внесення змін до іншого речового </a:t>
            </a:r>
            <a:r>
              <a:rPr lang="uk-UA" sz="1600" dirty="0" smtClean="0"/>
              <a:t>права </a:t>
            </a:r>
            <a:r>
              <a:rPr lang="uk-UA" sz="1600" dirty="0" smtClean="0">
                <a:solidFill>
                  <a:schemeClr val="accent4"/>
                </a:solidFill>
              </a:rPr>
              <a:t>210</a:t>
            </a:r>
          </a:p>
          <a:p>
            <a:pPr algn="ctr"/>
            <a:r>
              <a:rPr lang="uk-UA" sz="1600" dirty="0"/>
              <a:t>Реєстрація (виникнення, припинення) </a:t>
            </a:r>
            <a:r>
              <a:rPr lang="uk-UA" sz="1600" dirty="0" smtClean="0"/>
              <a:t>обтяжень </a:t>
            </a:r>
            <a:r>
              <a:rPr lang="uk-UA" sz="1600" dirty="0" smtClean="0">
                <a:solidFill>
                  <a:schemeClr val="accent4"/>
                </a:solidFill>
              </a:rPr>
              <a:t>1373</a:t>
            </a:r>
            <a:endParaRPr lang="uk-UA" sz="1600" dirty="0">
              <a:solidFill>
                <a:schemeClr val="accent4"/>
              </a:solidFill>
            </a:endParaRPr>
          </a:p>
          <a:p>
            <a:pPr algn="ctr"/>
            <a:r>
              <a:rPr lang="uk-UA" sz="1600" dirty="0" smtClean="0">
                <a:solidFill>
                  <a:schemeClr val="accent4"/>
                </a:solidFill>
              </a:rPr>
              <a:t> </a:t>
            </a:r>
            <a:endParaRPr lang="uk-UA" sz="1600" dirty="0">
              <a:solidFill>
                <a:schemeClr val="accent4"/>
              </a:solidFill>
            </a:endParaRPr>
          </a:p>
          <a:p>
            <a:pPr algn="ctr"/>
            <a:endParaRPr lang="uk-UA" sz="1600" dirty="0">
              <a:solidFill>
                <a:schemeClr val="accent4"/>
              </a:solidFill>
            </a:endParaRPr>
          </a:p>
          <a:p>
            <a:pPr algn="ctr"/>
            <a:endParaRPr lang="uk-UA" sz="1600" dirty="0">
              <a:solidFill>
                <a:srgbClr val="FFC000"/>
              </a:solidFill>
            </a:endParaRPr>
          </a:p>
        </p:txBody>
      </p:sp>
    </p:spTree>
    <p:extLst>
      <p:ext uri="{BB962C8B-B14F-4D97-AF65-F5344CB8AC3E}">
        <p14:creationId xmlns="" xmlns:p14="http://schemas.microsoft.com/office/powerpoint/2010/main" val="1683974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rotWithShape="1">
          <a:blip r:embed="rId2" cstate="print">
            <a:extLst>
              <a:ext uri="{28A0092B-C50C-407E-A947-70E740481C1C}">
                <a14:useLocalDpi xmlns="" xmlns:a14="http://schemas.microsoft.com/office/drawing/2010/main" val="0"/>
              </a:ext>
            </a:extLst>
          </a:blip>
          <a:srcRect r="764"/>
          <a:stretch/>
        </p:blipFill>
        <p:spPr>
          <a:xfrm>
            <a:off x="10510" y="-3670"/>
            <a:ext cx="12181490" cy="6861670"/>
          </a:xfrm>
          <a:prstGeom prst="rect">
            <a:avLst/>
          </a:prstGeom>
        </p:spPr>
      </p:pic>
      <p:pic>
        <p:nvPicPr>
          <p:cNvPr id="6" name="Рисунок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296047" y="3060031"/>
            <a:ext cx="1805208" cy="1562898"/>
          </a:xfrm>
          <a:prstGeom prst="rect">
            <a:avLst/>
          </a:prstGeom>
        </p:spPr>
      </p:pic>
      <p:pic>
        <p:nvPicPr>
          <p:cNvPr id="7" name="Рисунок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261342" y="-2904"/>
            <a:ext cx="1805208" cy="1562898"/>
          </a:xfrm>
          <a:prstGeom prst="rect">
            <a:avLst/>
          </a:prstGeom>
        </p:spPr>
      </p:pic>
      <p:pic>
        <p:nvPicPr>
          <p:cNvPr id="8" name="Рисунок 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268290" y="1530182"/>
            <a:ext cx="1805208" cy="1562898"/>
          </a:xfrm>
          <a:prstGeom prst="rect">
            <a:avLst/>
          </a:prstGeom>
        </p:spPr>
      </p:pic>
      <p:pic>
        <p:nvPicPr>
          <p:cNvPr id="9" name="Рисунок 8"/>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581352" y="743038"/>
            <a:ext cx="1805208" cy="1565321"/>
          </a:xfrm>
          <a:prstGeom prst="rect">
            <a:avLst/>
          </a:prstGeom>
        </p:spPr>
      </p:pic>
      <p:pic>
        <p:nvPicPr>
          <p:cNvPr id="10" name="Рисунок 9"/>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596095" y="3795689"/>
            <a:ext cx="1805208" cy="1565321"/>
          </a:xfrm>
          <a:prstGeom prst="rect">
            <a:avLst/>
          </a:prstGeom>
        </p:spPr>
      </p:pic>
      <p:pic>
        <p:nvPicPr>
          <p:cNvPr id="11" name="Рисунок 10"/>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606748" y="5321252"/>
            <a:ext cx="1802413" cy="1562898"/>
          </a:xfrm>
          <a:prstGeom prst="rect">
            <a:avLst/>
          </a:prstGeom>
        </p:spPr>
      </p:pic>
      <p:sp>
        <p:nvSpPr>
          <p:cNvPr id="21" name="Прямоугольник 20"/>
          <p:cNvSpPr/>
          <p:nvPr/>
        </p:nvSpPr>
        <p:spPr>
          <a:xfrm flipV="1">
            <a:off x="7368156" y="2080518"/>
            <a:ext cx="4646049"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Прямоугольник 23"/>
          <p:cNvSpPr/>
          <p:nvPr/>
        </p:nvSpPr>
        <p:spPr>
          <a:xfrm flipV="1">
            <a:off x="303145" y="1484080"/>
            <a:ext cx="396514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6" name="Прямоугольник 25"/>
          <p:cNvSpPr/>
          <p:nvPr/>
        </p:nvSpPr>
        <p:spPr>
          <a:xfrm flipV="1">
            <a:off x="7355884" y="3591936"/>
            <a:ext cx="4646049"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7" name="Прямоугольник 26"/>
          <p:cNvSpPr/>
          <p:nvPr/>
        </p:nvSpPr>
        <p:spPr>
          <a:xfrm flipV="1">
            <a:off x="7355883" y="5153805"/>
            <a:ext cx="4646049"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0" name="Прямоугольник 29"/>
          <p:cNvSpPr/>
          <p:nvPr/>
        </p:nvSpPr>
        <p:spPr>
          <a:xfrm flipV="1">
            <a:off x="292472" y="2940359"/>
            <a:ext cx="396514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1" name="Прямоугольник 30"/>
          <p:cNvSpPr/>
          <p:nvPr/>
        </p:nvSpPr>
        <p:spPr>
          <a:xfrm flipV="1">
            <a:off x="419879" y="4528032"/>
            <a:ext cx="396514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4" name="TextBox 33"/>
          <p:cNvSpPr txBox="1"/>
          <p:nvPr/>
        </p:nvSpPr>
        <p:spPr>
          <a:xfrm>
            <a:off x="4583451" y="485446"/>
            <a:ext cx="1120820" cy="646331"/>
          </a:xfrm>
          <a:prstGeom prst="rect">
            <a:avLst/>
          </a:prstGeom>
          <a:noFill/>
        </p:spPr>
        <p:txBody>
          <a:bodyPr wrap="none" rtlCol="0">
            <a:spAutoFit/>
          </a:bodyPr>
          <a:lstStyle/>
          <a:p>
            <a:r>
              <a:rPr lang="uk-UA" sz="3600" b="1" dirty="0" smtClean="0">
                <a:solidFill>
                  <a:schemeClr val="bg1"/>
                </a:solidFill>
              </a:rPr>
              <a:t>2018</a:t>
            </a:r>
            <a:endParaRPr lang="uk-UA" sz="3600" b="1" dirty="0">
              <a:solidFill>
                <a:schemeClr val="bg1"/>
              </a:solidFill>
            </a:endParaRPr>
          </a:p>
        </p:txBody>
      </p:sp>
      <p:sp>
        <p:nvSpPr>
          <p:cNvPr id="35" name="TextBox 34"/>
          <p:cNvSpPr txBox="1"/>
          <p:nvPr/>
        </p:nvSpPr>
        <p:spPr>
          <a:xfrm>
            <a:off x="5990483" y="1234625"/>
            <a:ext cx="1120820" cy="646331"/>
          </a:xfrm>
          <a:prstGeom prst="rect">
            <a:avLst/>
          </a:prstGeom>
          <a:noFill/>
        </p:spPr>
        <p:txBody>
          <a:bodyPr wrap="none" rtlCol="0">
            <a:spAutoFit/>
          </a:bodyPr>
          <a:lstStyle/>
          <a:p>
            <a:r>
              <a:rPr lang="uk-UA" sz="3600" b="1" dirty="0" smtClean="0">
                <a:solidFill>
                  <a:schemeClr val="bg1"/>
                </a:solidFill>
              </a:rPr>
              <a:t>2018</a:t>
            </a:r>
            <a:endParaRPr lang="uk-UA" sz="3600" b="1" dirty="0">
              <a:solidFill>
                <a:schemeClr val="bg1"/>
              </a:solidFill>
            </a:endParaRPr>
          </a:p>
        </p:txBody>
      </p:sp>
      <p:sp>
        <p:nvSpPr>
          <p:cNvPr id="36" name="TextBox 35"/>
          <p:cNvSpPr txBox="1"/>
          <p:nvPr/>
        </p:nvSpPr>
        <p:spPr>
          <a:xfrm>
            <a:off x="4595234" y="2013332"/>
            <a:ext cx="1120820" cy="646331"/>
          </a:xfrm>
          <a:prstGeom prst="rect">
            <a:avLst/>
          </a:prstGeom>
          <a:noFill/>
        </p:spPr>
        <p:txBody>
          <a:bodyPr wrap="none" rtlCol="0">
            <a:spAutoFit/>
          </a:bodyPr>
          <a:lstStyle/>
          <a:p>
            <a:r>
              <a:rPr lang="uk-UA" sz="3600" b="1" dirty="0" smtClean="0">
                <a:solidFill>
                  <a:schemeClr val="bg1"/>
                </a:solidFill>
              </a:rPr>
              <a:t>2019</a:t>
            </a:r>
            <a:endParaRPr lang="uk-UA" sz="3600" b="1" dirty="0">
              <a:solidFill>
                <a:schemeClr val="bg1"/>
              </a:solidFill>
            </a:endParaRPr>
          </a:p>
        </p:txBody>
      </p:sp>
      <p:sp>
        <p:nvSpPr>
          <p:cNvPr id="37" name="TextBox 36"/>
          <p:cNvSpPr txBox="1"/>
          <p:nvPr/>
        </p:nvSpPr>
        <p:spPr>
          <a:xfrm>
            <a:off x="6277003" y="3291629"/>
            <a:ext cx="418704" cy="646331"/>
          </a:xfrm>
          <a:prstGeom prst="rect">
            <a:avLst/>
          </a:prstGeom>
          <a:noFill/>
        </p:spPr>
        <p:txBody>
          <a:bodyPr wrap="none" rtlCol="0">
            <a:spAutoFit/>
          </a:bodyPr>
          <a:lstStyle/>
          <a:p>
            <a:r>
              <a:rPr lang="uk-UA" sz="3600" b="1" dirty="0" smtClean="0">
                <a:solidFill>
                  <a:schemeClr val="bg1"/>
                </a:solidFill>
              </a:rPr>
              <a:t>4</a:t>
            </a:r>
            <a:endParaRPr lang="uk-UA" sz="3600" b="1" dirty="0">
              <a:solidFill>
                <a:schemeClr val="bg1"/>
              </a:solidFill>
            </a:endParaRPr>
          </a:p>
        </p:txBody>
      </p:sp>
      <p:sp>
        <p:nvSpPr>
          <p:cNvPr id="38" name="TextBox 37"/>
          <p:cNvSpPr txBox="1"/>
          <p:nvPr/>
        </p:nvSpPr>
        <p:spPr>
          <a:xfrm>
            <a:off x="4623353" y="3510668"/>
            <a:ext cx="1120820" cy="646331"/>
          </a:xfrm>
          <a:prstGeom prst="rect">
            <a:avLst/>
          </a:prstGeom>
          <a:noFill/>
        </p:spPr>
        <p:txBody>
          <a:bodyPr wrap="none" rtlCol="0">
            <a:spAutoFit/>
          </a:bodyPr>
          <a:lstStyle/>
          <a:p>
            <a:r>
              <a:rPr lang="uk-UA" sz="3600" b="1" dirty="0" smtClean="0">
                <a:solidFill>
                  <a:schemeClr val="bg1"/>
                </a:solidFill>
              </a:rPr>
              <a:t>2020</a:t>
            </a:r>
            <a:endParaRPr lang="uk-UA" sz="3600" b="1" dirty="0">
              <a:solidFill>
                <a:schemeClr val="bg1"/>
              </a:solidFill>
            </a:endParaRPr>
          </a:p>
        </p:txBody>
      </p:sp>
      <p:sp>
        <p:nvSpPr>
          <p:cNvPr id="39" name="TextBox 38"/>
          <p:cNvSpPr txBox="1"/>
          <p:nvPr/>
        </p:nvSpPr>
        <p:spPr>
          <a:xfrm>
            <a:off x="5923546" y="4255458"/>
            <a:ext cx="1120820" cy="646331"/>
          </a:xfrm>
          <a:prstGeom prst="rect">
            <a:avLst/>
          </a:prstGeom>
          <a:noFill/>
        </p:spPr>
        <p:txBody>
          <a:bodyPr wrap="none" rtlCol="0">
            <a:spAutoFit/>
          </a:bodyPr>
          <a:lstStyle/>
          <a:p>
            <a:r>
              <a:rPr lang="uk-UA" sz="3600" b="1" dirty="0" smtClean="0">
                <a:solidFill>
                  <a:schemeClr val="bg1"/>
                </a:solidFill>
              </a:rPr>
              <a:t>2020</a:t>
            </a:r>
            <a:endParaRPr lang="uk-UA" sz="3600" b="1" dirty="0">
              <a:solidFill>
                <a:schemeClr val="bg1"/>
              </a:solidFill>
            </a:endParaRPr>
          </a:p>
        </p:txBody>
      </p:sp>
      <p:sp>
        <p:nvSpPr>
          <p:cNvPr id="2" name="TextBox 1"/>
          <p:cNvSpPr txBox="1"/>
          <p:nvPr/>
        </p:nvSpPr>
        <p:spPr>
          <a:xfrm>
            <a:off x="130629" y="211607"/>
            <a:ext cx="7080068" cy="369332"/>
          </a:xfrm>
          <a:prstGeom prst="rect">
            <a:avLst/>
          </a:prstGeom>
          <a:noFill/>
        </p:spPr>
        <p:txBody>
          <a:bodyPr wrap="square" rtlCol="0">
            <a:spAutoFit/>
          </a:bodyPr>
          <a:lstStyle/>
          <a:p>
            <a:r>
              <a:rPr lang="uk-UA" b="1" dirty="0" smtClean="0">
                <a:solidFill>
                  <a:schemeClr val="tx2"/>
                </a:solidFill>
              </a:rPr>
              <a:t>Кількість вилучених  реєстраційних справ</a:t>
            </a:r>
            <a:endParaRPr lang="uk-UA" b="1" dirty="0">
              <a:solidFill>
                <a:schemeClr val="tx2"/>
              </a:solidFill>
            </a:endParaRPr>
          </a:p>
        </p:txBody>
      </p:sp>
      <p:pic>
        <p:nvPicPr>
          <p:cNvPr id="28" name="Рисунок 27"/>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282557" y="4602197"/>
            <a:ext cx="1802413" cy="1562898"/>
          </a:xfrm>
          <a:prstGeom prst="rect">
            <a:avLst/>
          </a:prstGeom>
        </p:spPr>
      </p:pic>
      <p:sp>
        <p:nvSpPr>
          <p:cNvPr id="3" name="TextBox 2"/>
          <p:cNvSpPr txBox="1"/>
          <p:nvPr/>
        </p:nvSpPr>
        <p:spPr>
          <a:xfrm>
            <a:off x="4566649" y="5001315"/>
            <a:ext cx="1264004" cy="646331"/>
          </a:xfrm>
          <a:prstGeom prst="rect">
            <a:avLst/>
          </a:prstGeom>
          <a:noFill/>
        </p:spPr>
        <p:txBody>
          <a:bodyPr wrap="square" rtlCol="0">
            <a:spAutoFit/>
          </a:bodyPr>
          <a:lstStyle/>
          <a:p>
            <a:r>
              <a:rPr lang="uk-UA" sz="3600" b="1" dirty="0" smtClean="0">
                <a:solidFill>
                  <a:schemeClr val="bg1"/>
                </a:solidFill>
              </a:rPr>
              <a:t>2021</a:t>
            </a:r>
            <a:endParaRPr lang="uk-UA" sz="3600" b="1" dirty="0">
              <a:solidFill>
                <a:schemeClr val="bg1"/>
              </a:solidFill>
            </a:endParaRPr>
          </a:p>
        </p:txBody>
      </p:sp>
      <p:sp>
        <p:nvSpPr>
          <p:cNvPr id="4" name="TextBox 3"/>
          <p:cNvSpPr txBox="1"/>
          <p:nvPr/>
        </p:nvSpPr>
        <p:spPr>
          <a:xfrm>
            <a:off x="1449631" y="639499"/>
            <a:ext cx="3030583" cy="646331"/>
          </a:xfrm>
          <a:prstGeom prst="rect">
            <a:avLst/>
          </a:prstGeom>
          <a:noFill/>
        </p:spPr>
        <p:txBody>
          <a:bodyPr wrap="square" rtlCol="0">
            <a:spAutoFit/>
          </a:bodyPr>
          <a:lstStyle/>
          <a:p>
            <a:r>
              <a:rPr lang="uk-UA" sz="3600" dirty="0" smtClean="0">
                <a:solidFill>
                  <a:schemeClr val="accent1"/>
                </a:solidFill>
              </a:rPr>
              <a:t>239</a:t>
            </a:r>
            <a:endParaRPr lang="uk-UA" sz="3600" dirty="0">
              <a:solidFill>
                <a:schemeClr val="accent1"/>
              </a:solidFill>
            </a:endParaRPr>
          </a:p>
        </p:txBody>
      </p:sp>
      <p:sp>
        <p:nvSpPr>
          <p:cNvPr id="5" name="TextBox 4"/>
          <p:cNvSpPr txBox="1"/>
          <p:nvPr/>
        </p:nvSpPr>
        <p:spPr>
          <a:xfrm>
            <a:off x="1469934" y="1770948"/>
            <a:ext cx="1907178" cy="646331"/>
          </a:xfrm>
          <a:prstGeom prst="rect">
            <a:avLst/>
          </a:prstGeom>
          <a:noFill/>
        </p:spPr>
        <p:txBody>
          <a:bodyPr wrap="square" rtlCol="0">
            <a:spAutoFit/>
          </a:bodyPr>
          <a:lstStyle/>
          <a:p>
            <a:r>
              <a:rPr lang="uk-UA" sz="3600" dirty="0" smtClean="0">
                <a:solidFill>
                  <a:schemeClr val="accent1"/>
                </a:solidFill>
              </a:rPr>
              <a:t>228</a:t>
            </a:r>
            <a:endParaRPr lang="uk-UA" sz="3600" dirty="0">
              <a:solidFill>
                <a:schemeClr val="accent1"/>
              </a:solidFill>
            </a:endParaRPr>
          </a:p>
        </p:txBody>
      </p:sp>
      <p:sp>
        <p:nvSpPr>
          <p:cNvPr id="13" name="TextBox 12"/>
          <p:cNvSpPr txBox="1"/>
          <p:nvPr/>
        </p:nvSpPr>
        <p:spPr>
          <a:xfrm>
            <a:off x="1469934" y="3481871"/>
            <a:ext cx="1759131" cy="646331"/>
          </a:xfrm>
          <a:prstGeom prst="rect">
            <a:avLst/>
          </a:prstGeom>
          <a:noFill/>
        </p:spPr>
        <p:txBody>
          <a:bodyPr wrap="square" rtlCol="0">
            <a:spAutoFit/>
          </a:bodyPr>
          <a:lstStyle/>
          <a:p>
            <a:r>
              <a:rPr lang="uk-UA" sz="3600" dirty="0" smtClean="0">
                <a:solidFill>
                  <a:schemeClr val="accent1"/>
                </a:solidFill>
              </a:rPr>
              <a:t>148</a:t>
            </a:r>
            <a:endParaRPr lang="uk-UA" sz="3600" dirty="0">
              <a:solidFill>
                <a:schemeClr val="accent1"/>
              </a:solidFill>
            </a:endParaRPr>
          </a:p>
        </p:txBody>
      </p:sp>
      <p:sp>
        <p:nvSpPr>
          <p:cNvPr id="14" name="TextBox 13"/>
          <p:cNvSpPr txBox="1"/>
          <p:nvPr/>
        </p:nvSpPr>
        <p:spPr>
          <a:xfrm>
            <a:off x="1451446" y="4998086"/>
            <a:ext cx="2595154" cy="646331"/>
          </a:xfrm>
          <a:prstGeom prst="rect">
            <a:avLst/>
          </a:prstGeom>
          <a:noFill/>
        </p:spPr>
        <p:txBody>
          <a:bodyPr wrap="square" rtlCol="0">
            <a:spAutoFit/>
          </a:bodyPr>
          <a:lstStyle/>
          <a:p>
            <a:r>
              <a:rPr lang="uk-UA" sz="3600" dirty="0" smtClean="0">
                <a:solidFill>
                  <a:schemeClr val="accent4"/>
                </a:solidFill>
              </a:rPr>
              <a:t>276</a:t>
            </a:r>
            <a:endParaRPr lang="uk-UA" sz="3600" dirty="0">
              <a:solidFill>
                <a:schemeClr val="accent4"/>
              </a:solidFill>
            </a:endParaRPr>
          </a:p>
        </p:txBody>
      </p:sp>
      <p:sp>
        <p:nvSpPr>
          <p:cNvPr id="15" name="TextBox 14"/>
          <p:cNvSpPr txBox="1"/>
          <p:nvPr/>
        </p:nvSpPr>
        <p:spPr>
          <a:xfrm>
            <a:off x="6050876" y="162561"/>
            <a:ext cx="6141123" cy="369332"/>
          </a:xfrm>
          <a:prstGeom prst="rect">
            <a:avLst/>
          </a:prstGeom>
          <a:noFill/>
        </p:spPr>
        <p:txBody>
          <a:bodyPr wrap="square" rtlCol="0">
            <a:spAutoFit/>
          </a:bodyPr>
          <a:lstStyle/>
          <a:p>
            <a:r>
              <a:rPr lang="uk-UA" b="1" dirty="0" smtClean="0">
                <a:solidFill>
                  <a:schemeClr val="tx2"/>
                </a:solidFill>
              </a:rPr>
              <a:t>Кількість реєстраційних справ, що надійшли на зберігання </a:t>
            </a:r>
            <a:endParaRPr lang="uk-UA" b="1" dirty="0">
              <a:solidFill>
                <a:schemeClr val="tx2"/>
              </a:solidFill>
            </a:endParaRPr>
          </a:p>
        </p:txBody>
      </p:sp>
      <p:pic>
        <p:nvPicPr>
          <p:cNvPr id="41" name="Рисунок 4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605351" y="2250696"/>
            <a:ext cx="1805208" cy="1562898"/>
          </a:xfrm>
          <a:prstGeom prst="rect">
            <a:avLst/>
          </a:prstGeom>
        </p:spPr>
      </p:pic>
      <p:sp>
        <p:nvSpPr>
          <p:cNvPr id="16" name="TextBox 15"/>
          <p:cNvSpPr txBox="1"/>
          <p:nvPr/>
        </p:nvSpPr>
        <p:spPr>
          <a:xfrm>
            <a:off x="6041606" y="2712679"/>
            <a:ext cx="1403957" cy="646331"/>
          </a:xfrm>
          <a:prstGeom prst="rect">
            <a:avLst/>
          </a:prstGeom>
          <a:noFill/>
        </p:spPr>
        <p:txBody>
          <a:bodyPr wrap="square" rtlCol="0">
            <a:spAutoFit/>
          </a:bodyPr>
          <a:lstStyle/>
          <a:p>
            <a:r>
              <a:rPr lang="uk-UA" sz="3600" b="1" dirty="0" smtClean="0">
                <a:solidFill>
                  <a:schemeClr val="bg1"/>
                </a:solidFill>
              </a:rPr>
              <a:t>2019</a:t>
            </a:r>
            <a:endParaRPr lang="uk-UA" sz="3600" b="1" dirty="0">
              <a:solidFill>
                <a:schemeClr val="bg1"/>
              </a:solidFill>
            </a:endParaRPr>
          </a:p>
        </p:txBody>
      </p:sp>
      <p:sp>
        <p:nvSpPr>
          <p:cNvPr id="17" name="TextBox 16"/>
          <p:cNvSpPr txBox="1"/>
          <p:nvPr/>
        </p:nvSpPr>
        <p:spPr>
          <a:xfrm>
            <a:off x="5990483" y="5763116"/>
            <a:ext cx="1278352" cy="646331"/>
          </a:xfrm>
          <a:prstGeom prst="rect">
            <a:avLst/>
          </a:prstGeom>
          <a:noFill/>
        </p:spPr>
        <p:txBody>
          <a:bodyPr wrap="square" rtlCol="0">
            <a:spAutoFit/>
          </a:bodyPr>
          <a:lstStyle/>
          <a:p>
            <a:r>
              <a:rPr lang="uk-UA" sz="3600" b="1" dirty="0" smtClean="0">
                <a:solidFill>
                  <a:schemeClr val="bg1"/>
                </a:solidFill>
              </a:rPr>
              <a:t>2021</a:t>
            </a:r>
            <a:endParaRPr lang="uk-UA" sz="3600" b="1" dirty="0">
              <a:solidFill>
                <a:schemeClr val="bg1"/>
              </a:solidFill>
            </a:endParaRPr>
          </a:p>
        </p:txBody>
      </p:sp>
      <p:sp>
        <p:nvSpPr>
          <p:cNvPr id="18" name="TextBox 17"/>
          <p:cNvSpPr txBox="1"/>
          <p:nvPr/>
        </p:nvSpPr>
        <p:spPr>
          <a:xfrm>
            <a:off x="8564016" y="1087247"/>
            <a:ext cx="2917371" cy="646331"/>
          </a:xfrm>
          <a:prstGeom prst="rect">
            <a:avLst/>
          </a:prstGeom>
          <a:noFill/>
        </p:spPr>
        <p:txBody>
          <a:bodyPr wrap="square" rtlCol="0">
            <a:spAutoFit/>
          </a:bodyPr>
          <a:lstStyle/>
          <a:p>
            <a:r>
              <a:rPr lang="uk-UA" sz="3600" dirty="0" smtClean="0">
                <a:solidFill>
                  <a:schemeClr val="accent1"/>
                </a:solidFill>
              </a:rPr>
              <a:t>46 290</a:t>
            </a:r>
            <a:endParaRPr lang="uk-UA" sz="3600" dirty="0">
              <a:solidFill>
                <a:schemeClr val="accent1"/>
              </a:solidFill>
            </a:endParaRPr>
          </a:p>
        </p:txBody>
      </p:sp>
      <p:sp>
        <p:nvSpPr>
          <p:cNvPr id="19" name="TextBox 18"/>
          <p:cNvSpPr txBox="1"/>
          <p:nvPr/>
        </p:nvSpPr>
        <p:spPr>
          <a:xfrm>
            <a:off x="8564016" y="2559769"/>
            <a:ext cx="2168434" cy="646331"/>
          </a:xfrm>
          <a:prstGeom prst="rect">
            <a:avLst/>
          </a:prstGeom>
          <a:noFill/>
        </p:spPr>
        <p:txBody>
          <a:bodyPr wrap="square" rtlCol="0">
            <a:spAutoFit/>
          </a:bodyPr>
          <a:lstStyle/>
          <a:p>
            <a:r>
              <a:rPr lang="uk-UA" sz="3600" dirty="0" smtClean="0">
                <a:solidFill>
                  <a:schemeClr val="accent1"/>
                </a:solidFill>
              </a:rPr>
              <a:t>47 914</a:t>
            </a:r>
            <a:endParaRPr lang="uk-UA" sz="3600" dirty="0">
              <a:solidFill>
                <a:schemeClr val="accent1"/>
              </a:solidFill>
            </a:endParaRPr>
          </a:p>
        </p:txBody>
      </p:sp>
      <p:sp>
        <p:nvSpPr>
          <p:cNvPr id="20" name="TextBox 19"/>
          <p:cNvSpPr txBox="1"/>
          <p:nvPr/>
        </p:nvSpPr>
        <p:spPr>
          <a:xfrm>
            <a:off x="8564016" y="4072564"/>
            <a:ext cx="1898468" cy="646331"/>
          </a:xfrm>
          <a:prstGeom prst="rect">
            <a:avLst/>
          </a:prstGeom>
          <a:noFill/>
        </p:spPr>
        <p:txBody>
          <a:bodyPr wrap="square" rtlCol="0">
            <a:spAutoFit/>
          </a:bodyPr>
          <a:lstStyle/>
          <a:p>
            <a:r>
              <a:rPr lang="uk-UA" sz="3600" dirty="0" smtClean="0">
                <a:solidFill>
                  <a:schemeClr val="accent1"/>
                </a:solidFill>
              </a:rPr>
              <a:t>11 716</a:t>
            </a:r>
            <a:endParaRPr lang="uk-UA" sz="3600" dirty="0">
              <a:solidFill>
                <a:schemeClr val="accent1"/>
              </a:solidFill>
            </a:endParaRPr>
          </a:p>
        </p:txBody>
      </p:sp>
      <p:sp>
        <p:nvSpPr>
          <p:cNvPr id="22" name="TextBox 21"/>
          <p:cNvSpPr txBox="1"/>
          <p:nvPr/>
        </p:nvSpPr>
        <p:spPr>
          <a:xfrm>
            <a:off x="8568369" y="5372979"/>
            <a:ext cx="1454332" cy="646331"/>
          </a:xfrm>
          <a:prstGeom prst="rect">
            <a:avLst/>
          </a:prstGeom>
          <a:noFill/>
        </p:spPr>
        <p:txBody>
          <a:bodyPr wrap="square" rtlCol="0">
            <a:spAutoFit/>
          </a:bodyPr>
          <a:lstStyle/>
          <a:p>
            <a:r>
              <a:rPr lang="uk-UA" sz="3600" dirty="0" smtClean="0">
                <a:solidFill>
                  <a:schemeClr val="accent4"/>
                </a:solidFill>
              </a:rPr>
              <a:t>14 479 </a:t>
            </a:r>
            <a:endParaRPr lang="uk-UA" sz="3600" dirty="0">
              <a:solidFill>
                <a:schemeClr val="accent4"/>
              </a:solidFill>
            </a:endParaRPr>
          </a:p>
        </p:txBody>
      </p:sp>
    </p:spTree>
    <p:extLst>
      <p:ext uri="{BB962C8B-B14F-4D97-AF65-F5344CB8AC3E}">
        <p14:creationId xmlns="" xmlns:p14="http://schemas.microsoft.com/office/powerpoint/2010/main" val="1771391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084" y="0"/>
            <a:ext cx="12188916" cy="6858000"/>
          </a:xfrm>
          <a:prstGeom prst="rect">
            <a:avLst/>
          </a:prstGeom>
        </p:spPr>
      </p:pic>
      <p:pic>
        <p:nvPicPr>
          <p:cNvPr id="4" name="Рисунок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64305" y="2862561"/>
            <a:ext cx="1655067" cy="954026"/>
          </a:xfrm>
          <a:prstGeom prst="rect">
            <a:avLst/>
          </a:prstGeom>
        </p:spPr>
      </p:pic>
      <p:pic>
        <p:nvPicPr>
          <p:cNvPr id="12" name="Рисунок 1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212932" y="2790339"/>
            <a:ext cx="1658115" cy="954026"/>
          </a:xfrm>
          <a:prstGeom prst="rect">
            <a:avLst/>
          </a:prstGeom>
        </p:spPr>
      </p:pic>
      <p:pic>
        <p:nvPicPr>
          <p:cNvPr id="13" name="Рисунок 1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614897" y="2337710"/>
            <a:ext cx="1655067" cy="905258"/>
          </a:xfrm>
          <a:prstGeom prst="rect">
            <a:avLst/>
          </a:prstGeom>
        </p:spPr>
      </p:pic>
      <p:sp>
        <p:nvSpPr>
          <p:cNvPr id="5" name="TextBox 4"/>
          <p:cNvSpPr txBox="1"/>
          <p:nvPr/>
        </p:nvSpPr>
        <p:spPr>
          <a:xfrm>
            <a:off x="1369048" y="96522"/>
            <a:ext cx="10822952" cy="1015663"/>
          </a:xfrm>
          <a:prstGeom prst="rect">
            <a:avLst/>
          </a:prstGeom>
          <a:noFill/>
        </p:spPr>
        <p:txBody>
          <a:bodyPr wrap="square" rtlCol="0">
            <a:spAutoFit/>
          </a:bodyPr>
          <a:lstStyle/>
          <a:p>
            <a:pPr algn="just"/>
            <a:r>
              <a:rPr lang="uk-UA" sz="3000" b="1" dirty="0" smtClean="0">
                <a:solidFill>
                  <a:schemeClr val="tx2"/>
                </a:solidFill>
              </a:rPr>
              <a:t>Кількість оскаржень рішень та дій державного реєстратора до Міністерства юстиції України та його територіальних органів </a:t>
            </a:r>
            <a:endParaRPr lang="uk-UA" sz="3000" b="1" dirty="0">
              <a:solidFill>
                <a:schemeClr val="tx2"/>
              </a:solidFill>
            </a:endParaRPr>
          </a:p>
        </p:txBody>
      </p:sp>
      <p:sp>
        <p:nvSpPr>
          <p:cNvPr id="6" name="TextBox 5"/>
          <p:cNvSpPr txBox="1"/>
          <p:nvPr/>
        </p:nvSpPr>
        <p:spPr>
          <a:xfrm>
            <a:off x="2666705" y="2790339"/>
            <a:ext cx="750568" cy="400110"/>
          </a:xfrm>
          <a:prstGeom prst="rect">
            <a:avLst/>
          </a:prstGeom>
          <a:noFill/>
        </p:spPr>
        <p:txBody>
          <a:bodyPr wrap="square" rtlCol="0">
            <a:spAutoFit/>
          </a:bodyPr>
          <a:lstStyle/>
          <a:p>
            <a:r>
              <a:rPr lang="uk-UA" sz="2000" dirty="0" smtClean="0">
                <a:solidFill>
                  <a:schemeClr val="bg1"/>
                </a:solidFill>
              </a:rPr>
              <a:t>2018</a:t>
            </a:r>
            <a:endParaRPr lang="uk-UA" sz="2000" dirty="0">
              <a:solidFill>
                <a:schemeClr val="bg1"/>
              </a:solidFill>
            </a:endParaRPr>
          </a:p>
        </p:txBody>
      </p:sp>
      <p:sp>
        <p:nvSpPr>
          <p:cNvPr id="7" name="TextBox 6"/>
          <p:cNvSpPr txBox="1"/>
          <p:nvPr/>
        </p:nvSpPr>
        <p:spPr>
          <a:xfrm>
            <a:off x="5103496" y="2842858"/>
            <a:ext cx="1386533" cy="400110"/>
          </a:xfrm>
          <a:prstGeom prst="rect">
            <a:avLst/>
          </a:prstGeom>
          <a:noFill/>
        </p:spPr>
        <p:txBody>
          <a:bodyPr wrap="square" rtlCol="0">
            <a:spAutoFit/>
          </a:bodyPr>
          <a:lstStyle/>
          <a:p>
            <a:r>
              <a:rPr lang="uk-UA" sz="2000" dirty="0" smtClean="0">
                <a:solidFill>
                  <a:schemeClr val="bg1"/>
                </a:solidFill>
              </a:rPr>
              <a:t>2019</a:t>
            </a:r>
            <a:endParaRPr lang="uk-UA" sz="2000" dirty="0">
              <a:solidFill>
                <a:schemeClr val="bg1"/>
              </a:solidFill>
            </a:endParaRPr>
          </a:p>
        </p:txBody>
      </p:sp>
      <p:sp>
        <p:nvSpPr>
          <p:cNvPr id="8" name="TextBox 7"/>
          <p:cNvSpPr txBox="1"/>
          <p:nvPr/>
        </p:nvSpPr>
        <p:spPr>
          <a:xfrm>
            <a:off x="7421689" y="2867242"/>
            <a:ext cx="1009872" cy="400110"/>
          </a:xfrm>
          <a:prstGeom prst="rect">
            <a:avLst/>
          </a:prstGeom>
          <a:noFill/>
        </p:spPr>
        <p:txBody>
          <a:bodyPr wrap="square" rtlCol="0">
            <a:spAutoFit/>
          </a:bodyPr>
          <a:lstStyle/>
          <a:p>
            <a:r>
              <a:rPr lang="uk-UA" sz="2000" dirty="0" smtClean="0">
                <a:solidFill>
                  <a:schemeClr val="bg1"/>
                </a:solidFill>
              </a:rPr>
              <a:t>2020</a:t>
            </a:r>
            <a:endParaRPr lang="uk-UA" sz="2000" dirty="0">
              <a:solidFill>
                <a:schemeClr val="bg1"/>
              </a:solidFill>
            </a:endParaRPr>
          </a:p>
        </p:txBody>
      </p:sp>
      <p:sp>
        <p:nvSpPr>
          <p:cNvPr id="9" name="TextBox 8"/>
          <p:cNvSpPr txBox="1"/>
          <p:nvPr/>
        </p:nvSpPr>
        <p:spPr>
          <a:xfrm>
            <a:off x="9804325" y="2842858"/>
            <a:ext cx="1113500" cy="400110"/>
          </a:xfrm>
          <a:prstGeom prst="rect">
            <a:avLst/>
          </a:prstGeom>
          <a:noFill/>
        </p:spPr>
        <p:txBody>
          <a:bodyPr wrap="square" rtlCol="0">
            <a:spAutoFit/>
          </a:bodyPr>
          <a:lstStyle/>
          <a:p>
            <a:r>
              <a:rPr lang="uk-UA" sz="2000" dirty="0" smtClean="0">
                <a:solidFill>
                  <a:schemeClr val="bg1"/>
                </a:solidFill>
              </a:rPr>
              <a:t>2019</a:t>
            </a:r>
            <a:endParaRPr lang="uk-UA" sz="2000" dirty="0">
              <a:solidFill>
                <a:schemeClr val="bg1"/>
              </a:solidFill>
            </a:endParaRPr>
          </a:p>
        </p:txBody>
      </p:sp>
      <p:sp>
        <p:nvSpPr>
          <p:cNvPr id="10" name="TextBox 9"/>
          <p:cNvSpPr txBox="1"/>
          <p:nvPr/>
        </p:nvSpPr>
        <p:spPr>
          <a:xfrm>
            <a:off x="2368732" y="3679483"/>
            <a:ext cx="1567542" cy="923330"/>
          </a:xfrm>
          <a:prstGeom prst="rect">
            <a:avLst/>
          </a:prstGeom>
          <a:noFill/>
        </p:spPr>
        <p:txBody>
          <a:bodyPr wrap="square" rtlCol="0">
            <a:spAutoFit/>
          </a:bodyPr>
          <a:lstStyle/>
          <a:p>
            <a:r>
              <a:rPr lang="uk-UA" dirty="0" smtClean="0">
                <a:solidFill>
                  <a:schemeClr val="tx2"/>
                </a:solidFill>
              </a:rPr>
              <a:t>17, з них 14 відмовлено у задоволенні</a:t>
            </a:r>
            <a:endParaRPr lang="uk-UA" dirty="0">
              <a:solidFill>
                <a:schemeClr val="tx2"/>
              </a:solidFill>
            </a:endParaRPr>
          </a:p>
        </p:txBody>
      </p:sp>
      <p:sp>
        <p:nvSpPr>
          <p:cNvPr id="16" name="TextBox 15"/>
          <p:cNvSpPr txBox="1"/>
          <p:nvPr/>
        </p:nvSpPr>
        <p:spPr>
          <a:xfrm>
            <a:off x="4803785" y="1414380"/>
            <a:ext cx="1567543" cy="923330"/>
          </a:xfrm>
          <a:prstGeom prst="rect">
            <a:avLst/>
          </a:prstGeom>
          <a:noFill/>
        </p:spPr>
        <p:txBody>
          <a:bodyPr wrap="square" rtlCol="0">
            <a:spAutoFit/>
          </a:bodyPr>
          <a:lstStyle/>
          <a:p>
            <a:r>
              <a:rPr lang="uk-UA" dirty="0" smtClean="0">
                <a:solidFill>
                  <a:schemeClr val="tx2"/>
                </a:solidFill>
              </a:rPr>
              <a:t>15, з них 14 відмовлено у задоволенні </a:t>
            </a:r>
            <a:endParaRPr lang="uk-UA" dirty="0">
              <a:solidFill>
                <a:schemeClr val="tx2"/>
              </a:solidFill>
            </a:endParaRPr>
          </a:p>
        </p:txBody>
      </p:sp>
      <p:sp>
        <p:nvSpPr>
          <p:cNvPr id="19" name="TextBox 18"/>
          <p:cNvSpPr txBox="1"/>
          <p:nvPr/>
        </p:nvSpPr>
        <p:spPr>
          <a:xfrm>
            <a:off x="7125436" y="3816587"/>
            <a:ext cx="1602377" cy="646331"/>
          </a:xfrm>
          <a:prstGeom prst="rect">
            <a:avLst/>
          </a:prstGeom>
          <a:noFill/>
        </p:spPr>
        <p:txBody>
          <a:bodyPr wrap="square" rtlCol="0">
            <a:spAutoFit/>
          </a:bodyPr>
          <a:lstStyle/>
          <a:p>
            <a:r>
              <a:rPr lang="uk-UA" dirty="0">
                <a:solidFill>
                  <a:schemeClr val="tx2"/>
                </a:solidFill>
              </a:rPr>
              <a:t>1 </a:t>
            </a:r>
            <a:r>
              <a:rPr lang="uk-UA" dirty="0" smtClean="0">
                <a:solidFill>
                  <a:schemeClr val="tx2"/>
                </a:solidFill>
              </a:rPr>
              <a:t>-відмовлено </a:t>
            </a:r>
            <a:r>
              <a:rPr lang="uk-UA" dirty="0">
                <a:solidFill>
                  <a:schemeClr val="tx2"/>
                </a:solidFill>
              </a:rPr>
              <a:t>у задоволенні</a:t>
            </a:r>
          </a:p>
        </p:txBody>
      </p:sp>
      <p:pic>
        <p:nvPicPr>
          <p:cNvPr id="20" name="Рисунок 1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flipV="1">
            <a:off x="9313713" y="2253196"/>
            <a:ext cx="1693356" cy="1074285"/>
          </a:xfrm>
          <a:prstGeom prst="rect">
            <a:avLst/>
          </a:prstGeom>
        </p:spPr>
      </p:pic>
      <p:sp>
        <p:nvSpPr>
          <p:cNvPr id="21" name="TextBox 20"/>
          <p:cNvSpPr txBox="1"/>
          <p:nvPr/>
        </p:nvSpPr>
        <p:spPr>
          <a:xfrm>
            <a:off x="9804325" y="2927371"/>
            <a:ext cx="804873" cy="400110"/>
          </a:xfrm>
          <a:prstGeom prst="rect">
            <a:avLst/>
          </a:prstGeom>
          <a:noFill/>
        </p:spPr>
        <p:txBody>
          <a:bodyPr wrap="square" rtlCol="0">
            <a:spAutoFit/>
          </a:bodyPr>
          <a:lstStyle/>
          <a:p>
            <a:r>
              <a:rPr lang="uk-UA" sz="2000" dirty="0" smtClean="0">
                <a:solidFill>
                  <a:schemeClr val="bg1"/>
                </a:solidFill>
              </a:rPr>
              <a:t>2021</a:t>
            </a:r>
            <a:endParaRPr lang="uk-UA" sz="2000" dirty="0">
              <a:solidFill>
                <a:schemeClr val="bg1"/>
              </a:solidFill>
            </a:endParaRPr>
          </a:p>
        </p:txBody>
      </p:sp>
      <p:sp>
        <p:nvSpPr>
          <p:cNvPr id="22" name="TextBox 21"/>
          <p:cNvSpPr txBox="1"/>
          <p:nvPr/>
        </p:nvSpPr>
        <p:spPr>
          <a:xfrm>
            <a:off x="9468239" y="1339108"/>
            <a:ext cx="2420982" cy="923330"/>
          </a:xfrm>
          <a:prstGeom prst="rect">
            <a:avLst/>
          </a:prstGeom>
          <a:noFill/>
        </p:spPr>
        <p:txBody>
          <a:bodyPr wrap="square" rtlCol="0">
            <a:spAutoFit/>
          </a:bodyPr>
          <a:lstStyle/>
          <a:p>
            <a:r>
              <a:rPr lang="uk-UA" dirty="0" smtClean="0">
                <a:solidFill>
                  <a:schemeClr val="tx2"/>
                </a:solidFill>
              </a:rPr>
              <a:t>47 - відмовлено </a:t>
            </a:r>
            <a:r>
              <a:rPr lang="uk-UA" dirty="0">
                <a:solidFill>
                  <a:schemeClr val="tx2"/>
                </a:solidFill>
              </a:rPr>
              <a:t>у задоволенні </a:t>
            </a:r>
          </a:p>
          <a:p>
            <a:endParaRPr lang="uk-UA" dirty="0">
              <a:solidFill>
                <a:schemeClr val="tx2"/>
              </a:solidFill>
            </a:endParaRPr>
          </a:p>
        </p:txBody>
      </p:sp>
    </p:spTree>
    <p:extLst>
      <p:ext uri="{BB962C8B-B14F-4D97-AF65-F5344CB8AC3E}">
        <p14:creationId xmlns="" xmlns:p14="http://schemas.microsoft.com/office/powerpoint/2010/main" val="1506935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250" y="0"/>
            <a:ext cx="12188916" cy="6858000"/>
          </a:xfrm>
          <a:prstGeom prst="rect">
            <a:avLst/>
          </a:prstGeom>
        </p:spPr>
      </p:pic>
      <p:sp>
        <p:nvSpPr>
          <p:cNvPr id="2" name="TextBox 1"/>
          <p:cNvSpPr txBox="1"/>
          <p:nvPr/>
        </p:nvSpPr>
        <p:spPr>
          <a:xfrm>
            <a:off x="1332412" y="-55822"/>
            <a:ext cx="10702834" cy="1200329"/>
          </a:xfrm>
          <a:prstGeom prst="rect">
            <a:avLst/>
          </a:prstGeom>
          <a:noFill/>
        </p:spPr>
        <p:txBody>
          <a:bodyPr wrap="square" rtlCol="0">
            <a:spAutoFit/>
          </a:bodyPr>
          <a:lstStyle/>
          <a:p>
            <a:pPr algn="ctr"/>
            <a:r>
              <a:rPr lang="uk-UA" sz="3600" b="1" dirty="0" smtClean="0">
                <a:solidFill>
                  <a:schemeClr val="tx2"/>
                </a:solidFill>
              </a:rPr>
              <a:t>Надходження до міського бюджету від вчинення реєстраційних дій </a:t>
            </a:r>
            <a:endParaRPr lang="uk-UA" sz="3600" b="1" dirty="0">
              <a:solidFill>
                <a:schemeClr val="tx2"/>
              </a:solidFill>
            </a:endParaRPr>
          </a:p>
        </p:txBody>
      </p:sp>
      <p:sp>
        <p:nvSpPr>
          <p:cNvPr id="13" name="Овал 12"/>
          <p:cNvSpPr/>
          <p:nvPr/>
        </p:nvSpPr>
        <p:spPr>
          <a:xfrm>
            <a:off x="1595975" y="1088685"/>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2018</a:t>
            </a:r>
            <a:endParaRPr lang="uk-UA" dirty="0"/>
          </a:p>
        </p:txBody>
      </p:sp>
      <p:cxnSp>
        <p:nvCxnSpPr>
          <p:cNvPr id="11" name="Прямая со стрелкой 10"/>
          <p:cNvCxnSpPr/>
          <p:nvPr/>
        </p:nvCxnSpPr>
        <p:spPr>
          <a:xfrm flipV="1">
            <a:off x="2725783" y="1556643"/>
            <a:ext cx="1497874" cy="21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Овал 16"/>
          <p:cNvSpPr/>
          <p:nvPr/>
        </p:nvSpPr>
        <p:spPr>
          <a:xfrm>
            <a:off x="1595975" y="2255958"/>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2019</a:t>
            </a:r>
            <a:endParaRPr lang="uk-UA" dirty="0"/>
          </a:p>
        </p:txBody>
      </p:sp>
      <p:sp>
        <p:nvSpPr>
          <p:cNvPr id="18" name="Овал 17"/>
          <p:cNvSpPr/>
          <p:nvPr/>
        </p:nvSpPr>
        <p:spPr>
          <a:xfrm>
            <a:off x="1595975" y="3548857"/>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2020</a:t>
            </a:r>
            <a:endParaRPr lang="uk-UA" dirty="0"/>
          </a:p>
        </p:txBody>
      </p:sp>
      <p:sp>
        <p:nvSpPr>
          <p:cNvPr id="19" name="Овал 18"/>
          <p:cNvSpPr/>
          <p:nvPr/>
        </p:nvSpPr>
        <p:spPr>
          <a:xfrm>
            <a:off x="1595975" y="4735470"/>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2021</a:t>
            </a:r>
            <a:endParaRPr lang="uk-UA" dirty="0"/>
          </a:p>
        </p:txBody>
      </p:sp>
      <p:cxnSp>
        <p:nvCxnSpPr>
          <p:cNvPr id="20" name="Прямая со стрелкой 19"/>
          <p:cNvCxnSpPr/>
          <p:nvPr/>
        </p:nvCxnSpPr>
        <p:spPr>
          <a:xfrm>
            <a:off x="2725783" y="5203428"/>
            <a:ext cx="15675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06835" y="4849485"/>
            <a:ext cx="3187337" cy="707886"/>
          </a:xfrm>
          <a:prstGeom prst="rect">
            <a:avLst/>
          </a:prstGeom>
          <a:noFill/>
        </p:spPr>
        <p:txBody>
          <a:bodyPr wrap="square" rtlCol="0">
            <a:spAutoFit/>
          </a:bodyPr>
          <a:lstStyle/>
          <a:p>
            <a:r>
              <a:rPr lang="uk-UA" sz="4000" dirty="0">
                <a:solidFill>
                  <a:schemeClr val="accent4"/>
                </a:solidFill>
              </a:rPr>
              <a:t>6</a:t>
            </a:r>
            <a:r>
              <a:rPr lang="uk-UA" sz="4000" dirty="0" smtClean="0">
                <a:solidFill>
                  <a:schemeClr val="accent4"/>
                </a:solidFill>
              </a:rPr>
              <a:t> 134 300</a:t>
            </a:r>
            <a:r>
              <a:rPr lang="uk-UA" sz="2000" dirty="0" smtClean="0">
                <a:solidFill>
                  <a:schemeClr val="accent4"/>
                </a:solidFill>
              </a:rPr>
              <a:t>грн</a:t>
            </a:r>
            <a:endParaRPr lang="uk-UA" sz="2000" dirty="0">
              <a:solidFill>
                <a:schemeClr val="accent4"/>
              </a:solidFill>
            </a:endParaRPr>
          </a:p>
        </p:txBody>
      </p:sp>
      <p:cxnSp>
        <p:nvCxnSpPr>
          <p:cNvPr id="24" name="Прямая со стрелкой 23"/>
          <p:cNvCxnSpPr/>
          <p:nvPr/>
        </p:nvCxnSpPr>
        <p:spPr>
          <a:xfrm>
            <a:off x="2725783" y="3953692"/>
            <a:ext cx="1567543" cy="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p:nvPr/>
        </p:nvCxnSpPr>
        <p:spPr>
          <a:xfrm>
            <a:off x="2725783" y="2723916"/>
            <a:ext cx="14978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606835" y="3620601"/>
            <a:ext cx="3431177" cy="707886"/>
          </a:xfrm>
          <a:prstGeom prst="rect">
            <a:avLst/>
          </a:prstGeom>
          <a:noFill/>
        </p:spPr>
        <p:txBody>
          <a:bodyPr wrap="square" rtlCol="0">
            <a:spAutoFit/>
          </a:bodyPr>
          <a:lstStyle/>
          <a:p>
            <a:r>
              <a:rPr lang="uk-UA" sz="4000" dirty="0">
                <a:solidFill>
                  <a:schemeClr val="accent1"/>
                </a:solidFill>
              </a:rPr>
              <a:t>4</a:t>
            </a:r>
            <a:r>
              <a:rPr lang="uk-UA" sz="4000" dirty="0" smtClean="0">
                <a:solidFill>
                  <a:schemeClr val="accent1"/>
                </a:solidFill>
              </a:rPr>
              <a:t> 923 300</a:t>
            </a:r>
            <a:r>
              <a:rPr lang="uk-UA" sz="2000" dirty="0" smtClean="0">
                <a:solidFill>
                  <a:schemeClr val="accent1"/>
                </a:solidFill>
              </a:rPr>
              <a:t>грн</a:t>
            </a:r>
            <a:endParaRPr lang="uk-UA" sz="2000" dirty="0">
              <a:solidFill>
                <a:schemeClr val="accent1"/>
              </a:solidFill>
            </a:endParaRPr>
          </a:p>
        </p:txBody>
      </p:sp>
      <p:sp>
        <p:nvSpPr>
          <p:cNvPr id="36" name="TextBox 35"/>
          <p:cNvSpPr txBox="1"/>
          <p:nvPr/>
        </p:nvSpPr>
        <p:spPr>
          <a:xfrm>
            <a:off x="4606835" y="2369973"/>
            <a:ext cx="3082835" cy="707886"/>
          </a:xfrm>
          <a:prstGeom prst="rect">
            <a:avLst/>
          </a:prstGeom>
          <a:noFill/>
        </p:spPr>
        <p:txBody>
          <a:bodyPr wrap="square" rtlCol="0">
            <a:spAutoFit/>
          </a:bodyPr>
          <a:lstStyle/>
          <a:p>
            <a:r>
              <a:rPr lang="uk-UA" sz="4000" dirty="0">
                <a:solidFill>
                  <a:schemeClr val="accent1"/>
                </a:solidFill>
              </a:rPr>
              <a:t>5</a:t>
            </a:r>
            <a:r>
              <a:rPr lang="uk-UA" sz="4000" dirty="0" smtClean="0">
                <a:solidFill>
                  <a:schemeClr val="accent1"/>
                </a:solidFill>
              </a:rPr>
              <a:t> 334 201</a:t>
            </a:r>
            <a:r>
              <a:rPr lang="uk-UA" sz="2000" dirty="0" smtClean="0">
                <a:solidFill>
                  <a:schemeClr val="accent1"/>
                </a:solidFill>
              </a:rPr>
              <a:t>грн</a:t>
            </a:r>
            <a:endParaRPr lang="uk-UA" sz="2000" dirty="0">
              <a:solidFill>
                <a:schemeClr val="accent1"/>
              </a:solidFill>
            </a:endParaRPr>
          </a:p>
        </p:txBody>
      </p:sp>
      <p:sp>
        <p:nvSpPr>
          <p:cNvPr id="37" name="TextBox 36"/>
          <p:cNvSpPr txBox="1"/>
          <p:nvPr/>
        </p:nvSpPr>
        <p:spPr>
          <a:xfrm>
            <a:off x="4606835" y="1218631"/>
            <a:ext cx="4380411" cy="707886"/>
          </a:xfrm>
          <a:prstGeom prst="rect">
            <a:avLst/>
          </a:prstGeom>
          <a:noFill/>
        </p:spPr>
        <p:txBody>
          <a:bodyPr wrap="square" rtlCol="0">
            <a:spAutoFit/>
          </a:bodyPr>
          <a:lstStyle/>
          <a:p>
            <a:r>
              <a:rPr lang="uk-UA" sz="4000" dirty="0">
                <a:solidFill>
                  <a:schemeClr val="accent1"/>
                </a:solidFill>
              </a:rPr>
              <a:t>4</a:t>
            </a:r>
            <a:r>
              <a:rPr lang="uk-UA" sz="4000" dirty="0" smtClean="0">
                <a:solidFill>
                  <a:schemeClr val="accent1"/>
                </a:solidFill>
              </a:rPr>
              <a:t> 064 500</a:t>
            </a:r>
            <a:r>
              <a:rPr lang="uk-UA" sz="2000" dirty="0" smtClean="0">
                <a:solidFill>
                  <a:schemeClr val="accent1"/>
                </a:solidFill>
              </a:rPr>
              <a:t>грн</a:t>
            </a:r>
            <a:endParaRPr lang="uk-UA" sz="2000" dirty="0">
              <a:solidFill>
                <a:schemeClr val="accent1"/>
              </a:solidFill>
            </a:endParaRPr>
          </a:p>
        </p:txBody>
      </p:sp>
    </p:spTree>
    <p:extLst>
      <p:ext uri="{BB962C8B-B14F-4D97-AF65-F5344CB8AC3E}">
        <p14:creationId xmlns="" xmlns:p14="http://schemas.microsoft.com/office/powerpoint/2010/main" val="2377431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
            <a:ext cx="12192000" cy="6858217"/>
          </a:xfrm>
          <a:prstGeom prst="rect">
            <a:avLst/>
          </a:prstGeom>
        </p:spPr>
      </p:pic>
      <p:sp>
        <p:nvSpPr>
          <p:cNvPr id="5" name="TextBox 4"/>
          <p:cNvSpPr txBox="1"/>
          <p:nvPr/>
        </p:nvSpPr>
        <p:spPr>
          <a:xfrm>
            <a:off x="4968918" y="838850"/>
            <a:ext cx="6904756" cy="646331"/>
          </a:xfrm>
          <a:prstGeom prst="rect">
            <a:avLst/>
          </a:prstGeom>
          <a:noFill/>
        </p:spPr>
        <p:txBody>
          <a:bodyPr wrap="square" rtlCol="0">
            <a:spAutoFit/>
          </a:bodyPr>
          <a:lstStyle/>
          <a:p>
            <a:r>
              <a:rPr lang="uk-UA" sz="3600" b="1" dirty="0" smtClean="0">
                <a:solidFill>
                  <a:schemeClr val="tx2"/>
                </a:solidFill>
              </a:rPr>
              <a:t>Робота з нормативними актами</a:t>
            </a:r>
            <a:endParaRPr lang="uk-UA" sz="3600" b="1" dirty="0">
              <a:solidFill>
                <a:schemeClr val="tx2"/>
              </a:solidFill>
            </a:endParaRPr>
          </a:p>
        </p:txBody>
      </p:sp>
      <p:sp>
        <p:nvSpPr>
          <p:cNvPr id="6" name="TextBox 5"/>
          <p:cNvSpPr txBox="1"/>
          <p:nvPr/>
        </p:nvSpPr>
        <p:spPr>
          <a:xfrm>
            <a:off x="4481238" y="2139366"/>
            <a:ext cx="7738465" cy="353943"/>
          </a:xfrm>
          <a:prstGeom prst="rect">
            <a:avLst/>
          </a:prstGeom>
          <a:noFill/>
        </p:spPr>
        <p:txBody>
          <a:bodyPr wrap="none" rtlCol="0">
            <a:spAutoFit/>
          </a:bodyPr>
          <a:lstStyle/>
          <a:p>
            <a:r>
              <a:rPr lang="ru-RU" sz="1700" dirty="0">
                <a:cs typeface="Times New Roman" panose="02020603050405020304" pitchFamily="18" charset="0"/>
              </a:rPr>
              <a:t>Проведено </a:t>
            </a:r>
            <a:r>
              <a:rPr lang="ru-RU" sz="1700" dirty="0" err="1">
                <a:cs typeface="Times New Roman" panose="02020603050405020304" pitchFamily="18" charset="0"/>
              </a:rPr>
              <a:t>правову</a:t>
            </a:r>
            <a:r>
              <a:rPr lang="ru-RU" sz="1700" dirty="0">
                <a:cs typeface="Times New Roman" panose="02020603050405020304" pitchFamily="18" charset="0"/>
              </a:rPr>
              <a:t> </a:t>
            </a:r>
            <a:r>
              <a:rPr lang="ru-RU" sz="1700" dirty="0" err="1">
                <a:cs typeface="Times New Roman" panose="02020603050405020304" pitchFamily="18" charset="0"/>
              </a:rPr>
              <a:t>експертизу</a:t>
            </a:r>
            <a:r>
              <a:rPr lang="ru-RU" sz="1700" dirty="0">
                <a:cs typeface="Times New Roman" panose="02020603050405020304" pitchFamily="18" charset="0"/>
              </a:rPr>
              <a:t> на </a:t>
            </a:r>
            <a:r>
              <a:rPr lang="ru-RU" sz="1700" dirty="0" err="1">
                <a:cs typeface="Times New Roman" panose="02020603050405020304" pitchFamily="18" charset="0"/>
              </a:rPr>
              <a:t>відповідність</a:t>
            </a:r>
            <a:r>
              <a:rPr lang="ru-RU" sz="1700" dirty="0">
                <a:cs typeface="Times New Roman" panose="02020603050405020304" pitchFamily="18" charset="0"/>
              </a:rPr>
              <a:t> чинному </a:t>
            </a:r>
            <a:r>
              <a:rPr lang="ru-RU" sz="1700" dirty="0" err="1">
                <a:cs typeface="Times New Roman" panose="02020603050405020304" pitchFamily="18" charset="0"/>
              </a:rPr>
              <a:t>законодавству</a:t>
            </a:r>
            <a:r>
              <a:rPr lang="ru-RU" sz="1700" dirty="0">
                <a:cs typeface="Times New Roman" panose="02020603050405020304" pitchFamily="18" charset="0"/>
              </a:rPr>
              <a:t> </a:t>
            </a:r>
            <a:r>
              <a:rPr lang="ru-RU" sz="1700" dirty="0" err="1" smtClean="0">
                <a:cs typeface="Times New Roman" panose="02020603050405020304" pitchFamily="18" charset="0"/>
              </a:rPr>
              <a:t>України</a:t>
            </a:r>
            <a:r>
              <a:rPr lang="ru-RU" sz="1700" dirty="0" smtClean="0">
                <a:cs typeface="Times New Roman" panose="02020603050405020304" pitchFamily="18" charset="0"/>
              </a:rPr>
              <a:t>:</a:t>
            </a:r>
            <a:endParaRPr lang="uk-UA" sz="1700" dirty="0" smtClean="0"/>
          </a:p>
        </p:txBody>
      </p:sp>
      <p:sp>
        <p:nvSpPr>
          <p:cNvPr id="2" name="Прямоугольник 1"/>
          <p:cNvSpPr/>
          <p:nvPr/>
        </p:nvSpPr>
        <p:spPr>
          <a:xfrm>
            <a:off x="8490155" y="2878029"/>
            <a:ext cx="3701845" cy="2462213"/>
          </a:xfrm>
          <a:prstGeom prst="rect">
            <a:avLst/>
          </a:prstGeom>
        </p:spPr>
        <p:txBody>
          <a:bodyPr wrap="square">
            <a:spAutoFit/>
          </a:bodyPr>
          <a:lstStyle/>
          <a:p>
            <a:pPr algn="ctr"/>
            <a:r>
              <a:rPr lang="uk-UA" altLang="uk-UA" sz="2000" b="1" dirty="0" smtClean="0">
                <a:solidFill>
                  <a:schemeClr val="accent1"/>
                </a:solidFill>
                <a:cs typeface="Times New Roman" panose="02020603050405020304" pitchFamily="18" charset="0"/>
              </a:rPr>
              <a:t>Управління державної реєстрації:</a:t>
            </a:r>
          </a:p>
          <a:p>
            <a:endParaRPr lang="uk-UA" altLang="uk-UA" sz="2000" b="1" dirty="0" smtClean="0">
              <a:solidFill>
                <a:schemeClr val="accent1"/>
              </a:solidFill>
              <a:cs typeface="Times New Roman" panose="02020603050405020304" pitchFamily="18" charset="0"/>
            </a:endParaRPr>
          </a:p>
          <a:p>
            <a:r>
              <a:rPr lang="uk-UA" altLang="uk-UA" sz="2000" b="1" dirty="0" smtClean="0">
                <a:solidFill>
                  <a:schemeClr val="accent1"/>
                </a:solidFill>
                <a:cs typeface="Times New Roman" panose="02020603050405020304" pitchFamily="18" charset="0"/>
              </a:rPr>
              <a:t>179 </a:t>
            </a:r>
            <a:r>
              <a:rPr lang="uk-UA" altLang="uk-UA" dirty="0" smtClean="0">
                <a:cs typeface="Times New Roman" panose="02020603050405020304" pitchFamily="18" charset="0"/>
              </a:rPr>
              <a:t>проектів </a:t>
            </a:r>
            <a:r>
              <a:rPr lang="uk-UA" altLang="uk-UA" dirty="0">
                <a:cs typeface="Times New Roman" panose="02020603050405020304" pitchFamily="18" charset="0"/>
              </a:rPr>
              <a:t>рішень виконавчого </a:t>
            </a:r>
            <a:r>
              <a:rPr lang="uk-UA" altLang="uk-UA" dirty="0" smtClean="0">
                <a:cs typeface="Times New Roman" panose="02020603050405020304" pitchFamily="18" charset="0"/>
              </a:rPr>
              <a:t>комітету</a:t>
            </a:r>
          </a:p>
          <a:p>
            <a:endParaRPr lang="uk-UA" altLang="uk-UA" dirty="0">
              <a:cs typeface="Times New Roman" panose="02020603050405020304" pitchFamily="18" charset="0"/>
            </a:endParaRPr>
          </a:p>
          <a:p>
            <a:r>
              <a:rPr lang="uk-UA" altLang="uk-UA" sz="2000" b="1" dirty="0" smtClean="0">
                <a:solidFill>
                  <a:schemeClr val="accent1"/>
                </a:solidFill>
                <a:cs typeface="Times New Roman" panose="02020603050405020304" pitchFamily="18" charset="0"/>
              </a:rPr>
              <a:t>10</a:t>
            </a:r>
            <a:r>
              <a:rPr lang="uk-UA" altLang="uk-UA" dirty="0" smtClean="0">
                <a:cs typeface="Times New Roman" panose="02020603050405020304" pitchFamily="18" charset="0"/>
              </a:rPr>
              <a:t>  проектів </a:t>
            </a:r>
            <a:r>
              <a:rPr lang="uk-UA" altLang="uk-UA" dirty="0">
                <a:cs typeface="Times New Roman" panose="02020603050405020304" pitchFamily="18" charset="0"/>
              </a:rPr>
              <a:t>ухвал Львівської міської ради</a:t>
            </a:r>
          </a:p>
        </p:txBody>
      </p:sp>
      <p:sp>
        <p:nvSpPr>
          <p:cNvPr id="7" name="Прямоугольник 6"/>
          <p:cNvSpPr/>
          <p:nvPr/>
        </p:nvSpPr>
        <p:spPr>
          <a:xfrm>
            <a:off x="4581832" y="2868196"/>
            <a:ext cx="3701845" cy="3631763"/>
          </a:xfrm>
          <a:prstGeom prst="rect">
            <a:avLst/>
          </a:prstGeom>
        </p:spPr>
        <p:txBody>
          <a:bodyPr wrap="square">
            <a:spAutoFit/>
          </a:bodyPr>
          <a:lstStyle/>
          <a:p>
            <a:pPr algn="ctr"/>
            <a:r>
              <a:rPr lang="uk-UA" altLang="uk-UA" sz="2000" b="1" dirty="0" smtClean="0">
                <a:solidFill>
                  <a:schemeClr val="accent1"/>
                </a:solidFill>
                <a:cs typeface="Times New Roman" panose="02020603050405020304" pitchFamily="18" charset="0"/>
              </a:rPr>
              <a:t>Управління правової роботи:</a:t>
            </a:r>
          </a:p>
          <a:p>
            <a:endParaRPr lang="uk-UA" altLang="uk-UA" sz="2000" b="1" dirty="0" smtClean="0">
              <a:solidFill>
                <a:schemeClr val="accent1"/>
              </a:solidFill>
              <a:cs typeface="Times New Roman" panose="02020603050405020304" pitchFamily="18" charset="0"/>
            </a:endParaRPr>
          </a:p>
          <a:p>
            <a:endParaRPr lang="uk-UA" altLang="uk-UA" sz="2000" b="1" dirty="0" smtClean="0">
              <a:solidFill>
                <a:schemeClr val="accent1"/>
              </a:solidFill>
              <a:cs typeface="Times New Roman" panose="02020603050405020304" pitchFamily="18" charset="0"/>
            </a:endParaRPr>
          </a:p>
          <a:p>
            <a:r>
              <a:rPr lang="uk-UA" altLang="uk-UA" sz="2000" b="1" dirty="0" smtClean="0">
                <a:solidFill>
                  <a:schemeClr val="accent1"/>
                </a:solidFill>
                <a:cs typeface="Times New Roman" panose="02020603050405020304" pitchFamily="18" charset="0"/>
              </a:rPr>
              <a:t>673</a:t>
            </a:r>
            <a:r>
              <a:rPr lang="uk-UA" altLang="uk-UA" dirty="0" smtClean="0">
                <a:solidFill>
                  <a:schemeClr val="accent1"/>
                </a:solidFill>
                <a:cs typeface="Times New Roman" panose="02020603050405020304" pitchFamily="18" charset="0"/>
              </a:rPr>
              <a:t> </a:t>
            </a:r>
            <a:r>
              <a:rPr lang="uk-UA" altLang="uk-UA" dirty="0" smtClean="0">
                <a:cs typeface="Times New Roman" panose="02020603050405020304" pitchFamily="18" charset="0"/>
              </a:rPr>
              <a:t>проектів </a:t>
            </a:r>
            <a:r>
              <a:rPr lang="uk-UA" altLang="uk-UA" dirty="0">
                <a:cs typeface="Times New Roman" panose="02020603050405020304" pitchFamily="18" charset="0"/>
              </a:rPr>
              <a:t>рішень виконавчого </a:t>
            </a:r>
            <a:r>
              <a:rPr lang="uk-UA" altLang="uk-UA" dirty="0" smtClean="0">
                <a:cs typeface="Times New Roman" panose="02020603050405020304" pitchFamily="18" charset="0"/>
              </a:rPr>
              <a:t>комітету</a:t>
            </a:r>
          </a:p>
          <a:p>
            <a:endParaRPr lang="uk-UA" altLang="uk-UA" dirty="0">
              <a:cs typeface="Times New Roman" panose="02020603050405020304" pitchFamily="18" charset="0"/>
            </a:endParaRPr>
          </a:p>
          <a:p>
            <a:r>
              <a:rPr lang="uk-UA" altLang="uk-UA" sz="2000" b="1" dirty="0" smtClean="0">
                <a:solidFill>
                  <a:schemeClr val="accent1"/>
                </a:solidFill>
                <a:cs typeface="Times New Roman" panose="02020603050405020304" pitchFamily="18" charset="0"/>
              </a:rPr>
              <a:t>695</a:t>
            </a:r>
            <a:r>
              <a:rPr lang="uk-UA" altLang="uk-UA" dirty="0" smtClean="0">
                <a:cs typeface="Times New Roman" panose="02020603050405020304" pitchFamily="18" charset="0"/>
              </a:rPr>
              <a:t>  проектів </a:t>
            </a:r>
            <a:r>
              <a:rPr lang="uk-UA" altLang="uk-UA" dirty="0">
                <a:cs typeface="Times New Roman" panose="02020603050405020304" pitchFamily="18" charset="0"/>
              </a:rPr>
              <a:t>ухвал Львівської міської </a:t>
            </a:r>
            <a:r>
              <a:rPr lang="uk-UA" altLang="uk-UA" dirty="0" smtClean="0">
                <a:cs typeface="Times New Roman" panose="02020603050405020304" pitchFamily="18" charset="0"/>
              </a:rPr>
              <a:t>ради</a:t>
            </a:r>
          </a:p>
          <a:p>
            <a:endParaRPr lang="uk-UA" altLang="uk-UA" sz="2000" b="1" dirty="0" smtClean="0">
              <a:solidFill>
                <a:schemeClr val="accent1"/>
              </a:solidFill>
              <a:cs typeface="Times New Roman" panose="02020603050405020304" pitchFamily="18" charset="0"/>
            </a:endParaRPr>
          </a:p>
          <a:p>
            <a:r>
              <a:rPr lang="uk-UA" altLang="uk-UA" sz="2000" b="1" dirty="0" smtClean="0">
                <a:solidFill>
                  <a:schemeClr val="accent1"/>
                </a:solidFill>
                <a:cs typeface="Times New Roman" panose="02020603050405020304" pitchFamily="18" charset="0"/>
              </a:rPr>
              <a:t>1541</a:t>
            </a:r>
            <a:r>
              <a:rPr lang="uk-UA" altLang="uk-UA" dirty="0" smtClean="0">
                <a:cs typeface="Times New Roman" panose="02020603050405020304" pitchFamily="18" charset="0"/>
              </a:rPr>
              <a:t>  проектів наказів</a:t>
            </a:r>
          </a:p>
          <a:p>
            <a:endParaRPr lang="uk-UA" altLang="uk-UA" dirty="0" smtClean="0">
              <a:cs typeface="Times New Roman" panose="02020603050405020304" pitchFamily="18" charset="0"/>
            </a:endParaRPr>
          </a:p>
          <a:p>
            <a:endParaRPr lang="uk-UA" altLang="uk-UA" dirty="0">
              <a:cs typeface="Times New Roman" panose="02020603050405020304" pitchFamily="18" charset="0"/>
            </a:endParaRPr>
          </a:p>
        </p:txBody>
      </p:sp>
      <p:cxnSp>
        <p:nvCxnSpPr>
          <p:cNvPr id="11" name="Прямая соединительная линия 10"/>
          <p:cNvCxnSpPr/>
          <p:nvPr/>
        </p:nvCxnSpPr>
        <p:spPr>
          <a:xfrm>
            <a:off x="8214852" y="2920181"/>
            <a:ext cx="29496" cy="25514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70753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88916" cy="6858000"/>
          </a:xfrm>
          <a:prstGeom prst="rect">
            <a:avLst/>
          </a:prstGeom>
        </p:spPr>
      </p:pic>
      <p:graphicFrame>
        <p:nvGraphicFramePr>
          <p:cNvPr id="16" name="Объект 5"/>
          <p:cNvGraphicFramePr>
            <a:graphicFrameLocks noGrp="1"/>
          </p:cNvGraphicFramePr>
          <p:nvPr>
            <p:ph idx="1"/>
            <p:extLst>
              <p:ext uri="{D42A27DB-BD31-4B8C-83A1-F6EECF244321}">
                <p14:modId xmlns="" xmlns:p14="http://schemas.microsoft.com/office/powerpoint/2010/main" val="982172753"/>
              </p:ext>
            </p:extLst>
          </p:nvPr>
        </p:nvGraphicFramePr>
        <p:xfrm>
          <a:off x="1367247" y="522514"/>
          <a:ext cx="10821670" cy="6035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Прямоугольник 4"/>
          <p:cNvSpPr/>
          <p:nvPr/>
        </p:nvSpPr>
        <p:spPr>
          <a:xfrm>
            <a:off x="2043583" y="0"/>
            <a:ext cx="9823395" cy="646331"/>
          </a:xfrm>
          <a:prstGeom prst="rect">
            <a:avLst/>
          </a:prstGeom>
        </p:spPr>
        <p:txBody>
          <a:bodyPr wrap="none">
            <a:spAutoFit/>
          </a:bodyPr>
          <a:lstStyle/>
          <a:p>
            <a:r>
              <a:rPr lang="uk-UA" sz="3600" b="1" dirty="0">
                <a:solidFill>
                  <a:schemeClr val="tx2"/>
                </a:solidFill>
                <a:latin typeface="Arial" panose="020B0604020202020204" pitchFamily="34" charset="0"/>
                <a:cs typeface="Arial" panose="020B0604020202020204" pitchFamily="34" charset="0"/>
              </a:rPr>
              <a:t>Видатки управління державної реєстрації</a:t>
            </a:r>
            <a:endParaRPr lang="uk-UA" sz="3600" dirty="0">
              <a:solidFill>
                <a:schemeClr val="tx2"/>
              </a:solidFill>
            </a:endParaRPr>
          </a:p>
        </p:txBody>
      </p:sp>
    </p:spTree>
    <p:extLst>
      <p:ext uri="{BB962C8B-B14F-4D97-AF65-F5344CB8AC3E}">
        <p14:creationId xmlns="" xmlns:p14="http://schemas.microsoft.com/office/powerpoint/2010/main" val="1125459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83894" cy="6858000"/>
          </a:xfrm>
          <a:prstGeom prst="rect">
            <a:avLst/>
          </a:prstGeom>
        </p:spPr>
      </p:pic>
      <p:sp>
        <p:nvSpPr>
          <p:cNvPr id="5" name="TextBox 4"/>
          <p:cNvSpPr txBox="1"/>
          <p:nvPr/>
        </p:nvSpPr>
        <p:spPr>
          <a:xfrm>
            <a:off x="7047444" y="4757171"/>
            <a:ext cx="3956179" cy="646331"/>
          </a:xfrm>
          <a:prstGeom prst="rect">
            <a:avLst/>
          </a:prstGeom>
          <a:noFill/>
        </p:spPr>
        <p:txBody>
          <a:bodyPr wrap="square" rtlCol="0">
            <a:spAutoFit/>
          </a:bodyPr>
          <a:lstStyle/>
          <a:p>
            <a:r>
              <a:rPr lang="uk-UA" sz="3600" b="1" dirty="0" smtClean="0"/>
              <a:t>Дякуємо за увагу</a:t>
            </a:r>
            <a:endParaRPr lang="uk-UA" sz="2000" b="1" dirty="0"/>
          </a:p>
        </p:txBody>
      </p:sp>
    </p:spTree>
    <p:extLst>
      <p:ext uri="{BB962C8B-B14F-4D97-AF65-F5344CB8AC3E}">
        <p14:creationId xmlns="" xmlns:p14="http://schemas.microsoft.com/office/powerpoint/2010/main" val="4138081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735"/>
            <a:ext cx="12192000" cy="6859735"/>
          </a:xfrm>
          <a:prstGeom prst="rect">
            <a:avLst/>
          </a:prstGeom>
        </p:spPr>
      </p:pic>
      <p:sp>
        <p:nvSpPr>
          <p:cNvPr id="11" name="TextBox 10"/>
          <p:cNvSpPr txBox="1"/>
          <p:nvPr/>
        </p:nvSpPr>
        <p:spPr>
          <a:xfrm>
            <a:off x="2705492" y="2945659"/>
            <a:ext cx="2714919" cy="923330"/>
          </a:xfrm>
          <a:prstGeom prst="rect">
            <a:avLst/>
          </a:prstGeom>
          <a:noFill/>
        </p:spPr>
        <p:txBody>
          <a:bodyPr wrap="square" rtlCol="0">
            <a:spAutoFit/>
          </a:bodyPr>
          <a:lstStyle/>
          <a:p>
            <a:r>
              <a:rPr lang="uk-UA" dirty="0" smtClean="0">
                <a:solidFill>
                  <a:schemeClr val="bg1"/>
                </a:solidFill>
              </a:rPr>
              <a:t>Площа витребуваних з чужого незаконного володіння приміщень</a:t>
            </a:r>
            <a:endParaRPr lang="uk-UA" dirty="0">
              <a:solidFill>
                <a:schemeClr val="bg1"/>
              </a:solidFill>
            </a:endParaRPr>
          </a:p>
        </p:txBody>
      </p:sp>
      <p:sp>
        <p:nvSpPr>
          <p:cNvPr id="19" name="Прямоугольник 18"/>
          <p:cNvSpPr/>
          <p:nvPr/>
        </p:nvSpPr>
        <p:spPr>
          <a:xfrm>
            <a:off x="4000407" y="21676"/>
            <a:ext cx="124117" cy="6836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17" name="Прямоугольник 16"/>
          <p:cNvSpPr/>
          <p:nvPr/>
        </p:nvSpPr>
        <p:spPr>
          <a:xfrm>
            <a:off x="9123013" y="21676"/>
            <a:ext cx="124117" cy="6836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
        <p:nvSpPr>
          <p:cNvPr id="20" name="Прямоугольник 11"/>
          <p:cNvSpPr>
            <a:spLocks noChangeArrowheads="1"/>
          </p:cNvSpPr>
          <p:nvPr/>
        </p:nvSpPr>
        <p:spPr bwMode="auto">
          <a:xfrm>
            <a:off x="4365575" y="2319593"/>
            <a:ext cx="4572000" cy="2031325"/>
          </a:xfrm>
          <a:prstGeom prst="rect">
            <a:avLst/>
          </a:prstGeom>
          <a:noFill/>
          <a:ln w="9525">
            <a:noFill/>
            <a:miter lim="800000"/>
            <a:headEnd/>
            <a:tailEnd/>
          </a:ln>
        </p:spPr>
        <p:txBody>
          <a:bodyPr wrap="square">
            <a:spAutoFit/>
          </a:bodyPr>
          <a:lstStyle/>
          <a:p>
            <a:pPr algn="just"/>
            <a:r>
              <a:rPr lang="uk-UA" altLang="uk-UA" dirty="0">
                <a:cs typeface="Arial" pitchFamily="34" charset="0"/>
              </a:rPr>
              <a:t>	Юридичним департаментом проведено перевірку на відповідність чинному законодавству </a:t>
            </a:r>
            <a:r>
              <a:rPr lang="en-US" b="1" dirty="0" smtClean="0"/>
              <a:t>713</a:t>
            </a:r>
            <a:r>
              <a:rPr lang="uk-UA" b="1" dirty="0" smtClean="0"/>
              <a:t> </a:t>
            </a:r>
            <a:r>
              <a:rPr lang="uk-UA" altLang="uk-UA" b="1" u="sng" dirty="0" smtClean="0">
                <a:effectLst>
                  <a:outerShdw blurRad="38100" dist="38100" dir="2700000" algn="tl">
                    <a:srgbClr val="000000">
                      <a:alpha val="43137"/>
                    </a:srgbClr>
                  </a:outerShdw>
                </a:effectLst>
                <a:cs typeface="Arial" pitchFamily="34" charset="0"/>
              </a:rPr>
              <a:t>проекти </a:t>
            </a:r>
            <a:r>
              <a:rPr lang="uk-UA" altLang="uk-UA" b="1" u="sng" dirty="0">
                <a:effectLst>
                  <a:outerShdw blurRad="38100" dist="38100" dir="2700000" algn="tl">
                    <a:srgbClr val="000000">
                      <a:alpha val="43137"/>
                    </a:srgbClr>
                  </a:outerShdw>
                </a:effectLst>
                <a:cs typeface="Arial" pitchFamily="34" charset="0"/>
              </a:rPr>
              <a:t>договорів</a:t>
            </a:r>
            <a:r>
              <a:rPr lang="uk-UA" altLang="uk-UA" dirty="0">
                <a:cs typeface="Arial" pitchFamily="34" charset="0"/>
              </a:rPr>
              <a:t>, в яких однією із сторін договору виступають виконавчі органи Львівської міської ради, Львівська міська </a:t>
            </a:r>
            <a:r>
              <a:rPr lang="uk-UA" altLang="uk-UA" dirty="0" smtClean="0">
                <a:cs typeface="Arial" pitchFamily="34" charset="0"/>
              </a:rPr>
              <a:t>рада, </a:t>
            </a:r>
            <a:r>
              <a:rPr lang="uk-UA" altLang="uk-UA" dirty="0">
                <a:cs typeface="Arial" pitchFamily="34" charset="0"/>
              </a:rPr>
              <a:t>виконавчий комітет Львівської міської ради.</a:t>
            </a:r>
            <a:endParaRPr lang="uk-UA" altLang="uk-UA" dirty="0"/>
          </a:p>
        </p:txBody>
      </p:sp>
      <p:pic>
        <p:nvPicPr>
          <p:cNvPr id="31746" name="Picture 2" descr="Проект договору про надання правової допомоги"/>
          <p:cNvPicPr>
            <a:picLocks noChangeAspect="1" noChangeArrowheads="1"/>
          </p:cNvPicPr>
          <p:nvPr/>
        </p:nvPicPr>
        <p:blipFill>
          <a:blip r:embed="rId3" cstate="print"/>
          <a:srcRect/>
          <a:stretch>
            <a:fillRect/>
          </a:stretch>
        </p:blipFill>
        <p:spPr bwMode="auto">
          <a:xfrm>
            <a:off x="1512425" y="2344429"/>
            <a:ext cx="2326702" cy="1873609"/>
          </a:xfrm>
          <a:prstGeom prst="rect">
            <a:avLst/>
          </a:prstGeom>
          <a:noFill/>
        </p:spPr>
      </p:pic>
      <p:pic>
        <p:nvPicPr>
          <p:cNvPr id="31748" name="Picture 4" descr="Чи можна заключити з директором договір про повну матеріальну  відповідальність | «Дебет-Кредит» - Бухгалтерські новини"/>
          <p:cNvPicPr>
            <a:picLocks noChangeAspect="1" noChangeArrowheads="1"/>
          </p:cNvPicPr>
          <p:nvPr/>
        </p:nvPicPr>
        <p:blipFill>
          <a:blip r:embed="rId4" cstate="print"/>
          <a:srcRect l="12541" t="5416" r="4122" b="10422"/>
          <a:stretch>
            <a:fillRect/>
          </a:stretch>
        </p:blipFill>
        <p:spPr bwMode="auto">
          <a:xfrm>
            <a:off x="9353884" y="2064772"/>
            <a:ext cx="2602142" cy="2389239"/>
          </a:xfrm>
          <a:prstGeom prst="rect">
            <a:avLst/>
          </a:prstGeom>
          <a:ln>
            <a:noFill/>
          </a:ln>
          <a:effectLst>
            <a:softEdge rad="112500"/>
          </a:effectLst>
        </p:spPr>
      </p:pic>
    </p:spTree>
    <p:extLst>
      <p:ext uri="{BB962C8B-B14F-4D97-AF65-F5344CB8AC3E}">
        <p14:creationId xmlns:p14="http://schemas.microsoft.com/office/powerpoint/2010/main" xmlns="" val="273065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83771" y="0"/>
            <a:ext cx="12975771" cy="7268065"/>
          </a:xfrm>
          <a:prstGeom prst="rect">
            <a:avLst/>
          </a:prstGeom>
        </p:spPr>
      </p:pic>
      <p:sp>
        <p:nvSpPr>
          <p:cNvPr id="5" name="TextBox 4"/>
          <p:cNvSpPr txBox="1"/>
          <p:nvPr/>
        </p:nvSpPr>
        <p:spPr>
          <a:xfrm>
            <a:off x="5444158" y="-1"/>
            <a:ext cx="5964071" cy="646331"/>
          </a:xfrm>
          <a:prstGeom prst="rect">
            <a:avLst/>
          </a:prstGeom>
          <a:noFill/>
        </p:spPr>
        <p:txBody>
          <a:bodyPr wrap="square" rtlCol="0">
            <a:spAutoFit/>
          </a:bodyPr>
          <a:lstStyle/>
          <a:p>
            <a:r>
              <a:rPr lang="uk-UA" sz="3600" b="1" dirty="0" smtClean="0">
                <a:solidFill>
                  <a:schemeClr val="tx2"/>
                </a:solidFill>
              </a:rPr>
              <a:t>Робота із зверненнями </a:t>
            </a:r>
            <a:endParaRPr lang="uk-UA" sz="3600" b="1" dirty="0">
              <a:solidFill>
                <a:schemeClr val="tx2"/>
              </a:solidFill>
            </a:endParaRPr>
          </a:p>
        </p:txBody>
      </p:sp>
      <p:sp>
        <p:nvSpPr>
          <p:cNvPr id="6" name="Овал 5"/>
          <p:cNvSpPr/>
          <p:nvPr/>
        </p:nvSpPr>
        <p:spPr>
          <a:xfrm>
            <a:off x="3656483" y="552957"/>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1</a:t>
            </a:r>
            <a:endParaRPr lang="uk-UA" sz="3600" dirty="0"/>
          </a:p>
        </p:txBody>
      </p:sp>
      <p:sp>
        <p:nvSpPr>
          <p:cNvPr id="9" name="TextBox 8"/>
          <p:cNvSpPr txBox="1"/>
          <p:nvPr/>
        </p:nvSpPr>
        <p:spPr>
          <a:xfrm>
            <a:off x="4592399" y="2626176"/>
            <a:ext cx="4098430" cy="923330"/>
          </a:xfrm>
          <a:prstGeom prst="rect">
            <a:avLst/>
          </a:prstGeom>
          <a:solidFill>
            <a:schemeClr val="accent1">
              <a:lumMod val="20000"/>
              <a:lumOff val="80000"/>
            </a:schemeClr>
          </a:solidFill>
        </p:spPr>
        <p:txBody>
          <a:bodyPr wrap="none" rtlCol="0">
            <a:spAutoFit/>
          </a:bodyPr>
          <a:lstStyle/>
          <a:p>
            <a:r>
              <a:rPr lang="uk-UA" dirty="0" smtClean="0">
                <a:solidFill>
                  <a:schemeClr val="accent1">
                    <a:lumMod val="75000"/>
                  </a:schemeClr>
                </a:solidFill>
              </a:rPr>
              <a:t>Депутатські звернення та запити</a:t>
            </a:r>
          </a:p>
          <a:p>
            <a:pPr marL="285750" indent="-285750">
              <a:buFont typeface="Arial" panose="020B0604020202020204" pitchFamily="34" charset="0"/>
              <a:buChar char="•"/>
            </a:pPr>
            <a:r>
              <a:rPr lang="uk-UA" dirty="0" smtClean="0"/>
              <a:t>Управління державної реєстрації </a:t>
            </a:r>
            <a:r>
              <a:rPr lang="uk-UA" dirty="0" smtClean="0">
                <a:solidFill>
                  <a:schemeClr val="accent1">
                    <a:lumMod val="75000"/>
                  </a:schemeClr>
                </a:solidFill>
              </a:rPr>
              <a:t>–</a:t>
            </a:r>
            <a:r>
              <a:rPr lang="uk-UA" dirty="0" smtClean="0"/>
              <a:t> </a:t>
            </a:r>
            <a:r>
              <a:rPr lang="uk-UA" dirty="0" smtClean="0">
                <a:solidFill>
                  <a:schemeClr val="accent1">
                    <a:lumMod val="75000"/>
                  </a:schemeClr>
                </a:solidFill>
              </a:rPr>
              <a:t> </a:t>
            </a:r>
            <a:r>
              <a:rPr lang="uk-UA" dirty="0" smtClean="0">
                <a:solidFill>
                  <a:schemeClr val="accent1"/>
                </a:solidFill>
              </a:rPr>
              <a:t>2</a:t>
            </a:r>
          </a:p>
          <a:p>
            <a:pPr marL="285750" indent="-285750">
              <a:buFont typeface="Arial" panose="020B0604020202020204" pitchFamily="34" charset="0"/>
              <a:buChar char="•"/>
            </a:pPr>
            <a:r>
              <a:rPr lang="uk-UA" dirty="0" smtClean="0"/>
              <a:t>Управління правової роботи </a:t>
            </a:r>
            <a:r>
              <a:rPr lang="uk-UA" dirty="0" smtClean="0">
                <a:solidFill>
                  <a:schemeClr val="accent1"/>
                </a:solidFill>
              </a:rPr>
              <a:t>– </a:t>
            </a:r>
            <a:r>
              <a:rPr lang="en-US" dirty="0" smtClean="0">
                <a:solidFill>
                  <a:schemeClr val="accent1"/>
                </a:solidFill>
              </a:rPr>
              <a:t>41</a:t>
            </a:r>
            <a:endParaRPr lang="uk-UA" dirty="0" smtClean="0">
              <a:solidFill>
                <a:schemeClr val="accent1"/>
              </a:solidFill>
            </a:endParaRPr>
          </a:p>
        </p:txBody>
      </p:sp>
      <p:sp>
        <p:nvSpPr>
          <p:cNvPr id="10" name="TextBox 9"/>
          <p:cNvSpPr txBox="1"/>
          <p:nvPr/>
        </p:nvSpPr>
        <p:spPr>
          <a:xfrm>
            <a:off x="7793113" y="1476287"/>
            <a:ext cx="4398887" cy="1200329"/>
          </a:xfrm>
          <a:prstGeom prst="rect">
            <a:avLst/>
          </a:prstGeom>
          <a:solidFill>
            <a:schemeClr val="accent2">
              <a:lumMod val="20000"/>
              <a:lumOff val="80000"/>
            </a:schemeClr>
          </a:solidFill>
        </p:spPr>
        <p:txBody>
          <a:bodyPr wrap="square" rtlCol="0">
            <a:spAutoFit/>
          </a:bodyPr>
          <a:lstStyle/>
          <a:p>
            <a:r>
              <a:rPr lang="uk-UA" dirty="0" smtClean="0">
                <a:solidFill>
                  <a:schemeClr val="accent1">
                    <a:lumMod val="75000"/>
                  </a:schemeClr>
                </a:solidFill>
              </a:rPr>
              <a:t>Звернення юридичних осіб </a:t>
            </a:r>
          </a:p>
          <a:p>
            <a:pPr marL="285750" indent="-285750">
              <a:buFont typeface="Arial" panose="020B0604020202020204" pitchFamily="34" charset="0"/>
              <a:buChar char="•"/>
            </a:pPr>
            <a:r>
              <a:rPr lang="uk-UA" dirty="0"/>
              <a:t>Управління державної реєстрації </a:t>
            </a:r>
            <a:r>
              <a:rPr lang="uk-UA" dirty="0">
                <a:solidFill>
                  <a:schemeClr val="accent1"/>
                </a:solidFill>
              </a:rPr>
              <a:t>– </a:t>
            </a:r>
            <a:r>
              <a:rPr lang="uk-UA" dirty="0" smtClean="0">
                <a:solidFill>
                  <a:schemeClr val="accent1"/>
                </a:solidFill>
              </a:rPr>
              <a:t>3</a:t>
            </a:r>
            <a:r>
              <a:rPr lang="en-US" dirty="0" smtClean="0">
                <a:solidFill>
                  <a:schemeClr val="accent1"/>
                </a:solidFill>
              </a:rPr>
              <a:t>60</a:t>
            </a:r>
            <a:endParaRPr lang="uk-UA" dirty="0">
              <a:solidFill>
                <a:schemeClr val="accent1"/>
              </a:solidFill>
            </a:endParaRPr>
          </a:p>
          <a:p>
            <a:pPr marL="285750" indent="-285750">
              <a:buFont typeface="Arial" panose="020B0604020202020204" pitchFamily="34" charset="0"/>
              <a:buChar char="•"/>
            </a:pPr>
            <a:r>
              <a:rPr lang="uk-UA" dirty="0"/>
              <a:t>Управліннях правової </a:t>
            </a:r>
            <a:r>
              <a:rPr lang="uk-UA" dirty="0" smtClean="0"/>
              <a:t>роботи </a:t>
            </a:r>
          </a:p>
          <a:p>
            <a:r>
              <a:rPr lang="uk-UA" sz="1000" dirty="0" smtClean="0"/>
              <a:t>  (</a:t>
            </a:r>
            <a:r>
              <a:rPr lang="ru-RU" sz="1000" dirty="0" smtClean="0"/>
              <a:t>в </a:t>
            </a:r>
            <a:r>
              <a:rPr lang="ru-RU" sz="1000" dirty="0" err="1"/>
              <a:t>т.ч</a:t>
            </a:r>
            <a:r>
              <a:rPr lang="ru-RU" sz="1000" dirty="0"/>
              <a:t>. </a:t>
            </a:r>
            <a:r>
              <a:rPr lang="ru-RU" sz="1000" dirty="0" err="1"/>
              <a:t>роз'яснення</a:t>
            </a:r>
            <a:r>
              <a:rPr lang="ru-RU" sz="1000" dirty="0"/>
              <a:t> </a:t>
            </a:r>
            <a:r>
              <a:rPr lang="ru-RU" sz="1000" dirty="0" err="1" smtClean="0"/>
              <a:t>виконавчим</a:t>
            </a:r>
            <a:r>
              <a:rPr lang="ru-RU" sz="1000" dirty="0" smtClean="0"/>
              <a:t> органам </a:t>
            </a:r>
            <a:r>
              <a:rPr lang="ru-RU" sz="1000" dirty="0" err="1"/>
              <a:t>Львівської</a:t>
            </a:r>
            <a:r>
              <a:rPr lang="ru-RU" sz="1000" dirty="0"/>
              <a:t> </a:t>
            </a:r>
            <a:r>
              <a:rPr lang="ru-RU" sz="1000" dirty="0" err="1"/>
              <a:t>міської</a:t>
            </a:r>
            <a:r>
              <a:rPr lang="ru-RU" sz="1000" dirty="0"/>
              <a:t> ради)</a:t>
            </a:r>
            <a:r>
              <a:rPr lang="uk-UA" sz="1000" dirty="0" smtClean="0"/>
              <a:t> </a:t>
            </a:r>
            <a:r>
              <a:rPr lang="uk-UA" dirty="0">
                <a:solidFill>
                  <a:schemeClr val="accent1">
                    <a:lumMod val="60000"/>
                    <a:lumOff val="40000"/>
                  </a:schemeClr>
                </a:solidFill>
              </a:rPr>
              <a:t>–</a:t>
            </a:r>
            <a:r>
              <a:rPr lang="uk-UA" dirty="0"/>
              <a:t> </a:t>
            </a:r>
            <a:r>
              <a:rPr lang="uk-UA" dirty="0" smtClean="0">
                <a:solidFill>
                  <a:schemeClr val="accent1"/>
                </a:solidFill>
              </a:rPr>
              <a:t>1</a:t>
            </a:r>
            <a:r>
              <a:rPr lang="en-US" dirty="0" smtClean="0">
                <a:solidFill>
                  <a:schemeClr val="accent1"/>
                </a:solidFill>
              </a:rPr>
              <a:t>348</a:t>
            </a:r>
            <a:endParaRPr lang="uk-UA" dirty="0" smtClean="0">
              <a:solidFill>
                <a:schemeClr val="accent1"/>
              </a:solidFill>
            </a:endParaRPr>
          </a:p>
        </p:txBody>
      </p:sp>
      <p:sp>
        <p:nvSpPr>
          <p:cNvPr id="11" name="TextBox 10"/>
          <p:cNvSpPr txBox="1"/>
          <p:nvPr/>
        </p:nvSpPr>
        <p:spPr>
          <a:xfrm>
            <a:off x="4592399" y="524387"/>
            <a:ext cx="4314046" cy="923330"/>
          </a:xfrm>
          <a:prstGeom prst="rect">
            <a:avLst/>
          </a:prstGeom>
          <a:solidFill>
            <a:schemeClr val="accent1">
              <a:lumMod val="20000"/>
              <a:lumOff val="80000"/>
            </a:schemeClr>
          </a:solidFill>
        </p:spPr>
        <p:txBody>
          <a:bodyPr wrap="square" rtlCol="0">
            <a:spAutoFit/>
          </a:bodyPr>
          <a:lstStyle/>
          <a:p>
            <a:r>
              <a:rPr lang="uk-UA" dirty="0" smtClean="0">
                <a:solidFill>
                  <a:schemeClr val="accent1">
                    <a:lumMod val="75000"/>
                  </a:schemeClr>
                </a:solidFill>
              </a:rPr>
              <a:t>Звернення громадян  </a:t>
            </a:r>
          </a:p>
          <a:p>
            <a:pPr marL="285750" indent="-285750">
              <a:buFont typeface="Arial" panose="020B0604020202020204" pitchFamily="34" charset="0"/>
              <a:buChar char="•"/>
            </a:pPr>
            <a:r>
              <a:rPr lang="uk-UA" dirty="0" smtClean="0"/>
              <a:t>Управління державної реєстрації </a:t>
            </a:r>
            <a:r>
              <a:rPr lang="uk-UA" dirty="0" smtClean="0">
                <a:solidFill>
                  <a:schemeClr val="accent1"/>
                </a:solidFill>
              </a:rPr>
              <a:t>– 2</a:t>
            </a:r>
            <a:r>
              <a:rPr lang="en-US" dirty="0" smtClean="0">
                <a:solidFill>
                  <a:schemeClr val="accent1"/>
                </a:solidFill>
              </a:rPr>
              <a:t>66</a:t>
            </a:r>
            <a:endParaRPr lang="uk-UA" dirty="0" smtClean="0">
              <a:solidFill>
                <a:schemeClr val="accent1"/>
              </a:solidFill>
            </a:endParaRPr>
          </a:p>
          <a:p>
            <a:pPr marL="285750" indent="-285750">
              <a:buFont typeface="Arial" panose="020B0604020202020204" pitchFamily="34" charset="0"/>
              <a:buChar char="•"/>
            </a:pPr>
            <a:r>
              <a:rPr lang="uk-UA" dirty="0" smtClean="0"/>
              <a:t>Управліннях правової роботи </a:t>
            </a:r>
            <a:r>
              <a:rPr lang="uk-UA" dirty="0" smtClean="0">
                <a:solidFill>
                  <a:schemeClr val="accent1">
                    <a:lumMod val="60000"/>
                    <a:lumOff val="40000"/>
                  </a:schemeClr>
                </a:solidFill>
              </a:rPr>
              <a:t>–</a:t>
            </a:r>
            <a:r>
              <a:rPr lang="uk-UA" dirty="0" smtClean="0"/>
              <a:t> </a:t>
            </a:r>
            <a:r>
              <a:rPr lang="en-US" dirty="0" smtClean="0">
                <a:solidFill>
                  <a:schemeClr val="accent1"/>
                </a:solidFill>
              </a:rPr>
              <a:t>758</a:t>
            </a:r>
            <a:endParaRPr lang="uk-UA" dirty="0" smtClean="0">
              <a:solidFill>
                <a:schemeClr val="accent1"/>
              </a:solidFill>
            </a:endParaRPr>
          </a:p>
        </p:txBody>
      </p:sp>
      <p:sp>
        <p:nvSpPr>
          <p:cNvPr id="12" name="Овал 11"/>
          <p:cNvSpPr/>
          <p:nvPr/>
        </p:nvSpPr>
        <p:spPr>
          <a:xfrm>
            <a:off x="6922958" y="1568988"/>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2</a:t>
            </a:r>
            <a:endParaRPr lang="uk-UA" sz="3600" dirty="0"/>
          </a:p>
        </p:txBody>
      </p:sp>
      <p:sp>
        <p:nvSpPr>
          <p:cNvPr id="13" name="Овал 12"/>
          <p:cNvSpPr/>
          <p:nvPr/>
        </p:nvSpPr>
        <p:spPr>
          <a:xfrm>
            <a:off x="3656483" y="2407536"/>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3</a:t>
            </a:r>
            <a:endParaRPr lang="uk-UA" sz="3600" dirty="0"/>
          </a:p>
        </p:txBody>
      </p:sp>
      <p:sp>
        <p:nvSpPr>
          <p:cNvPr id="2" name="TextBox 1"/>
          <p:cNvSpPr txBox="1"/>
          <p:nvPr/>
        </p:nvSpPr>
        <p:spPr>
          <a:xfrm>
            <a:off x="7858874" y="3563595"/>
            <a:ext cx="4178813" cy="923330"/>
          </a:xfrm>
          <a:prstGeom prst="rect">
            <a:avLst/>
          </a:prstGeom>
          <a:solidFill>
            <a:schemeClr val="accent2">
              <a:lumMod val="20000"/>
              <a:lumOff val="80000"/>
            </a:schemeClr>
          </a:solidFill>
        </p:spPr>
        <p:txBody>
          <a:bodyPr wrap="square" rtlCol="0">
            <a:spAutoFit/>
          </a:bodyPr>
          <a:lstStyle/>
          <a:p>
            <a:r>
              <a:rPr lang="uk-UA" dirty="0" smtClean="0">
                <a:solidFill>
                  <a:schemeClr val="accent1">
                    <a:lumMod val="75000"/>
                  </a:schemeClr>
                </a:solidFill>
              </a:rPr>
              <a:t>Інформаційні запити </a:t>
            </a:r>
          </a:p>
          <a:p>
            <a:pPr marL="285750" indent="-285750">
              <a:buFont typeface="Arial" panose="020B0604020202020204" pitchFamily="34" charset="0"/>
              <a:buChar char="•"/>
            </a:pPr>
            <a:r>
              <a:rPr lang="uk-UA" dirty="0"/>
              <a:t>Управління державної реєстрації </a:t>
            </a:r>
            <a:r>
              <a:rPr lang="uk-UA" dirty="0">
                <a:solidFill>
                  <a:schemeClr val="accent1">
                    <a:lumMod val="75000"/>
                  </a:schemeClr>
                </a:solidFill>
              </a:rPr>
              <a:t>–</a:t>
            </a:r>
            <a:r>
              <a:rPr lang="uk-UA" dirty="0"/>
              <a:t> </a:t>
            </a:r>
            <a:r>
              <a:rPr lang="uk-UA" dirty="0">
                <a:solidFill>
                  <a:schemeClr val="accent1">
                    <a:lumMod val="75000"/>
                  </a:schemeClr>
                </a:solidFill>
              </a:rPr>
              <a:t> </a:t>
            </a:r>
            <a:r>
              <a:rPr lang="en-US" dirty="0" smtClean="0">
                <a:solidFill>
                  <a:schemeClr val="accent1"/>
                </a:solidFill>
              </a:rPr>
              <a:t>48</a:t>
            </a:r>
            <a:endParaRPr lang="uk-UA" dirty="0">
              <a:solidFill>
                <a:schemeClr val="accent1"/>
              </a:solidFill>
            </a:endParaRPr>
          </a:p>
          <a:p>
            <a:pPr marL="285750" indent="-285750">
              <a:buFont typeface="Arial" panose="020B0604020202020204" pitchFamily="34" charset="0"/>
              <a:buChar char="•"/>
            </a:pPr>
            <a:r>
              <a:rPr lang="uk-UA" dirty="0"/>
              <a:t>Управління правової роботи </a:t>
            </a:r>
            <a:r>
              <a:rPr lang="uk-UA" dirty="0">
                <a:solidFill>
                  <a:schemeClr val="accent1"/>
                </a:solidFill>
              </a:rPr>
              <a:t>– </a:t>
            </a:r>
            <a:r>
              <a:rPr lang="uk-UA" dirty="0" smtClean="0">
                <a:solidFill>
                  <a:schemeClr val="accent1"/>
                </a:solidFill>
              </a:rPr>
              <a:t>1</a:t>
            </a:r>
            <a:r>
              <a:rPr lang="en-US" dirty="0" smtClean="0">
                <a:solidFill>
                  <a:schemeClr val="accent1"/>
                </a:solidFill>
              </a:rPr>
              <a:t>26</a:t>
            </a:r>
            <a:endParaRPr lang="uk-UA" dirty="0">
              <a:solidFill>
                <a:schemeClr val="accent1"/>
              </a:solidFill>
            </a:endParaRPr>
          </a:p>
        </p:txBody>
      </p:sp>
      <p:sp>
        <p:nvSpPr>
          <p:cNvPr id="3" name="TextBox 2"/>
          <p:cNvSpPr txBox="1"/>
          <p:nvPr/>
        </p:nvSpPr>
        <p:spPr>
          <a:xfrm>
            <a:off x="4700207" y="4464119"/>
            <a:ext cx="4445502" cy="923330"/>
          </a:xfrm>
          <a:prstGeom prst="rect">
            <a:avLst/>
          </a:prstGeom>
          <a:solidFill>
            <a:schemeClr val="accent1">
              <a:lumMod val="20000"/>
              <a:lumOff val="80000"/>
            </a:schemeClr>
          </a:solidFill>
        </p:spPr>
        <p:txBody>
          <a:bodyPr wrap="square" rtlCol="0">
            <a:spAutoFit/>
          </a:bodyPr>
          <a:lstStyle/>
          <a:p>
            <a:r>
              <a:rPr lang="uk-UA" dirty="0" smtClean="0">
                <a:solidFill>
                  <a:schemeClr val="accent1">
                    <a:lumMod val="75000"/>
                  </a:schemeClr>
                </a:solidFill>
              </a:rPr>
              <a:t>Адвокатські запити </a:t>
            </a:r>
          </a:p>
          <a:p>
            <a:pPr marL="285750" indent="-285750">
              <a:buFont typeface="Arial" panose="020B0604020202020204" pitchFamily="34" charset="0"/>
              <a:buChar char="•"/>
            </a:pPr>
            <a:r>
              <a:rPr lang="uk-UA" dirty="0"/>
              <a:t>Управління державної реєстрації </a:t>
            </a:r>
            <a:r>
              <a:rPr lang="uk-UA" dirty="0">
                <a:solidFill>
                  <a:schemeClr val="accent1">
                    <a:lumMod val="75000"/>
                  </a:schemeClr>
                </a:solidFill>
              </a:rPr>
              <a:t>–</a:t>
            </a:r>
            <a:r>
              <a:rPr lang="uk-UA" dirty="0"/>
              <a:t> </a:t>
            </a:r>
            <a:r>
              <a:rPr lang="uk-UA" dirty="0">
                <a:solidFill>
                  <a:schemeClr val="accent1">
                    <a:lumMod val="75000"/>
                  </a:schemeClr>
                </a:solidFill>
              </a:rPr>
              <a:t> </a:t>
            </a:r>
            <a:r>
              <a:rPr lang="en-US" dirty="0" smtClean="0">
                <a:solidFill>
                  <a:schemeClr val="accent1">
                    <a:lumMod val="75000"/>
                  </a:schemeClr>
                </a:solidFill>
              </a:rPr>
              <a:t>95</a:t>
            </a:r>
            <a:endParaRPr lang="uk-UA" dirty="0">
              <a:solidFill>
                <a:schemeClr val="accent1"/>
              </a:solidFill>
            </a:endParaRPr>
          </a:p>
          <a:p>
            <a:pPr marL="285750" indent="-285750">
              <a:buFont typeface="Arial" panose="020B0604020202020204" pitchFamily="34" charset="0"/>
              <a:buChar char="•"/>
            </a:pPr>
            <a:r>
              <a:rPr lang="uk-UA" dirty="0"/>
              <a:t>Управління правової роботи </a:t>
            </a:r>
            <a:r>
              <a:rPr lang="uk-UA" dirty="0">
                <a:solidFill>
                  <a:schemeClr val="accent1"/>
                </a:solidFill>
              </a:rPr>
              <a:t>– </a:t>
            </a:r>
            <a:r>
              <a:rPr lang="en-US" dirty="0" smtClean="0">
                <a:solidFill>
                  <a:schemeClr val="accent1"/>
                </a:solidFill>
              </a:rPr>
              <a:t>107</a:t>
            </a:r>
            <a:endParaRPr lang="uk-UA" dirty="0">
              <a:solidFill>
                <a:schemeClr val="accent1"/>
              </a:solidFill>
            </a:endParaRPr>
          </a:p>
        </p:txBody>
      </p:sp>
      <p:sp>
        <p:nvSpPr>
          <p:cNvPr id="14" name="Овал 13"/>
          <p:cNvSpPr/>
          <p:nvPr/>
        </p:nvSpPr>
        <p:spPr>
          <a:xfrm>
            <a:off x="6922958" y="3563978"/>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a:t>4</a:t>
            </a:r>
          </a:p>
        </p:txBody>
      </p:sp>
      <p:sp>
        <p:nvSpPr>
          <p:cNvPr id="15" name="Овал 14"/>
          <p:cNvSpPr/>
          <p:nvPr/>
        </p:nvSpPr>
        <p:spPr>
          <a:xfrm>
            <a:off x="3656483" y="4421087"/>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5</a:t>
            </a:r>
            <a:endParaRPr lang="uk-UA" sz="3600" dirty="0"/>
          </a:p>
        </p:txBody>
      </p:sp>
      <p:sp>
        <p:nvSpPr>
          <p:cNvPr id="7" name="TextBox 6"/>
          <p:cNvSpPr txBox="1"/>
          <p:nvPr/>
        </p:nvSpPr>
        <p:spPr>
          <a:xfrm>
            <a:off x="7793113" y="5408214"/>
            <a:ext cx="4381829" cy="646331"/>
          </a:xfrm>
          <a:prstGeom prst="rect">
            <a:avLst/>
          </a:prstGeom>
          <a:solidFill>
            <a:schemeClr val="accent2">
              <a:lumMod val="20000"/>
              <a:lumOff val="80000"/>
            </a:schemeClr>
          </a:solidFill>
        </p:spPr>
        <p:txBody>
          <a:bodyPr wrap="square" rtlCol="0">
            <a:spAutoFit/>
          </a:bodyPr>
          <a:lstStyle/>
          <a:p>
            <a:r>
              <a:rPr lang="uk-UA" dirty="0" smtClean="0"/>
              <a:t>Вихідна кореспонденція управління </a:t>
            </a:r>
            <a:r>
              <a:rPr lang="uk-UA" dirty="0" smtClean="0">
                <a:solidFill>
                  <a:schemeClr val="accent1"/>
                </a:solidFill>
              </a:rPr>
              <a:t>2</a:t>
            </a:r>
            <a:r>
              <a:rPr lang="en-US" dirty="0" smtClean="0">
                <a:solidFill>
                  <a:schemeClr val="accent1"/>
                </a:solidFill>
              </a:rPr>
              <a:t>7659</a:t>
            </a:r>
            <a:r>
              <a:rPr lang="uk-UA" dirty="0" smtClean="0"/>
              <a:t> </a:t>
            </a:r>
          </a:p>
          <a:p>
            <a:r>
              <a:rPr lang="uk-UA" dirty="0"/>
              <a:t>д</a:t>
            </a:r>
            <a:r>
              <a:rPr lang="uk-UA" dirty="0" smtClean="0"/>
              <a:t>ержавної реєстрації</a:t>
            </a:r>
            <a:endParaRPr lang="uk-UA" dirty="0">
              <a:solidFill>
                <a:schemeClr val="accent1"/>
              </a:solidFill>
            </a:endParaRPr>
          </a:p>
        </p:txBody>
      </p:sp>
      <p:sp>
        <p:nvSpPr>
          <p:cNvPr id="16" name="Овал 15"/>
          <p:cNvSpPr/>
          <p:nvPr/>
        </p:nvSpPr>
        <p:spPr>
          <a:xfrm>
            <a:off x="6922958" y="5313280"/>
            <a:ext cx="935916" cy="9359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6</a:t>
            </a:r>
            <a:endParaRPr lang="uk-UA" sz="3600" dirty="0"/>
          </a:p>
        </p:txBody>
      </p:sp>
    </p:spTree>
    <p:extLst>
      <p:ext uri="{BB962C8B-B14F-4D97-AF65-F5344CB8AC3E}">
        <p14:creationId xmlns="" xmlns:p14="http://schemas.microsoft.com/office/powerpoint/2010/main" val="3788523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28A0092B-C50C-407E-A947-70E740481C1C}">
                <a14:useLocalDpi xmlns="" xmlns:a14="http://schemas.microsoft.com/office/drawing/2010/main" val="0"/>
              </a:ext>
            </a:extLst>
          </a:blip>
          <a:srcRect r="764"/>
          <a:stretch/>
        </p:blipFill>
        <p:spPr>
          <a:xfrm>
            <a:off x="10510" y="-3670"/>
            <a:ext cx="12181490" cy="6861670"/>
          </a:xfrm>
          <a:prstGeom prst="rect">
            <a:avLst/>
          </a:prstGeom>
        </p:spPr>
      </p:pic>
      <p:graphicFrame>
        <p:nvGraphicFramePr>
          <p:cNvPr id="4" name="Диаграмма 3"/>
          <p:cNvGraphicFramePr>
            <a:graphicFrameLocks/>
          </p:cNvGraphicFramePr>
          <p:nvPr/>
        </p:nvGraphicFramePr>
        <p:xfrm>
          <a:off x="589935" y="309715"/>
          <a:ext cx="9851923" cy="60615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2688029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17"/>
            <a:ext cx="12192000" cy="6858217"/>
          </a:xfrm>
          <a:prstGeom prst="rect">
            <a:avLst/>
          </a:prstGeom>
        </p:spPr>
      </p:pic>
      <p:sp>
        <p:nvSpPr>
          <p:cNvPr id="6" name="TextBox 5"/>
          <p:cNvSpPr txBox="1"/>
          <p:nvPr/>
        </p:nvSpPr>
        <p:spPr>
          <a:xfrm>
            <a:off x="3704370" y="0"/>
            <a:ext cx="6081016" cy="646331"/>
          </a:xfrm>
          <a:prstGeom prst="rect">
            <a:avLst/>
          </a:prstGeom>
          <a:noFill/>
        </p:spPr>
        <p:txBody>
          <a:bodyPr wrap="square" rtlCol="0">
            <a:spAutoFit/>
          </a:bodyPr>
          <a:lstStyle/>
          <a:p>
            <a:r>
              <a:rPr lang="uk-UA" sz="3600" b="1" dirty="0" smtClean="0">
                <a:solidFill>
                  <a:schemeClr val="tx2"/>
                </a:solidFill>
              </a:rPr>
              <a:t>Представництво у судах</a:t>
            </a:r>
          </a:p>
        </p:txBody>
      </p:sp>
      <p:graphicFrame>
        <p:nvGraphicFramePr>
          <p:cNvPr id="3" name="Таблица 2"/>
          <p:cNvGraphicFramePr>
            <a:graphicFrameLocks noGrp="1"/>
          </p:cNvGraphicFramePr>
          <p:nvPr>
            <p:extLst>
              <p:ext uri="{D42A27DB-BD31-4B8C-83A1-F6EECF244321}">
                <p14:modId xmlns="" xmlns:p14="http://schemas.microsoft.com/office/powerpoint/2010/main" val="1678651698"/>
              </p:ext>
            </p:extLst>
          </p:nvPr>
        </p:nvGraphicFramePr>
        <p:xfrm>
          <a:off x="1461156" y="646333"/>
          <a:ext cx="10605153" cy="4968241"/>
        </p:xfrm>
        <a:graphic>
          <a:graphicData uri="http://schemas.openxmlformats.org/drawingml/2006/table">
            <a:tbl>
              <a:tblPr firstRow="1" bandRow="1">
                <a:tableStyleId>{5C22544A-7EE6-4342-B048-85BDC9FD1C3A}</a:tableStyleId>
              </a:tblPr>
              <a:tblGrid>
                <a:gridCol w="3535051">
                  <a:extLst>
                    <a:ext uri="{9D8B030D-6E8A-4147-A177-3AD203B41FA5}">
                      <a16:colId xmlns="" xmlns:a16="http://schemas.microsoft.com/office/drawing/2014/main" val="63520580"/>
                    </a:ext>
                  </a:extLst>
                </a:gridCol>
                <a:gridCol w="3535051">
                  <a:extLst>
                    <a:ext uri="{9D8B030D-6E8A-4147-A177-3AD203B41FA5}">
                      <a16:colId xmlns="" xmlns:a16="http://schemas.microsoft.com/office/drawing/2014/main" val="2705057896"/>
                    </a:ext>
                  </a:extLst>
                </a:gridCol>
                <a:gridCol w="3535051">
                  <a:extLst>
                    <a:ext uri="{9D8B030D-6E8A-4147-A177-3AD203B41FA5}">
                      <a16:colId xmlns="" xmlns:a16="http://schemas.microsoft.com/office/drawing/2014/main" val="2074956184"/>
                    </a:ext>
                  </a:extLst>
                </a:gridCol>
              </a:tblGrid>
              <a:tr h="350520">
                <a:tc>
                  <a:txBody>
                    <a:bodyPr/>
                    <a:lstStyle/>
                    <a:p>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Управління державної реєстрації</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Управління правової роботи</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528727212"/>
                  </a:ext>
                </a:extLst>
              </a:tr>
              <a:tr h="350520">
                <a:tc>
                  <a:txBody>
                    <a:bodyPr/>
                    <a:lstStyle/>
                    <a:p>
                      <a:r>
                        <a:rPr lang="uk-UA" sz="1700" dirty="0" smtClean="0"/>
                        <a:t>Кількість судових засідань </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700" dirty="0" smtClean="0"/>
                        <a:t>382</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700" dirty="0" smtClean="0"/>
                        <a:t>5089</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02044599"/>
                  </a:ext>
                </a:extLst>
              </a:tr>
              <a:tr h="350520">
                <a:tc>
                  <a:txBody>
                    <a:bodyPr/>
                    <a:lstStyle/>
                    <a:p>
                      <a:r>
                        <a:rPr lang="uk-UA" sz="1700" dirty="0" smtClean="0"/>
                        <a:t>Кількість поданих позовних заяв</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0</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1</a:t>
                      </a:r>
                      <a:r>
                        <a:rPr lang="en-US" sz="1700" dirty="0" smtClean="0"/>
                        <a:t>78</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90269537"/>
                  </a:ext>
                </a:extLst>
              </a:tr>
              <a:tr h="350520">
                <a:tc>
                  <a:txBody>
                    <a:bodyPr/>
                    <a:lstStyle/>
                    <a:p>
                      <a:r>
                        <a:rPr lang="uk-UA" sz="1700" dirty="0" smtClean="0"/>
                        <a:t>Кількість поданих апеляційних скарг </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700" dirty="0" smtClean="0"/>
                        <a:t>4</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700" dirty="0" smtClean="0"/>
                        <a:t>190</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06061089"/>
                  </a:ext>
                </a:extLst>
              </a:tr>
              <a:tr h="350520">
                <a:tc>
                  <a:txBody>
                    <a:bodyPr/>
                    <a:lstStyle/>
                    <a:p>
                      <a:r>
                        <a:rPr lang="uk-UA" sz="1700" dirty="0" smtClean="0"/>
                        <a:t>Кількість поданих касаційних скарг </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2</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700" dirty="0" smtClean="0"/>
                        <a:t>137</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83442819"/>
                  </a:ext>
                </a:extLst>
              </a:tr>
              <a:tr h="609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700" dirty="0" smtClean="0"/>
                        <a:t>Кількість поданих процесуальних документів</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700" dirty="0" smtClean="0"/>
                        <a:t>261</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700" dirty="0" smtClean="0"/>
                        <a:t>2282</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6773881"/>
                  </a:ext>
                </a:extLst>
              </a:tr>
              <a:tr h="609600">
                <a:tc>
                  <a:txBody>
                    <a:bodyPr/>
                    <a:lstStyle/>
                    <a:p>
                      <a:r>
                        <a:rPr lang="uk-UA" sz="1700" dirty="0" smtClean="0"/>
                        <a:t>Кількість судових справ як відповідач </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700" dirty="0" smtClean="0"/>
                        <a:t>163</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700" dirty="0" smtClean="0"/>
                        <a:t>426</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05591112"/>
                  </a:ext>
                </a:extLst>
              </a:tr>
              <a:tr h="609600">
                <a:tc>
                  <a:txBody>
                    <a:bodyPr/>
                    <a:lstStyle/>
                    <a:p>
                      <a:r>
                        <a:rPr lang="uk-UA" sz="1700" dirty="0" smtClean="0"/>
                        <a:t>Кількість судових справ у якості третьої особи </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700" dirty="0" smtClean="0"/>
                        <a:t>79</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700" dirty="0" smtClean="0"/>
                        <a:t>132</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03385900"/>
                  </a:ext>
                </a:extLst>
              </a:tr>
              <a:tr h="1386841">
                <a:tc>
                  <a:txBody>
                    <a:bodyPr/>
                    <a:lstStyle/>
                    <a:p>
                      <a:r>
                        <a:rPr lang="uk-UA" sz="1700" dirty="0" smtClean="0"/>
                        <a:t>Кількість судових рішень які вступили в законну силу </a:t>
                      </a:r>
                    </a:p>
                    <a:p>
                      <a:pPr marL="285750" indent="-285750">
                        <a:buFont typeface="Arial" panose="020B0604020202020204" pitchFamily="34" charset="0"/>
                        <a:buChar char="•"/>
                      </a:pPr>
                      <a:r>
                        <a:rPr lang="uk-UA" sz="1700" dirty="0" smtClean="0"/>
                        <a:t>з них на користь Львівської міської ради та її виконавчих органів</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n-US" sz="1700" dirty="0" smtClean="0"/>
                        <a:t>66</a:t>
                      </a:r>
                      <a:endParaRPr lang="uk-UA" sz="1700" dirty="0"/>
                    </a:p>
                    <a:p>
                      <a:pPr algn="ctr"/>
                      <a:endParaRPr lang="uk-UA" sz="1700" dirty="0" smtClean="0"/>
                    </a:p>
                    <a:p>
                      <a:pPr algn="ctr"/>
                      <a:r>
                        <a:rPr lang="en-US" sz="1700" dirty="0" smtClean="0"/>
                        <a:t>65</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uk-UA" sz="1700" dirty="0" smtClean="0"/>
                        <a:t>249</a:t>
                      </a:r>
                    </a:p>
                    <a:p>
                      <a:pPr algn="ctr"/>
                      <a:endParaRPr lang="uk-UA" sz="1700" dirty="0" smtClean="0"/>
                    </a:p>
                    <a:p>
                      <a:pPr algn="ctr"/>
                      <a:r>
                        <a:rPr lang="en-US" sz="1700" dirty="0" smtClean="0"/>
                        <a:t>202</a:t>
                      </a:r>
                      <a:endParaRPr lang="uk-UA" sz="17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59000891"/>
                  </a:ext>
                </a:extLst>
              </a:tr>
            </a:tbl>
          </a:graphicData>
        </a:graphic>
      </p:graphicFrame>
    </p:spTree>
    <p:extLst>
      <p:ext uri="{BB962C8B-B14F-4D97-AF65-F5344CB8AC3E}">
        <p14:creationId xmlns="" xmlns:p14="http://schemas.microsoft.com/office/powerpoint/2010/main" val="2216091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735"/>
            <a:ext cx="12192000" cy="6859735"/>
          </a:xfrm>
          <a:prstGeom prst="rect">
            <a:avLst/>
          </a:prstGeom>
        </p:spPr>
      </p:pic>
      <p:grpSp>
        <p:nvGrpSpPr>
          <p:cNvPr id="6" name="Группа 5"/>
          <p:cNvGrpSpPr/>
          <p:nvPr/>
        </p:nvGrpSpPr>
        <p:grpSpPr>
          <a:xfrm>
            <a:off x="1941921" y="1526893"/>
            <a:ext cx="9247695" cy="3789576"/>
            <a:chOff x="2921766" y="2982405"/>
            <a:chExt cx="4025510" cy="1459078"/>
          </a:xfrm>
        </p:grpSpPr>
        <p:pic>
          <p:nvPicPr>
            <p:cNvPr id="8" name="Рисунок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921766" y="2982405"/>
              <a:ext cx="1655067" cy="905257"/>
            </a:xfrm>
            <a:prstGeom prst="rect">
              <a:avLst/>
            </a:prstGeom>
          </p:spPr>
        </p:pic>
        <p:pic>
          <p:nvPicPr>
            <p:cNvPr id="10" name="Рисунок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92209" y="3487457"/>
              <a:ext cx="1655067" cy="954026"/>
            </a:xfrm>
            <a:prstGeom prst="rect">
              <a:avLst/>
            </a:prstGeom>
          </p:spPr>
        </p:pic>
      </p:grpSp>
      <p:sp>
        <p:nvSpPr>
          <p:cNvPr id="11" name="TextBox 10"/>
          <p:cNvSpPr txBox="1"/>
          <p:nvPr/>
        </p:nvSpPr>
        <p:spPr>
          <a:xfrm>
            <a:off x="2705492" y="2945659"/>
            <a:ext cx="2714919" cy="923330"/>
          </a:xfrm>
          <a:prstGeom prst="rect">
            <a:avLst/>
          </a:prstGeom>
          <a:noFill/>
        </p:spPr>
        <p:txBody>
          <a:bodyPr wrap="square" rtlCol="0">
            <a:spAutoFit/>
          </a:bodyPr>
          <a:lstStyle/>
          <a:p>
            <a:r>
              <a:rPr lang="uk-UA" dirty="0" smtClean="0">
                <a:solidFill>
                  <a:schemeClr val="bg1"/>
                </a:solidFill>
              </a:rPr>
              <a:t>Площа витребуваних з чужого незаконного володіння приміщень</a:t>
            </a:r>
            <a:endParaRPr lang="uk-UA" dirty="0">
              <a:solidFill>
                <a:schemeClr val="bg1"/>
              </a:solidFill>
            </a:endParaRPr>
          </a:p>
        </p:txBody>
      </p:sp>
      <p:sp>
        <p:nvSpPr>
          <p:cNvPr id="12" name="TextBox 11"/>
          <p:cNvSpPr txBox="1"/>
          <p:nvPr/>
        </p:nvSpPr>
        <p:spPr>
          <a:xfrm>
            <a:off x="2928591" y="838985"/>
            <a:ext cx="1828799" cy="523220"/>
          </a:xfrm>
          <a:prstGeom prst="rect">
            <a:avLst/>
          </a:prstGeom>
          <a:solidFill>
            <a:schemeClr val="accent4">
              <a:lumMod val="40000"/>
              <a:lumOff val="60000"/>
            </a:schemeClr>
          </a:solidFill>
        </p:spPr>
        <p:txBody>
          <a:bodyPr wrap="square" rtlCol="0">
            <a:spAutoFit/>
          </a:bodyPr>
          <a:lstStyle/>
          <a:p>
            <a:pPr algn="ctr"/>
            <a:r>
              <a:rPr lang="en-US" sz="2800" dirty="0" smtClean="0"/>
              <a:t>1271</a:t>
            </a:r>
            <a:r>
              <a:rPr lang="uk-UA" sz="2800" dirty="0" smtClean="0"/>
              <a:t> м2</a:t>
            </a:r>
            <a:endParaRPr lang="uk-UA" sz="2800" dirty="0"/>
          </a:p>
        </p:txBody>
      </p:sp>
      <p:sp>
        <p:nvSpPr>
          <p:cNvPr id="13" name="TextBox 12"/>
          <p:cNvSpPr txBox="1"/>
          <p:nvPr/>
        </p:nvSpPr>
        <p:spPr>
          <a:xfrm>
            <a:off x="8374145" y="5459691"/>
            <a:ext cx="1828799" cy="523220"/>
          </a:xfrm>
          <a:prstGeom prst="rect">
            <a:avLst/>
          </a:prstGeom>
          <a:solidFill>
            <a:schemeClr val="accent4">
              <a:lumMod val="40000"/>
              <a:lumOff val="60000"/>
            </a:schemeClr>
          </a:solidFill>
        </p:spPr>
        <p:txBody>
          <a:bodyPr wrap="square" rtlCol="0">
            <a:spAutoFit/>
          </a:bodyPr>
          <a:lstStyle/>
          <a:p>
            <a:pPr algn="ctr"/>
            <a:r>
              <a:rPr lang="en-US" sz="2800" dirty="0" smtClean="0"/>
              <a:t>34900 </a:t>
            </a:r>
            <a:r>
              <a:rPr lang="uk-UA" sz="2800" dirty="0" smtClean="0"/>
              <a:t>м2</a:t>
            </a:r>
            <a:endParaRPr lang="uk-UA" sz="2800" dirty="0"/>
          </a:p>
        </p:txBody>
      </p:sp>
      <p:sp>
        <p:nvSpPr>
          <p:cNvPr id="14" name="TextBox 13"/>
          <p:cNvSpPr txBox="1"/>
          <p:nvPr/>
        </p:nvSpPr>
        <p:spPr>
          <a:xfrm>
            <a:off x="8275162" y="2945659"/>
            <a:ext cx="2714919" cy="646331"/>
          </a:xfrm>
          <a:prstGeom prst="rect">
            <a:avLst/>
          </a:prstGeom>
          <a:noFill/>
        </p:spPr>
        <p:txBody>
          <a:bodyPr wrap="square" rtlCol="0">
            <a:spAutoFit/>
          </a:bodyPr>
          <a:lstStyle/>
          <a:p>
            <a:r>
              <a:rPr lang="uk-UA" dirty="0" smtClean="0">
                <a:solidFill>
                  <a:schemeClr val="bg1"/>
                </a:solidFill>
              </a:rPr>
              <a:t>Площа звільнених земельних ділянок</a:t>
            </a:r>
            <a:endParaRPr lang="uk-UA" dirty="0">
              <a:solidFill>
                <a:schemeClr val="bg1"/>
              </a:solidFill>
            </a:endParaRPr>
          </a:p>
        </p:txBody>
      </p:sp>
      <p:pic>
        <p:nvPicPr>
          <p:cNvPr id="15" name="Рисунок 14"/>
          <p:cNvPicPr>
            <a:picLocks noChangeAspect="1"/>
          </p:cNvPicPr>
          <p:nvPr/>
        </p:nvPicPr>
        <p:blipFill rotWithShape="1">
          <a:blip r:embed="rId5" cstate="print"/>
          <a:srcRect t="19466" b="15335"/>
          <a:stretch/>
        </p:blipFill>
        <p:spPr>
          <a:xfrm>
            <a:off x="2018952" y="3997188"/>
            <a:ext cx="3725110" cy="1923068"/>
          </a:xfrm>
          <a:prstGeom prst="rect">
            <a:avLst/>
          </a:prstGeom>
        </p:spPr>
      </p:pic>
      <p:pic>
        <p:nvPicPr>
          <p:cNvPr id="16" name="Рисунок 15"/>
          <p:cNvPicPr>
            <a:picLocks noChangeAspect="1"/>
          </p:cNvPicPr>
          <p:nvPr/>
        </p:nvPicPr>
        <p:blipFill>
          <a:blip r:embed="rId6" cstate="print"/>
          <a:stretch>
            <a:fillRect/>
          </a:stretch>
        </p:blipFill>
        <p:spPr>
          <a:xfrm>
            <a:off x="7772154" y="609792"/>
            <a:ext cx="3032780" cy="2085620"/>
          </a:xfrm>
          <a:prstGeom prst="rect">
            <a:avLst/>
          </a:prstGeom>
          <a:ln>
            <a:noFill/>
          </a:ln>
          <a:effectLst>
            <a:softEdge rad="112500"/>
          </a:effectLst>
        </p:spPr>
      </p:pic>
      <p:sp>
        <p:nvSpPr>
          <p:cNvPr id="19" name="Прямоугольник 18"/>
          <p:cNvSpPr/>
          <p:nvPr/>
        </p:nvSpPr>
        <p:spPr>
          <a:xfrm>
            <a:off x="6507632" y="21676"/>
            <a:ext cx="124117" cy="6836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spTree>
    <p:extLst>
      <p:ext uri="{BB962C8B-B14F-4D97-AF65-F5344CB8AC3E}">
        <p14:creationId xmlns="" xmlns:p14="http://schemas.microsoft.com/office/powerpoint/2010/main" val="273065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735"/>
            <a:ext cx="12192000" cy="6859735"/>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xmlns="" val="0"/>
              </a:ext>
            </a:extLst>
          </a:blip>
          <a:srcRect t="51579"/>
          <a:stretch>
            <a:fillRect/>
          </a:stretch>
        </p:blipFill>
        <p:spPr>
          <a:xfrm>
            <a:off x="1661701" y="796414"/>
            <a:ext cx="4917989" cy="1755058"/>
          </a:xfrm>
          <a:prstGeom prst="rect">
            <a:avLst/>
          </a:prstGeom>
        </p:spPr>
      </p:pic>
      <p:sp>
        <p:nvSpPr>
          <p:cNvPr id="11" name="TextBox 10"/>
          <p:cNvSpPr txBox="1"/>
          <p:nvPr/>
        </p:nvSpPr>
        <p:spPr>
          <a:xfrm>
            <a:off x="2558009" y="998872"/>
            <a:ext cx="3061126" cy="1323439"/>
          </a:xfrm>
          <a:prstGeom prst="rect">
            <a:avLst/>
          </a:prstGeom>
          <a:noFill/>
        </p:spPr>
        <p:txBody>
          <a:bodyPr wrap="square" rtlCol="0">
            <a:spAutoFit/>
          </a:bodyPr>
          <a:lstStyle/>
          <a:p>
            <a:pPr algn="ctr"/>
            <a:r>
              <a:rPr lang="uk-UA" sz="2000" dirty="0" smtClean="0">
                <a:solidFill>
                  <a:schemeClr val="bg1"/>
                </a:solidFill>
              </a:rPr>
              <a:t>Сума </a:t>
            </a:r>
            <a:r>
              <a:rPr lang="ru-RU" sz="2000" dirty="0" err="1" smtClean="0">
                <a:solidFill>
                  <a:schemeClr val="bg1"/>
                </a:solidFill>
              </a:rPr>
              <a:t>стягнених</a:t>
            </a:r>
            <a:r>
              <a:rPr lang="ru-RU" sz="2000" dirty="0" smtClean="0">
                <a:solidFill>
                  <a:schemeClr val="bg1"/>
                </a:solidFill>
              </a:rPr>
              <a:t> </a:t>
            </a:r>
            <a:r>
              <a:rPr lang="ru-RU" sz="2000" dirty="0" err="1" smtClean="0">
                <a:solidFill>
                  <a:schemeClr val="bg1"/>
                </a:solidFill>
              </a:rPr>
              <a:t>коштів</a:t>
            </a:r>
            <a:r>
              <a:rPr lang="ru-RU" sz="2000" dirty="0" smtClean="0">
                <a:solidFill>
                  <a:schemeClr val="bg1"/>
                </a:solidFill>
              </a:rPr>
              <a:t> (</a:t>
            </a:r>
            <a:r>
              <a:rPr lang="ru-RU" sz="2000" dirty="0" err="1" smtClean="0">
                <a:solidFill>
                  <a:schemeClr val="bg1"/>
                </a:solidFill>
              </a:rPr>
              <a:t>заборгованість</a:t>
            </a:r>
            <a:r>
              <a:rPr lang="ru-RU" sz="2000" dirty="0" smtClean="0">
                <a:solidFill>
                  <a:schemeClr val="bg1"/>
                </a:solidFill>
              </a:rPr>
              <a:t>, </a:t>
            </a:r>
            <a:r>
              <a:rPr lang="ru-RU" sz="2000" dirty="0" err="1" smtClean="0">
                <a:solidFill>
                  <a:schemeClr val="bg1"/>
                </a:solidFill>
              </a:rPr>
              <a:t>штрафи</a:t>
            </a:r>
            <a:r>
              <a:rPr lang="ru-RU" sz="2000" dirty="0" smtClean="0">
                <a:solidFill>
                  <a:schemeClr val="bg1"/>
                </a:solidFill>
              </a:rPr>
              <a:t>, пеня </a:t>
            </a:r>
            <a:r>
              <a:rPr lang="ru-RU" sz="2000" dirty="0" err="1" smtClean="0">
                <a:solidFill>
                  <a:schemeClr val="bg1"/>
                </a:solidFill>
              </a:rPr>
              <a:t>тощо</a:t>
            </a:r>
            <a:r>
              <a:rPr lang="ru-RU" sz="2000" dirty="0" smtClean="0">
                <a:solidFill>
                  <a:schemeClr val="bg1"/>
                </a:solidFill>
              </a:rPr>
              <a:t>) до </a:t>
            </a:r>
            <a:r>
              <a:rPr lang="ru-RU" sz="2000" dirty="0" err="1" smtClean="0">
                <a:solidFill>
                  <a:schemeClr val="bg1"/>
                </a:solidFill>
              </a:rPr>
              <a:t>місцевого</a:t>
            </a:r>
            <a:r>
              <a:rPr lang="ru-RU" sz="2000" dirty="0" smtClean="0">
                <a:solidFill>
                  <a:schemeClr val="bg1"/>
                </a:solidFill>
              </a:rPr>
              <a:t> бюджету </a:t>
            </a:r>
            <a:endParaRPr lang="uk-UA" sz="2000" dirty="0">
              <a:solidFill>
                <a:schemeClr val="bg1"/>
              </a:solidFill>
            </a:endParaRPr>
          </a:p>
        </p:txBody>
      </p:sp>
      <p:sp>
        <p:nvSpPr>
          <p:cNvPr id="12" name="TextBox 11"/>
          <p:cNvSpPr txBox="1"/>
          <p:nvPr/>
        </p:nvSpPr>
        <p:spPr>
          <a:xfrm>
            <a:off x="7167716" y="1178200"/>
            <a:ext cx="2861187" cy="523220"/>
          </a:xfrm>
          <a:prstGeom prst="rect">
            <a:avLst/>
          </a:prstGeom>
          <a:solidFill>
            <a:schemeClr val="accent4">
              <a:lumMod val="40000"/>
              <a:lumOff val="60000"/>
            </a:schemeClr>
          </a:solidFill>
        </p:spPr>
        <p:txBody>
          <a:bodyPr wrap="square" rtlCol="0">
            <a:spAutoFit/>
          </a:bodyPr>
          <a:lstStyle/>
          <a:p>
            <a:pPr algn="ctr"/>
            <a:r>
              <a:rPr lang="uk-UA" sz="2800" dirty="0" smtClean="0"/>
              <a:t>2323354,5 </a:t>
            </a:r>
            <a:r>
              <a:rPr lang="uk-UA" altLang="uk-UA" sz="2800" dirty="0" smtClean="0">
                <a:cs typeface="Arial" pitchFamily="34" charset="0"/>
              </a:rPr>
              <a:t>грн.</a:t>
            </a:r>
            <a:endParaRPr lang="uk-UA" sz="2800" dirty="0"/>
          </a:p>
        </p:txBody>
      </p:sp>
      <p:sp>
        <p:nvSpPr>
          <p:cNvPr id="19" name="Прямоугольник 18"/>
          <p:cNvSpPr/>
          <p:nvPr/>
        </p:nvSpPr>
        <p:spPr>
          <a:xfrm>
            <a:off x="10327465" y="0"/>
            <a:ext cx="124117" cy="6836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uk-UA"/>
          </a:p>
        </p:txBody>
      </p:sp>
      <p:pic>
        <p:nvPicPr>
          <p:cNvPr id="1026" name="Picture 2" descr="Доходи місцевого бюджету | Великосеверинівська сільська рада"/>
          <p:cNvPicPr>
            <a:picLocks noChangeAspect="1" noChangeArrowheads="1"/>
          </p:cNvPicPr>
          <p:nvPr/>
        </p:nvPicPr>
        <p:blipFill>
          <a:blip r:embed="rId4" cstate="print"/>
          <a:srcRect/>
          <a:stretch>
            <a:fillRect/>
          </a:stretch>
        </p:blipFill>
        <p:spPr bwMode="auto">
          <a:xfrm>
            <a:off x="2212257" y="2896687"/>
            <a:ext cx="6194324" cy="3268139"/>
          </a:xfrm>
          <a:prstGeom prst="rect">
            <a:avLst/>
          </a:prstGeom>
          <a:ln>
            <a:noFill/>
          </a:ln>
          <a:effectLst>
            <a:softEdge rad="112500"/>
          </a:effectLst>
        </p:spPr>
      </p:pic>
      <p:cxnSp>
        <p:nvCxnSpPr>
          <p:cNvPr id="18" name="Прямая со стрелкой 17"/>
          <p:cNvCxnSpPr/>
          <p:nvPr/>
        </p:nvCxnSpPr>
        <p:spPr>
          <a:xfrm>
            <a:off x="5928852" y="1445342"/>
            <a:ext cx="1179870" cy="14748"/>
          </a:xfrm>
          <a:prstGeom prst="straightConnector1">
            <a:avLst/>
          </a:prstGeom>
          <a:ln w="57150">
            <a:solidFill>
              <a:srgbClr val="00206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273065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086"/>
            <a:ext cx="12192000" cy="6859086"/>
          </a:xfrm>
          <a:prstGeom prst="rect">
            <a:avLst/>
          </a:prstGeom>
        </p:spPr>
      </p:pic>
      <p:sp>
        <p:nvSpPr>
          <p:cNvPr id="8" name="TextBox 7"/>
          <p:cNvSpPr txBox="1"/>
          <p:nvPr/>
        </p:nvSpPr>
        <p:spPr>
          <a:xfrm>
            <a:off x="2315497" y="368709"/>
            <a:ext cx="9876503" cy="6186309"/>
          </a:xfrm>
          <a:prstGeom prst="rect">
            <a:avLst/>
          </a:prstGeom>
          <a:solidFill>
            <a:schemeClr val="bg1"/>
          </a:solidFill>
        </p:spPr>
        <p:txBody>
          <a:bodyPr wrap="square" rtlCol="0">
            <a:spAutoFit/>
          </a:bodyPr>
          <a:lstStyle/>
          <a:p>
            <a:pPr algn="just">
              <a:buFont typeface="Wingdings" pitchFamily="2" charset="2"/>
              <a:buChar char="Ø"/>
            </a:pPr>
            <a:r>
              <a:rPr lang="uk-UA" dirty="0" smtClean="0"/>
              <a:t>31.08.2021 Господарський суд Львівської області задовольнив позовні вимоги Львівської міської ради та зобов`язав ПАТ Львівський електроламповий завод «Іскра» передати у комунальну власність будівлю під літ. «А-9» (9-ти поверховий гуртожиток на 518 місць) загальною площею 4873,7 </a:t>
            </a:r>
            <a:r>
              <a:rPr lang="uk-UA" dirty="0" err="1" smtClean="0"/>
              <a:t>кв.м</a:t>
            </a:r>
            <a:r>
              <a:rPr lang="uk-UA" dirty="0" smtClean="0"/>
              <a:t>., що знаходиться за адресою: м. Львів, вул. Білоцерківська, 10.</a:t>
            </a:r>
          </a:p>
          <a:p>
            <a:pPr algn="just"/>
            <a:r>
              <a:rPr lang="uk-UA" dirty="0" smtClean="0"/>
              <a:t>27.01.2022 </a:t>
            </a:r>
            <a:r>
              <a:rPr lang="uk-UA" dirty="0" smtClean="0"/>
              <a:t>Постановою Західного апеляційного господарського суду апеляційну скаргу </a:t>
            </a:r>
            <a:r>
              <a:rPr lang="uk-UA" dirty="0" err="1" smtClean="0"/>
              <a:t>ПрАТ</a:t>
            </a:r>
            <a:r>
              <a:rPr lang="uk-UA" dirty="0" smtClean="0"/>
              <a:t> «Львівський </a:t>
            </a:r>
            <a:r>
              <a:rPr lang="uk-UA" dirty="0" err="1" smtClean="0"/>
              <a:t>елетроламповий</a:t>
            </a:r>
            <a:r>
              <a:rPr lang="uk-UA" dirty="0" smtClean="0"/>
              <a:t> завод «Іскра» залишено без задоволення, а рішення Господарського суду Львівської області без змін.</a:t>
            </a:r>
          </a:p>
          <a:p>
            <a:pPr algn="just"/>
            <a:endParaRPr lang="uk-UA" dirty="0" smtClean="0"/>
          </a:p>
          <a:p>
            <a:pPr algn="just">
              <a:buFont typeface="Wingdings" pitchFamily="2" charset="2"/>
              <a:buChar char="Ø"/>
            </a:pPr>
            <a:r>
              <a:rPr lang="uk-UA" dirty="0" smtClean="0"/>
              <a:t>Рішенням Личаківського районного суду 20.05.2021 задоволено заяву Львівської міської ради про визнання спадщини </a:t>
            </a:r>
            <a:r>
              <a:rPr lang="uk-UA" dirty="0" err="1" smtClean="0"/>
              <a:t>відумерлої</a:t>
            </a:r>
            <a:r>
              <a:rPr lang="uk-UA" dirty="0" smtClean="0"/>
              <a:t> на квартиру №6 на вул. Лісній,10, загальною площею 25, 6 </a:t>
            </a:r>
            <a:r>
              <a:rPr lang="uk-UA" dirty="0" err="1" smtClean="0"/>
              <a:t>кв.м</a:t>
            </a:r>
            <a:r>
              <a:rPr lang="uk-UA" dirty="0" smtClean="0"/>
              <a:t>. Рішенням  виконавчого комітету Львівської міської ради від 17.12.2021 квартиру закріплено за черговиком Львівської міської ради </a:t>
            </a:r>
            <a:r>
              <a:rPr lang="uk-UA" dirty="0" err="1" smtClean="0"/>
              <a:t>Бундзою</a:t>
            </a:r>
            <a:r>
              <a:rPr lang="uk-UA" dirty="0" smtClean="0"/>
              <a:t> Інгою Альбертівною. Ордер отримано 29.12.2021.</a:t>
            </a:r>
          </a:p>
          <a:p>
            <a:pPr algn="just"/>
            <a:endParaRPr lang="uk-UA" dirty="0" smtClean="0"/>
          </a:p>
          <a:p>
            <a:pPr algn="just">
              <a:buFont typeface="Wingdings" pitchFamily="2" charset="2"/>
              <a:buChar char="Ø"/>
            </a:pPr>
            <a:r>
              <a:rPr lang="uk-UA" dirty="0" smtClean="0"/>
              <a:t>Постановою Восьмого апеляційного адміністративного суду від 04.03.2021 відмовлено в задоволенні апеляційної скарги </a:t>
            </a:r>
            <a:r>
              <a:rPr lang="uk-UA" dirty="0" err="1" smtClean="0"/>
              <a:t>Дудича</a:t>
            </a:r>
            <a:r>
              <a:rPr lang="uk-UA" dirty="0" smtClean="0"/>
              <a:t> Йосипа Васильовича у справі № 1.380.2019.006194.</a:t>
            </a:r>
          </a:p>
          <a:p>
            <a:pPr algn="just"/>
            <a:r>
              <a:rPr lang="uk-UA" dirty="0" smtClean="0"/>
              <a:t>Відтак, залишено в силі рішення Львівського окружного адміністративного суду від 09.10.2020 року, яким відмовлено у задоволенні позову у справі за позовом </a:t>
            </a:r>
            <a:r>
              <a:rPr lang="uk-UA" dirty="0" err="1" smtClean="0"/>
              <a:t>Дудича</a:t>
            </a:r>
            <a:r>
              <a:rPr lang="uk-UA" dirty="0" smtClean="0"/>
              <a:t> Йосипа Васильовича до виконавчого комітету Львівської міської ради,  третя особа – Львівське комунальне підприємство «Зелене місто» про визнання протиправним та скасування рішення від 07.12.2018 року № 1343 «Про затвердження містобудівних умов та обмежень для проектування об’єкта будівництва на будівництво ЛКП «Зелене місто» механіко-біологічного комплексу перевантаження та переробки твердих побутових відходів на вул. Пластовій, 13».</a:t>
            </a:r>
            <a:endParaRPr lang="uk-UA"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TotalTime>
  <Words>1323</Words>
  <Application>Microsoft Office PowerPoint</Application>
  <PresentationFormat>Произвольный</PresentationFormat>
  <Paragraphs>237</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Коефіцієнт виграних судових справ управління правової роботи</vt:lpstr>
      <vt:lpstr>Слайд 13</vt:lpstr>
      <vt:lpstr>Слайд 14</vt:lpstr>
      <vt:lpstr>Слайд 15</vt:lpstr>
      <vt:lpstr>Слайд 16</vt:lpstr>
      <vt:lpstr>Слайд 17</vt:lpstr>
      <vt:lpstr>Слайд 18</vt:lpstr>
      <vt:lpstr>Слайд 19</vt:lpstr>
      <vt:lpstr>Слайд 20</vt:lpstr>
      <vt:lpstr>Слайд 21</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Користувач Windows</dc:creator>
  <cp:lastModifiedBy>Admin</cp:lastModifiedBy>
  <cp:revision>105</cp:revision>
  <cp:lastPrinted>2021-01-28T07:52:05Z</cp:lastPrinted>
  <dcterms:created xsi:type="dcterms:W3CDTF">2019-02-12T10:24:29Z</dcterms:created>
  <dcterms:modified xsi:type="dcterms:W3CDTF">2022-01-28T17:53:37Z</dcterms:modified>
</cp:coreProperties>
</file>