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Lst>
  <p:notesMasterIdLst>
    <p:notesMasterId r:id="rId24"/>
  </p:notesMasterIdLst>
  <p:sldIdLst>
    <p:sldId id="257" r:id="rId3"/>
    <p:sldId id="258" r:id="rId4"/>
    <p:sldId id="259" r:id="rId5"/>
    <p:sldId id="260" r:id="rId6"/>
    <p:sldId id="263" r:id="rId7"/>
    <p:sldId id="281" r:id="rId8"/>
    <p:sldId id="264" r:id="rId9"/>
    <p:sldId id="265" r:id="rId10"/>
    <p:sldId id="266" r:id="rId11"/>
    <p:sldId id="268" r:id="rId12"/>
    <p:sldId id="269" r:id="rId13"/>
    <p:sldId id="270" r:id="rId14"/>
    <p:sldId id="271" r:id="rId15"/>
    <p:sldId id="282" r:id="rId16"/>
    <p:sldId id="280" r:id="rId17"/>
    <p:sldId id="275" r:id="rId18"/>
    <p:sldId id="276" r:id="rId19"/>
    <p:sldId id="277" r:id="rId20"/>
    <p:sldId id="278" r:id="rId21"/>
    <p:sldId id="283" r:id="rId22"/>
    <p:sldId id="279" r:id="rId23"/>
  </p:sldIdLst>
  <p:sldSz cx="12192000" cy="6858000"/>
  <p:notesSz cx="6797675" cy="99266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E40"/>
    <a:srgbClr val="6BA7B5"/>
    <a:srgbClr val="DBB2F4"/>
    <a:srgbClr val="43CEFF"/>
    <a:srgbClr val="D09E00"/>
    <a:srgbClr val="B7C907"/>
    <a:srgbClr val="B3EBFF"/>
    <a:srgbClr val="3CE4BC"/>
    <a:srgbClr val="3CE0E4"/>
    <a:srgbClr val="B7C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4660"/>
  </p:normalViewPr>
  <p:slideViewPr>
    <p:cSldViewPr snapToGrid="0">
      <p:cViewPr varScale="1">
        <p:scale>
          <a:sx n="109" d="100"/>
          <a:sy n="109" d="100"/>
        </p:scale>
        <p:origin x="70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2" Type="http://schemas.openxmlformats.org/officeDocument/2006/relationships/package" Target="../embeddings/_____Microsoft_Excel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311081596728119"/>
          <c:y val="0.15202829862094577"/>
          <c:w val="0.62826318396947367"/>
          <c:h val="0.75029991754627789"/>
        </c:manualLayout>
      </c:layout>
      <c:doughnutChart>
        <c:varyColors val="1"/>
        <c:ser>
          <c:idx val="0"/>
          <c:order val="0"/>
          <c:spPr>
            <a:ln w="28575" cap="rnd">
              <a:solidFill>
                <a:schemeClr val="accent1"/>
              </a:solidFill>
              <a:round/>
            </a:ln>
            <a:effectLst/>
          </c:spPr>
          <c:explosion val="3"/>
          <c:dPt>
            <c:idx val="0"/>
            <c:bubble3D val="0"/>
            <c:extLst>
              <c:ext xmlns:c16="http://schemas.microsoft.com/office/drawing/2014/chart" uri="{C3380CC4-5D6E-409C-BE32-E72D297353CC}">
                <c16:uniqueId val="{00000000-59B8-4B1E-B1B7-ED2D6218BF1F}"/>
              </c:ext>
            </c:extLst>
          </c:dPt>
          <c:dPt>
            <c:idx val="1"/>
            <c:bubble3D val="0"/>
            <c:spPr>
              <a:solidFill>
                <a:srgbClr val="29C7FF"/>
              </a:solidFill>
              <a:ln w="28575" cap="rnd">
                <a:solidFill>
                  <a:srgbClr val="29C7FF"/>
                </a:solidFill>
                <a:round/>
              </a:ln>
              <a:effectLst/>
            </c:spPr>
            <c:extLst>
              <c:ext xmlns:c16="http://schemas.microsoft.com/office/drawing/2014/chart" uri="{C3380CC4-5D6E-409C-BE32-E72D297353CC}">
                <c16:uniqueId val="{00000001-59B8-4B1E-B1B7-ED2D6218BF1F}"/>
              </c:ext>
            </c:extLst>
          </c:dPt>
          <c:dPt>
            <c:idx val="2"/>
            <c:bubble3D val="0"/>
            <c:spPr>
              <a:solidFill>
                <a:srgbClr val="A285D5"/>
              </a:solidFill>
              <a:ln w="28575" cap="rnd">
                <a:solidFill>
                  <a:srgbClr val="A285D5"/>
                </a:solidFill>
                <a:round/>
              </a:ln>
              <a:effectLst/>
            </c:spPr>
            <c:extLst>
              <c:ext xmlns:c16="http://schemas.microsoft.com/office/drawing/2014/chart" uri="{C3380CC4-5D6E-409C-BE32-E72D297353CC}">
                <c16:uniqueId val="{00000002-59B8-4B1E-B1B7-ED2D6218BF1F}"/>
              </c:ext>
            </c:extLst>
          </c:dPt>
          <c:dPt>
            <c:idx val="3"/>
            <c:bubble3D val="0"/>
            <c:extLst>
              <c:ext xmlns:c16="http://schemas.microsoft.com/office/drawing/2014/chart" uri="{C3380CC4-5D6E-409C-BE32-E72D297353CC}">
                <c16:uniqueId val="{00000003-59B8-4B1E-B1B7-ED2D6218BF1F}"/>
              </c:ext>
            </c:extLst>
          </c:dPt>
          <c:dLbls>
            <c:dLbl>
              <c:idx val="0"/>
              <c:layout>
                <c:manualLayout>
                  <c:x val="0.23557385835939124"/>
                  <c:y val="-0.12706480396800882"/>
                </c:manualLayout>
              </c:layout>
              <c:tx>
                <c:rich>
                  <a:bodyPr/>
                  <a:lstStyle/>
                  <a:p>
                    <a:fld id="{B751E7AC-8AEB-4444-A07E-4D66965B9538}" type="CATEGORYNAME">
                      <a:rPr lang="uk-UA" sz="2000" b="1" baseline="0">
                        <a:solidFill>
                          <a:srgbClr val="0070C0"/>
                        </a:solidFill>
                      </a:rPr>
                      <a:pPr/>
                      <a:t>[ІМ’Я КАТЕГОРІЇ]</a:t>
                    </a:fld>
                    <a:endParaRPr lang="uk-UA" sz="2000" b="1" baseline="0" dirty="0">
                      <a:solidFill>
                        <a:srgbClr val="0070C0"/>
                      </a:solidFill>
                    </a:endParaRPr>
                  </a:p>
                  <a:p>
                    <a:r>
                      <a:rPr lang="uk-UA" sz="2000" b="1" baseline="0" dirty="0"/>
                      <a:t>6</a:t>
                    </a:r>
                  </a:p>
                </c:rich>
              </c:tx>
              <c:showLegendKey val="0"/>
              <c:showVal val="1"/>
              <c:showCatName val="1"/>
              <c:showSerName val="0"/>
              <c:showPercent val="0"/>
              <c:showBubbleSize val="0"/>
              <c:separator>
</c:separator>
              <c:extLst>
                <c:ext xmlns:c15="http://schemas.microsoft.com/office/drawing/2012/chart" uri="{CE6537A1-D6FC-4f65-9D91-7224C49458BB}">
                  <c15:layout>
                    <c:manualLayout>
                      <c:w val="0.19273081828626845"/>
                      <c:h val="0.2613368958700214"/>
                    </c:manualLayout>
                  </c15:layout>
                  <c15:dlblFieldTable/>
                  <c15:showDataLabelsRange val="0"/>
                </c:ext>
                <c:ext xmlns:c16="http://schemas.microsoft.com/office/drawing/2014/chart" uri="{C3380CC4-5D6E-409C-BE32-E72D297353CC}">
                  <c16:uniqueId val="{00000000-59B8-4B1E-B1B7-ED2D6218BF1F}"/>
                </c:ext>
              </c:extLst>
            </c:dLbl>
            <c:dLbl>
              <c:idx val="1"/>
              <c:layout>
                <c:manualLayout>
                  <c:x val="0.17847691152556919"/>
                  <c:y val="0.24265005675631848"/>
                </c:manualLayout>
              </c:layout>
              <c:tx>
                <c:rich>
                  <a:bodyPr/>
                  <a:lstStyle/>
                  <a:p>
                    <a:fld id="{32EAFD2E-123D-4E98-8BDA-9AC7184F50EE}" type="CATEGORYNAME">
                      <a:rPr lang="uk-UA" sz="2000" b="1" smtClean="0">
                        <a:solidFill>
                          <a:srgbClr val="0070C0"/>
                        </a:solidFill>
                      </a:rPr>
                      <a:pPr/>
                      <a:t>[ІМ’Я КАТЕГОРІЇ]</a:t>
                    </a:fld>
                    <a:endParaRPr lang="uk-UA" sz="2000" b="1" dirty="0">
                      <a:solidFill>
                        <a:srgbClr val="0070C0"/>
                      </a:solidFill>
                    </a:endParaRPr>
                  </a:p>
                  <a:p>
                    <a:r>
                      <a:rPr lang="uk-UA" sz="2000" b="1" dirty="0"/>
                      <a:t>32</a:t>
                    </a:r>
                  </a:p>
                </c:rich>
              </c:tx>
              <c:showLegendKey val="0"/>
              <c:showVal val="1"/>
              <c:showCatName val="1"/>
              <c:showSerName val="0"/>
              <c:showPercent val="0"/>
              <c:showBubbleSize val="0"/>
              <c:separator>
</c:separator>
              <c:extLst>
                <c:ext xmlns:c15="http://schemas.microsoft.com/office/drawing/2012/chart" uri="{CE6537A1-D6FC-4f65-9D91-7224C49458BB}">
                  <c15:layout>
                    <c:manualLayout>
                      <c:w val="0.21864781962495658"/>
                      <c:h val="0.2613368958700214"/>
                    </c:manualLayout>
                  </c15:layout>
                  <c15:dlblFieldTable/>
                  <c15:showDataLabelsRange val="0"/>
                </c:ext>
                <c:ext xmlns:c16="http://schemas.microsoft.com/office/drawing/2014/chart" uri="{C3380CC4-5D6E-409C-BE32-E72D297353CC}">
                  <c16:uniqueId val="{00000001-59B8-4B1E-B1B7-ED2D6218BF1F}"/>
                </c:ext>
              </c:extLst>
            </c:dLbl>
            <c:dLbl>
              <c:idx val="2"/>
              <c:layout>
                <c:manualLayout>
                  <c:x val="-0.1476746275274847"/>
                  <c:y val="-0.26944077651910026"/>
                </c:manualLayout>
              </c:layout>
              <c:tx>
                <c:rich>
                  <a:bodyPr/>
                  <a:lstStyle/>
                  <a:p>
                    <a:fld id="{3F1DB205-FBD4-4209-8A78-B95A40C0438D}" type="CATEGORYNAME">
                      <a:rPr lang="uk-UA" sz="2000" b="1" baseline="0">
                        <a:solidFill>
                          <a:srgbClr val="0070C0"/>
                        </a:solidFill>
                      </a:rPr>
                      <a:pPr/>
                      <a:t>[ІМ’Я КАТЕГОРІЇ]</a:t>
                    </a:fld>
                    <a:endParaRPr lang="uk-UA" sz="2000" b="1" baseline="0" dirty="0">
                      <a:solidFill>
                        <a:srgbClr val="0070C0"/>
                      </a:solidFill>
                    </a:endParaRPr>
                  </a:p>
                  <a:p>
                    <a:r>
                      <a:rPr lang="uk-UA" sz="2000" b="1" baseline="0" dirty="0">
                        <a:solidFill>
                          <a:schemeClr val="tx1"/>
                        </a:solidFill>
                      </a:rPr>
                      <a:t>42</a:t>
                    </a:r>
                  </a:p>
                </c:rich>
              </c:tx>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2-59B8-4B1E-B1B7-ED2D6218BF1F}"/>
                </c:ext>
              </c:extLst>
            </c:dLbl>
            <c:spPr>
              <a:noFill/>
              <a:ln w="25400">
                <a:noFill/>
              </a:ln>
            </c:spPr>
            <c:showLegendKey val="0"/>
            <c:showVal val="1"/>
            <c:showCatName val="1"/>
            <c:showSerName val="0"/>
            <c:showPercent val="0"/>
            <c:showBubbleSize val="0"/>
            <c:separator>
</c:separator>
            <c:showLeaderLines val="1"/>
            <c:leaderLines>
              <c:spPr>
                <a:ln w="22225">
                  <a:tailEnd type="diamond"/>
                </a:ln>
              </c:spPr>
            </c:leaderLines>
            <c:extLst>
              <c:ext xmlns:c15="http://schemas.microsoft.com/office/drawing/2012/chart" uri="{CE6537A1-D6FC-4f65-9D91-7224C49458BB}"/>
            </c:extLst>
          </c:dLbls>
          <c:cat>
            <c:strRef>
              <c:f>Sheet1!$B$26:$F$26</c:f>
              <c:strCache>
                <c:ptCount val="3"/>
                <c:pt idx="0">
                  <c:v>до 35 років</c:v>
                </c:pt>
                <c:pt idx="1">
                  <c:v>36-45 років</c:v>
                </c:pt>
                <c:pt idx="2">
                  <c:v>46 і старші</c:v>
                </c:pt>
              </c:strCache>
            </c:strRef>
          </c:cat>
          <c:val>
            <c:numRef>
              <c:f>Sheet1!$B$27:$F$27</c:f>
              <c:numCache>
                <c:formatCode>General</c:formatCode>
                <c:ptCount val="4"/>
                <c:pt idx="0">
                  <c:v>6</c:v>
                </c:pt>
                <c:pt idx="1">
                  <c:v>32</c:v>
                </c:pt>
                <c:pt idx="2">
                  <c:v>42</c:v>
                </c:pt>
              </c:numCache>
            </c:numRef>
          </c:val>
          <c:extLst>
            <c:ext xmlns:c16="http://schemas.microsoft.com/office/drawing/2014/chart" uri="{C3380CC4-5D6E-409C-BE32-E72D297353CC}">
              <c16:uniqueId val="{00000004-59B8-4B1E-B1B7-ED2D6218BF1F}"/>
            </c:ext>
          </c:extLst>
        </c:ser>
        <c:dLbls>
          <c:showLegendKey val="0"/>
          <c:showVal val="0"/>
          <c:showCatName val="0"/>
          <c:showSerName val="0"/>
          <c:showPercent val="0"/>
          <c:showBubbleSize val="0"/>
          <c:showLeaderLines val="1"/>
        </c:dLbls>
        <c:firstSliceAng val="0"/>
        <c:holeSize val="50"/>
      </c:doughnutChart>
      <c:spPr>
        <a:noFill/>
        <a:ln w="25400">
          <a:noFill/>
        </a:ln>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uk-UA"/>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Sheet1!$B$3</c:f>
              <c:strCache>
                <c:ptCount val="1"/>
                <c:pt idx="0">
                  <c:v>Структура посадових осіб депаратменту фінансової політики за стажем</c:v>
                </c:pt>
              </c:strCache>
            </c:strRef>
          </c:tx>
          <c:invertIfNegative val="0"/>
          <c:dPt>
            <c:idx val="0"/>
            <c:invertIfNegative val="0"/>
            <c:bubble3D val="0"/>
            <c:extLst>
              <c:ext xmlns:c16="http://schemas.microsoft.com/office/drawing/2014/chart" uri="{C3380CC4-5D6E-409C-BE32-E72D297353CC}">
                <c16:uniqueId val="{00000000-FE66-4E09-BFDA-4CAF1424820D}"/>
              </c:ext>
            </c:extLst>
          </c:dPt>
          <c:dPt>
            <c:idx val="1"/>
            <c:invertIfNegative val="0"/>
            <c:bubble3D val="0"/>
            <c:extLst>
              <c:ext xmlns:c16="http://schemas.microsoft.com/office/drawing/2014/chart" uri="{C3380CC4-5D6E-409C-BE32-E72D297353CC}">
                <c16:uniqueId val="{00000001-FE66-4E09-BFDA-4CAF1424820D}"/>
              </c:ext>
            </c:extLst>
          </c:dPt>
          <c:dPt>
            <c:idx val="2"/>
            <c:invertIfNegative val="0"/>
            <c:bubble3D val="0"/>
            <c:extLst>
              <c:ext xmlns:c16="http://schemas.microsoft.com/office/drawing/2014/chart" uri="{C3380CC4-5D6E-409C-BE32-E72D297353CC}">
                <c16:uniqueId val="{00000002-FE66-4E09-BFDA-4CAF1424820D}"/>
              </c:ext>
            </c:extLst>
          </c:dPt>
          <c:dPt>
            <c:idx val="3"/>
            <c:invertIfNegative val="0"/>
            <c:bubble3D val="0"/>
            <c:extLst>
              <c:ext xmlns:c16="http://schemas.microsoft.com/office/drawing/2014/chart" uri="{C3380CC4-5D6E-409C-BE32-E72D297353CC}">
                <c16:uniqueId val="{00000003-FE66-4E09-BFDA-4CAF1424820D}"/>
              </c:ext>
            </c:extLst>
          </c:dPt>
          <c:dPt>
            <c:idx val="4"/>
            <c:invertIfNegative val="0"/>
            <c:bubble3D val="0"/>
            <c:extLst>
              <c:ext xmlns:c16="http://schemas.microsoft.com/office/drawing/2014/chart" uri="{C3380CC4-5D6E-409C-BE32-E72D297353CC}">
                <c16:uniqueId val="{00000004-FE66-4E09-BFDA-4CAF1424820D}"/>
              </c:ext>
            </c:extLst>
          </c:dPt>
          <c:dLbls>
            <c:dLbl>
              <c:idx val="3"/>
              <c:layout>
                <c:manualLayout>
                  <c:x val="0"/>
                  <c:y val="1.76523733407464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E66-4E09-BFDA-4CAF1424820D}"/>
                </c:ext>
              </c:extLst>
            </c:dLbl>
            <c:spPr>
              <a:noFill/>
              <a:ln w="25400">
                <a:noFill/>
              </a:ln>
            </c:spPr>
            <c:txPr>
              <a:bodyPr/>
              <a:lstStyle/>
              <a:p>
                <a:pPr>
                  <a:defRPr sz="2000" b="1">
                    <a:solidFill>
                      <a:srgbClr val="0070C0"/>
                    </a:solidFill>
                  </a:defRPr>
                </a:pPr>
                <a:endParaRPr lang="uk-UA"/>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Sheet1!$B$4:$F$4</c:f>
              <c:strCache>
                <c:ptCount val="5"/>
                <c:pt idx="0">
                  <c:v>до 5</c:v>
                </c:pt>
                <c:pt idx="1">
                  <c:v>від 5 до 10</c:v>
                </c:pt>
                <c:pt idx="2">
                  <c:v>від 10 до 15</c:v>
                </c:pt>
                <c:pt idx="3">
                  <c:v>від 15 до 25</c:v>
                </c:pt>
                <c:pt idx="4">
                  <c:v>понад 25</c:v>
                </c:pt>
              </c:strCache>
            </c:strRef>
          </c:cat>
          <c:val>
            <c:numRef>
              <c:f>Sheet1!$B$26:$F$26</c:f>
              <c:numCache>
                <c:formatCode>General</c:formatCode>
                <c:ptCount val="5"/>
                <c:pt idx="0">
                  <c:v>5</c:v>
                </c:pt>
                <c:pt idx="1">
                  <c:v>3</c:v>
                </c:pt>
                <c:pt idx="2">
                  <c:v>10</c:v>
                </c:pt>
                <c:pt idx="3">
                  <c:v>39</c:v>
                </c:pt>
                <c:pt idx="4">
                  <c:v>23</c:v>
                </c:pt>
              </c:numCache>
            </c:numRef>
          </c:val>
          <c:extLst>
            <c:ext xmlns:c16="http://schemas.microsoft.com/office/drawing/2014/chart" uri="{C3380CC4-5D6E-409C-BE32-E72D297353CC}">
              <c16:uniqueId val="{00000005-FE66-4E09-BFDA-4CAF1424820D}"/>
            </c:ext>
          </c:extLst>
        </c:ser>
        <c:dLbls>
          <c:showLegendKey val="0"/>
          <c:showVal val="0"/>
          <c:showCatName val="0"/>
          <c:showSerName val="0"/>
          <c:showPercent val="0"/>
          <c:showBubbleSize val="0"/>
        </c:dLbls>
        <c:gapWidth val="74"/>
        <c:axId val="331762144"/>
        <c:axId val="331758224"/>
      </c:barChart>
      <c:catAx>
        <c:axId val="331762144"/>
        <c:scaling>
          <c:orientation val="minMax"/>
        </c:scaling>
        <c:delete val="0"/>
        <c:axPos val="b"/>
        <c:numFmt formatCode="General" sourceLinked="1"/>
        <c:majorTickMark val="out"/>
        <c:minorTickMark val="none"/>
        <c:tickLblPos val="nextTo"/>
        <c:txPr>
          <a:bodyPr/>
          <a:lstStyle/>
          <a:p>
            <a:pPr>
              <a:defRPr b="1">
                <a:solidFill>
                  <a:srgbClr val="0070C0"/>
                </a:solidFill>
              </a:defRPr>
            </a:pPr>
            <a:endParaRPr lang="uk-UA"/>
          </a:p>
        </c:txPr>
        <c:crossAx val="331758224"/>
        <c:crosses val="autoZero"/>
        <c:auto val="1"/>
        <c:lblAlgn val="ctr"/>
        <c:lblOffset val="100"/>
        <c:noMultiLvlLbl val="0"/>
      </c:catAx>
      <c:valAx>
        <c:axId val="331758224"/>
        <c:scaling>
          <c:orientation val="minMax"/>
        </c:scaling>
        <c:delete val="0"/>
        <c:axPos val="l"/>
        <c:majorGridlines/>
        <c:numFmt formatCode="General" sourceLinked="1"/>
        <c:majorTickMark val="out"/>
        <c:minorTickMark val="none"/>
        <c:tickLblPos val="nextTo"/>
        <c:crossAx val="331762144"/>
        <c:crosses val="autoZero"/>
        <c:crossBetween val="between"/>
      </c:valAx>
    </c:plotArea>
    <c:plotVisOnly val="1"/>
    <c:dispBlanksAs val="zero"/>
    <c:showDLblsOverMax val="0"/>
  </c:chart>
  <c:spPr>
    <a:solidFill>
      <a:srgbClr val="FFFFFF"/>
    </a:solidFill>
    <a:ln w="25400" cap="flat" cmpd="sng" algn="ctr">
      <a:solidFill>
        <a:srgbClr val="000000"/>
      </a:solidFill>
      <a:prstDash val="solid"/>
    </a:ln>
    <a:effectLst/>
  </c:spPr>
  <c:txPr>
    <a:bodyPr/>
    <a:lstStyle/>
    <a:p>
      <a:pPr>
        <a:defRPr>
          <a:solidFill>
            <a:srgbClr val="000000"/>
          </a:solidFill>
          <a:latin typeface="+mn-lt"/>
          <a:ea typeface="+mn-ea"/>
          <a:cs typeface="+mn-cs"/>
        </a:defRPr>
      </a:pPr>
      <a:endParaRPr lang="uk-UA"/>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Аркуш1!$B$1</c:f>
              <c:strCache>
                <c:ptCount val="1"/>
                <c:pt idx="0">
                  <c:v>Ряд 1</c:v>
                </c:pt>
              </c:strCache>
            </c:strRef>
          </c:tx>
          <c:spPr>
            <a:solidFill>
              <a:schemeClr val="accent1"/>
            </a:solidFill>
            <a:ln>
              <a:noFill/>
            </a:ln>
            <a:effectLst/>
            <a:sp3d/>
          </c:spPr>
          <c:invertIfNegative val="0"/>
          <c:dLbls>
            <c:spPr>
              <a:solidFill>
                <a:schemeClr val="accent3">
                  <a:lumMod val="20000"/>
                  <a:lumOff val="80000"/>
                </a:schemeClr>
              </a:solidFill>
              <a:ln>
                <a:solidFill>
                  <a:schemeClr val="bg1"/>
                </a:solidFill>
              </a:ln>
              <a:effectLst/>
            </c:spPr>
            <c:txPr>
              <a:bodyPr rot="0" spcFirstLastPara="1" vertOverflow="ellipsis" vert="horz" wrap="square" lIns="38100" tIns="19050" rIns="38100" bIns="19050" anchor="ctr" anchorCtr="1">
                <a:spAutoFit/>
              </a:bodyPr>
              <a:lstStyle/>
              <a:p>
                <a:pPr>
                  <a:defRPr sz="3200"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Аркуш1!$A$2:$A$3</c:f>
              <c:strCache>
                <c:ptCount val="2"/>
                <c:pt idx="0">
                  <c:v>РАХУНКИ, ВІДКРИТІ В ОРГАНАХ ДЕРЖАВНОЇ КАЗНАЧЕЙСЬКОЇ СЛУЖБИ УКРАЇНИ</c:v>
                </c:pt>
                <c:pt idx="1">
                  <c:v>РАХУНКИ, ВІДКРИТІ В АБ "УКРГАЗБАНК"</c:v>
                </c:pt>
              </c:strCache>
            </c:strRef>
          </c:cat>
          <c:val>
            <c:numRef>
              <c:f>Аркуш1!$B$2:$B$3</c:f>
              <c:numCache>
                <c:formatCode>General</c:formatCode>
                <c:ptCount val="2"/>
                <c:pt idx="0">
                  <c:v>73</c:v>
                </c:pt>
                <c:pt idx="1">
                  <c:v>9</c:v>
                </c:pt>
              </c:numCache>
            </c:numRef>
          </c:val>
          <c:extLst>
            <c:ext xmlns:c16="http://schemas.microsoft.com/office/drawing/2014/chart" uri="{C3380CC4-5D6E-409C-BE32-E72D297353CC}">
              <c16:uniqueId val="{00000000-487B-46C4-95BA-6FD56C133176}"/>
            </c:ext>
          </c:extLst>
        </c:ser>
        <c:dLbls>
          <c:showLegendKey val="0"/>
          <c:showVal val="0"/>
          <c:showCatName val="0"/>
          <c:showSerName val="0"/>
          <c:showPercent val="0"/>
          <c:showBubbleSize val="0"/>
        </c:dLbls>
        <c:gapWidth val="219"/>
        <c:shape val="box"/>
        <c:axId val="548001567"/>
        <c:axId val="548003231"/>
        <c:axId val="0"/>
      </c:bar3DChart>
      <c:catAx>
        <c:axId val="5480015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uk-UA"/>
          </a:p>
        </c:txPr>
        <c:crossAx val="548003231"/>
        <c:crosses val="autoZero"/>
        <c:auto val="1"/>
        <c:lblAlgn val="ctr"/>
        <c:lblOffset val="100"/>
        <c:noMultiLvlLbl val="0"/>
      </c:catAx>
      <c:valAx>
        <c:axId val="5480032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uk-UA"/>
          </a:p>
        </c:txPr>
        <c:crossAx val="5480015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50800" cap="rnd">
              <a:solidFill>
                <a:schemeClr val="accent1"/>
              </a:solidFill>
              <a:round/>
            </a:ln>
            <a:effectLst>
              <a:outerShdw dist="25400" dir="2700000" algn="tl" rotWithShape="0">
                <a:schemeClr val="accent1"/>
              </a:outerShdw>
            </a:effectLst>
          </c:spPr>
          <c:marker>
            <c:symbol val="none"/>
          </c:marker>
          <c:dPt>
            <c:idx val="2"/>
            <c:marker>
              <c:symbol val="none"/>
            </c:marker>
            <c:bubble3D val="0"/>
            <c:spPr>
              <a:ln w="57150" cap="rnd">
                <a:solidFill>
                  <a:schemeClr val="accent1"/>
                </a:solidFill>
                <a:round/>
              </a:ln>
              <a:effectLst>
                <a:outerShdw dist="25400" dir="2700000" algn="tl" rotWithShape="0">
                  <a:schemeClr val="accent1"/>
                </a:outerShdw>
              </a:effectLst>
            </c:spPr>
            <c:extLst>
              <c:ext xmlns:c16="http://schemas.microsoft.com/office/drawing/2014/chart" uri="{C3380CC4-5D6E-409C-BE32-E72D297353CC}">
                <c16:uniqueId val="{00000001-0BEE-431C-B79D-4CBAE89C6A3D}"/>
              </c:ext>
            </c:extLst>
          </c:dPt>
          <c:dPt>
            <c:idx val="3"/>
            <c:marker>
              <c:symbol val="none"/>
            </c:marker>
            <c:bubble3D val="0"/>
            <c:spPr>
              <a:ln w="63500" cap="rnd">
                <a:solidFill>
                  <a:schemeClr val="accent1"/>
                </a:solidFill>
                <a:round/>
              </a:ln>
              <a:effectLst>
                <a:outerShdw dist="25400" dir="2700000" algn="tl" rotWithShape="0">
                  <a:schemeClr val="accent1"/>
                </a:outerShdw>
              </a:effectLst>
            </c:spPr>
            <c:extLst>
              <c:ext xmlns:c16="http://schemas.microsoft.com/office/drawing/2014/chart" uri="{C3380CC4-5D6E-409C-BE32-E72D297353CC}">
                <c16:uniqueId val="{00000000-6CF3-431B-948C-644952F25A55}"/>
              </c:ext>
            </c:extLst>
          </c:dPt>
          <c:dLbls>
            <c:spPr>
              <a:solidFill>
                <a:schemeClr val="bg1"/>
              </a:solidFill>
              <a:ln>
                <a:noFill/>
              </a:ln>
              <a:effectLst/>
            </c:spPr>
            <c:txPr>
              <a:bodyPr rot="0" spcFirstLastPara="1" vertOverflow="ellipsis" vert="horz" wrap="square" anchor="ctr" anchorCtr="1"/>
              <a:lstStyle/>
              <a:p>
                <a:pPr>
                  <a:defRPr sz="2800" b="1" i="0" u="none" strike="noStrike" kern="1200" baseline="0">
                    <a:solidFill>
                      <a:srgbClr val="0070C0"/>
                    </a:solidFill>
                    <a:latin typeface="Arial Black" panose="020B0A04020102020204" pitchFamily="34" charset="0"/>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accent1">
                          <a:lumMod val="60000"/>
                          <a:lumOff val="40000"/>
                        </a:schemeClr>
                      </a:solidFill>
                    </a:ln>
                    <a:effectLst/>
                  </c:spPr>
                </c15:leaderLines>
              </c:ext>
            </c:extLst>
          </c:dLbls>
          <c:cat>
            <c:numRef>
              <c:f>Аркуш1!$B$12:$B$16</c:f>
              <c:numCache>
                <c:formatCode>General</c:formatCode>
                <c:ptCount val="5"/>
                <c:pt idx="0">
                  <c:v>2017</c:v>
                </c:pt>
                <c:pt idx="1">
                  <c:v>2018</c:v>
                </c:pt>
                <c:pt idx="2">
                  <c:v>2019</c:v>
                </c:pt>
                <c:pt idx="3">
                  <c:v>2020</c:v>
                </c:pt>
                <c:pt idx="4">
                  <c:v>2021</c:v>
                </c:pt>
              </c:numCache>
            </c:numRef>
          </c:cat>
          <c:val>
            <c:numRef>
              <c:f>Аркуш1!$C$12:$C$16</c:f>
              <c:numCache>
                <c:formatCode>0.0</c:formatCode>
                <c:ptCount val="5"/>
                <c:pt idx="0">
                  <c:v>93.4</c:v>
                </c:pt>
                <c:pt idx="1">
                  <c:v>156.4</c:v>
                </c:pt>
                <c:pt idx="2">
                  <c:v>123.6</c:v>
                </c:pt>
                <c:pt idx="3">
                  <c:v>45.3</c:v>
                </c:pt>
                <c:pt idx="4">
                  <c:v>126.2</c:v>
                </c:pt>
              </c:numCache>
            </c:numRef>
          </c:val>
          <c:smooth val="0"/>
          <c:extLst>
            <c:ext xmlns:c16="http://schemas.microsoft.com/office/drawing/2014/chart" uri="{C3380CC4-5D6E-409C-BE32-E72D297353CC}">
              <c16:uniqueId val="{00000000-3A92-4C86-9D30-AB80DAD7784E}"/>
            </c:ext>
          </c:extLst>
        </c:ser>
        <c:dLbls>
          <c:dLblPos val="ctr"/>
          <c:showLegendKey val="0"/>
          <c:showVal val="1"/>
          <c:showCatName val="0"/>
          <c:showSerName val="0"/>
          <c:showPercent val="0"/>
          <c:showBubbleSize val="0"/>
        </c:dLbls>
        <c:dropLines>
          <c:spPr>
            <a:ln w="9525" cap="flat" cmpd="sng" algn="ctr">
              <a:solidFill>
                <a:srgbClr val="00B0F0"/>
              </a:solidFill>
              <a:round/>
            </a:ln>
            <a:effectLst/>
          </c:spPr>
        </c:dropLines>
        <c:smooth val="0"/>
        <c:axId val="441663824"/>
        <c:axId val="441674408"/>
      </c:lineChart>
      <c:catAx>
        <c:axId val="44166382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sng" strike="noStrike" kern="1200" spc="30" baseline="0">
                <a:solidFill>
                  <a:srgbClr val="002060"/>
                </a:solidFill>
                <a:latin typeface="Arial Black" panose="020B0A04020102020204" pitchFamily="34" charset="0"/>
                <a:ea typeface="+mn-ea"/>
                <a:cs typeface="+mn-cs"/>
              </a:defRPr>
            </a:pPr>
            <a:endParaRPr lang="uk-UA"/>
          </a:p>
        </c:txPr>
        <c:crossAx val="441674408"/>
        <c:crosses val="autoZero"/>
        <c:auto val="1"/>
        <c:lblAlgn val="ctr"/>
        <c:lblOffset val="100"/>
        <c:noMultiLvlLbl val="0"/>
      </c:catAx>
      <c:valAx>
        <c:axId val="441674408"/>
        <c:scaling>
          <c:orientation val="minMax"/>
        </c:scaling>
        <c:delete val="1"/>
        <c:axPos val="l"/>
        <c:numFmt formatCode="0.0" sourceLinked="1"/>
        <c:majorTickMark val="none"/>
        <c:minorTickMark val="none"/>
        <c:tickLblPos val="nextTo"/>
        <c:crossAx val="44166382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a:solidFill>
            <a:schemeClr val="tx1"/>
          </a:solidFill>
        </a:defRPr>
      </a:pPr>
      <a:endParaRPr lang="uk-UA"/>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8">
  <cs:axisTitle>
    <cs:lnRef idx="0"/>
    <cs:fillRef idx="0"/>
    <cs:effectRef idx="0"/>
    <cs:fontRef idx="minor">
      <a:schemeClr val="lt1"/>
    </cs:fontRef>
    <cs:defRPr sz="1197" b="1" kern="1200"/>
  </cs:axisTitle>
  <cs:categoryAxis>
    <cs:lnRef idx="0">
      <cs:styleClr val="0"/>
    </cs:lnRef>
    <cs:fillRef idx="0"/>
    <cs:effectRef idx="0"/>
    <cs:fontRef idx="minor">
      <a:schemeClr val="lt1"/>
    </cs:fontRef>
    <cs:defRPr sz="1197" kern="1200" spc="3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lt1">
            <a:lumMod val="85000"/>
          </a:schemeClr>
        </a:solidFill>
        <a:round/>
      </a:ln>
    </cs:spPr>
    <cs:defRPr sz="1330" kern="1200"/>
  </cs:chartArea>
  <cs:dataLabel>
    <cs:lnRef idx="0"/>
    <cs:fillRef idx="0">
      <cs:styleClr val="0"/>
    </cs:fillRef>
    <cs:effectRef idx="0"/>
    <cs:fontRef idx="minor">
      <a:schemeClr val="lt1"/>
    </cs:fontRef>
    <cs:spPr>
      <a:solidFill>
        <a:schemeClr val="phClr"/>
      </a:solidFill>
    </cs:spPr>
    <cs:defRPr sz="1197" b="1"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5400"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cs:spPr>
  </cs:dataPointMarker>
  <cs:dataPointMarkerLayout symbol="circle" size="14"/>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DC887C-C9F7-4E97-A3FB-B500E5944C9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C767F568-81C3-494D-8C99-E97237D1E768}">
      <dgm:prSet phldrT="[Текст]" custT="1"/>
      <dgm:spPr>
        <a:ln>
          <a:solidFill>
            <a:srgbClr val="009A46"/>
          </a:solidFill>
        </a:ln>
      </dgm:spPr>
      <dgm:t>
        <a:bodyPr/>
        <a:lstStyle/>
        <a:p>
          <a:r>
            <a:rPr lang="uk-UA" sz="1200" b="1" dirty="0"/>
            <a:t>Відділ фінансів Галицького та </a:t>
          </a:r>
          <a:r>
            <a:rPr lang="uk-UA" sz="1200" b="1" dirty="0" err="1"/>
            <a:t>Сихівського</a:t>
          </a:r>
          <a:r>
            <a:rPr lang="uk-UA" sz="1200" b="1" dirty="0"/>
            <a:t> районів</a:t>
          </a:r>
          <a:endParaRPr lang="ru-RU" sz="1200" dirty="0"/>
        </a:p>
      </dgm:t>
    </dgm:pt>
    <dgm:pt modelId="{3D80EB01-6F3B-41CF-9186-755BF1913383}" type="parTrans" cxnId="{A63F0A06-5F73-4E9A-B4C5-CEB5E8ED37F5}">
      <dgm:prSet/>
      <dgm:spPr/>
      <dgm:t>
        <a:bodyPr/>
        <a:lstStyle/>
        <a:p>
          <a:endParaRPr lang="ru-RU" sz="1600"/>
        </a:p>
      </dgm:t>
    </dgm:pt>
    <dgm:pt modelId="{BEF7D456-D066-416E-BA83-713FF28DD736}" type="sibTrans" cxnId="{A63F0A06-5F73-4E9A-B4C5-CEB5E8ED37F5}">
      <dgm:prSet/>
      <dgm:spPr/>
      <dgm:t>
        <a:bodyPr/>
        <a:lstStyle/>
        <a:p>
          <a:endParaRPr lang="ru-RU" sz="1600"/>
        </a:p>
      </dgm:t>
    </dgm:pt>
    <dgm:pt modelId="{CE468FFC-835C-4EEC-94B1-B9F62FB59FD2}">
      <dgm:prSet phldrT="[Текст]" custT="1"/>
      <dgm:spPr>
        <a:ln>
          <a:solidFill>
            <a:srgbClr val="009A46"/>
          </a:solidFill>
        </a:ln>
      </dgm:spPr>
      <dgm:t>
        <a:bodyPr/>
        <a:lstStyle/>
        <a:p>
          <a:r>
            <a:rPr lang="uk-UA" sz="1200" b="1" dirty="0"/>
            <a:t>Відділ фінансів Личаківського та Шевченківського районів</a:t>
          </a:r>
          <a:endParaRPr lang="ru-RU" sz="1200" dirty="0"/>
        </a:p>
      </dgm:t>
    </dgm:pt>
    <dgm:pt modelId="{92B08107-0141-45C6-A124-C55C0BE7884E}" type="parTrans" cxnId="{B170B64B-41AA-48F7-9290-DB0E4A6951ED}">
      <dgm:prSet/>
      <dgm:spPr/>
      <dgm:t>
        <a:bodyPr/>
        <a:lstStyle/>
        <a:p>
          <a:endParaRPr lang="ru-RU" sz="1600"/>
        </a:p>
      </dgm:t>
    </dgm:pt>
    <dgm:pt modelId="{37B3CF79-B17C-4C7E-A1D6-EF9F116F3332}" type="sibTrans" cxnId="{B170B64B-41AA-48F7-9290-DB0E4A6951ED}">
      <dgm:prSet/>
      <dgm:spPr/>
      <dgm:t>
        <a:bodyPr/>
        <a:lstStyle/>
        <a:p>
          <a:endParaRPr lang="ru-RU" sz="1600"/>
        </a:p>
      </dgm:t>
    </dgm:pt>
    <dgm:pt modelId="{CCECD7E2-7BA8-473A-AC5B-D39F131963A7}">
      <dgm:prSet custT="1"/>
      <dgm:spPr>
        <a:ln>
          <a:solidFill>
            <a:srgbClr val="009A46"/>
          </a:solidFill>
        </a:ln>
      </dgm:spPr>
      <dgm:t>
        <a:bodyPr/>
        <a:lstStyle/>
        <a:p>
          <a:r>
            <a:rPr lang="uk-UA" sz="1200" b="1" dirty="0"/>
            <a:t>Відділ фінансів Залізничного та Франківського районів</a:t>
          </a:r>
          <a:endParaRPr lang="ru-RU" sz="1200" dirty="0"/>
        </a:p>
      </dgm:t>
    </dgm:pt>
    <dgm:pt modelId="{0FB49294-30BA-43A8-8736-DF48CADABAB3}" type="parTrans" cxnId="{8F41D1D5-529B-47FC-97D5-B97110C1180C}">
      <dgm:prSet/>
      <dgm:spPr/>
      <dgm:t>
        <a:bodyPr/>
        <a:lstStyle/>
        <a:p>
          <a:endParaRPr lang="ru-RU" sz="1600"/>
        </a:p>
      </dgm:t>
    </dgm:pt>
    <dgm:pt modelId="{4570B8B8-6485-45AA-BDB6-CA5545E3355E}" type="sibTrans" cxnId="{8F41D1D5-529B-47FC-97D5-B97110C1180C}">
      <dgm:prSet/>
      <dgm:spPr/>
      <dgm:t>
        <a:bodyPr/>
        <a:lstStyle/>
        <a:p>
          <a:endParaRPr lang="ru-RU" sz="1600"/>
        </a:p>
      </dgm:t>
    </dgm:pt>
    <dgm:pt modelId="{50000600-DE3C-42B5-99B5-A43DB00EB22F}" type="pres">
      <dgm:prSet presAssocID="{4CDC887C-C9F7-4E97-A3FB-B500E5944C98}" presName="hierChild1" presStyleCnt="0">
        <dgm:presLayoutVars>
          <dgm:chPref val="1"/>
          <dgm:dir/>
          <dgm:animOne val="branch"/>
          <dgm:animLvl val="lvl"/>
          <dgm:resizeHandles/>
        </dgm:presLayoutVars>
      </dgm:prSet>
      <dgm:spPr/>
      <dgm:t>
        <a:bodyPr/>
        <a:lstStyle/>
        <a:p>
          <a:endParaRPr lang="uk-UA"/>
        </a:p>
      </dgm:t>
    </dgm:pt>
    <dgm:pt modelId="{47A84217-5B5F-4994-A06F-096BCA968A3D}" type="pres">
      <dgm:prSet presAssocID="{C767F568-81C3-494D-8C99-E97237D1E768}" presName="hierRoot1" presStyleCnt="0"/>
      <dgm:spPr/>
    </dgm:pt>
    <dgm:pt modelId="{52F35DF9-00EE-4B6C-A396-D05BD0E434AD}" type="pres">
      <dgm:prSet presAssocID="{C767F568-81C3-494D-8C99-E97237D1E768}" presName="composite" presStyleCnt="0"/>
      <dgm:spPr/>
    </dgm:pt>
    <dgm:pt modelId="{591F6164-F1C4-4571-9CCE-8EFA6C8725CA}" type="pres">
      <dgm:prSet presAssocID="{C767F568-81C3-494D-8C99-E97237D1E768}" presName="background" presStyleLbl="node0" presStyleIdx="0" presStyleCnt="3"/>
      <dgm:spPr>
        <a:solidFill>
          <a:srgbClr val="009A46"/>
        </a:solidFill>
      </dgm:spPr>
    </dgm:pt>
    <dgm:pt modelId="{B1A8E5B7-5C64-40C2-AE65-6205CD67D76F}" type="pres">
      <dgm:prSet presAssocID="{C767F568-81C3-494D-8C99-E97237D1E768}" presName="text" presStyleLbl="fgAcc0" presStyleIdx="0" presStyleCnt="3" custScaleX="110867">
        <dgm:presLayoutVars>
          <dgm:chPref val="3"/>
        </dgm:presLayoutVars>
      </dgm:prSet>
      <dgm:spPr/>
      <dgm:t>
        <a:bodyPr/>
        <a:lstStyle/>
        <a:p>
          <a:endParaRPr lang="uk-UA"/>
        </a:p>
      </dgm:t>
    </dgm:pt>
    <dgm:pt modelId="{00EC8483-37E2-4805-91EA-BD4CDCBB18E8}" type="pres">
      <dgm:prSet presAssocID="{C767F568-81C3-494D-8C99-E97237D1E768}" presName="hierChild2" presStyleCnt="0"/>
      <dgm:spPr/>
    </dgm:pt>
    <dgm:pt modelId="{0EF80D36-49C4-4D3D-BE17-A85BB8CCFB3D}" type="pres">
      <dgm:prSet presAssocID="{CCECD7E2-7BA8-473A-AC5B-D39F131963A7}" presName="hierRoot1" presStyleCnt="0"/>
      <dgm:spPr/>
    </dgm:pt>
    <dgm:pt modelId="{A6CB4E2A-BBFA-489C-9E26-F5ED3CDD4FB6}" type="pres">
      <dgm:prSet presAssocID="{CCECD7E2-7BA8-473A-AC5B-D39F131963A7}" presName="composite" presStyleCnt="0"/>
      <dgm:spPr/>
    </dgm:pt>
    <dgm:pt modelId="{03A1667D-2BFE-4D0D-B135-6D2256D622AB}" type="pres">
      <dgm:prSet presAssocID="{CCECD7E2-7BA8-473A-AC5B-D39F131963A7}" presName="background" presStyleLbl="node0" presStyleIdx="1" presStyleCnt="3"/>
      <dgm:spPr>
        <a:solidFill>
          <a:srgbClr val="009A46"/>
        </a:solidFill>
      </dgm:spPr>
    </dgm:pt>
    <dgm:pt modelId="{7E8880CC-A4AA-4343-93AB-C6A715F042D0}" type="pres">
      <dgm:prSet presAssocID="{CCECD7E2-7BA8-473A-AC5B-D39F131963A7}" presName="text" presStyleLbl="fgAcc0" presStyleIdx="1" presStyleCnt="3" custScaleX="126820">
        <dgm:presLayoutVars>
          <dgm:chPref val="3"/>
        </dgm:presLayoutVars>
      </dgm:prSet>
      <dgm:spPr/>
      <dgm:t>
        <a:bodyPr/>
        <a:lstStyle/>
        <a:p>
          <a:endParaRPr lang="uk-UA"/>
        </a:p>
      </dgm:t>
    </dgm:pt>
    <dgm:pt modelId="{DD25B37C-F87C-4EBE-B971-688E17C870A5}" type="pres">
      <dgm:prSet presAssocID="{CCECD7E2-7BA8-473A-AC5B-D39F131963A7}" presName="hierChild2" presStyleCnt="0"/>
      <dgm:spPr/>
    </dgm:pt>
    <dgm:pt modelId="{BC6BCA96-F5CD-4128-83CF-74A02331AF2C}" type="pres">
      <dgm:prSet presAssocID="{CE468FFC-835C-4EEC-94B1-B9F62FB59FD2}" presName="hierRoot1" presStyleCnt="0"/>
      <dgm:spPr/>
    </dgm:pt>
    <dgm:pt modelId="{FA1D6443-9960-401C-A520-74B51FC63AF9}" type="pres">
      <dgm:prSet presAssocID="{CE468FFC-835C-4EEC-94B1-B9F62FB59FD2}" presName="composite" presStyleCnt="0"/>
      <dgm:spPr/>
    </dgm:pt>
    <dgm:pt modelId="{745EECE1-EE49-4EC4-B431-F33CA3BC8CCC}" type="pres">
      <dgm:prSet presAssocID="{CE468FFC-835C-4EEC-94B1-B9F62FB59FD2}" presName="background" presStyleLbl="node0" presStyleIdx="2" presStyleCnt="3"/>
      <dgm:spPr>
        <a:solidFill>
          <a:srgbClr val="009A46"/>
        </a:solidFill>
      </dgm:spPr>
    </dgm:pt>
    <dgm:pt modelId="{3C30085B-4A96-45A0-8828-D78ECE059B31}" type="pres">
      <dgm:prSet presAssocID="{CE468FFC-835C-4EEC-94B1-B9F62FB59FD2}" presName="text" presStyleLbl="fgAcc0" presStyleIdx="2" presStyleCnt="3" custScaleX="125531">
        <dgm:presLayoutVars>
          <dgm:chPref val="3"/>
        </dgm:presLayoutVars>
      </dgm:prSet>
      <dgm:spPr/>
      <dgm:t>
        <a:bodyPr/>
        <a:lstStyle/>
        <a:p>
          <a:endParaRPr lang="uk-UA"/>
        </a:p>
      </dgm:t>
    </dgm:pt>
    <dgm:pt modelId="{0D8C56FD-668D-4C2D-88DF-2793913C885A}" type="pres">
      <dgm:prSet presAssocID="{CE468FFC-835C-4EEC-94B1-B9F62FB59FD2}" presName="hierChild2" presStyleCnt="0"/>
      <dgm:spPr/>
    </dgm:pt>
  </dgm:ptLst>
  <dgm:cxnLst>
    <dgm:cxn modelId="{EFC736EF-2020-48A8-A9C8-E56F4569BA29}" type="presOf" srcId="{CE468FFC-835C-4EEC-94B1-B9F62FB59FD2}" destId="{3C30085B-4A96-45A0-8828-D78ECE059B31}" srcOrd="0" destOrd="0" presId="urn:microsoft.com/office/officeart/2005/8/layout/hierarchy1"/>
    <dgm:cxn modelId="{1C8F5584-E0AF-40DA-9062-057A1F9F9B31}" type="presOf" srcId="{C767F568-81C3-494D-8C99-E97237D1E768}" destId="{B1A8E5B7-5C64-40C2-AE65-6205CD67D76F}" srcOrd="0" destOrd="0" presId="urn:microsoft.com/office/officeart/2005/8/layout/hierarchy1"/>
    <dgm:cxn modelId="{144A4210-DFD9-4C16-8CD7-DBB433402DC2}" type="presOf" srcId="{CCECD7E2-7BA8-473A-AC5B-D39F131963A7}" destId="{7E8880CC-A4AA-4343-93AB-C6A715F042D0}" srcOrd="0" destOrd="0" presId="urn:microsoft.com/office/officeart/2005/8/layout/hierarchy1"/>
    <dgm:cxn modelId="{E1304CE9-4F7B-457A-8F41-1BDFF35AEC43}" type="presOf" srcId="{4CDC887C-C9F7-4E97-A3FB-B500E5944C98}" destId="{50000600-DE3C-42B5-99B5-A43DB00EB22F}" srcOrd="0" destOrd="0" presId="urn:microsoft.com/office/officeart/2005/8/layout/hierarchy1"/>
    <dgm:cxn modelId="{A63F0A06-5F73-4E9A-B4C5-CEB5E8ED37F5}" srcId="{4CDC887C-C9F7-4E97-A3FB-B500E5944C98}" destId="{C767F568-81C3-494D-8C99-E97237D1E768}" srcOrd="0" destOrd="0" parTransId="{3D80EB01-6F3B-41CF-9186-755BF1913383}" sibTransId="{BEF7D456-D066-416E-BA83-713FF28DD736}"/>
    <dgm:cxn modelId="{8F41D1D5-529B-47FC-97D5-B97110C1180C}" srcId="{4CDC887C-C9F7-4E97-A3FB-B500E5944C98}" destId="{CCECD7E2-7BA8-473A-AC5B-D39F131963A7}" srcOrd="1" destOrd="0" parTransId="{0FB49294-30BA-43A8-8736-DF48CADABAB3}" sibTransId="{4570B8B8-6485-45AA-BDB6-CA5545E3355E}"/>
    <dgm:cxn modelId="{B170B64B-41AA-48F7-9290-DB0E4A6951ED}" srcId="{4CDC887C-C9F7-4E97-A3FB-B500E5944C98}" destId="{CE468FFC-835C-4EEC-94B1-B9F62FB59FD2}" srcOrd="2" destOrd="0" parTransId="{92B08107-0141-45C6-A124-C55C0BE7884E}" sibTransId="{37B3CF79-B17C-4C7E-A1D6-EF9F116F3332}"/>
    <dgm:cxn modelId="{7DF7CFF6-09BC-4787-B5E7-ADAB706F92B4}" type="presParOf" srcId="{50000600-DE3C-42B5-99B5-A43DB00EB22F}" destId="{47A84217-5B5F-4994-A06F-096BCA968A3D}" srcOrd="0" destOrd="0" presId="urn:microsoft.com/office/officeart/2005/8/layout/hierarchy1"/>
    <dgm:cxn modelId="{A8DAD867-3362-40FD-9DB4-AE3424AF4AEA}" type="presParOf" srcId="{47A84217-5B5F-4994-A06F-096BCA968A3D}" destId="{52F35DF9-00EE-4B6C-A396-D05BD0E434AD}" srcOrd="0" destOrd="0" presId="urn:microsoft.com/office/officeart/2005/8/layout/hierarchy1"/>
    <dgm:cxn modelId="{0950BB4F-2FAA-4A74-80DC-1E55F477E56A}" type="presParOf" srcId="{52F35DF9-00EE-4B6C-A396-D05BD0E434AD}" destId="{591F6164-F1C4-4571-9CCE-8EFA6C8725CA}" srcOrd="0" destOrd="0" presId="urn:microsoft.com/office/officeart/2005/8/layout/hierarchy1"/>
    <dgm:cxn modelId="{1868CC74-C266-4CEC-A9C8-20449957FA8A}" type="presParOf" srcId="{52F35DF9-00EE-4B6C-A396-D05BD0E434AD}" destId="{B1A8E5B7-5C64-40C2-AE65-6205CD67D76F}" srcOrd="1" destOrd="0" presId="urn:microsoft.com/office/officeart/2005/8/layout/hierarchy1"/>
    <dgm:cxn modelId="{4AE56D93-2C36-4F5E-A1C8-3F7D7A43BABB}" type="presParOf" srcId="{47A84217-5B5F-4994-A06F-096BCA968A3D}" destId="{00EC8483-37E2-4805-91EA-BD4CDCBB18E8}" srcOrd="1" destOrd="0" presId="urn:microsoft.com/office/officeart/2005/8/layout/hierarchy1"/>
    <dgm:cxn modelId="{DF284BD3-77F8-4B5D-BC5A-1836C7B999DB}" type="presParOf" srcId="{50000600-DE3C-42B5-99B5-A43DB00EB22F}" destId="{0EF80D36-49C4-4D3D-BE17-A85BB8CCFB3D}" srcOrd="1" destOrd="0" presId="urn:microsoft.com/office/officeart/2005/8/layout/hierarchy1"/>
    <dgm:cxn modelId="{344FF1CA-CA36-430F-83D7-398A18A673C3}" type="presParOf" srcId="{0EF80D36-49C4-4D3D-BE17-A85BB8CCFB3D}" destId="{A6CB4E2A-BBFA-489C-9E26-F5ED3CDD4FB6}" srcOrd="0" destOrd="0" presId="urn:microsoft.com/office/officeart/2005/8/layout/hierarchy1"/>
    <dgm:cxn modelId="{9FC6A475-712B-44E8-97AD-715F264CCEED}" type="presParOf" srcId="{A6CB4E2A-BBFA-489C-9E26-F5ED3CDD4FB6}" destId="{03A1667D-2BFE-4D0D-B135-6D2256D622AB}" srcOrd="0" destOrd="0" presId="urn:microsoft.com/office/officeart/2005/8/layout/hierarchy1"/>
    <dgm:cxn modelId="{64BF5201-9227-4930-9B08-19CDCF35FB13}" type="presParOf" srcId="{A6CB4E2A-BBFA-489C-9E26-F5ED3CDD4FB6}" destId="{7E8880CC-A4AA-4343-93AB-C6A715F042D0}" srcOrd="1" destOrd="0" presId="urn:microsoft.com/office/officeart/2005/8/layout/hierarchy1"/>
    <dgm:cxn modelId="{E348E5AC-B4D4-4349-928E-020D40786DFD}" type="presParOf" srcId="{0EF80D36-49C4-4D3D-BE17-A85BB8CCFB3D}" destId="{DD25B37C-F87C-4EBE-B971-688E17C870A5}" srcOrd="1" destOrd="0" presId="urn:microsoft.com/office/officeart/2005/8/layout/hierarchy1"/>
    <dgm:cxn modelId="{44E45558-B3B9-4746-8C22-80F4C705A132}" type="presParOf" srcId="{50000600-DE3C-42B5-99B5-A43DB00EB22F}" destId="{BC6BCA96-F5CD-4128-83CF-74A02331AF2C}" srcOrd="2" destOrd="0" presId="urn:microsoft.com/office/officeart/2005/8/layout/hierarchy1"/>
    <dgm:cxn modelId="{5CAD5919-E059-45EC-B294-14943732E441}" type="presParOf" srcId="{BC6BCA96-F5CD-4128-83CF-74A02331AF2C}" destId="{FA1D6443-9960-401C-A520-74B51FC63AF9}" srcOrd="0" destOrd="0" presId="urn:microsoft.com/office/officeart/2005/8/layout/hierarchy1"/>
    <dgm:cxn modelId="{245611C1-9E45-490B-BC9D-76B16D025F51}" type="presParOf" srcId="{FA1D6443-9960-401C-A520-74B51FC63AF9}" destId="{745EECE1-EE49-4EC4-B431-F33CA3BC8CCC}" srcOrd="0" destOrd="0" presId="urn:microsoft.com/office/officeart/2005/8/layout/hierarchy1"/>
    <dgm:cxn modelId="{CC0281F1-4DFC-4580-968C-78BAA3C3B65F}" type="presParOf" srcId="{FA1D6443-9960-401C-A520-74B51FC63AF9}" destId="{3C30085B-4A96-45A0-8828-D78ECE059B31}" srcOrd="1" destOrd="0" presId="urn:microsoft.com/office/officeart/2005/8/layout/hierarchy1"/>
    <dgm:cxn modelId="{0F32C99D-413D-454D-BFCE-AEDEFC036BE9}" type="presParOf" srcId="{BC6BCA96-F5CD-4128-83CF-74A02331AF2C}" destId="{0D8C56FD-668D-4C2D-88DF-2793913C885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A12547-E9C5-461D-87D8-2D1CD383540E}"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ru-RU"/>
        </a:p>
      </dgm:t>
    </dgm:pt>
    <dgm:pt modelId="{DBE41698-21B1-4707-A17E-55B40AB5AC56}">
      <dgm:prSet phldrT="[Текст]" custT="1"/>
      <dgm:spPr>
        <a:solidFill>
          <a:srgbClr val="B3EBFF"/>
        </a:solidFill>
        <a:ln w="57150">
          <a:solidFill>
            <a:srgbClr val="0070C0"/>
          </a:solidFill>
        </a:ln>
      </dgm:spPr>
      <dgm:t>
        <a:bodyPr/>
        <a:lstStyle/>
        <a:p>
          <a:r>
            <a:rPr lang="ru-RU" sz="2400" b="1" dirty="0">
              <a:solidFill>
                <a:schemeClr val="tx1"/>
              </a:solidFill>
              <a:latin typeface="Calibri" pitchFamily="34" charset="0"/>
            </a:rPr>
            <a:t>УПРАВЛІННЯ АДМІНІСТРУВАННЯ МІСЦЕВИХ ТА ЗАЛУЧЕНИХ ФІНАНСІВ</a:t>
          </a:r>
          <a:endParaRPr lang="ru-RU" sz="2400" dirty="0">
            <a:solidFill>
              <a:schemeClr val="tx1"/>
            </a:solidFill>
          </a:endParaRPr>
        </a:p>
      </dgm:t>
    </dgm:pt>
    <dgm:pt modelId="{9D2AF745-563A-4654-9403-ECDD79A28A14}" type="parTrans" cxnId="{E96DB8A4-6EA1-41F4-A242-2CDA0877358E}">
      <dgm:prSet/>
      <dgm:spPr/>
      <dgm:t>
        <a:bodyPr/>
        <a:lstStyle/>
        <a:p>
          <a:endParaRPr lang="ru-RU">
            <a:solidFill>
              <a:schemeClr val="tx1"/>
            </a:solidFill>
          </a:endParaRPr>
        </a:p>
      </dgm:t>
    </dgm:pt>
    <dgm:pt modelId="{F4A899D2-A06C-4827-9A0C-AEC3D79A89E2}" type="sibTrans" cxnId="{E96DB8A4-6EA1-41F4-A242-2CDA0877358E}">
      <dgm:prSet/>
      <dgm:spPr/>
      <dgm:t>
        <a:bodyPr/>
        <a:lstStyle/>
        <a:p>
          <a:endParaRPr lang="ru-RU">
            <a:solidFill>
              <a:schemeClr val="tx1"/>
            </a:solidFill>
          </a:endParaRPr>
        </a:p>
      </dgm:t>
    </dgm:pt>
    <dgm:pt modelId="{4B0CE17E-8BCC-49BB-B2B4-2FDB0C489CDE}">
      <dgm:prSet phldrT="[Текст]" custT="1"/>
      <dgm:spPr>
        <a:solidFill>
          <a:schemeClr val="bg1"/>
        </a:solidFill>
        <a:ln w="38100">
          <a:solidFill>
            <a:srgbClr val="00B050"/>
          </a:solidFill>
        </a:ln>
      </dgm:spPr>
      <dgm:t>
        <a:bodyPr/>
        <a:lstStyle/>
        <a:p>
          <a:pPr algn="ctr">
            <a:spcAft>
              <a:spcPct val="35000"/>
            </a:spcAft>
          </a:pPr>
          <a:r>
            <a:rPr lang="uk-UA" sz="1400" b="1" dirty="0">
              <a:solidFill>
                <a:schemeClr val="tx1"/>
              </a:solidFill>
              <a:latin typeface="Arial" panose="020B0604020202020204" pitchFamily="34" charset="0"/>
              <a:cs typeface="Arial" panose="020B0604020202020204" pitchFamily="34" charset="0"/>
            </a:rPr>
            <a:t>ПАТ «ДЕРЖАВНИЙ ОЩАДНИЙ БАНК УКРАЇНИ»</a:t>
          </a:r>
          <a:endParaRPr lang="ru-RU" sz="1400" b="1" dirty="0">
            <a:solidFill>
              <a:schemeClr val="tx1"/>
            </a:solidFill>
            <a:latin typeface="Arial" panose="020B0604020202020204" pitchFamily="34" charset="0"/>
            <a:cs typeface="Arial" panose="020B0604020202020204" pitchFamily="34" charset="0"/>
          </a:endParaRPr>
        </a:p>
        <a:p>
          <a:pPr marL="0" indent="182563" algn="just">
            <a:spcAft>
              <a:spcPts val="0"/>
            </a:spcAft>
          </a:pPr>
          <a:r>
            <a:rPr lang="uk-UA" sz="1050" b="1" dirty="0">
              <a:solidFill>
                <a:schemeClr val="tx1"/>
              </a:solidFill>
              <a:latin typeface="Arial" panose="020B0604020202020204" pitchFamily="34" charset="0"/>
              <a:cs typeface="Arial" panose="020B0604020202020204" pitchFamily="34" charset="0"/>
            </a:rPr>
            <a:t>- </a:t>
          </a:r>
          <a:r>
            <a:rPr lang="uk-UA" sz="1050" dirty="0">
              <a:solidFill>
                <a:schemeClr val="tx1"/>
              </a:solidFill>
              <a:latin typeface="Arial" panose="020B0604020202020204" pitchFamily="34" charset="0"/>
              <a:cs typeface="Arial" panose="020B0604020202020204" pitchFamily="34" charset="0"/>
            </a:rPr>
            <a:t>підготовка та подання квартальної звітності про виконання бюджету Львівської МТГ;</a:t>
          </a:r>
        </a:p>
        <a:p>
          <a:pPr marL="0" indent="182563" algn="just">
            <a:spcAft>
              <a:spcPts val="0"/>
            </a:spcAft>
          </a:pPr>
          <a:r>
            <a:rPr lang="uk-UA"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аналіз та підписання щомісячних актів наданих послуг депозитарною установою.</a:t>
          </a:r>
          <a:endParaRPr lang="ru-RU" sz="1050" dirty="0">
            <a:solidFill>
              <a:schemeClr val="tx1"/>
            </a:solidFill>
            <a:latin typeface="Arial" panose="020B0604020202020204" pitchFamily="34" charset="0"/>
            <a:cs typeface="Arial" panose="020B0604020202020204" pitchFamily="34" charset="0"/>
          </a:endParaRPr>
        </a:p>
      </dgm:t>
    </dgm:pt>
    <dgm:pt modelId="{B160FE6D-A6CE-4B6B-BB5D-5F1B1B6EA9E9}" type="parTrans" cxnId="{4B458626-C9C4-4DD3-A82E-557092C5459F}">
      <dgm:prSet/>
      <dgm:spPr>
        <a:solidFill>
          <a:schemeClr val="bg1"/>
        </a:solidFill>
        <a:ln w="57150">
          <a:solidFill>
            <a:srgbClr val="0070C0"/>
          </a:solidFill>
        </a:ln>
      </dgm:spPr>
      <dgm:t>
        <a:bodyPr/>
        <a:lstStyle/>
        <a:p>
          <a:endParaRPr lang="ru-RU">
            <a:solidFill>
              <a:schemeClr val="tx1"/>
            </a:solidFill>
          </a:endParaRPr>
        </a:p>
      </dgm:t>
    </dgm:pt>
    <dgm:pt modelId="{A63DC404-31F7-4F49-8C9F-C8D3B9CCE973}" type="sibTrans" cxnId="{4B458626-C9C4-4DD3-A82E-557092C5459F}">
      <dgm:prSet/>
      <dgm:spPr/>
      <dgm:t>
        <a:bodyPr/>
        <a:lstStyle/>
        <a:p>
          <a:endParaRPr lang="ru-RU">
            <a:solidFill>
              <a:schemeClr val="tx1"/>
            </a:solidFill>
          </a:endParaRPr>
        </a:p>
      </dgm:t>
    </dgm:pt>
    <dgm:pt modelId="{2E227DF7-E542-424D-96CE-4062B3142F45}">
      <dgm:prSet phldrT="[Текст]"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ЛЬВІВСЬКІ КОМУНАЛЬНІ ПІДПРИЄМСТВА</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надання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позик</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місцевого</a:t>
          </a:r>
          <a:r>
            <a:rPr lang="ru-RU" sz="1050" dirty="0">
              <a:solidFill>
                <a:schemeClr val="tx1"/>
              </a:solidFill>
              <a:latin typeface="Arial" panose="020B0604020202020204" pitchFamily="34" charset="0"/>
              <a:cs typeface="Arial" panose="020B0604020202020204" pitchFamily="34" charset="0"/>
            </a:rPr>
            <a:t> бюджету </a:t>
          </a:r>
          <a:r>
            <a:rPr lang="ru-RU" sz="1050" dirty="0" err="1">
              <a:solidFill>
                <a:schemeClr val="tx1"/>
              </a:solidFill>
              <a:latin typeface="Arial" panose="020B0604020202020204" pitchFamily="34" charset="0"/>
              <a:cs typeface="Arial" panose="020B0604020202020204" pitchFamily="34" charset="0"/>
            </a:rPr>
            <a:t>комунальним</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підприємствам</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погашення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кредитів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міжнародних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фінансових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організацій</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гарантію</a:t>
          </a:r>
          <a:r>
            <a:rPr lang="ru-RU" sz="1050" dirty="0">
              <a:solidFill>
                <a:schemeClr val="tx1"/>
              </a:solidFill>
              <a:latin typeface="Arial" panose="020B0604020202020204" pitchFamily="34" charset="0"/>
              <a:cs typeface="Arial" panose="020B0604020202020204" pitchFamily="34" charset="0"/>
            </a:rPr>
            <a:t> м. Львова;</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аналіз</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фінансування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видатків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погашення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кредитів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комунальних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підприємств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міжнародних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фінансових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організацій</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наданих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муніципальну</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гарантію</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uk-UA" sz="1050" dirty="0">
              <a:solidFill>
                <a:schemeClr val="tx1"/>
              </a:solidFill>
              <a:latin typeface="Arial" panose="020B0604020202020204" pitchFamily="34" charset="0"/>
              <a:cs typeface="Arial" panose="020B0604020202020204" pitchFamily="34" charset="0"/>
            </a:rPr>
            <a:t>аналіз звітності КП по гарантійним кредитним договорам</a:t>
          </a:r>
          <a:r>
            <a:rPr lang="ru-RU" sz="1050" dirty="0">
              <a:solidFill>
                <a:schemeClr val="tx1"/>
              </a:solidFill>
              <a:latin typeface="Arial" panose="020B0604020202020204" pitchFamily="34" charset="0"/>
              <a:cs typeface="Arial" panose="020B0604020202020204" pitchFamily="34" charset="0"/>
            </a:rPr>
            <a:t>.</a:t>
          </a:r>
        </a:p>
      </dgm:t>
    </dgm:pt>
    <dgm:pt modelId="{894265A2-F904-40A7-AEAF-37D02D75C511}" type="parTrans" cxnId="{EA87E1CD-2FF6-4E73-8398-7007840FEFA8}">
      <dgm:prSet/>
      <dgm:spPr>
        <a:solidFill>
          <a:schemeClr val="bg1"/>
        </a:solidFill>
        <a:ln w="57150">
          <a:solidFill>
            <a:srgbClr val="0070C0"/>
          </a:solidFill>
        </a:ln>
      </dgm:spPr>
      <dgm:t>
        <a:bodyPr/>
        <a:lstStyle/>
        <a:p>
          <a:endParaRPr lang="ru-RU">
            <a:solidFill>
              <a:schemeClr val="tx1"/>
            </a:solidFill>
          </a:endParaRPr>
        </a:p>
      </dgm:t>
    </dgm:pt>
    <dgm:pt modelId="{317D3FEE-711E-4AE4-A566-D067DC0087CD}" type="sibTrans" cxnId="{EA87E1CD-2FF6-4E73-8398-7007840FEFA8}">
      <dgm:prSet/>
      <dgm:spPr/>
      <dgm:t>
        <a:bodyPr/>
        <a:lstStyle/>
        <a:p>
          <a:endParaRPr lang="ru-RU">
            <a:solidFill>
              <a:schemeClr val="tx1"/>
            </a:solidFill>
          </a:endParaRPr>
        </a:p>
      </dgm:t>
    </dgm:pt>
    <dgm:pt modelId="{F96FED4D-BB5A-4BE4-B6F1-5BC33CCC9C82}">
      <dgm:prSet phldrT="[Текст]"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МІНІСТЕРСТВО ФІНАНСІВ УКРАЇНИ</a:t>
          </a:r>
        </a:p>
        <a:p>
          <a:pPr marL="0" indent="182563" algn="just">
            <a:spcAft>
              <a:spcPts val="0"/>
            </a:spcAft>
          </a:pPr>
          <a:r>
            <a:rPr lang="ru-RU" sz="1050" b="1" dirty="0">
              <a:solidFill>
                <a:schemeClr val="tx1"/>
              </a:solidFill>
              <a:latin typeface="Arial" panose="020B0604020202020204" pitchFamily="34" charset="0"/>
              <a:cs typeface="Arial" panose="020B0604020202020204" pitchFamily="34" charset="0"/>
            </a:rPr>
            <a:t>-</a:t>
          </a:r>
          <a:r>
            <a:rPr lang="ru-RU" sz="100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подання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здійснення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запозичень</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подання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пакетів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погодження</a:t>
          </a:r>
          <a:r>
            <a:rPr lang="ru-RU" sz="1050" dirty="0">
              <a:solidFill>
                <a:schemeClr val="tx1"/>
              </a:solidFill>
              <a:latin typeface="Arial" panose="020B0604020202020204" pitchFamily="34" charset="0"/>
              <a:cs typeface="Arial" panose="020B0604020202020204" pitchFamily="34" charset="0"/>
            </a:rPr>
            <a:t> про </a:t>
          </a:r>
          <a:r>
            <a:rPr lang="ru-RU" sz="1050" dirty="0" err="1">
              <a:solidFill>
                <a:schemeClr val="tx1"/>
              </a:solidFill>
              <a:latin typeface="Arial" panose="020B0604020202020204" pitchFamily="34" charset="0"/>
              <a:cs typeface="Arial" panose="020B0604020202020204" pitchFamily="34" charset="0"/>
            </a:rPr>
            <a:t>наміри</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надання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муніципальних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гарантій</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комунальним</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підприємствам</a:t>
          </a:r>
          <a:r>
            <a:rPr lang="ru-RU" sz="1050" dirty="0">
              <a:solidFill>
                <a:schemeClr val="tx1"/>
              </a:solidFill>
              <a:latin typeface="Arial" panose="020B0604020202020204" pitchFamily="34" charset="0"/>
              <a:cs typeface="Arial" panose="020B0604020202020204" pitchFamily="34" charset="0"/>
            </a:rPr>
            <a:t> м. Львова на </a:t>
          </a:r>
          <a:r>
            <a:rPr lang="ru-RU" sz="1050" dirty="0" err="1">
              <a:solidFill>
                <a:schemeClr val="tx1"/>
              </a:solidFill>
              <a:latin typeface="Arial" panose="020B0604020202020204" pitchFamily="34" charset="0"/>
              <a:cs typeface="Arial" panose="020B0604020202020204" pitchFamily="34" charset="0"/>
            </a:rPr>
            <a:t>залучення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кредитів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міжнародних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фінансових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організацій</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реєстрацію</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нових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залучених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запозичень</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наданих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гарантій</a:t>
          </a:r>
          <a:r>
            <a:rPr lang="ru-RU" sz="1050" dirty="0">
              <a:solidFill>
                <a:schemeClr val="tx1"/>
              </a:solidFill>
              <a:latin typeface="Arial" panose="020B0604020202020204" pitchFamily="34" charset="0"/>
              <a:cs typeface="Arial" panose="020B0604020202020204" pitchFamily="34" charset="0"/>
            </a:rPr>
            <a:t> м. Львова</a:t>
          </a:r>
          <a:r>
            <a:rPr lang="en-US" sz="1050" dirty="0">
              <a:solidFill>
                <a:schemeClr val="tx1"/>
              </a:solidFill>
              <a:latin typeface="Arial" panose="020B0604020202020204" pitchFamily="34" charset="0"/>
              <a:cs typeface="Arial" panose="020B0604020202020204" pitchFamily="34" charset="0"/>
            </a:rPr>
            <a:t>;</a:t>
          </a:r>
          <a:endParaRPr lang="ru-RU" sz="1050" dirty="0">
            <a:solidFill>
              <a:schemeClr val="tx1"/>
            </a:solidFill>
            <a:latin typeface="Arial" panose="020B0604020202020204" pitchFamily="34" charset="0"/>
            <a:cs typeface="Arial" panose="020B0604020202020204" pitchFamily="34" charset="0"/>
          </a:endParaRPr>
        </a:p>
        <a:p>
          <a:pPr marL="0" indent="182563" algn="just">
            <a:spcAft>
              <a:spcPts val="0"/>
            </a:spcAft>
          </a:pPr>
          <a:r>
            <a:rPr lang="en-US" sz="1100" b="1" dirty="0">
              <a:solidFill>
                <a:schemeClr val="tx1"/>
              </a:solidFill>
              <a:latin typeface="Arial" panose="020B0604020202020204" pitchFamily="34" charset="0"/>
              <a:cs typeface="Arial" panose="020B0604020202020204" pitchFamily="34" charset="0"/>
            </a:rPr>
            <a:t>-</a:t>
          </a:r>
          <a:r>
            <a:rPr lang="en-US" sz="1050" dirty="0">
              <a:solidFill>
                <a:schemeClr val="tx1"/>
              </a:solidFill>
              <a:latin typeface="Arial" panose="020B0604020202020204" pitchFamily="34" charset="0"/>
              <a:cs typeface="Arial" panose="020B0604020202020204" pitchFamily="34" charset="0"/>
            </a:rPr>
            <a:t> </a:t>
          </a:r>
          <a:r>
            <a:rPr lang="uk-UA" sz="1050" dirty="0">
              <a:solidFill>
                <a:schemeClr val="tx1"/>
              </a:solidFill>
              <a:latin typeface="Arial" panose="020B0604020202020204" pitchFamily="34" charset="0"/>
              <a:cs typeface="Arial" panose="020B0604020202020204" pitchFamily="34" charset="0"/>
            </a:rPr>
            <a:t>підготовка та подання графіків планових та фактичних надходжень за місцевими запозиченнями та гарантіями</a:t>
          </a:r>
          <a:r>
            <a:rPr lang="en-US" sz="1050" dirty="0">
              <a:solidFill>
                <a:schemeClr val="tx1"/>
              </a:solidFill>
              <a:latin typeface="Arial" panose="020B0604020202020204" pitchFamily="34" charset="0"/>
              <a:cs typeface="Arial" panose="020B0604020202020204" pitchFamily="34" charset="0"/>
            </a:rPr>
            <a:t>.</a:t>
          </a:r>
          <a:endParaRPr lang="ru-RU" sz="1050" dirty="0">
            <a:solidFill>
              <a:schemeClr val="tx1"/>
            </a:solidFill>
            <a:latin typeface="Arial" panose="020B0604020202020204" pitchFamily="34" charset="0"/>
            <a:cs typeface="Arial" panose="020B0604020202020204" pitchFamily="34" charset="0"/>
          </a:endParaRPr>
        </a:p>
      </dgm:t>
    </dgm:pt>
    <dgm:pt modelId="{8CE8BC1D-5F6F-4464-B83C-24374D900B78}" type="parTrans" cxnId="{9F2F9750-8683-4CC4-B80D-576A92DDC956}">
      <dgm:prSet/>
      <dgm:spPr>
        <a:solidFill>
          <a:schemeClr val="bg1"/>
        </a:solidFill>
        <a:ln w="57150">
          <a:solidFill>
            <a:srgbClr val="0070C0"/>
          </a:solidFill>
        </a:ln>
      </dgm:spPr>
      <dgm:t>
        <a:bodyPr/>
        <a:lstStyle/>
        <a:p>
          <a:endParaRPr lang="ru-RU">
            <a:solidFill>
              <a:schemeClr val="tx1"/>
            </a:solidFill>
          </a:endParaRPr>
        </a:p>
      </dgm:t>
    </dgm:pt>
    <dgm:pt modelId="{E9E0CF22-7734-447C-BBDD-EE3EB0DC29B0}" type="sibTrans" cxnId="{9F2F9750-8683-4CC4-B80D-576A92DDC956}">
      <dgm:prSet/>
      <dgm:spPr/>
      <dgm:t>
        <a:bodyPr/>
        <a:lstStyle/>
        <a:p>
          <a:endParaRPr lang="ru-RU">
            <a:solidFill>
              <a:schemeClr val="tx1"/>
            </a:solidFill>
          </a:endParaRPr>
        </a:p>
      </dgm:t>
    </dgm:pt>
    <dgm:pt modelId="{CA32B2E9-5329-497F-826E-64BBF92AAEFC}">
      <dgm:prSet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ДЕПАРТАМЕНТ ФІНАНСІВ ЛЬВІВСЬКОЇ ОБЛАСНОЇ ДЕРЖАВНОЇ АДМІНІСТРАЦІЇ</a:t>
          </a:r>
          <a:endParaRPr lang="en-US" sz="1400" b="1" dirty="0">
            <a:solidFill>
              <a:schemeClr val="tx1"/>
            </a:solidFill>
            <a:latin typeface="Arial" panose="020B0604020202020204" pitchFamily="34" charset="0"/>
            <a:cs typeface="Arial" panose="020B0604020202020204" pitchFamily="34" charset="0"/>
          </a:endParaRP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інформація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розміщення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місцевими</a:t>
          </a:r>
          <a:r>
            <a:rPr lang="ru-RU" sz="1050" dirty="0">
              <a:solidFill>
                <a:schemeClr val="tx1"/>
              </a:solidFill>
              <a:latin typeface="Arial" panose="020B0604020202020204" pitchFamily="34" charset="0"/>
              <a:cs typeface="Arial" panose="020B0604020202020204" pitchFamily="34" charset="0"/>
            </a:rPr>
            <a:t> бюджетами </a:t>
          </a:r>
          <a:r>
            <a:rPr lang="ru-RU" sz="1050" dirty="0" err="1">
              <a:solidFill>
                <a:schemeClr val="tx1"/>
              </a:solidFill>
              <a:latin typeface="Arial" panose="020B0604020202020204" pitchFamily="34" charset="0"/>
              <a:cs typeface="Arial" panose="020B0604020202020204" pitchFamily="34" charset="0"/>
            </a:rPr>
            <a:t>коштів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вкладних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депозитних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рахунках</a:t>
          </a:r>
          <a:r>
            <a:rPr lang="ru-RU" sz="1050" dirty="0">
              <a:solidFill>
                <a:schemeClr val="tx1"/>
              </a:solidFill>
              <a:latin typeface="Arial" panose="020B0604020202020204" pitchFamily="34" charset="0"/>
              <a:cs typeface="Arial" panose="020B0604020202020204" pitchFamily="34" charset="0"/>
            </a:rPr>
            <a:t> в банках та </a:t>
          </a:r>
          <a:r>
            <a:rPr lang="ru-RU" sz="1050" dirty="0" err="1">
              <a:solidFill>
                <a:schemeClr val="tx1"/>
              </a:solidFill>
              <a:latin typeface="Arial" panose="020B0604020202020204" pitchFamily="34" charset="0"/>
              <a:cs typeface="Arial" panose="020B0604020202020204" pitchFamily="34" charset="0"/>
            </a:rPr>
            <a:t>вжиті</a:t>
          </a:r>
          <a:r>
            <a:rPr lang="ru-RU" sz="1050" dirty="0">
              <a:solidFill>
                <a:schemeClr val="tx1"/>
              </a:solidFill>
              <a:latin typeface="Arial" panose="020B0604020202020204" pitchFamily="34" charset="0"/>
              <a:cs typeface="Arial" panose="020B0604020202020204" pitchFamily="34" charset="0"/>
            </a:rPr>
            <a:t> заходи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повернення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коштів</a:t>
          </a:r>
          <a:r>
            <a:rPr lang="ru-RU" sz="1050" dirty="0">
              <a:solidFill>
                <a:schemeClr val="tx1"/>
              </a:solidFill>
              <a:latin typeface="Arial" panose="020B0604020202020204" pitchFamily="34" charset="0"/>
              <a:cs typeface="Arial" panose="020B0604020202020204" pitchFamily="34" charset="0"/>
            </a:rPr>
            <a:t> з </a:t>
          </a:r>
          <a:r>
            <a:rPr lang="ru-RU" sz="1050" dirty="0" err="1">
              <a:solidFill>
                <a:schemeClr val="tx1"/>
              </a:solidFill>
              <a:latin typeface="Arial" panose="020B0604020202020204" pitchFamily="34" charset="0"/>
              <a:cs typeface="Arial" panose="020B0604020202020204" pitchFamily="34" charset="0"/>
            </a:rPr>
            <a:t>депозитних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рахунків</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en-US" sz="1100" b="1" dirty="0">
              <a:solidFill>
                <a:schemeClr val="tx1"/>
              </a:solidFill>
              <a:latin typeface="Arial" panose="020B0604020202020204" pitchFamily="34" charset="0"/>
              <a:cs typeface="Arial" panose="020B0604020202020204" pitchFamily="34" charset="0"/>
            </a:rPr>
            <a:t>-</a:t>
          </a:r>
          <a:r>
            <a:rPr lang="en-US"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інформаційні</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довідки</a:t>
          </a:r>
          <a:r>
            <a:rPr lang="ru-RU" sz="1050" dirty="0">
              <a:solidFill>
                <a:schemeClr val="tx1"/>
              </a:solidFill>
              <a:latin typeface="Arial" panose="020B0604020202020204" pitchFamily="34" charset="0"/>
              <a:cs typeface="Arial" panose="020B0604020202020204" pitchFamily="34" charset="0"/>
            </a:rPr>
            <a:t> по </a:t>
          </a:r>
          <a:r>
            <a:rPr lang="ru-RU" sz="1050" dirty="0" err="1">
              <a:solidFill>
                <a:schemeClr val="tx1"/>
              </a:solidFill>
              <a:latin typeface="Arial" panose="020B0604020202020204" pitchFamily="34" charset="0"/>
              <a:cs typeface="Arial" panose="020B0604020202020204" pitchFamily="34" charset="0"/>
            </a:rPr>
            <a:t>платі</a:t>
          </a:r>
          <a:r>
            <a:rPr lang="ru-RU" sz="1050" dirty="0">
              <a:solidFill>
                <a:schemeClr val="tx1"/>
              </a:solidFill>
              <a:latin typeface="Arial" panose="020B0604020202020204" pitchFamily="34" charset="0"/>
              <a:cs typeface="Arial" panose="020B0604020202020204" pitchFamily="34" charset="0"/>
            </a:rPr>
            <a:t> за землю;</a:t>
          </a:r>
        </a:p>
        <a:p>
          <a:pPr marL="0" indent="182563" algn="just">
            <a:spcAft>
              <a:spcPts val="0"/>
            </a:spcAft>
          </a:pPr>
          <a:r>
            <a:rPr lang="en-US" sz="1100" b="1" dirty="0">
              <a:solidFill>
                <a:schemeClr val="tx1"/>
              </a:solidFill>
              <a:latin typeface="Arial" panose="020B0604020202020204" pitchFamily="34" charset="0"/>
              <a:cs typeface="Arial" panose="020B0604020202020204" pitchFamily="34" charset="0"/>
            </a:rPr>
            <a:t>-</a:t>
          </a:r>
          <a:r>
            <a:rPr lang="en-US"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річна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звітність</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запозичень</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гарантій</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ru-RU" sz="105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інша</a:t>
          </a:r>
          <a:r>
            <a:rPr lang="ru-RU" sz="1050" dirty="0">
              <a:solidFill>
                <a:schemeClr val="tx1"/>
              </a:solidFill>
              <a:latin typeface="Arial" panose="020B0604020202020204" pitchFamily="34" charset="0"/>
              <a:cs typeface="Arial" panose="020B0604020202020204" pitchFamily="34" charset="0"/>
            </a:rPr>
            <a:t> робота по </a:t>
          </a:r>
          <a:r>
            <a:rPr lang="ru-RU" sz="1050" dirty="0" err="1">
              <a:solidFill>
                <a:schemeClr val="tx1"/>
              </a:solidFill>
              <a:latin typeface="Arial" panose="020B0604020202020204" pitchFamily="34" charset="0"/>
              <a:cs typeface="Arial" panose="020B0604020202020204" pitchFamily="34" charset="0"/>
            </a:rPr>
            <a:t>виконанню</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місцевого</a:t>
          </a:r>
          <a:r>
            <a:rPr lang="ru-RU" sz="1050" dirty="0">
              <a:solidFill>
                <a:schemeClr val="tx1"/>
              </a:solidFill>
              <a:latin typeface="Arial" panose="020B0604020202020204" pitchFamily="34" charset="0"/>
              <a:cs typeface="Arial" panose="020B0604020202020204" pitchFamily="34" charset="0"/>
            </a:rPr>
            <a:t> бюджету та </a:t>
          </a:r>
          <a:r>
            <a:rPr lang="ru-RU" sz="1050" dirty="0" err="1">
              <a:solidFill>
                <a:schemeClr val="tx1"/>
              </a:solidFill>
              <a:latin typeface="Arial" panose="020B0604020202020204" pitchFamily="34" charset="0"/>
              <a:cs typeface="Arial" panose="020B0604020202020204" pitchFamily="34" charset="0"/>
            </a:rPr>
            <a:t>разових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завдань</a:t>
          </a:r>
          <a:r>
            <a:rPr lang="ru-RU" sz="1050" dirty="0">
              <a:solidFill>
                <a:schemeClr val="tx1"/>
              </a:solidFill>
              <a:latin typeface="Arial" panose="020B0604020202020204" pitchFamily="34" charset="0"/>
              <a:cs typeface="Arial" panose="020B0604020202020204" pitchFamily="34" charset="0"/>
            </a:rPr>
            <a:t>.</a:t>
          </a:r>
        </a:p>
      </dgm:t>
    </dgm:pt>
    <dgm:pt modelId="{0F3741BC-C4BB-42D0-82A2-A79EED470422}" type="parTrans" cxnId="{03689BFB-B3A1-42D8-BEBD-74A8713AFFC0}">
      <dgm:prSet/>
      <dgm:spPr>
        <a:solidFill>
          <a:schemeClr val="bg1"/>
        </a:solidFill>
        <a:ln w="57150">
          <a:solidFill>
            <a:srgbClr val="0070C0"/>
          </a:solidFill>
        </a:ln>
      </dgm:spPr>
      <dgm:t>
        <a:bodyPr/>
        <a:lstStyle/>
        <a:p>
          <a:endParaRPr lang="ru-RU">
            <a:solidFill>
              <a:schemeClr val="tx1"/>
            </a:solidFill>
          </a:endParaRPr>
        </a:p>
      </dgm:t>
    </dgm:pt>
    <dgm:pt modelId="{4ECC3C03-8E30-4103-932B-1D1202ABD965}" type="sibTrans" cxnId="{03689BFB-B3A1-42D8-BEBD-74A8713AFFC0}">
      <dgm:prSet/>
      <dgm:spPr/>
      <dgm:t>
        <a:bodyPr/>
        <a:lstStyle/>
        <a:p>
          <a:endParaRPr lang="ru-RU">
            <a:solidFill>
              <a:schemeClr val="tx1"/>
            </a:solidFill>
          </a:endParaRPr>
        </a:p>
      </dgm:t>
    </dgm:pt>
    <dgm:pt modelId="{B3A07DE2-D8B2-46F0-A8C5-2A55BB532C21}">
      <dgm:prSet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ПАТ «УКРГАЗБАНК»</a:t>
          </a:r>
        </a:p>
        <a:p>
          <a:pPr marL="0" indent="182563" algn="just">
            <a:spcAft>
              <a:spcPts val="0"/>
            </a:spcAft>
            <a:tabLst>
              <a:tab pos="355600" algn="l"/>
            </a:tabLst>
          </a:pPr>
          <a:r>
            <a:rPr lang="ru-RU" sz="1100" b="1" dirty="0">
              <a:solidFill>
                <a:schemeClr val="tx1"/>
              </a:solidFill>
              <a:latin typeface="Arial" panose="020B0604020202020204" pitchFamily="34" charset="0"/>
              <a:cs typeface="Arial" panose="020B0604020202020204" pitchFamily="34" charset="0"/>
            </a:rPr>
            <a:t>-</a:t>
          </a:r>
          <a:r>
            <a:rPr lang="ru-RU" sz="1050" b="1" dirty="0">
              <a:solidFill>
                <a:schemeClr val="tx1"/>
              </a:solidFill>
              <a:latin typeface="Arial" panose="020B0604020202020204" pitchFamily="34" charset="0"/>
              <a:cs typeface="Arial" panose="020B0604020202020204" pitchFamily="34" charset="0"/>
            </a:rPr>
            <a:t> </a:t>
          </a:r>
          <a:r>
            <a:rPr lang="ru-RU" sz="1050" dirty="0">
              <a:solidFill>
                <a:schemeClr val="tx1"/>
              </a:solidFill>
              <a:latin typeface="Arial" panose="020B0604020202020204" pitchFamily="34" charset="0"/>
              <a:cs typeface="Arial" panose="020B0604020202020204" pitchFamily="34" charset="0"/>
            </a:rPr>
            <a:t>п</a:t>
          </a:r>
          <a:r>
            <a:rPr lang="uk-UA" sz="1050" dirty="0" err="1">
              <a:solidFill>
                <a:schemeClr val="tx1"/>
              </a:solidFill>
              <a:latin typeface="Arial" panose="020B0604020202020204" pitchFamily="34" charset="0"/>
              <a:cs typeface="Arial" panose="020B0604020202020204" pitchFamily="34" charset="0"/>
            </a:rPr>
            <a:t>ідготовка</a:t>
          </a:r>
          <a:r>
            <a:rPr lang="uk-UA" sz="1050" dirty="0">
              <a:solidFill>
                <a:schemeClr val="tx1"/>
              </a:solidFill>
              <a:latin typeface="Arial" panose="020B0604020202020204" pitchFamily="34" charset="0"/>
              <a:cs typeface="Arial" panose="020B0604020202020204" pitchFamily="34" charset="0"/>
            </a:rPr>
            <a:t> та відкриття рахунку для обслуговування</a:t>
          </a:r>
          <a:r>
            <a:rPr lang="en-US" sz="1050" dirty="0">
              <a:solidFill>
                <a:schemeClr val="tx1"/>
              </a:solidFill>
              <a:latin typeface="Arial" panose="020B0604020202020204" pitchFamily="34" charset="0"/>
              <a:cs typeface="Arial" panose="020B0604020202020204" pitchFamily="34" charset="0"/>
            </a:rPr>
            <a:t> </a:t>
          </a:r>
          <a:r>
            <a:rPr lang="uk-UA" sz="1050" dirty="0">
              <a:solidFill>
                <a:schemeClr val="tx1"/>
              </a:solidFill>
              <a:latin typeface="Arial" panose="020B0604020202020204" pitchFamily="34" charset="0"/>
              <a:cs typeface="Arial" panose="020B0604020202020204" pitchFamily="34" charset="0"/>
            </a:rPr>
            <a:t>бюджету Львівської МТГ в частині бюджету розвитку</a:t>
          </a:r>
          <a:r>
            <a:rPr lang="en-US" sz="1050" dirty="0">
              <a:solidFill>
                <a:schemeClr val="tx1"/>
              </a:solidFill>
              <a:latin typeface="Arial" panose="020B0604020202020204" pitchFamily="34" charset="0"/>
              <a:cs typeface="Arial" panose="020B0604020202020204" pitchFamily="34" charset="0"/>
            </a:rPr>
            <a:t>;</a:t>
          </a:r>
          <a:endParaRPr lang="uk-UA" sz="1050" dirty="0">
            <a:solidFill>
              <a:schemeClr val="tx1"/>
            </a:solidFill>
            <a:latin typeface="Arial" panose="020B0604020202020204" pitchFamily="34" charset="0"/>
            <a:cs typeface="Arial" panose="020B0604020202020204" pitchFamily="34" charset="0"/>
          </a:endParaRPr>
        </a:p>
        <a:p>
          <a:pPr marL="0" indent="182563" algn="just">
            <a:spcAft>
              <a:spcPts val="0"/>
            </a:spcAft>
            <a:tabLst>
              <a:tab pos="355600" algn="l"/>
            </a:tabLst>
          </a:pPr>
          <a:r>
            <a:rPr lang="uk-UA"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укладання договорів на послуги банку та клієнт-банк</a:t>
          </a:r>
          <a:r>
            <a:rPr lang="en-US" sz="1050" dirty="0">
              <a:solidFill>
                <a:schemeClr val="tx1"/>
              </a:solidFill>
              <a:latin typeface="Arial" panose="020B0604020202020204" pitchFamily="34" charset="0"/>
              <a:cs typeface="Arial" panose="020B0604020202020204" pitchFamily="34" charset="0"/>
            </a:rPr>
            <a:t>;</a:t>
          </a:r>
        </a:p>
        <a:p>
          <a:pPr marL="0" indent="182563" algn="just">
            <a:spcAft>
              <a:spcPts val="0"/>
            </a:spcAft>
            <a:tabLst>
              <a:tab pos="355600" algn="l"/>
            </a:tabLst>
          </a:pPr>
          <a:r>
            <a:rPr lang="uk-UA" sz="1050" dirty="0">
              <a:solidFill>
                <a:schemeClr val="tx1"/>
              </a:solidFill>
              <a:latin typeface="Arial" panose="020B0604020202020204" pitchFamily="34" charset="0"/>
              <a:cs typeface="Arial" panose="020B0604020202020204" pitchFamily="34" charset="0"/>
            </a:rPr>
            <a:t>розміщення та повернення тимчасово вільних бюджетних коштів на вкладних (депозитних) рахунках;</a:t>
          </a:r>
        </a:p>
        <a:p>
          <a:pPr marL="0" indent="182563" algn="just">
            <a:spcAft>
              <a:spcPts val="0"/>
            </a:spcAft>
            <a:tabLst>
              <a:tab pos="355600" algn="l"/>
            </a:tabLst>
          </a:pPr>
          <a:r>
            <a:rPr lang="uk-UA"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підготовка документі для реєстрації звіту про результати емісії облігацій внутрішніх місцевих позик Львівської міської ради серії </a:t>
          </a:r>
          <a:r>
            <a:rPr lang="en-US" sz="1050" dirty="0">
              <a:solidFill>
                <a:schemeClr val="tx1"/>
              </a:solidFill>
              <a:latin typeface="Arial" panose="020B0604020202020204" pitchFamily="34" charset="0"/>
              <a:cs typeface="Arial" panose="020B0604020202020204" pitchFamily="34" charset="0"/>
            </a:rPr>
            <a:t>J, K</a:t>
          </a:r>
          <a:r>
            <a:rPr lang="uk-UA" sz="1050" dirty="0">
              <a:solidFill>
                <a:schemeClr val="tx1"/>
              </a:solidFill>
              <a:latin typeface="Arial" panose="020B0604020202020204" pitchFamily="34" charset="0"/>
              <a:cs typeface="Arial" panose="020B0604020202020204" pitchFamily="34" charset="0"/>
            </a:rPr>
            <a:t>, </a:t>
          </a:r>
          <a:r>
            <a:rPr lang="en-US" sz="1050" dirty="0">
              <a:solidFill>
                <a:schemeClr val="tx1"/>
              </a:solidFill>
              <a:latin typeface="Arial" panose="020B0604020202020204" pitchFamily="34" charset="0"/>
              <a:cs typeface="Arial" panose="020B0604020202020204" pitchFamily="34" charset="0"/>
            </a:rPr>
            <a:t>L</a:t>
          </a:r>
          <a:r>
            <a:rPr lang="uk-UA" sz="1050" dirty="0">
              <a:solidFill>
                <a:schemeClr val="tx1"/>
              </a:solidFill>
              <a:latin typeface="Arial" panose="020B0604020202020204" pitchFamily="34" charset="0"/>
              <a:cs typeface="Arial" panose="020B0604020202020204" pitchFamily="34" charset="0"/>
            </a:rPr>
            <a:t> 2020 року в НКЦПФР; </a:t>
          </a:r>
        </a:p>
        <a:p>
          <a:pPr marL="0" indent="182563" algn="just">
            <a:spcAft>
              <a:spcPts val="0"/>
            </a:spcAft>
            <a:tabLst>
              <a:tab pos="355600" algn="l"/>
            </a:tabLst>
          </a:pPr>
          <a:r>
            <a:rPr lang="uk-UA"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підготовка розпорядження про внесення змін до анкети рахунку у цінних паперах емітента (ЛМР) - клієнта Національного банку України. </a:t>
          </a:r>
          <a:endParaRPr lang="ru-RU" sz="1050" dirty="0">
            <a:solidFill>
              <a:schemeClr val="tx1"/>
            </a:solidFill>
            <a:latin typeface="Arial" panose="020B0604020202020204" pitchFamily="34" charset="0"/>
            <a:cs typeface="Arial" panose="020B0604020202020204" pitchFamily="34" charset="0"/>
          </a:endParaRPr>
        </a:p>
      </dgm:t>
    </dgm:pt>
    <dgm:pt modelId="{DACEBAF6-C1EA-4E7D-BC85-7B01FB6B8325}" type="parTrans" cxnId="{43669ED9-1EB3-49C4-A6F5-22221E459D67}">
      <dgm:prSet/>
      <dgm:spPr>
        <a:solidFill>
          <a:schemeClr val="bg1"/>
        </a:solidFill>
        <a:ln w="57150">
          <a:solidFill>
            <a:srgbClr val="0070C0"/>
          </a:solidFill>
        </a:ln>
      </dgm:spPr>
      <dgm:t>
        <a:bodyPr/>
        <a:lstStyle/>
        <a:p>
          <a:endParaRPr lang="ru-RU">
            <a:solidFill>
              <a:schemeClr val="tx1"/>
            </a:solidFill>
          </a:endParaRPr>
        </a:p>
      </dgm:t>
    </dgm:pt>
    <dgm:pt modelId="{1BB6A67D-6803-451D-9AAD-DA2E37C76E46}" type="sibTrans" cxnId="{43669ED9-1EB3-49C4-A6F5-22221E459D67}">
      <dgm:prSet/>
      <dgm:spPr/>
      <dgm:t>
        <a:bodyPr/>
        <a:lstStyle/>
        <a:p>
          <a:endParaRPr lang="ru-RU">
            <a:solidFill>
              <a:schemeClr val="tx1"/>
            </a:solidFill>
          </a:endParaRPr>
        </a:p>
      </dgm:t>
    </dgm:pt>
    <dgm:pt modelId="{917946EF-08E9-4C9F-9ACF-2BC54636C2A5}">
      <dgm:prSet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ГОЛОВНЕ УПРАВЛІННЯ </a:t>
          </a:r>
          <a:r>
            <a:rPr lang="uk-UA" sz="1400" b="1" dirty="0">
              <a:solidFill>
                <a:schemeClr val="tx1"/>
              </a:solidFill>
              <a:latin typeface="Arial" panose="020B0604020202020204" pitchFamily="34" charset="0"/>
              <a:cs typeface="Arial" panose="020B0604020202020204" pitchFamily="34" charset="0"/>
            </a:rPr>
            <a:t>ДФС</a:t>
          </a:r>
          <a:r>
            <a:rPr lang="ru-RU" sz="1400" b="1" dirty="0">
              <a:solidFill>
                <a:schemeClr val="tx1"/>
              </a:solidFill>
              <a:latin typeface="Arial" panose="020B0604020202020204" pitchFamily="34" charset="0"/>
              <a:cs typeface="Arial" panose="020B0604020202020204" pitchFamily="34" charset="0"/>
            </a:rPr>
            <a:t> У ЛЬВІВСЬКІЙ ОБЛАСТІ</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взаємозвірки</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щодо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податкової</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недоїмки</a:t>
          </a:r>
          <a:r>
            <a:rPr lang="ru-RU" sz="1050" dirty="0">
              <a:solidFill>
                <a:schemeClr val="tx1"/>
              </a:solidFill>
              <a:latin typeface="Arial" panose="020B0604020202020204" pitchFamily="34" charset="0"/>
              <a:cs typeface="Arial" panose="020B0604020202020204" pitchFamily="34" charset="0"/>
            </a:rPr>
            <a:t> з </a:t>
          </a:r>
          <a:r>
            <a:rPr lang="ru-RU" sz="1050" dirty="0" err="1">
              <a:solidFill>
                <a:schemeClr val="tx1"/>
              </a:solidFill>
              <a:latin typeface="Arial" panose="020B0604020202020204" pitchFamily="34" charset="0"/>
              <a:cs typeface="Arial" panose="020B0604020202020204" pitchFamily="34" charset="0"/>
            </a:rPr>
            <a:t>окремих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платежів</a:t>
          </a:r>
          <a:r>
            <a:rPr lang="ru-RU" sz="1050" dirty="0">
              <a:solidFill>
                <a:schemeClr val="tx1"/>
              </a:solidFill>
              <a:latin typeface="Arial" panose="020B0604020202020204" pitchFamily="34" charset="0"/>
              <a:cs typeface="Arial" panose="020B0604020202020204" pitchFamily="34" charset="0"/>
            </a:rPr>
            <a:t> до </a:t>
          </a:r>
          <a:r>
            <a:rPr lang="ru-RU" sz="1050" dirty="0" err="1">
              <a:solidFill>
                <a:schemeClr val="tx1"/>
              </a:solidFill>
              <a:latin typeface="Arial" panose="020B0604020202020204" pitchFamily="34" charset="0"/>
              <a:cs typeface="Arial" panose="020B0604020202020204" pitchFamily="34" charset="0"/>
            </a:rPr>
            <a:t>місцевого</a:t>
          </a:r>
          <a:r>
            <a:rPr lang="ru-RU" sz="1050" dirty="0">
              <a:solidFill>
                <a:schemeClr val="tx1"/>
              </a:solidFill>
              <a:latin typeface="Arial" panose="020B0604020202020204" pitchFamily="34" charset="0"/>
              <a:cs typeface="Arial" panose="020B0604020202020204" pitchFamily="34" charset="0"/>
            </a:rPr>
            <a:t> бюджету</a:t>
          </a:r>
          <a:r>
            <a:rPr lang="en-US" sz="1050" dirty="0">
              <a:solidFill>
                <a:schemeClr val="tx1"/>
              </a:solidFill>
              <a:latin typeface="Arial" panose="020B0604020202020204" pitchFamily="34" charset="0"/>
              <a:cs typeface="Arial" panose="020B0604020202020204" pitchFamily="34" charset="0"/>
            </a:rPr>
            <a:t>;</a:t>
          </a:r>
          <a:endParaRPr lang="uk-UA" sz="1050" dirty="0">
            <a:solidFill>
              <a:schemeClr val="tx1"/>
            </a:solidFill>
            <a:latin typeface="Arial" panose="020B0604020202020204" pitchFamily="34" charset="0"/>
            <a:cs typeface="Arial" panose="020B0604020202020204" pitchFamily="34" charset="0"/>
          </a:endParaRPr>
        </a:p>
        <a:p>
          <a:pPr marL="0" indent="182563" algn="just">
            <a:spcAft>
              <a:spcPts val="0"/>
            </a:spcAft>
          </a:pPr>
          <a:r>
            <a:rPr lang="uk-UA"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одержання та надання інформації щодо сплати окремих платежів</a:t>
          </a:r>
          <a:r>
            <a:rPr lang="en-US" sz="1050" dirty="0">
              <a:solidFill>
                <a:schemeClr val="tx1"/>
              </a:solidFill>
              <a:latin typeface="Arial" panose="020B0604020202020204" pitchFamily="34" charset="0"/>
              <a:cs typeface="Arial" panose="020B0604020202020204" pitchFamily="34" charset="0"/>
            </a:rPr>
            <a:t>.</a:t>
          </a:r>
          <a:endParaRPr lang="ru-RU" sz="1050" dirty="0">
            <a:solidFill>
              <a:schemeClr val="tx1"/>
            </a:solidFill>
            <a:latin typeface="Arial" panose="020B0604020202020204" pitchFamily="34" charset="0"/>
            <a:cs typeface="Arial" panose="020B0604020202020204" pitchFamily="34" charset="0"/>
          </a:endParaRPr>
        </a:p>
      </dgm:t>
    </dgm:pt>
    <dgm:pt modelId="{AD5C1083-637D-4958-9646-69E2FE665875}" type="parTrans" cxnId="{75023310-A09F-4A2E-B611-0A7FA9D33B72}">
      <dgm:prSet/>
      <dgm:spPr>
        <a:solidFill>
          <a:schemeClr val="bg1"/>
        </a:solidFill>
        <a:ln w="57150">
          <a:solidFill>
            <a:srgbClr val="0070C0"/>
          </a:solidFill>
        </a:ln>
      </dgm:spPr>
      <dgm:t>
        <a:bodyPr/>
        <a:lstStyle/>
        <a:p>
          <a:endParaRPr lang="ru-RU">
            <a:solidFill>
              <a:schemeClr val="tx1"/>
            </a:solidFill>
          </a:endParaRPr>
        </a:p>
      </dgm:t>
    </dgm:pt>
    <dgm:pt modelId="{9E360611-9E73-4BF6-95A7-09AC5274C270}" type="sibTrans" cxnId="{75023310-A09F-4A2E-B611-0A7FA9D33B72}">
      <dgm:prSet/>
      <dgm:spPr/>
      <dgm:t>
        <a:bodyPr/>
        <a:lstStyle/>
        <a:p>
          <a:endParaRPr lang="ru-RU">
            <a:solidFill>
              <a:schemeClr val="tx1"/>
            </a:solidFill>
          </a:endParaRPr>
        </a:p>
      </dgm:t>
    </dgm:pt>
    <dgm:pt modelId="{EFE5902C-2F25-4348-A463-A0DDDEFFBED4}">
      <dgm:prSet custT="1"/>
      <dgm:spPr>
        <a:solidFill>
          <a:schemeClr val="bg1"/>
        </a:solidFill>
        <a:ln w="38100">
          <a:solidFill>
            <a:srgbClr val="00B050"/>
          </a:solidFill>
        </a:ln>
      </dgm:spPr>
      <dgm:t>
        <a:bodyPr/>
        <a:lstStyle/>
        <a:p>
          <a:pPr algn="ctr">
            <a:spcAft>
              <a:spcPct val="35000"/>
            </a:spcAft>
          </a:pPr>
          <a:r>
            <a:rPr lang="ru-RU" sz="1400" b="1" dirty="0">
              <a:solidFill>
                <a:schemeClr val="tx1"/>
              </a:solidFill>
              <a:latin typeface="Arial" panose="020B0604020202020204" pitchFamily="34" charset="0"/>
              <a:cs typeface="Arial" panose="020B0604020202020204" pitchFamily="34" charset="0"/>
            </a:rPr>
            <a:t>ГУДКСУ У ЛЬВІВСЬКІЙ ОБЛАСТІ</a:t>
          </a:r>
        </a:p>
        <a:p>
          <a:pPr marL="0" indent="182563" algn="just">
            <a:spcAft>
              <a:spcPts val="0"/>
            </a:spcAft>
          </a:pPr>
          <a:r>
            <a:rPr lang="en-US" sz="1100" b="1" dirty="0">
              <a:solidFill>
                <a:schemeClr val="tx1"/>
              </a:solidFill>
              <a:latin typeface="Arial" panose="020B0604020202020204" pitchFamily="34" charset="0"/>
              <a:cs typeface="Arial" panose="020B0604020202020204" pitchFamily="34" charset="0"/>
            </a:rPr>
            <a:t>-</a:t>
          </a:r>
          <a:r>
            <a:rPr lang="uk-UA"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подання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розміщення</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повернення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коштів</a:t>
          </a:r>
          <a:r>
            <a:rPr lang="ru-RU" sz="1050" dirty="0">
              <a:solidFill>
                <a:schemeClr val="tx1"/>
              </a:solidFill>
              <a:latin typeface="Arial" panose="020B0604020202020204" pitchFamily="34" charset="0"/>
              <a:cs typeface="Arial" panose="020B0604020202020204" pitchFamily="34" charset="0"/>
            </a:rPr>
            <a:t> бюджету </a:t>
          </a:r>
          <a:r>
            <a:rPr lang="ru-RU" sz="1050" dirty="0" err="1">
              <a:solidFill>
                <a:schemeClr val="tx1"/>
              </a:solidFill>
              <a:latin typeface="Arial" panose="020B0604020202020204" pitchFamily="34" charset="0"/>
              <a:cs typeface="Arial" panose="020B0604020202020204" pitchFamily="34" charset="0"/>
            </a:rPr>
            <a:t>Львівської</a:t>
          </a:r>
          <a:r>
            <a:rPr lang="ru-RU" sz="1050" dirty="0">
              <a:solidFill>
                <a:schemeClr val="tx1"/>
              </a:solidFill>
              <a:latin typeface="Arial" panose="020B0604020202020204" pitchFamily="34" charset="0"/>
              <a:cs typeface="Arial" panose="020B0604020202020204" pitchFamily="34" charset="0"/>
            </a:rPr>
            <a:t> МТГ на </a:t>
          </a:r>
          <a:r>
            <a:rPr lang="ru-RU" sz="1050" dirty="0" err="1">
              <a:solidFill>
                <a:schemeClr val="tx1"/>
              </a:solidFill>
              <a:latin typeface="Arial" panose="020B0604020202020204" pitchFamily="34" charset="0"/>
              <a:cs typeface="Arial" panose="020B0604020202020204" pitchFamily="34" charset="0"/>
            </a:rPr>
            <a:t>депозитних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рахунках</a:t>
          </a:r>
          <a:r>
            <a:rPr lang="ru-RU" sz="1050" dirty="0">
              <a:solidFill>
                <a:schemeClr val="tx1"/>
              </a:solidFill>
              <a:latin typeface="Arial" panose="020B0604020202020204" pitchFamily="34" charset="0"/>
              <a:cs typeface="Arial" panose="020B0604020202020204" pitchFamily="34" charset="0"/>
            </a:rPr>
            <a:t> у банках;</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ru-RU" sz="1050" dirty="0" err="1">
              <a:solidFill>
                <a:schemeClr val="tx1"/>
              </a:solidFill>
              <a:latin typeface="Arial" panose="020B0604020202020204" pitchFamily="34" charset="0"/>
              <a:cs typeface="Arial" panose="020B0604020202020204" pitchFamily="34" charset="0"/>
            </a:rPr>
            <a:t>виплату</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відсоткового</a:t>
          </a:r>
          <a:r>
            <a:rPr lang="ru-RU" sz="1050" dirty="0">
              <a:solidFill>
                <a:schemeClr val="tx1"/>
              </a:solidFill>
              <a:latin typeface="Arial" panose="020B0604020202020204" pitchFamily="34" charset="0"/>
              <a:cs typeface="Arial" panose="020B0604020202020204" pitchFamily="34" charset="0"/>
            </a:rPr>
            <a:t> доходу по </a:t>
          </a:r>
          <a:r>
            <a:rPr lang="ru-RU" sz="1050" dirty="0" err="1">
              <a:solidFill>
                <a:schemeClr val="tx1"/>
              </a:solidFill>
              <a:latin typeface="Arial" panose="020B0604020202020204" pitchFamily="34" charset="0"/>
              <a:cs typeface="Arial" panose="020B0604020202020204" pitchFamily="34" charset="0"/>
            </a:rPr>
            <a:t>облігаціям</a:t>
          </a:r>
          <a:r>
            <a:rPr lang="ru-RU" sz="1050" dirty="0">
              <a:solidFill>
                <a:schemeClr val="tx1"/>
              </a:solidFill>
              <a:latin typeface="Arial" panose="020B0604020202020204" pitchFamily="34" charset="0"/>
              <a:cs typeface="Arial" panose="020B0604020202020204" pitchFamily="34" charset="0"/>
            </a:rPr>
            <a:t> ВМП </a:t>
          </a:r>
          <a:r>
            <a:rPr lang="ru-RU" sz="1050" dirty="0" err="1">
              <a:solidFill>
                <a:schemeClr val="tx1"/>
              </a:solidFill>
              <a:latin typeface="Arial" panose="020B0604020202020204" pitchFamily="34" charset="0"/>
              <a:cs typeface="Arial" panose="020B0604020202020204" pitchFamily="34" charset="0"/>
            </a:rPr>
            <a:t>серії</a:t>
          </a:r>
          <a:r>
            <a:rPr lang="ru-RU" sz="1050" dirty="0">
              <a:solidFill>
                <a:schemeClr val="tx1"/>
              </a:solidFill>
              <a:latin typeface="Arial" panose="020B0604020202020204" pitchFamily="34" charset="0"/>
              <a:cs typeface="Arial" panose="020B0604020202020204" pitchFamily="34" charset="0"/>
            </a:rPr>
            <a:t> </a:t>
          </a:r>
          <a:r>
            <a:rPr lang="en-US" sz="1050" dirty="0">
              <a:solidFill>
                <a:schemeClr val="tx1"/>
              </a:solidFill>
              <a:latin typeface="Arial" panose="020B0604020202020204" pitchFamily="34" charset="0"/>
              <a:cs typeface="Arial" panose="020B0604020202020204" pitchFamily="34" charset="0"/>
            </a:rPr>
            <a:t>G, H, I, J, K </a:t>
          </a:r>
          <a:r>
            <a:rPr lang="uk-UA" sz="1050" dirty="0">
              <a:solidFill>
                <a:schemeClr val="tx1"/>
              </a:solidFill>
              <a:latin typeface="Arial" panose="020B0604020202020204" pitchFamily="34" charset="0"/>
              <a:cs typeface="Arial" panose="020B0604020202020204" pitchFamily="34" charset="0"/>
            </a:rPr>
            <a:t>та </a:t>
          </a:r>
          <a:r>
            <a:rPr lang="en-US" sz="1050" dirty="0">
              <a:solidFill>
                <a:schemeClr val="tx1"/>
              </a:solidFill>
              <a:latin typeface="Arial" panose="020B0604020202020204" pitchFamily="34" charset="0"/>
              <a:cs typeface="Arial" panose="020B0604020202020204" pitchFamily="34" charset="0"/>
            </a:rPr>
            <a:t>L</a:t>
          </a:r>
          <a:r>
            <a:rPr lang="ru-RU" sz="1050" dirty="0">
              <a:solidFill>
                <a:schemeClr val="tx1"/>
              </a:solidFill>
              <a:latin typeface="Arial" panose="020B0604020202020204" pitchFamily="34" charset="0"/>
              <a:cs typeface="Arial" panose="020B0604020202020204" pitchFamily="34" charset="0"/>
            </a:rPr>
            <a:t>;</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a:t>
          </a:r>
          <a:r>
            <a:rPr lang="uk-UA" sz="1050" dirty="0">
              <a:solidFill>
                <a:schemeClr val="tx1"/>
              </a:solidFill>
              <a:latin typeface="Arial" panose="020B0604020202020204" pitchFamily="34" charset="0"/>
              <a:cs typeface="Arial" panose="020B0604020202020204" pitchFamily="34" charset="0"/>
            </a:rPr>
            <a:t>перерахування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коштів</a:t>
          </a:r>
          <a:r>
            <a:rPr lang="ru-RU" sz="1050" dirty="0">
              <a:solidFill>
                <a:schemeClr val="tx1"/>
              </a:solidFill>
              <a:latin typeface="Arial" panose="020B0604020202020204" pitchFamily="34" charset="0"/>
              <a:cs typeface="Arial" panose="020B0604020202020204" pitchFamily="34" charset="0"/>
            </a:rPr>
            <a:t> з </a:t>
          </a:r>
          <a:r>
            <a:rPr lang="ru-RU" sz="1050" dirty="0" err="1">
              <a:solidFill>
                <a:schemeClr val="tx1"/>
              </a:solidFill>
              <a:latin typeface="Arial" panose="020B0604020202020204" pitchFamily="34" charset="0"/>
              <a:cs typeface="Arial" panose="020B0604020202020204" pitchFamily="34" charset="0"/>
            </a:rPr>
            <a:t>окремих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платежів</a:t>
          </a:r>
          <a:r>
            <a:rPr lang="ru-RU" sz="1050" dirty="0">
              <a:solidFill>
                <a:schemeClr val="tx1"/>
              </a:solidFill>
              <a:latin typeface="Arial" panose="020B0604020202020204" pitchFamily="34" charset="0"/>
              <a:cs typeface="Arial" panose="020B0604020202020204" pitchFamily="34" charset="0"/>
            </a:rPr>
            <a:t> до бюджету;</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підготовка</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документів</a:t>
          </a:r>
          <a:r>
            <a:rPr lang="ru-RU" sz="1050" dirty="0">
              <a:solidFill>
                <a:schemeClr val="tx1"/>
              </a:solidFill>
              <a:latin typeface="Arial" panose="020B0604020202020204" pitchFamily="34" charset="0"/>
              <a:cs typeface="Arial" panose="020B0604020202020204" pitchFamily="34" charset="0"/>
            </a:rPr>
            <a:t> на перекидку </a:t>
          </a:r>
          <a:r>
            <a:rPr lang="ru-RU" sz="1050" dirty="0" err="1">
              <a:solidFill>
                <a:schemeClr val="tx1"/>
              </a:solidFill>
              <a:latin typeface="Arial" panose="020B0604020202020204" pitchFamily="34" charset="0"/>
              <a:cs typeface="Arial" panose="020B0604020202020204" pitchFamily="34" charset="0"/>
            </a:rPr>
            <a:t>помилково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зарахованих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коштів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від</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платників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податків</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місцевого</a:t>
          </a:r>
          <a:r>
            <a:rPr lang="ru-RU" sz="1050" dirty="0">
              <a:solidFill>
                <a:schemeClr val="tx1"/>
              </a:solidFill>
              <a:latin typeface="Arial" panose="020B0604020202020204" pitchFamily="34" charset="0"/>
              <a:cs typeface="Arial" panose="020B0604020202020204" pitchFamily="34" charset="0"/>
            </a:rPr>
            <a:t> бюджету;</a:t>
          </a:r>
        </a:p>
        <a:p>
          <a:pPr marL="0" indent="182563" algn="just">
            <a:spcAft>
              <a:spcPts val="0"/>
            </a:spcAft>
          </a:pPr>
          <a:r>
            <a:rPr lang="ru-RU" sz="1100" b="1" dirty="0">
              <a:solidFill>
                <a:schemeClr val="tx1"/>
              </a:solidFill>
              <a:latin typeface="Arial" panose="020B0604020202020204" pitchFamily="34" charset="0"/>
              <a:cs typeface="Arial" panose="020B0604020202020204" pitchFamily="34" charset="0"/>
            </a:rPr>
            <a:t>-</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звітність</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шодо</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здійснення</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місцевих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запозичень</a:t>
          </a:r>
          <a:r>
            <a:rPr lang="ru-RU" sz="1050" dirty="0">
              <a:solidFill>
                <a:schemeClr val="tx1"/>
              </a:solidFill>
              <a:latin typeface="Arial" panose="020B0604020202020204" pitchFamily="34" charset="0"/>
              <a:cs typeface="Arial" panose="020B0604020202020204" pitchFamily="34" charset="0"/>
            </a:rPr>
            <a:t> та </a:t>
          </a:r>
          <a:r>
            <a:rPr lang="ru-RU" sz="1050" dirty="0" err="1">
              <a:solidFill>
                <a:schemeClr val="tx1"/>
              </a:solidFill>
              <a:latin typeface="Arial" panose="020B0604020202020204" pitchFamily="34" charset="0"/>
              <a:cs typeface="Arial" panose="020B0604020202020204" pitchFamily="34" charset="0"/>
            </a:rPr>
            <a:t>гарантій</a:t>
          </a:r>
          <a:r>
            <a:rPr lang="ru-RU" sz="1050" dirty="0">
              <a:solidFill>
                <a:schemeClr val="tx1"/>
              </a:solidFill>
              <a:latin typeface="Arial" panose="020B0604020202020204" pitchFamily="34" charset="0"/>
              <a:cs typeface="Arial" panose="020B0604020202020204" pitchFamily="34" charset="0"/>
            </a:rPr>
            <a:t>, а </a:t>
          </a:r>
          <a:r>
            <a:rPr lang="ru-RU" sz="1050" dirty="0" err="1">
              <a:solidFill>
                <a:schemeClr val="tx1"/>
              </a:solidFill>
              <a:latin typeface="Arial" panose="020B0604020202020204" pitchFamily="34" charset="0"/>
              <a:cs typeface="Arial" panose="020B0604020202020204" pitchFamily="34" charset="0"/>
            </a:rPr>
            <a:t>також</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боргових</a:t>
          </a:r>
          <a:r>
            <a:rPr lang="ru-RU" sz="1050" dirty="0">
              <a:solidFill>
                <a:schemeClr val="tx1"/>
              </a:solidFill>
              <a:latin typeface="Arial" panose="020B0604020202020204" pitchFamily="34" charset="0"/>
              <a:cs typeface="Arial" panose="020B0604020202020204" pitchFamily="34" charset="0"/>
            </a:rPr>
            <a:t> </a:t>
          </a:r>
          <a:r>
            <a:rPr lang="ru-RU" sz="1050" dirty="0" err="1">
              <a:solidFill>
                <a:schemeClr val="tx1"/>
              </a:solidFill>
              <a:latin typeface="Arial" panose="020B0604020202020204" pitchFamily="34" charset="0"/>
              <a:cs typeface="Arial" panose="020B0604020202020204" pitchFamily="34" charset="0"/>
            </a:rPr>
            <a:t>зобов’язань</a:t>
          </a:r>
          <a:r>
            <a:rPr lang="ru-RU" sz="1050" dirty="0">
              <a:solidFill>
                <a:schemeClr val="tx1"/>
              </a:solidFill>
              <a:latin typeface="Arial" panose="020B0604020202020204" pitchFamily="34" charset="0"/>
              <a:cs typeface="Arial" panose="020B0604020202020204" pitchFamily="34" charset="0"/>
            </a:rPr>
            <a:t> бюджету </a:t>
          </a:r>
          <a:r>
            <a:rPr lang="uk-UA" sz="1050" dirty="0">
              <a:solidFill>
                <a:schemeClr val="tx1"/>
              </a:solidFill>
              <a:latin typeface="Arial" panose="020B0604020202020204" pitchFamily="34" charset="0"/>
              <a:cs typeface="Arial" panose="020B0604020202020204" pitchFamily="34" charset="0"/>
            </a:rPr>
            <a:t>Львівської МТГ</a:t>
          </a:r>
          <a:r>
            <a:rPr lang="ru-RU" sz="1050" dirty="0">
              <a:solidFill>
                <a:schemeClr val="tx1"/>
              </a:solidFill>
              <a:latin typeface="Arial" panose="020B0604020202020204" pitchFamily="34" charset="0"/>
              <a:cs typeface="Arial" panose="020B0604020202020204" pitchFamily="34" charset="0"/>
            </a:rPr>
            <a:t>;</a:t>
          </a:r>
          <a:endParaRPr lang="en-US" sz="1050" dirty="0">
            <a:solidFill>
              <a:schemeClr val="tx1"/>
            </a:solidFill>
            <a:latin typeface="Arial" panose="020B0604020202020204" pitchFamily="34" charset="0"/>
            <a:cs typeface="Arial" panose="020B0604020202020204" pitchFamily="34" charset="0"/>
          </a:endParaRPr>
        </a:p>
        <a:p>
          <a:pPr marL="0" indent="182563" algn="just">
            <a:spcAft>
              <a:spcPts val="0"/>
            </a:spcAft>
          </a:pPr>
          <a:r>
            <a:rPr lang="en-US" sz="1100" b="1" dirty="0">
              <a:solidFill>
                <a:schemeClr val="tx1"/>
              </a:solidFill>
              <a:latin typeface="Arial" panose="020B0604020202020204" pitchFamily="34" charset="0"/>
              <a:cs typeface="Arial" panose="020B0604020202020204" pitchFamily="34" charset="0"/>
            </a:rPr>
            <a:t>-</a:t>
          </a:r>
          <a:r>
            <a:rPr lang="en-US" sz="1050" dirty="0">
              <a:solidFill>
                <a:schemeClr val="tx1"/>
              </a:solidFill>
              <a:latin typeface="Arial" panose="020B0604020202020204" pitchFamily="34" charset="0"/>
              <a:cs typeface="Arial" panose="020B0604020202020204" pitchFamily="34" charset="0"/>
            </a:rPr>
            <a:t> </a:t>
          </a:r>
          <a:r>
            <a:rPr lang="uk-UA" sz="1050" dirty="0">
              <a:solidFill>
                <a:schemeClr val="tx1"/>
              </a:solidFill>
              <a:latin typeface="Arial" panose="020B0604020202020204" pitchFamily="34" charset="0"/>
              <a:cs typeface="Arial" panose="020B0604020202020204" pitchFamily="34" charset="0"/>
            </a:rPr>
            <a:t>інформація про залишки коштів місцевих бюджетів на рахунках в установах банків державного сектору.</a:t>
          </a:r>
          <a:endParaRPr lang="ru-RU" sz="1050" dirty="0">
            <a:solidFill>
              <a:schemeClr val="tx1"/>
            </a:solidFill>
            <a:latin typeface="Arial" panose="020B0604020202020204" pitchFamily="34" charset="0"/>
            <a:cs typeface="Arial" panose="020B0604020202020204" pitchFamily="34" charset="0"/>
          </a:endParaRPr>
        </a:p>
      </dgm:t>
    </dgm:pt>
    <dgm:pt modelId="{23CD703A-86C4-4661-8ACA-8DB7C6DEF61E}" type="parTrans" cxnId="{D5E8AB27-50A6-4AD8-B0EB-6FF951F8A560}">
      <dgm:prSet/>
      <dgm:spPr>
        <a:solidFill>
          <a:schemeClr val="bg1"/>
        </a:solidFill>
        <a:ln w="57150">
          <a:solidFill>
            <a:srgbClr val="0070C0"/>
          </a:solidFill>
        </a:ln>
      </dgm:spPr>
      <dgm:t>
        <a:bodyPr/>
        <a:lstStyle/>
        <a:p>
          <a:endParaRPr lang="ru-RU">
            <a:solidFill>
              <a:schemeClr val="tx1"/>
            </a:solidFill>
          </a:endParaRPr>
        </a:p>
      </dgm:t>
    </dgm:pt>
    <dgm:pt modelId="{26CDADD2-56C7-4585-914E-4EAE5EA6287B}" type="sibTrans" cxnId="{D5E8AB27-50A6-4AD8-B0EB-6FF951F8A560}">
      <dgm:prSet/>
      <dgm:spPr/>
      <dgm:t>
        <a:bodyPr/>
        <a:lstStyle/>
        <a:p>
          <a:endParaRPr lang="ru-RU">
            <a:solidFill>
              <a:schemeClr val="tx1"/>
            </a:solidFill>
          </a:endParaRPr>
        </a:p>
      </dgm:t>
    </dgm:pt>
    <dgm:pt modelId="{306176E5-4683-4D72-B116-F3CC68A33292}" type="pres">
      <dgm:prSet presAssocID="{2EA12547-E9C5-461D-87D8-2D1CD383540E}" presName="Name0" presStyleCnt="0">
        <dgm:presLayoutVars>
          <dgm:chMax val="1"/>
          <dgm:chPref val="1"/>
          <dgm:dir/>
          <dgm:animOne val="branch"/>
          <dgm:animLvl val="lvl"/>
        </dgm:presLayoutVars>
      </dgm:prSet>
      <dgm:spPr/>
      <dgm:t>
        <a:bodyPr/>
        <a:lstStyle/>
        <a:p>
          <a:endParaRPr lang="uk-UA"/>
        </a:p>
      </dgm:t>
    </dgm:pt>
    <dgm:pt modelId="{8F21BBF5-2D2F-44BC-8FAE-157CE90ADA79}" type="pres">
      <dgm:prSet presAssocID="{DBE41698-21B1-4707-A17E-55B40AB5AC56}" presName="singleCycle" presStyleCnt="0"/>
      <dgm:spPr/>
    </dgm:pt>
    <dgm:pt modelId="{7E6B5C7F-28E6-433A-82E6-C7194A696286}" type="pres">
      <dgm:prSet presAssocID="{DBE41698-21B1-4707-A17E-55B40AB5AC56}" presName="singleCenter" presStyleLbl="node1" presStyleIdx="0" presStyleCnt="8" custScaleX="142270" custLinFactNeighborY="4017">
        <dgm:presLayoutVars>
          <dgm:chMax val="7"/>
          <dgm:chPref val="7"/>
        </dgm:presLayoutVars>
      </dgm:prSet>
      <dgm:spPr/>
      <dgm:t>
        <a:bodyPr/>
        <a:lstStyle/>
        <a:p>
          <a:endParaRPr lang="uk-UA"/>
        </a:p>
      </dgm:t>
    </dgm:pt>
    <dgm:pt modelId="{B8D45D04-D4DB-4893-83FC-1F4E334A2710}" type="pres">
      <dgm:prSet presAssocID="{0F3741BC-C4BB-42D0-82A2-A79EED470422}" presName="Name56" presStyleLbl="parChTrans1D2" presStyleIdx="0" presStyleCnt="7"/>
      <dgm:spPr/>
      <dgm:t>
        <a:bodyPr/>
        <a:lstStyle/>
        <a:p>
          <a:endParaRPr lang="uk-UA"/>
        </a:p>
      </dgm:t>
    </dgm:pt>
    <dgm:pt modelId="{F8E40D12-502A-4DC5-93F7-5F190E2BDE82}" type="pres">
      <dgm:prSet presAssocID="{CA32B2E9-5329-497F-826E-64BBF92AAEFC}" presName="text0" presStyleLbl="node1" presStyleIdx="1" presStyleCnt="8" custScaleX="240026" custScaleY="153877" custRadScaleRad="83191" custRadScaleInc="95">
        <dgm:presLayoutVars>
          <dgm:bulletEnabled val="1"/>
        </dgm:presLayoutVars>
      </dgm:prSet>
      <dgm:spPr/>
      <dgm:t>
        <a:bodyPr/>
        <a:lstStyle/>
        <a:p>
          <a:endParaRPr lang="uk-UA"/>
        </a:p>
      </dgm:t>
    </dgm:pt>
    <dgm:pt modelId="{03F9EFBB-3CE3-4A71-B24C-729A070E3B67}" type="pres">
      <dgm:prSet presAssocID="{DACEBAF6-C1EA-4E7D-BC85-7B01FB6B8325}" presName="Name56" presStyleLbl="parChTrans1D2" presStyleIdx="1" presStyleCnt="7"/>
      <dgm:spPr/>
      <dgm:t>
        <a:bodyPr/>
        <a:lstStyle/>
        <a:p>
          <a:endParaRPr lang="uk-UA"/>
        </a:p>
      </dgm:t>
    </dgm:pt>
    <dgm:pt modelId="{77F2875E-1370-4AC5-A195-20452FD95742}" type="pres">
      <dgm:prSet presAssocID="{B3A07DE2-D8B2-46F0-A8C5-2A55BB532C21}" presName="text0" presStyleLbl="node1" presStyleIdx="2" presStyleCnt="8" custScaleX="268831" custScaleY="170171" custRadScaleRad="166556" custRadScaleInc="42044">
        <dgm:presLayoutVars>
          <dgm:bulletEnabled val="1"/>
        </dgm:presLayoutVars>
      </dgm:prSet>
      <dgm:spPr/>
      <dgm:t>
        <a:bodyPr/>
        <a:lstStyle/>
        <a:p>
          <a:endParaRPr lang="uk-UA"/>
        </a:p>
      </dgm:t>
    </dgm:pt>
    <dgm:pt modelId="{5EDC34C7-1337-40AF-A231-A3F62A9BFB7A}" type="pres">
      <dgm:prSet presAssocID="{23CD703A-86C4-4661-8ACA-8DB7C6DEF61E}" presName="Name56" presStyleLbl="parChTrans1D2" presStyleIdx="2" presStyleCnt="7"/>
      <dgm:spPr/>
      <dgm:t>
        <a:bodyPr/>
        <a:lstStyle/>
        <a:p>
          <a:endParaRPr lang="uk-UA"/>
        </a:p>
      </dgm:t>
    </dgm:pt>
    <dgm:pt modelId="{50AB274F-2DE8-4B35-9D44-70960EF3D493}" type="pres">
      <dgm:prSet presAssocID="{EFE5902C-2F25-4348-A463-A0DDDEFFBED4}" presName="text0" presStyleLbl="node1" presStyleIdx="3" presStyleCnt="8" custScaleX="272995" custScaleY="186487" custRadScaleRad="148271" custRadScaleInc="-28213">
        <dgm:presLayoutVars>
          <dgm:bulletEnabled val="1"/>
        </dgm:presLayoutVars>
      </dgm:prSet>
      <dgm:spPr/>
      <dgm:t>
        <a:bodyPr/>
        <a:lstStyle/>
        <a:p>
          <a:endParaRPr lang="uk-UA"/>
        </a:p>
      </dgm:t>
    </dgm:pt>
    <dgm:pt modelId="{140A1050-F023-40B9-9223-AFEE2035E797}" type="pres">
      <dgm:prSet presAssocID="{AD5C1083-637D-4958-9646-69E2FE665875}" presName="Name56" presStyleLbl="parChTrans1D2" presStyleIdx="3" presStyleCnt="7"/>
      <dgm:spPr/>
      <dgm:t>
        <a:bodyPr/>
        <a:lstStyle/>
        <a:p>
          <a:endParaRPr lang="uk-UA"/>
        </a:p>
      </dgm:t>
    </dgm:pt>
    <dgm:pt modelId="{EB776F58-672A-46B3-BAFE-239C3857E500}" type="pres">
      <dgm:prSet presAssocID="{917946EF-08E9-4C9F-9ACF-2BC54636C2A5}" presName="text0" presStyleLbl="node1" presStyleIdx="4" presStyleCnt="8" custScaleX="273798" custScaleY="85996" custRadScaleRad="114681" custRadScaleInc="-65730">
        <dgm:presLayoutVars>
          <dgm:bulletEnabled val="1"/>
        </dgm:presLayoutVars>
      </dgm:prSet>
      <dgm:spPr/>
      <dgm:t>
        <a:bodyPr/>
        <a:lstStyle/>
        <a:p>
          <a:endParaRPr lang="uk-UA"/>
        </a:p>
      </dgm:t>
    </dgm:pt>
    <dgm:pt modelId="{56BAE59B-BB71-4937-BED0-0CA0075194F6}" type="pres">
      <dgm:prSet presAssocID="{B160FE6D-A6CE-4B6B-BB5D-5F1B1B6EA9E9}" presName="Name56" presStyleLbl="parChTrans1D2" presStyleIdx="4" presStyleCnt="7"/>
      <dgm:spPr/>
      <dgm:t>
        <a:bodyPr/>
        <a:lstStyle/>
        <a:p>
          <a:endParaRPr lang="uk-UA"/>
        </a:p>
      </dgm:t>
    </dgm:pt>
    <dgm:pt modelId="{BD4B3420-9495-457E-A285-CFCB0F7A6894}" type="pres">
      <dgm:prSet presAssocID="{4B0CE17E-8BCC-49BB-B2B4-2FDB0C489CDE}" presName="text0" presStyleLbl="node1" presStyleIdx="5" presStyleCnt="8" custScaleX="262007" custScaleY="89966" custRadScaleRad="113337" custRadScaleInc="62683">
        <dgm:presLayoutVars>
          <dgm:bulletEnabled val="1"/>
        </dgm:presLayoutVars>
      </dgm:prSet>
      <dgm:spPr/>
      <dgm:t>
        <a:bodyPr/>
        <a:lstStyle/>
        <a:p>
          <a:endParaRPr lang="uk-UA"/>
        </a:p>
      </dgm:t>
    </dgm:pt>
    <dgm:pt modelId="{907D5D19-CE74-42F4-87ED-7E4706627104}" type="pres">
      <dgm:prSet presAssocID="{894265A2-F904-40A7-AEAF-37D02D75C511}" presName="Name56" presStyleLbl="parChTrans1D2" presStyleIdx="5" presStyleCnt="7"/>
      <dgm:spPr/>
      <dgm:t>
        <a:bodyPr/>
        <a:lstStyle/>
        <a:p>
          <a:endParaRPr lang="uk-UA"/>
        </a:p>
      </dgm:t>
    </dgm:pt>
    <dgm:pt modelId="{9633C275-CE84-48F0-8C54-9A8FEF8E80FD}" type="pres">
      <dgm:prSet presAssocID="{2E227DF7-E542-424D-96CE-4062B3142F45}" presName="text0" presStyleLbl="node1" presStyleIdx="6" presStyleCnt="8" custScaleX="233788" custScaleY="173919" custRadScaleRad="143399" custRadScaleInc="23560">
        <dgm:presLayoutVars>
          <dgm:bulletEnabled val="1"/>
        </dgm:presLayoutVars>
      </dgm:prSet>
      <dgm:spPr/>
      <dgm:t>
        <a:bodyPr/>
        <a:lstStyle/>
        <a:p>
          <a:endParaRPr lang="uk-UA"/>
        </a:p>
      </dgm:t>
    </dgm:pt>
    <dgm:pt modelId="{4B484B0F-AA88-4C88-AFBF-03E3EF74F8D0}" type="pres">
      <dgm:prSet presAssocID="{8CE8BC1D-5F6F-4464-B83C-24374D900B78}" presName="Name56" presStyleLbl="parChTrans1D2" presStyleIdx="6" presStyleCnt="7"/>
      <dgm:spPr/>
      <dgm:t>
        <a:bodyPr/>
        <a:lstStyle/>
        <a:p>
          <a:endParaRPr lang="uk-UA"/>
        </a:p>
      </dgm:t>
    </dgm:pt>
    <dgm:pt modelId="{000B2A83-E21E-4159-8541-EB8B99561D6E}" type="pres">
      <dgm:prSet presAssocID="{F96FED4D-BB5A-4BE4-B6F1-5BC33CCC9C82}" presName="text0" presStyleLbl="node1" presStyleIdx="7" presStyleCnt="8" custScaleX="240168" custScaleY="179382" custRadScaleRad="159019" custRadScaleInc="-42630">
        <dgm:presLayoutVars>
          <dgm:bulletEnabled val="1"/>
        </dgm:presLayoutVars>
      </dgm:prSet>
      <dgm:spPr/>
      <dgm:t>
        <a:bodyPr/>
        <a:lstStyle/>
        <a:p>
          <a:endParaRPr lang="uk-UA"/>
        </a:p>
      </dgm:t>
    </dgm:pt>
  </dgm:ptLst>
  <dgm:cxnLst>
    <dgm:cxn modelId="{EA87E1CD-2FF6-4E73-8398-7007840FEFA8}" srcId="{DBE41698-21B1-4707-A17E-55B40AB5AC56}" destId="{2E227DF7-E542-424D-96CE-4062B3142F45}" srcOrd="5" destOrd="0" parTransId="{894265A2-F904-40A7-AEAF-37D02D75C511}" sibTransId="{317D3FEE-711E-4AE4-A566-D067DC0087CD}"/>
    <dgm:cxn modelId="{29ABCC37-C2BE-48C8-9083-FEB1A8952517}" type="presOf" srcId="{917946EF-08E9-4C9F-9ACF-2BC54636C2A5}" destId="{EB776F58-672A-46B3-BAFE-239C3857E500}" srcOrd="0" destOrd="0" presId="urn:microsoft.com/office/officeart/2008/layout/RadialCluster"/>
    <dgm:cxn modelId="{1156E1A1-5FB7-470B-8370-E3C902AA703C}" type="presOf" srcId="{B160FE6D-A6CE-4B6B-BB5D-5F1B1B6EA9E9}" destId="{56BAE59B-BB71-4937-BED0-0CA0075194F6}" srcOrd="0" destOrd="0" presId="urn:microsoft.com/office/officeart/2008/layout/RadialCluster"/>
    <dgm:cxn modelId="{15BF5563-3D2C-489C-B0E7-D72EEE263CDC}" type="presOf" srcId="{894265A2-F904-40A7-AEAF-37D02D75C511}" destId="{907D5D19-CE74-42F4-87ED-7E4706627104}" srcOrd="0" destOrd="0" presId="urn:microsoft.com/office/officeart/2008/layout/RadialCluster"/>
    <dgm:cxn modelId="{CC746E01-8536-4526-9871-52632AB8B6B6}" type="presOf" srcId="{4B0CE17E-8BCC-49BB-B2B4-2FDB0C489CDE}" destId="{BD4B3420-9495-457E-A285-CFCB0F7A6894}" srcOrd="0" destOrd="0" presId="urn:microsoft.com/office/officeart/2008/layout/RadialCluster"/>
    <dgm:cxn modelId="{03689BFB-B3A1-42D8-BEBD-74A8713AFFC0}" srcId="{DBE41698-21B1-4707-A17E-55B40AB5AC56}" destId="{CA32B2E9-5329-497F-826E-64BBF92AAEFC}" srcOrd="0" destOrd="0" parTransId="{0F3741BC-C4BB-42D0-82A2-A79EED470422}" sibTransId="{4ECC3C03-8E30-4103-932B-1D1202ABD965}"/>
    <dgm:cxn modelId="{98A7358B-61C1-45C9-8AFE-ED074AC45695}" type="presOf" srcId="{B3A07DE2-D8B2-46F0-A8C5-2A55BB532C21}" destId="{77F2875E-1370-4AC5-A195-20452FD95742}" srcOrd="0" destOrd="0" presId="urn:microsoft.com/office/officeart/2008/layout/RadialCluster"/>
    <dgm:cxn modelId="{7E2F2B62-5A92-4556-91AF-C300D6DDDB89}" type="presOf" srcId="{2E227DF7-E542-424D-96CE-4062B3142F45}" destId="{9633C275-CE84-48F0-8C54-9A8FEF8E80FD}" srcOrd="0" destOrd="0" presId="urn:microsoft.com/office/officeart/2008/layout/RadialCluster"/>
    <dgm:cxn modelId="{9A71AD46-F74A-4D80-9018-4CA4BE9380E0}" type="presOf" srcId="{DACEBAF6-C1EA-4E7D-BC85-7B01FB6B8325}" destId="{03F9EFBB-3CE3-4A71-B24C-729A070E3B67}" srcOrd="0" destOrd="0" presId="urn:microsoft.com/office/officeart/2008/layout/RadialCluster"/>
    <dgm:cxn modelId="{CCFAD6B4-5272-4A7A-88AF-6195BAAB9C43}" type="presOf" srcId="{F96FED4D-BB5A-4BE4-B6F1-5BC33CCC9C82}" destId="{000B2A83-E21E-4159-8541-EB8B99561D6E}" srcOrd="0" destOrd="0" presId="urn:microsoft.com/office/officeart/2008/layout/RadialCluster"/>
    <dgm:cxn modelId="{ACFDDC8B-255D-457F-9B79-B4B7DC0AD624}" type="presOf" srcId="{DBE41698-21B1-4707-A17E-55B40AB5AC56}" destId="{7E6B5C7F-28E6-433A-82E6-C7194A696286}" srcOrd="0" destOrd="0" presId="urn:microsoft.com/office/officeart/2008/layout/RadialCluster"/>
    <dgm:cxn modelId="{9F2F9750-8683-4CC4-B80D-576A92DDC956}" srcId="{DBE41698-21B1-4707-A17E-55B40AB5AC56}" destId="{F96FED4D-BB5A-4BE4-B6F1-5BC33CCC9C82}" srcOrd="6" destOrd="0" parTransId="{8CE8BC1D-5F6F-4464-B83C-24374D900B78}" sibTransId="{E9E0CF22-7734-447C-BBDD-EE3EB0DC29B0}"/>
    <dgm:cxn modelId="{8081313B-B548-4652-8E1B-28CD71F5442A}" type="presOf" srcId="{23CD703A-86C4-4661-8ACA-8DB7C6DEF61E}" destId="{5EDC34C7-1337-40AF-A231-A3F62A9BFB7A}" srcOrd="0" destOrd="0" presId="urn:microsoft.com/office/officeart/2008/layout/RadialCluster"/>
    <dgm:cxn modelId="{2F0E191F-74B0-46A1-A2A3-6F6A03BD5D50}" type="presOf" srcId="{2EA12547-E9C5-461D-87D8-2D1CD383540E}" destId="{306176E5-4683-4D72-B116-F3CC68A33292}" srcOrd="0" destOrd="0" presId="urn:microsoft.com/office/officeart/2008/layout/RadialCluster"/>
    <dgm:cxn modelId="{144BBCE4-BE40-4FD9-8C0C-7ADC3807FD5E}" type="presOf" srcId="{EFE5902C-2F25-4348-A463-A0DDDEFFBED4}" destId="{50AB274F-2DE8-4B35-9D44-70960EF3D493}" srcOrd="0" destOrd="0" presId="urn:microsoft.com/office/officeart/2008/layout/RadialCluster"/>
    <dgm:cxn modelId="{3D5900DC-0854-4738-A3B4-2F11CD93C7B2}" type="presOf" srcId="{AD5C1083-637D-4958-9646-69E2FE665875}" destId="{140A1050-F023-40B9-9223-AFEE2035E797}" srcOrd="0" destOrd="0" presId="urn:microsoft.com/office/officeart/2008/layout/RadialCluster"/>
    <dgm:cxn modelId="{E96DB8A4-6EA1-41F4-A242-2CDA0877358E}" srcId="{2EA12547-E9C5-461D-87D8-2D1CD383540E}" destId="{DBE41698-21B1-4707-A17E-55B40AB5AC56}" srcOrd="0" destOrd="0" parTransId="{9D2AF745-563A-4654-9403-ECDD79A28A14}" sibTransId="{F4A899D2-A06C-4827-9A0C-AEC3D79A89E2}"/>
    <dgm:cxn modelId="{D4156A68-418D-49D5-A190-6973009AED7D}" type="presOf" srcId="{8CE8BC1D-5F6F-4464-B83C-24374D900B78}" destId="{4B484B0F-AA88-4C88-AFBF-03E3EF74F8D0}" srcOrd="0" destOrd="0" presId="urn:microsoft.com/office/officeart/2008/layout/RadialCluster"/>
    <dgm:cxn modelId="{75023310-A09F-4A2E-B611-0A7FA9D33B72}" srcId="{DBE41698-21B1-4707-A17E-55B40AB5AC56}" destId="{917946EF-08E9-4C9F-9ACF-2BC54636C2A5}" srcOrd="3" destOrd="0" parTransId="{AD5C1083-637D-4958-9646-69E2FE665875}" sibTransId="{9E360611-9E73-4BF6-95A7-09AC5274C270}"/>
    <dgm:cxn modelId="{054449BA-D2F0-48EF-A769-7D3E0D9942B8}" type="presOf" srcId="{0F3741BC-C4BB-42D0-82A2-A79EED470422}" destId="{B8D45D04-D4DB-4893-83FC-1F4E334A2710}" srcOrd="0" destOrd="0" presId="urn:microsoft.com/office/officeart/2008/layout/RadialCluster"/>
    <dgm:cxn modelId="{43669ED9-1EB3-49C4-A6F5-22221E459D67}" srcId="{DBE41698-21B1-4707-A17E-55B40AB5AC56}" destId="{B3A07DE2-D8B2-46F0-A8C5-2A55BB532C21}" srcOrd="1" destOrd="0" parTransId="{DACEBAF6-C1EA-4E7D-BC85-7B01FB6B8325}" sibTransId="{1BB6A67D-6803-451D-9AAD-DA2E37C76E46}"/>
    <dgm:cxn modelId="{4B458626-C9C4-4DD3-A82E-557092C5459F}" srcId="{DBE41698-21B1-4707-A17E-55B40AB5AC56}" destId="{4B0CE17E-8BCC-49BB-B2B4-2FDB0C489CDE}" srcOrd="4" destOrd="0" parTransId="{B160FE6D-A6CE-4B6B-BB5D-5F1B1B6EA9E9}" sibTransId="{A63DC404-31F7-4F49-8C9F-C8D3B9CCE973}"/>
    <dgm:cxn modelId="{D5E8AB27-50A6-4AD8-B0EB-6FF951F8A560}" srcId="{DBE41698-21B1-4707-A17E-55B40AB5AC56}" destId="{EFE5902C-2F25-4348-A463-A0DDDEFFBED4}" srcOrd="2" destOrd="0" parTransId="{23CD703A-86C4-4661-8ACA-8DB7C6DEF61E}" sibTransId="{26CDADD2-56C7-4585-914E-4EAE5EA6287B}"/>
    <dgm:cxn modelId="{53234E1D-5232-4E15-86E9-A4E5F02228B8}" type="presOf" srcId="{CA32B2E9-5329-497F-826E-64BBF92AAEFC}" destId="{F8E40D12-502A-4DC5-93F7-5F190E2BDE82}" srcOrd="0" destOrd="0" presId="urn:microsoft.com/office/officeart/2008/layout/RadialCluster"/>
    <dgm:cxn modelId="{04E5F733-3120-45FD-BBC9-44972720C539}" type="presParOf" srcId="{306176E5-4683-4D72-B116-F3CC68A33292}" destId="{8F21BBF5-2D2F-44BC-8FAE-157CE90ADA79}" srcOrd="0" destOrd="0" presId="urn:microsoft.com/office/officeart/2008/layout/RadialCluster"/>
    <dgm:cxn modelId="{65011BCD-B3DD-4229-9DD7-A9542D5E47AC}" type="presParOf" srcId="{8F21BBF5-2D2F-44BC-8FAE-157CE90ADA79}" destId="{7E6B5C7F-28E6-433A-82E6-C7194A696286}" srcOrd="0" destOrd="0" presId="urn:microsoft.com/office/officeart/2008/layout/RadialCluster"/>
    <dgm:cxn modelId="{0F79B484-0FF5-46F2-B527-A4DC4A0182B0}" type="presParOf" srcId="{8F21BBF5-2D2F-44BC-8FAE-157CE90ADA79}" destId="{B8D45D04-D4DB-4893-83FC-1F4E334A2710}" srcOrd="1" destOrd="0" presId="urn:microsoft.com/office/officeart/2008/layout/RadialCluster"/>
    <dgm:cxn modelId="{72DA7FA6-CE3F-44F0-BAAA-D1526904A312}" type="presParOf" srcId="{8F21BBF5-2D2F-44BC-8FAE-157CE90ADA79}" destId="{F8E40D12-502A-4DC5-93F7-5F190E2BDE82}" srcOrd="2" destOrd="0" presId="urn:microsoft.com/office/officeart/2008/layout/RadialCluster"/>
    <dgm:cxn modelId="{0677F451-559F-4214-97D1-3076A4226BEE}" type="presParOf" srcId="{8F21BBF5-2D2F-44BC-8FAE-157CE90ADA79}" destId="{03F9EFBB-3CE3-4A71-B24C-729A070E3B67}" srcOrd="3" destOrd="0" presId="urn:microsoft.com/office/officeart/2008/layout/RadialCluster"/>
    <dgm:cxn modelId="{2A65FEB1-28A1-427E-B78D-CE995C6B73BF}" type="presParOf" srcId="{8F21BBF5-2D2F-44BC-8FAE-157CE90ADA79}" destId="{77F2875E-1370-4AC5-A195-20452FD95742}" srcOrd="4" destOrd="0" presId="urn:microsoft.com/office/officeart/2008/layout/RadialCluster"/>
    <dgm:cxn modelId="{4E3BA8D7-2B29-4382-B5EA-B61DF8E15266}" type="presParOf" srcId="{8F21BBF5-2D2F-44BC-8FAE-157CE90ADA79}" destId="{5EDC34C7-1337-40AF-A231-A3F62A9BFB7A}" srcOrd="5" destOrd="0" presId="urn:microsoft.com/office/officeart/2008/layout/RadialCluster"/>
    <dgm:cxn modelId="{7A733F6C-F3EB-4BD9-AE9D-72D14216F165}" type="presParOf" srcId="{8F21BBF5-2D2F-44BC-8FAE-157CE90ADA79}" destId="{50AB274F-2DE8-4B35-9D44-70960EF3D493}" srcOrd="6" destOrd="0" presId="urn:microsoft.com/office/officeart/2008/layout/RadialCluster"/>
    <dgm:cxn modelId="{E378D60E-6C50-4881-98AB-623DA128B5BF}" type="presParOf" srcId="{8F21BBF5-2D2F-44BC-8FAE-157CE90ADA79}" destId="{140A1050-F023-40B9-9223-AFEE2035E797}" srcOrd="7" destOrd="0" presId="urn:microsoft.com/office/officeart/2008/layout/RadialCluster"/>
    <dgm:cxn modelId="{403B8D11-BB75-4FDC-A3BB-43ACE37176FC}" type="presParOf" srcId="{8F21BBF5-2D2F-44BC-8FAE-157CE90ADA79}" destId="{EB776F58-672A-46B3-BAFE-239C3857E500}" srcOrd="8" destOrd="0" presId="urn:microsoft.com/office/officeart/2008/layout/RadialCluster"/>
    <dgm:cxn modelId="{0D110708-BB0E-4A89-A7F2-74C3290681DC}" type="presParOf" srcId="{8F21BBF5-2D2F-44BC-8FAE-157CE90ADA79}" destId="{56BAE59B-BB71-4937-BED0-0CA0075194F6}" srcOrd="9" destOrd="0" presId="urn:microsoft.com/office/officeart/2008/layout/RadialCluster"/>
    <dgm:cxn modelId="{A16273F1-0DF9-4FD7-8C21-94BBA18BC529}" type="presParOf" srcId="{8F21BBF5-2D2F-44BC-8FAE-157CE90ADA79}" destId="{BD4B3420-9495-457E-A285-CFCB0F7A6894}" srcOrd="10" destOrd="0" presId="urn:microsoft.com/office/officeart/2008/layout/RadialCluster"/>
    <dgm:cxn modelId="{D3C14750-8BE0-4355-BFDC-1B48BC43C80E}" type="presParOf" srcId="{8F21BBF5-2D2F-44BC-8FAE-157CE90ADA79}" destId="{907D5D19-CE74-42F4-87ED-7E4706627104}" srcOrd="11" destOrd="0" presId="urn:microsoft.com/office/officeart/2008/layout/RadialCluster"/>
    <dgm:cxn modelId="{E3C9483F-AB18-4DAF-98DF-D8BAE64F5AD9}" type="presParOf" srcId="{8F21BBF5-2D2F-44BC-8FAE-157CE90ADA79}" destId="{9633C275-CE84-48F0-8C54-9A8FEF8E80FD}" srcOrd="12" destOrd="0" presId="urn:microsoft.com/office/officeart/2008/layout/RadialCluster"/>
    <dgm:cxn modelId="{26A2C8F3-E025-4425-B049-3433FFD0CFA7}" type="presParOf" srcId="{8F21BBF5-2D2F-44BC-8FAE-157CE90ADA79}" destId="{4B484B0F-AA88-4C88-AFBF-03E3EF74F8D0}" srcOrd="13" destOrd="0" presId="urn:microsoft.com/office/officeart/2008/layout/RadialCluster"/>
    <dgm:cxn modelId="{8DDD10F2-2971-4FBE-B645-C96A4C5F5E99}" type="presParOf" srcId="{8F21BBF5-2D2F-44BC-8FAE-157CE90ADA79}" destId="{000B2A83-E21E-4159-8541-EB8B99561D6E}" srcOrd="1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F6164-F1C4-4571-9CCE-8EFA6C8725CA}">
      <dsp:nvSpPr>
        <dsp:cNvPr id="0" name=""/>
        <dsp:cNvSpPr/>
      </dsp:nvSpPr>
      <dsp:spPr>
        <a:xfrm>
          <a:off x="1333419" y="496"/>
          <a:ext cx="1369007" cy="784110"/>
        </a:xfrm>
        <a:prstGeom prst="roundRect">
          <a:avLst>
            <a:gd name="adj" fmla="val 10000"/>
          </a:avLst>
        </a:prstGeom>
        <a:solidFill>
          <a:srgbClr val="009A46"/>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A8E5B7-5C64-40C2-AE65-6205CD67D76F}">
      <dsp:nvSpPr>
        <dsp:cNvPr id="0" name=""/>
        <dsp:cNvSpPr/>
      </dsp:nvSpPr>
      <dsp:spPr>
        <a:xfrm>
          <a:off x="1470621" y="130838"/>
          <a:ext cx="1369007" cy="784110"/>
        </a:xfrm>
        <a:prstGeom prst="roundRect">
          <a:avLst>
            <a:gd name="adj" fmla="val 10000"/>
          </a:avLst>
        </a:prstGeom>
        <a:solidFill>
          <a:schemeClr val="lt1">
            <a:alpha val="90000"/>
            <a:hueOff val="0"/>
            <a:satOff val="0"/>
            <a:lumOff val="0"/>
            <a:alphaOff val="0"/>
          </a:schemeClr>
        </a:solidFill>
        <a:ln w="19050" cap="rnd" cmpd="sng" algn="ctr">
          <a:solidFill>
            <a:srgbClr val="009A46"/>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b="1" kern="1200" dirty="0"/>
            <a:t>Відділ фінансів Галицького та </a:t>
          </a:r>
          <a:r>
            <a:rPr lang="uk-UA" sz="1200" b="1" kern="1200" dirty="0" err="1"/>
            <a:t>Сихівського</a:t>
          </a:r>
          <a:r>
            <a:rPr lang="uk-UA" sz="1200" b="1" kern="1200" dirty="0"/>
            <a:t> районів</a:t>
          </a:r>
          <a:endParaRPr lang="ru-RU" sz="1200" kern="1200" dirty="0"/>
        </a:p>
      </dsp:txBody>
      <dsp:txXfrm>
        <a:off x="1493587" y="153804"/>
        <a:ext cx="1323075" cy="738178"/>
      </dsp:txXfrm>
    </dsp:sp>
    <dsp:sp modelId="{03A1667D-2BFE-4D0D-B135-6D2256D622AB}">
      <dsp:nvSpPr>
        <dsp:cNvPr id="0" name=""/>
        <dsp:cNvSpPr/>
      </dsp:nvSpPr>
      <dsp:spPr>
        <a:xfrm>
          <a:off x="2976831" y="496"/>
          <a:ext cx="1565998" cy="784110"/>
        </a:xfrm>
        <a:prstGeom prst="roundRect">
          <a:avLst>
            <a:gd name="adj" fmla="val 10000"/>
          </a:avLst>
        </a:prstGeom>
        <a:solidFill>
          <a:srgbClr val="009A46"/>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8880CC-A4AA-4343-93AB-C6A715F042D0}">
      <dsp:nvSpPr>
        <dsp:cNvPr id="0" name=""/>
        <dsp:cNvSpPr/>
      </dsp:nvSpPr>
      <dsp:spPr>
        <a:xfrm>
          <a:off x="3114033" y="130838"/>
          <a:ext cx="1565998" cy="784110"/>
        </a:xfrm>
        <a:prstGeom prst="roundRect">
          <a:avLst>
            <a:gd name="adj" fmla="val 10000"/>
          </a:avLst>
        </a:prstGeom>
        <a:solidFill>
          <a:schemeClr val="lt1">
            <a:alpha val="90000"/>
            <a:hueOff val="0"/>
            <a:satOff val="0"/>
            <a:lumOff val="0"/>
            <a:alphaOff val="0"/>
          </a:schemeClr>
        </a:solidFill>
        <a:ln w="19050" cap="rnd" cmpd="sng" algn="ctr">
          <a:solidFill>
            <a:srgbClr val="009A46"/>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b="1" kern="1200" dirty="0"/>
            <a:t>Відділ фінансів Залізничного та Франківського районів</a:t>
          </a:r>
          <a:endParaRPr lang="ru-RU" sz="1200" kern="1200" dirty="0"/>
        </a:p>
      </dsp:txBody>
      <dsp:txXfrm>
        <a:off x="3136999" y="153804"/>
        <a:ext cx="1520066" cy="738178"/>
      </dsp:txXfrm>
    </dsp:sp>
    <dsp:sp modelId="{745EECE1-EE49-4EC4-B431-F33CA3BC8CCC}">
      <dsp:nvSpPr>
        <dsp:cNvPr id="0" name=""/>
        <dsp:cNvSpPr/>
      </dsp:nvSpPr>
      <dsp:spPr>
        <a:xfrm>
          <a:off x="4817233" y="496"/>
          <a:ext cx="1550081" cy="784110"/>
        </a:xfrm>
        <a:prstGeom prst="roundRect">
          <a:avLst>
            <a:gd name="adj" fmla="val 10000"/>
          </a:avLst>
        </a:prstGeom>
        <a:solidFill>
          <a:srgbClr val="009A46"/>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30085B-4A96-45A0-8828-D78ECE059B31}">
      <dsp:nvSpPr>
        <dsp:cNvPr id="0" name=""/>
        <dsp:cNvSpPr/>
      </dsp:nvSpPr>
      <dsp:spPr>
        <a:xfrm>
          <a:off x="4954436" y="130838"/>
          <a:ext cx="1550081" cy="784110"/>
        </a:xfrm>
        <a:prstGeom prst="roundRect">
          <a:avLst>
            <a:gd name="adj" fmla="val 10000"/>
          </a:avLst>
        </a:prstGeom>
        <a:solidFill>
          <a:schemeClr val="lt1">
            <a:alpha val="90000"/>
            <a:hueOff val="0"/>
            <a:satOff val="0"/>
            <a:lumOff val="0"/>
            <a:alphaOff val="0"/>
          </a:schemeClr>
        </a:solidFill>
        <a:ln w="19050" cap="rnd" cmpd="sng" algn="ctr">
          <a:solidFill>
            <a:srgbClr val="009A46"/>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b="1" kern="1200" dirty="0"/>
            <a:t>Відділ фінансів Личаківського та Шевченківського районів</a:t>
          </a:r>
          <a:endParaRPr lang="ru-RU" sz="1200" kern="1200" dirty="0"/>
        </a:p>
      </dsp:txBody>
      <dsp:txXfrm>
        <a:off x="4977402" y="153804"/>
        <a:ext cx="1504149" cy="7381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6B5C7F-28E6-433A-82E6-C7194A696286}">
      <dsp:nvSpPr>
        <dsp:cNvPr id="0" name=""/>
        <dsp:cNvSpPr/>
      </dsp:nvSpPr>
      <dsp:spPr>
        <a:xfrm>
          <a:off x="4497355" y="2985376"/>
          <a:ext cx="2927062" cy="2057400"/>
        </a:xfrm>
        <a:prstGeom prst="roundRect">
          <a:avLst/>
        </a:prstGeom>
        <a:solidFill>
          <a:srgbClr val="B3EBFF"/>
        </a:solidFill>
        <a:ln w="57150" cap="rnd"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ru-RU" sz="2400" b="1" kern="1200" dirty="0">
              <a:solidFill>
                <a:schemeClr val="tx1"/>
              </a:solidFill>
              <a:latin typeface="Calibri" pitchFamily="34" charset="0"/>
            </a:rPr>
            <a:t>УПРАВЛІННЯ АДМІНІСТРУВАННЯ МІСЦЕВИХ ТА ЗАЛУЧЕНИХ ФІНАНСІВ</a:t>
          </a:r>
          <a:endParaRPr lang="ru-RU" sz="2400" kern="1200" dirty="0">
            <a:solidFill>
              <a:schemeClr val="tx1"/>
            </a:solidFill>
          </a:endParaRPr>
        </a:p>
      </dsp:txBody>
      <dsp:txXfrm>
        <a:off x="4597789" y="3085810"/>
        <a:ext cx="2726194" cy="1856532"/>
      </dsp:txXfrm>
    </dsp:sp>
    <dsp:sp modelId="{B8D45D04-D4DB-4893-83FC-1F4E334A2710}">
      <dsp:nvSpPr>
        <dsp:cNvPr id="0" name=""/>
        <dsp:cNvSpPr/>
      </dsp:nvSpPr>
      <dsp:spPr>
        <a:xfrm rot="16201337">
          <a:off x="5724527" y="2748524"/>
          <a:ext cx="473703" cy="0"/>
        </a:xfrm>
        <a:custGeom>
          <a:avLst/>
          <a:gdLst/>
          <a:ahLst/>
          <a:cxnLst/>
          <a:rect l="0" t="0" r="0" b="0"/>
          <a:pathLst>
            <a:path>
              <a:moveTo>
                <a:pt x="0" y="0"/>
              </a:moveTo>
              <a:lnTo>
                <a:pt x="473703"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F8E40D12-502A-4DC5-93F7-5F190E2BDE82}">
      <dsp:nvSpPr>
        <dsp:cNvPr id="0" name=""/>
        <dsp:cNvSpPr/>
      </dsp:nvSpPr>
      <dsp:spPr>
        <a:xfrm>
          <a:off x="4307554" y="390542"/>
          <a:ext cx="3308657" cy="2121129"/>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ДЕПАРТАМЕНТ ФІНАНСІВ ЛЬВІВСЬКОЇ ОБЛАСНОЇ ДЕРЖАВНОЇ АДМІНІСТРАЦІЇ</a:t>
          </a:r>
          <a:endParaRPr lang="en-US" sz="1400" b="1"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інформація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розміщення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місцевими</a:t>
          </a:r>
          <a:r>
            <a:rPr lang="ru-RU" sz="1050" kern="1200" dirty="0">
              <a:solidFill>
                <a:schemeClr val="tx1"/>
              </a:solidFill>
              <a:latin typeface="Arial" panose="020B0604020202020204" pitchFamily="34" charset="0"/>
              <a:cs typeface="Arial" panose="020B0604020202020204" pitchFamily="34" charset="0"/>
            </a:rPr>
            <a:t> бюджетами </a:t>
          </a:r>
          <a:r>
            <a:rPr lang="ru-RU" sz="1050" kern="1200" dirty="0" err="1">
              <a:solidFill>
                <a:schemeClr val="tx1"/>
              </a:solidFill>
              <a:latin typeface="Arial" panose="020B0604020202020204" pitchFamily="34" charset="0"/>
              <a:cs typeface="Arial" panose="020B0604020202020204" pitchFamily="34" charset="0"/>
            </a:rPr>
            <a:t>коштів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вкладних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депозитних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рахунках</a:t>
          </a:r>
          <a:r>
            <a:rPr lang="ru-RU" sz="1050" kern="1200" dirty="0">
              <a:solidFill>
                <a:schemeClr val="tx1"/>
              </a:solidFill>
              <a:latin typeface="Arial" panose="020B0604020202020204" pitchFamily="34" charset="0"/>
              <a:cs typeface="Arial" panose="020B0604020202020204" pitchFamily="34" charset="0"/>
            </a:rPr>
            <a:t> в банках та </a:t>
          </a:r>
          <a:r>
            <a:rPr lang="ru-RU" sz="1050" kern="1200" dirty="0" err="1">
              <a:solidFill>
                <a:schemeClr val="tx1"/>
              </a:solidFill>
              <a:latin typeface="Arial" panose="020B0604020202020204" pitchFamily="34" charset="0"/>
              <a:cs typeface="Arial" panose="020B0604020202020204" pitchFamily="34" charset="0"/>
            </a:rPr>
            <a:t>вжиті</a:t>
          </a:r>
          <a:r>
            <a:rPr lang="ru-RU" sz="1050" kern="1200" dirty="0">
              <a:solidFill>
                <a:schemeClr val="tx1"/>
              </a:solidFill>
              <a:latin typeface="Arial" panose="020B0604020202020204" pitchFamily="34" charset="0"/>
              <a:cs typeface="Arial" panose="020B0604020202020204" pitchFamily="34" charset="0"/>
            </a:rPr>
            <a:t> заходи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повернення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коштів</a:t>
          </a:r>
          <a:r>
            <a:rPr lang="ru-RU" sz="1050" kern="1200" dirty="0">
              <a:solidFill>
                <a:schemeClr val="tx1"/>
              </a:solidFill>
              <a:latin typeface="Arial" panose="020B0604020202020204" pitchFamily="34" charset="0"/>
              <a:cs typeface="Arial" panose="020B0604020202020204" pitchFamily="34" charset="0"/>
            </a:rPr>
            <a:t> з </a:t>
          </a:r>
          <a:r>
            <a:rPr lang="ru-RU" sz="1050" kern="1200" dirty="0" err="1">
              <a:solidFill>
                <a:schemeClr val="tx1"/>
              </a:solidFill>
              <a:latin typeface="Arial" panose="020B0604020202020204" pitchFamily="34" charset="0"/>
              <a:cs typeface="Arial" panose="020B0604020202020204" pitchFamily="34" charset="0"/>
            </a:rPr>
            <a:t>депозитних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рахунків</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en-US" sz="1100" b="1" kern="1200" dirty="0">
              <a:solidFill>
                <a:schemeClr val="tx1"/>
              </a:solidFill>
              <a:latin typeface="Arial" panose="020B0604020202020204" pitchFamily="34" charset="0"/>
              <a:cs typeface="Arial" panose="020B0604020202020204" pitchFamily="34" charset="0"/>
            </a:rPr>
            <a:t>-</a:t>
          </a:r>
          <a:r>
            <a:rPr lang="en-US"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інформаційні</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довідки</a:t>
          </a:r>
          <a:r>
            <a:rPr lang="ru-RU" sz="1050" kern="1200" dirty="0">
              <a:solidFill>
                <a:schemeClr val="tx1"/>
              </a:solidFill>
              <a:latin typeface="Arial" panose="020B0604020202020204" pitchFamily="34" charset="0"/>
              <a:cs typeface="Arial" panose="020B0604020202020204" pitchFamily="34" charset="0"/>
            </a:rPr>
            <a:t> по </a:t>
          </a:r>
          <a:r>
            <a:rPr lang="ru-RU" sz="1050" kern="1200" dirty="0" err="1">
              <a:solidFill>
                <a:schemeClr val="tx1"/>
              </a:solidFill>
              <a:latin typeface="Arial" panose="020B0604020202020204" pitchFamily="34" charset="0"/>
              <a:cs typeface="Arial" panose="020B0604020202020204" pitchFamily="34" charset="0"/>
            </a:rPr>
            <a:t>платі</a:t>
          </a:r>
          <a:r>
            <a:rPr lang="ru-RU" sz="1050" kern="1200" dirty="0">
              <a:solidFill>
                <a:schemeClr val="tx1"/>
              </a:solidFill>
              <a:latin typeface="Arial" panose="020B0604020202020204" pitchFamily="34" charset="0"/>
              <a:cs typeface="Arial" panose="020B0604020202020204" pitchFamily="34" charset="0"/>
            </a:rPr>
            <a:t> за землю;</a:t>
          </a:r>
        </a:p>
        <a:p>
          <a:pPr marL="0" lvl="0" indent="182563" algn="just" defTabSz="622300">
            <a:lnSpc>
              <a:spcPct val="90000"/>
            </a:lnSpc>
            <a:spcBef>
              <a:spcPct val="0"/>
            </a:spcBef>
            <a:spcAft>
              <a:spcPts val="0"/>
            </a:spcAft>
          </a:pPr>
          <a:r>
            <a:rPr lang="en-US" sz="1100" b="1" kern="1200" dirty="0">
              <a:solidFill>
                <a:schemeClr val="tx1"/>
              </a:solidFill>
              <a:latin typeface="Arial" panose="020B0604020202020204" pitchFamily="34" charset="0"/>
              <a:cs typeface="Arial" panose="020B0604020202020204" pitchFamily="34" charset="0"/>
            </a:rPr>
            <a:t>-</a:t>
          </a:r>
          <a:r>
            <a:rPr lang="en-US"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річна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звітність</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запозичень</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гарантій</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ru-RU" sz="105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інша</a:t>
          </a:r>
          <a:r>
            <a:rPr lang="ru-RU" sz="1050" kern="1200" dirty="0">
              <a:solidFill>
                <a:schemeClr val="tx1"/>
              </a:solidFill>
              <a:latin typeface="Arial" panose="020B0604020202020204" pitchFamily="34" charset="0"/>
              <a:cs typeface="Arial" panose="020B0604020202020204" pitchFamily="34" charset="0"/>
            </a:rPr>
            <a:t> робота по </a:t>
          </a:r>
          <a:r>
            <a:rPr lang="ru-RU" sz="1050" kern="1200" dirty="0" err="1">
              <a:solidFill>
                <a:schemeClr val="tx1"/>
              </a:solidFill>
              <a:latin typeface="Arial" panose="020B0604020202020204" pitchFamily="34" charset="0"/>
              <a:cs typeface="Arial" panose="020B0604020202020204" pitchFamily="34" charset="0"/>
            </a:rPr>
            <a:t>виконанню</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місцевого</a:t>
          </a:r>
          <a:r>
            <a:rPr lang="ru-RU" sz="1050" kern="1200" dirty="0">
              <a:solidFill>
                <a:schemeClr val="tx1"/>
              </a:solidFill>
              <a:latin typeface="Arial" panose="020B0604020202020204" pitchFamily="34" charset="0"/>
              <a:cs typeface="Arial" panose="020B0604020202020204" pitchFamily="34" charset="0"/>
            </a:rPr>
            <a:t> бюджету та </a:t>
          </a:r>
          <a:r>
            <a:rPr lang="ru-RU" sz="1050" kern="1200" dirty="0" err="1">
              <a:solidFill>
                <a:schemeClr val="tx1"/>
              </a:solidFill>
              <a:latin typeface="Arial" panose="020B0604020202020204" pitchFamily="34" charset="0"/>
              <a:cs typeface="Arial" panose="020B0604020202020204" pitchFamily="34" charset="0"/>
            </a:rPr>
            <a:t>разових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завдань</a:t>
          </a:r>
          <a:r>
            <a:rPr lang="ru-RU" sz="1050" kern="1200" dirty="0">
              <a:solidFill>
                <a:schemeClr val="tx1"/>
              </a:solidFill>
              <a:latin typeface="Arial" panose="020B0604020202020204" pitchFamily="34" charset="0"/>
              <a:cs typeface="Arial" panose="020B0604020202020204" pitchFamily="34" charset="0"/>
            </a:rPr>
            <a:t>.</a:t>
          </a:r>
        </a:p>
      </dsp:txBody>
      <dsp:txXfrm>
        <a:off x="4411099" y="494087"/>
        <a:ext cx="3101567" cy="1914039"/>
      </dsp:txXfrm>
    </dsp:sp>
    <dsp:sp modelId="{03F9EFBB-3CE3-4A71-B24C-729A070E3B67}">
      <dsp:nvSpPr>
        <dsp:cNvPr id="0" name=""/>
        <dsp:cNvSpPr/>
      </dsp:nvSpPr>
      <dsp:spPr>
        <a:xfrm rot="19790963">
          <a:off x="7359923" y="2924528"/>
          <a:ext cx="953420" cy="0"/>
        </a:xfrm>
        <a:custGeom>
          <a:avLst/>
          <a:gdLst/>
          <a:ahLst/>
          <a:cxnLst/>
          <a:rect l="0" t="0" r="0" b="0"/>
          <a:pathLst>
            <a:path>
              <a:moveTo>
                <a:pt x="0" y="0"/>
              </a:moveTo>
              <a:lnTo>
                <a:pt x="953420"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77F2875E-1370-4AC5-A195-20452FD95742}">
      <dsp:nvSpPr>
        <dsp:cNvPr id="0" name=""/>
        <dsp:cNvSpPr/>
      </dsp:nvSpPr>
      <dsp:spPr>
        <a:xfrm>
          <a:off x="8248848" y="435967"/>
          <a:ext cx="3705722" cy="2345735"/>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ПАТ «УКРГАЗБАНК»</a:t>
          </a:r>
        </a:p>
        <a:p>
          <a:pPr marL="0" lvl="0" indent="182563" algn="just" defTabSz="622300">
            <a:lnSpc>
              <a:spcPct val="90000"/>
            </a:lnSpc>
            <a:spcBef>
              <a:spcPct val="0"/>
            </a:spcBef>
            <a:spcAft>
              <a:spcPts val="0"/>
            </a:spcAft>
            <a:tabLst>
              <a:tab pos="355600" algn="l"/>
            </a:tabLst>
          </a:pPr>
          <a:r>
            <a:rPr lang="ru-RU" sz="1100" b="1" kern="1200" dirty="0">
              <a:solidFill>
                <a:schemeClr val="tx1"/>
              </a:solidFill>
              <a:latin typeface="Arial" panose="020B0604020202020204" pitchFamily="34" charset="0"/>
              <a:cs typeface="Arial" panose="020B0604020202020204" pitchFamily="34" charset="0"/>
            </a:rPr>
            <a:t>-</a:t>
          </a:r>
          <a:r>
            <a:rPr lang="ru-RU" sz="1050" b="1" kern="1200" dirty="0">
              <a:solidFill>
                <a:schemeClr val="tx1"/>
              </a:solidFill>
              <a:latin typeface="Arial" panose="020B0604020202020204" pitchFamily="34" charset="0"/>
              <a:cs typeface="Arial" panose="020B0604020202020204" pitchFamily="34" charset="0"/>
            </a:rPr>
            <a:t> </a:t>
          </a:r>
          <a:r>
            <a:rPr lang="ru-RU" sz="1050" kern="1200" dirty="0">
              <a:solidFill>
                <a:schemeClr val="tx1"/>
              </a:solidFill>
              <a:latin typeface="Arial" panose="020B0604020202020204" pitchFamily="34" charset="0"/>
              <a:cs typeface="Arial" panose="020B0604020202020204" pitchFamily="34" charset="0"/>
            </a:rPr>
            <a:t>п</a:t>
          </a:r>
          <a:r>
            <a:rPr lang="uk-UA" sz="1050" kern="1200" dirty="0" err="1">
              <a:solidFill>
                <a:schemeClr val="tx1"/>
              </a:solidFill>
              <a:latin typeface="Arial" panose="020B0604020202020204" pitchFamily="34" charset="0"/>
              <a:cs typeface="Arial" panose="020B0604020202020204" pitchFamily="34" charset="0"/>
            </a:rPr>
            <a:t>ідготовка</a:t>
          </a:r>
          <a:r>
            <a:rPr lang="uk-UA" sz="1050" kern="1200" dirty="0">
              <a:solidFill>
                <a:schemeClr val="tx1"/>
              </a:solidFill>
              <a:latin typeface="Arial" panose="020B0604020202020204" pitchFamily="34" charset="0"/>
              <a:cs typeface="Arial" panose="020B0604020202020204" pitchFamily="34" charset="0"/>
            </a:rPr>
            <a:t> та відкриття рахунку для обслуговування</a:t>
          </a:r>
          <a:r>
            <a:rPr lang="en-US" sz="1050" kern="1200" dirty="0">
              <a:solidFill>
                <a:schemeClr val="tx1"/>
              </a:solidFill>
              <a:latin typeface="Arial" panose="020B0604020202020204" pitchFamily="34" charset="0"/>
              <a:cs typeface="Arial" panose="020B0604020202020204" pitchFamily="34" charset="0"/>
            </a:rPr>
            <a:t> </a:t>
          </a:r>
          <a:r>
            <a:rPr lang="uk-UA" sz="1050" kern="1200" dirty="0">
              <a:solidFill>
                <a:schemeClr val="tx1"/>
              </a:solidFill>
              <a:latin typeface="Arial" panose="020B0604020202020204" pitchFamily="34" charset="0"/>
              <a:cs typeface="Arial" panose="020B0604020202020204" pitchFamily="34" charset="0"/>
            </a:rPr>
            <a:t>бюджету Львівської МТГ в частині бюджету розвитку</a:t>
          </a:r>
          <a:r>
            <a:rPr lang="en-US" sz="1050" kern="1200" dirty="0">
              <a:solidFill>
                <a:schemeClr val="tx1"/>
              </a:solidFill>
              <a:latin typeface="Arial" panose="020B0604020202020204" pitchFamily="34" charset="0"/>
              <a:cs typeface="Arial" panose="020B0604020202020204" pitchFamily="34" charset="0"/>
            </a:rPr>
            <a:t>;</a:t>
          </a:r>
          <a:endParaRPr lang="uk-UA" sz="1050"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tabLst>
              <a:tab pos="355600" algn="l"/>
            </a:tabLst>
          </a:pPr>
          <a:r>
            <a:rPr lang="uk-UA"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укладання договорів на послуги банку та клієнт-банк</a:t>
          </a:r>
          <a:r>
            <a:rPr lang="en-US"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tabLst>
              <a:tab pos="355600" algn="l"/>
            </a:tabLst>
          </a:pPr>
          <a:r>
            <a:rPr lang="uk-UA" sz="1050" kern="1200" dirty="0">
              <a:solidFill>
                <a:schemeClr val="tx1"/>
              </a:solidFill>
              <a:latin typeface="Arial" panose="020B0604020202020204" pitchFamily="34" charset="0"/>
              <a:cs typeface="Arial" panose="020B0604020202020204" pitchFamily="34" charset="0"/>
            </a:rPr>
            <a:t>розміщення та повернення тимчасово вільних бюджетних коштів на вкладних (депозитних) рахунках;</a:t>
          </a:r>
        </a:p>
        <a:p>
          <a:pPr marL="0" lvl="0" indent="182563" algn="just" defTabSz="622300">
            <a:lnSpc>
              <a:spcPct val="90000"/>
            </a:lnSpc>
            <a:spcBef>
              <a:spcPct val="0"/>
            </a:spcBef>
            <a:spcAft>
              <a:spcPts val="0"/>
            </a:spcAft>
            <a:tabLst>
              <a:tab pos="355600" algn="l"/>
            </a:tabLst>
          </a:pPr>
          <a:r>
            <a:rPr lang="uk-UA"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підготовка документі для реєстрації звіту про результати емісії облігацій внутрішніх місцевих позик Львівської міської ради серії </a:t>
          </a:r>
          <a:r>
            <a:rPr lang="en-US" sz="1050" kern="1200" dirty="0">
              <a:solidFill>
                <a:schemeClr val="tx1"/>
              </a:solidFill>
              <a:latin typeface="Arial" panose="020B0604020202020204" pitchFamily="34" charset="0"/>
              <a:cs typeface="Arial" panose="020B0604020202020204" pitchFamily="34" charset="0"/>
            </a:rPr>
            <a:t>J, K</a:t>
          </a:r>
          <a:r>
            <a:rPr lang="uk-UA" sz="1050" kern="1200" dirty="0">
              <a:solidFill>
                <a:schemeClr val="tx1"/>
              </a:solidFill>
              <a:latin typeface="Arial" panose="020B0604020202020204" pitchFamily="34" charset="0"/>
              <a:cs typeface="Arial" panose="020B0604020202020204" pitchFamily="34" charset="0"/>
            </a:rPr>
            <a:t>, </a:t>
          </a:r>
          <a:r>
            <a:rPr lang="en-US" sz="1050" kern="1200" dirty="0">
              <a:solidFill>
                <a:schemeClr val="tx1"/>
              </a:solidFill>
              <a:latin typeface="Arial" panose="020B0604020202020204" pitchFamily="34" charset="0"/>
              <a:cs typeface="Arial" panose="020B0604020202020204" pitchFamily="34" charset="0"/>
            </a:rPr>
            <a:t>L</a:t>
          </a:r>
          <a:r>
            <a:rPr lang="uk-UA" sz="1050" kern="1200" dirty="0">
              <a:solidFill>
                <a:schemeClr val="tx1"/>
              </a:solidFill>
              <a:latin typeface="Arial" panose="020B0604020202020204" pitchFamily="34" charset="0"/>
              <a:cs typeface="Arial" panose="020B0604020202020204" pitchFamily="34" charset="0"/>
            </a:rPr>
            <a:t> 2020 року в НКЦПФР; </a:t>
          </a:r>
        </a:p>
        <a:p>
          <a:pPr marL="0" lvl="0" indent="182563" algn="just" defTabSz="622300">
            <a:lnSpc>
              <a:spcPct val="90000"/>
            </a:lnSpc>
            <a:spcBef>
              <a:spcPct val="0"/>
            </a:spcBef>
            <a:spcAft>
              <a:spcPts val="0"/>
            </a:spcAft>
            <a:tabLst>
              <a:tab pos="355600" algn="l"/>
            </a:tabLst>
          </a:pPr>
          <a:r>
            <a:rPr lang="uk-UA"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підготовка розпорядження про внесення змін до анкети рахунку у цінних паперах емітента (ЛМР) - клієнта Національного банку України. </a:t>
          </a:r>
          <a:endParaRPr lang="ru-RU" sz="1050" kern="1200" dirty="0">
            <a:solidFill>
              <a:schemeClr val="tx1"/>
            </a:solidFill>
            <a:latin typeface="Arial" panose="020B0604020202020204" pitchFamily="34" charset="0"/>
            <a:cs typeface="Arial" panose="020B0604020202020204" pitchFamily="34" charset="0"/>
          </a:endParaRPr>
        </a:p>
      </dsp:txBody>
      <dsp:txXfrm>
        <a:off x="8363357" y="550476"/>
        <a:ext cx="3476704" cy="2116717"/>
      </dsp:txXfrm>
    </dsp:sp>
    <dsp:sp modelId="{5EDC34C7-1337-40AF-A231-A3F62A9BFB7A}">
      <dsp:nvSpPr>
        <dsp:cNvPr id="0" name=""/>
        <dsp:cNvSpPr/>
      </dsp:nvSpPr>
      <dsp:spPr>
        <a:xfrm rot="149956">
          <a:off x="7424037" y="4095430"/>
          <a:ext cx="801450" cy="0"/>
        </a:xfrm>
        <a:custGeom>
          <a:avLst/>
          <a:gdLst/>
          <a:ahLst/>
          <a:cxnLst/>
          <a:rect l="0" t="0" r="0" b="0"/>
          <a:pathLst>
            <a:path>
              <a:moveTo>
                <a:pt x="0" y="0"/>
              </a:moveTo>
              <a:lnTo>
                <a:pt x="801450"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50AB274F-2DE8-4B35-9D44-70960EF3D493}">
      <dsp:nvSpPr>
        <dsp:cNvPr id="0" name=""/>
        <dsp:cNvSpPr/>
      </dsp:nvSpPr>
      <dsp:spPr>
        <a:xfrm>
          <a:off x="8225106" y="2909708"/>
          <a:ext cx="3763121" cy="2570644"/>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ГУДКСУ У ЛЬВІВСЬКІЙ ОБЛАСТІ</a:t>
          </a:r>
        </a:p>
        <a:p>
          <a:pPr marL="0" lvl="0" indent="182563" algn="just" defTabSz="622300">
            <a:lnSpc>
              <a:spcPct val="90000"/>
            </a:lnSpc>
            <a:spcBef>
              <a:spcPct val="0"/>
            </a:spcBef>
            <a:spcAft>
              <a:spcPts val="0"/>
            </a:spcAft>
          </a:pPr>
          <a:r>
            <a:rPr lang="en-US"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подання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розміщення</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повернення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коштів</a:t>
          </a:r>
          <a:r>
            <a:rPr lang="ru-RU" sz="1050" kern="1200" dirty="0">
              <a:solidFill>
                <a:schemeClr val="tx1"/>
              </a:solidFill>
              <a:latin typeface="Arial" panose="020B0604020202020204" pitchFamily="34" charset="0"/>
              <a:cs typeface="Arial" panose="020B0604020202020204" pitchFamily="34" charset="0"/>
            </a:rPr>
            <a:t> бюджету </a:t>
          </a:r>
          <a:r>
            <a:rPr lang="ru-RU" sz="1050" kern="1200" dirty="0" err="1">
              <a:solidFill>
                <a:schemeClr val="tx1"/>
              </a:solidFill>
              <a:latin typeface="Arial" panose="020B0604020202020204" pitchFamily="34" charset="0"/>
              <a:cs typeface="Arial" panose="020B0604020202020204" pitchFamily="34" charset="0"/>
            </a:rPr>
            <a:t>Львівської</a:t>
          </a:r>
          <a:r>
            <a:rPr lang="ru-RU" sz="1050" kern="1200" dirty="0">
              <a:solidFill>
                <a:schemeClr val="tx1"/>
              </a:solidFill>
              <a:latin typeface="Arial" panose="020B0604020202020204" pitchFamily="34" charset="0"/>
              <a:cs typeface="Arial" panose="020B0604020202020204" pitchFamily="34" charset="0"/>
            </a:rPr>
            <a:t> МТГ на </a:t>
          </a:r>
          <a:r>
            <a:rPr lang="ru-RU" sz="1050" kern="1200" dirty="0" err="1">
              <a:solidFill>
                <a:schemeClr val="tx1"/>
              </a:solidFill>
              <a:latin typeface="Arial" panose="020B0604020202020204" pitchFamily="34" charset="0"/>
              <a:cs typeface="Arial" panose="020B0604020202020204" pitchFamily="34" charset="0"/>
            </a:rPr>
            <a:t>депозитних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рахунках</a:t>
          </a:r>
          <a:r>
            <a:rPr lang="ru-RU" sz="1050" kern="1200" dirty="0">
              <a:solidFill>
                <a:schemeClr val="tx1"/>
              </a:solidFill>
              <a:latin typeface="Arial" panose="020B0604020202020204" pitchFamily="34" charset="0"/>
              <a:cs typeface="Arial" panose="020B0604020202020204" pitchFamily="34" charset="0"/>
            </a:rPr>
            <a:t> у банках;</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виплату</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відсоткового</a:t>
          </a:r>
          <a:r>
            <a:rPr lang="ru-RU" sz="1050" kern="1200" dirty="0">
              <a:solidFill>
                <a:schemeClr val="tx1"/>
              </a:solidFill>
              <a:latin typeface="Arial" panose="020B0604020202020204" pitchFamily="34" charset="0"/>
              <a:cs typeface="Arial" panose="020B0604020202020204" pitchFamily="34" charset="0"/>
            </a:rPr>
            <a:t> доходу по </a:t>
          </a:r>
          <a:r>
            <a:rPr lang="ru-RU" sz="1050" kern="1200" dirty="0" err="1">
              <a:solidFill>
                <a:schemeClr val="tx1"/>
              </a:solidFill>
              <a:latin typeface="Arial" panose="020B0604020202020204" pitchFamily="34" charset="0"/>
              <a:cs typeface="Arial" panose="020B0604020202020204" pitchFamily="34" charset="0"/>
            </a:rPr>
            <a:t>облігаціям</a:t>
          </a:r>
          <a:r>
            <a:rPr lang="ru-RU" sz="1050" kern="1200" dirty="0">
              <a:solidFill>
                <a:schemeClr val="tx1"/>
              </a:solidFill>
              <a:latin typeface="Arial" panose="020B0604020202020204" pitchFamily="34" charset="0"/>
              <a:cs typeface="Arial" panose="020B0604020202020204" pitchFamily="34" charset="0"/>
            </a:rPr>
            <a:t> ВМП </a:t>
          </a:r>
          <a:r>
            <a:rPr lang="ru-RU" sz="1050" kern="1200" dirty="0" err="1">
              <a:solidFill>
                <a:schemeClr val="tx1"/>
              </a:solidFill>
              <a:latin typeface="Arial" panose="020B0604020202020204" pitchFamily="34" charset="0"/>
              <a:cs typeface="Arial" panose="020B0604020202020204" pitchFamily="34" charset="0"/>
            </a:rPr>
            <a:t>серії</a:t>
          </a:r>
          <a:r>
            <a:rPr lang="ru-RU" sz="1050" kern="1200" dirty="0">
              <a:solidFill>
                <a:schemeClr val="tx1"/>
              </a:solidFill>
              <a:latin typeface="Arial" panose="020B0604020202020204" pitchFamily="34" charset="0"/>
              <a:cs typeface="Arial" panose="020B0604020202020204" pitchFamily="34" charset="0"/>
            </a:rPr>
            <a:t> </a:t>
          </a:r>
          <a:r>
            <a:rPr lang="en-US" sz="1050" kern="1200" dirty="0">
              <a:solidFill>
                <a:schemeClr val="tx1"/>
              </a:solidFill>
              <a:latin typeface="Arial" panose="020B0604020202020204" pitchFamily="34" charset="0"/>
              <a:cs typeface="Arial" panose="020B0604020202020204" pitchFamily="34" charset="0"/>
            </a:rPr>
            <a:t>G, H, I, J, K </a:t>
          </a:r>
          <a:r>
            <a:rPr lang="uk-UA" sz="1050" kern="1200" dirty="0">
              <a:solidFill>
                <a:schemeClr val="tx1"/>
              </a:solidFill>
              <a:latin typeface="Arial" panose="020B0604020202020204" pitchFamily="34" charset="0"/>
              <a:cs typeface="Arial" panose="020B0604020202020204" pitchFamily="34" charset="0"/>
            </a:rPr>
            <a:t>та </a:t>
          </a:r>
          <a:r>
            <a:rPr lang="en-US" sz="1050" kern="1200" dirty="0">
              <a:solidFill>
                <a:schemeClr val="tx1"/>
              </a:solidFill>
              <a:latin typeface="Arial" panose="020B0604020202020204" pitchFamily="34" charset="0"/>
              <a:cs typeface="Arial" panose="020B0604020202020204" pitchFamily="34" charset="0"/>
            </a:rPr>
            <a:t>L</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uk-UA" sz="1050" kern="1200" dirty="0">
              <a:solidFill>
                <a:schemeClr val="tx1"/>
              </a:solidFill>
              <a:latin typeface="Arial" panose="020B0604020202020204" pitchFamily="34" charset="0"/>
              <a:cs typeface="Arial" panose="020B0604020202020204" pitchFamily="34" charset="0"/>
            </a:rPr>
            <a:t>перерахування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коштів</a:t>
          </a:r>
          <a:r>
            <a:rPr lang="ru-RU" sz="1050" kern="1200" dirty="0">
              <a:solidFill>
                <a:schemeClr val="tx1"/>
              </a:solidFill>
              <a:latin typeface="Arial" panose="020B0604020202020204" pitchFamily="34" charset="0"/>
              <a:cs typeface="Arial" panose="020B0604020202020204" pitchFamily="34" charset="0"/>
            </a:rPr>
            <a:t> з </a:t>
          </a:r>
          <a:r>
            <a:rPr lang="ru-RU" sz="1050" kern="1200" dirty="0" err="1">
              <a:solidFill>
                <a:schemeClr val="tx1"/>
              </a:solidFill>
              <a:latin typeface="Arial" panose="020B0604020202020204" pitchFamily="34" charset="0"/>
              <a:cs typeface="Arial" panose="020B0604020202020204" pitchFamily="34" charset="0"/>
            </a:rPr>
            <a:t>окремих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платежів</a:t>
          </a:r>
          <a:r>
            <a:rPr lang="ru-RU" sz="1050" kern="1200" dirty="0">
              <a:solidFill>
                <a:schemeClr val="tx1"/>
              </a:solidFill>
              <a:latin typeface="Arial" panose="020B0604020202020204" pitchFamily="34" charset="0"/>
              <a:cs typeface="Arial" panose="020B0604020202020204" pitchFamily="34" charset="0"/>
            </a:rPr>
            <a:t> до бюджету;</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перекидку </a:t>
          </a:r>
          <a:r>
            <a:rPr lang="ru-RU" sz="1050" kern="1200" dirty="0" err="1">
              <a:solidFill>
                <a:schemeClr val="tx1"/>
              </a:solidFill>
              <a:latin typeface="Arial" panose="020B0604020202020204" pitchFamily="34" charset="0"/>
              <a:cs typeface="Arial" panose="020B0604020202020204" pitchFamily="34" charset="0"/>
            </a:rPr>
            <a:t>помилково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зарахованих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коштів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платників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податків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місцевого</a:t>
          </a:r>
          <a:r>
            <a:rPr lang="ru-RU" sz="1050" kern="1200" dirty="0">
              <a:solidFill>
                <a:schemeClr val="tx1"/>
              </a:solidFill>
              <a:latin typeface="Arial" panose="020B0604020202020204" pitchFamily="34" charset="0"/>
              <a:cs typeface="Arial" panose="020B0604020202020204" pitchFamily="34" charset="0"/>
            </a:rPr>
            <a:t> бюджету;</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звітність</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шодо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здійснення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запозичень</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гарантій</a:t>
          </a:r>
          <a:r>
            <a:rPr lang="ru-RU" sz="1050" kern="1200" dirty="0">
              <a:solidFill>
                <a:schemeClr val="tx1"/>
              </a:solidFill>
              <a:latin typeface="Arial" panose="020B0604020202020204" pitchFamily="34" charset="0"/>
              <a:cs typeface="Arial" panose="020B0604020202020204" pitchFamily="34" charset="0"/>
            </a:rPr>
            <a:t>, а </a:t>
          </a:r>
          <a:r>
            <a:rPr lang="ru-RU" sz="1050" kern="1200" dirty="0" err="1">
              <a:solidFill>
                <a:schemeClr val="tx1"/>
              </a:solidFill>
              <a:latin typeface="Arial" panose="020B0604020202020204" pitchFamily="34" charset="0"/>
              <a:cs typeface="Arial" panose="020B0604020202020204" pitchFamily="34" charset="0"/>
            </a:rPr>
            <a:t>також</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боргових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зобов’язань</a:t>
          </a:r>
          <a:r>
            <a:rPr lang="ru-RU" sz="1050" kern="1200" dirty="0">
              <a:solidFill>
                <a:schemeClr val="tx1"/>
              </a:solidFill>
              <a:latin typeface="Arial" panose="020B0604020202020204" pitchFamily="34" charset="0"/>
              <a:cs typeface="Arial" panose="020B0604020202020204" pitchFamily="34" charset="0"/>
            </a:rPr>
            <a:t> бюджету </a:t>
          </a:r>
          <a:r>
            <a:rPr lang="uk-UA" sz="1050" kern="1200" dirty="0">
              <a:solidFill>
                <a:schemeClr val="tx1"/>
              </a:solidFill>
              <a:latin typeface="Arial" panose="020B0604020202020204" pitchFamily="34" charset="0"/>
              <a:cs typeface="Arial" panose="020B0604020202020204" pitchFamily="34" charset="0"/>
            </a:rPr>
            <a:t>Львівської МТГ</a:t>
          </a:r>
          <a:r>
            <a:rPr lang="ru-RU" sz="1050" kern="1200" dirty="0">
              <a:solidFill>
                <a:schemeClr val="tx1"/>
              </a:solidFill>
              <a:latin typeface="Arial" panose="020B0604020202020204" pitchFamily="34" charset="0"/>
              <a:cs typeface="Arial" panose="020B0604020202020204" pitchFamily="34" charset="0"/>
            </a:rPr>
            <a:t>;</a:t>
          </a:r>
          <a:endParaRPr lang="en-US" sz="1050"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pPr>
          <a:r>
            <a:rPr lang="en-US" sz="1100" b="1" kern="1200" dirty="0">
              <a:solidFill>
                <a:schemeClr val="tx1"/>
              </a:solidFill>
              <a:latin typeface="Arial" panose="020B0604020202020204" pitchFamily="34" charset="0"/>
              <a:cs typeface="Arial" panose="020B0604020202020204" pitchFamily="34" charset="0"/>
            </a:rPr>
            <a:t>-</a:t>
          </a:r>
          <a:r>
            <a:rPr lang="en-US" sz="1050" kern="1200" dirty="0">
              <a:solidFill>
                <a:schemeClr val="tx1"/>
              </a:solidFill>
              <a:latin typeface="Arial" panose="020B0604020202020204" pitchFamily="34" charset="0"/>
              <a:cs typeface="Arial" panose="020B0604020202020204" pitchFamily="34" charset="0"/>
            </a:rPr>
            <a:t> </a:t>
          </a:r>
          <a:r>
            <a:rPr lang="uk-UA" sz="1050" kern="1200" dirty="0">
              <a:solidFill>
                <a:schemeClr val="tx1"/>
              </a:solidFill>
              <a:latin typeface="Arial" panose="020B0604020202020204" pitchFamily="34" charset="0"/>
              <a:cs typeface="Arial" panose="020B0604020202020204" pitchFamily="34" charset="0"/>
            </a:rPr>
            <a:t>інформація про залишки коштів місцевих бюджетів на рахунках в установах банків державного сектору.</a:t>
          </a:r>
          <a:endParaRPr lang="ru-RU" sz="1050" kern="1200" dirty="0">
            <a:solidFill>
              <a:schemeClr val="tx1"/>
            </a:solidFill>
            <a:latin typeface="Arial" panose="020B0604020202020204" pitchFamily="34" charset="0"/>
            <a:cs typeface="Arial" panose="020B0604020202020204" pitchFamily="34" charset="0"/>
          </a:endParaRPr>
        </a:p>
      </dsp:txBody>
      <dsp:txXfrm>
        <a:off x="8350594" y="3035196"/>
        <a:ext cx="3512145" cy="2319668"/>
      </dsp:txXfrm>
    </dsp:sp>
    <dsp:sp modelId="{140A1050-F023-40B9-9223-AFEE2035E797}">
      <dsp:nvSpPr>
        <dsp:cNvPr id="0" name=""/>
        <dsp:cNvSpPr/>
      </dsp:nvSpPr>
      <dsp:spPr>
        <a:xfrm rot="2671239">
          <a:off x="6899716" y="5304743"/>
          <a:ext cx="747233" cy="0"/>
        </a:xfrm>
        <a:custGeom>
          <a:avLst/>
          <a:gdLst/>
          <a:ahLst/>
          <a:cxnLst/>
          <a:rect l="0" t="0" r="0" b="0"/>
          <a:pathLst>
            <a:path>
              <a:moveTo>
                <a:pt x="0" y="0"/>
              </a:moveTo>
              <a:lnTo>
                <a:pt x="747233"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EB776F58-672A-46B3-BAFE-239C3857E500}">
      <dsp:nvSpPr>
        <dsp:cNvPr id="0" name=""/>
        <dsp:cNvSpPr/>
      </dsp:nvSpPr>
      <dsp:spPr>
        <a:xfrm>
          <a:off x="6255337" y="5566711"/>
          <a:ext cx="3774190" cy="1185418"/>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ГОЛОВНЕ УПРАВЛІННЯ </a:t>
          </a:r>
          <a:r>
            <a:rPr lang="uk-UA" sz="1400" b="1" kern="1200" dirty="0">
              <a:solidFill>
                <a:schemeClr val="tx1"/>
              </a:solidFill>
              <a:latin typeface="Arial" panose="020B0604020202020204" pitchFamily="34" charset="0"/>
              <a:cs typeface="Arial" panose="020B0604020202020204" pitchFamily="34" charset="0"/>
            </a:rPr>
            <a:t>ДФС</a:t>
          </a:r>
          <a:r>
            <a:rPr lang="ru-RU" sz="1400" b="1" kern="1200" dirty="0">
              <a:solidFill>
                <a:schemeClr val="tx1"/>
              </a:solidFill>
              <a:latin typeface="Arial" panose="020B0604020202020204" pitchFamily="34" charset="0"/>
              <a:cs typeface="Arial" panose="020B0604020202020204" pitchFamily="34" charset="0"/>
            </a:rPr>
            <a:t> У ЛЬВІВСЬКІЙ ОБЛАСТІ</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взаємозвірки</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податкової</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недоїмки</a:t>
          </a:r>
          <a:r>
            <a:rPr lang="ru-RU" sz="1050" kern="1200" dirty="0">
              <a:solidFill>
                <a:schemeClr val="tx1"/>
              </a:solidFill>
              <a:latin typeface="Arial" panose="020B0604020202020204" pitchFamily="34" charset="0"/>
              <a:cs typeface="Arial" panose="020B0604020202020204" pitchFamily="34" charset="0"/>
            </a:rPr>
            <a:t> з </a:t>
          </a:r>
          <a:r>
            <a:rPr lang="ru-RU" sz="1050" kern="1200" dirty="0" err="1">
              <a:solidFill>
                <a:schemeClr val="tx1"/>
              </a:solidFill>
              <a:latin typeface="Arial" panose="020B0604020202020204" pitchFamily="34" charset="0"/>
              <a:cs typeface="Arial" panose="020B0604020202020204" pitchFamily="34" charset="0"/>
            </a:rPr>
            <a:t>окремих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платежів</a:t>
          </a:r>
          <a:r>
            <a:rPr lang="ru-RU" sz="1050" kern="1200" dirty="0">
              <a:solidFill>
                <a:schemeClr val="tx1"/>
              </a:solidFill>
              <a:latin typeface="Arial" panose="020B0604020202020204" pitchFamily="34" charset="0"/>
              <a:cs typeface="Arial" panose="020B0604020202020204" pitchFamily="34" charset="0"/>
            </a:rPr>
            <a:t> до </a:t>
          </a:r>
          <a:r>
            <a:rPr lang="ru-RU" sz="1050" kern="1200" dirty="0" err="1">
              <a:solidFill>
                <a:schemeClr val="tx1"/>
              </a:solidFill>
              <a:latin typeface="Arial" panose="020B0604020202020204" pitchFamily="34" charset="0"/>
              <a:cs typeface="Arial" panose="020B0604020202020204" pitchFamily="34" charset="0"/>
            </a:rPr>
            <a:t>місцевого</a:t>
          </a:r>
          <a:r>
            <a:rPr lang="ru-RU" sz="1050" kern="1200" dirty="0">
              <a:solidFill>
                <a:schemeClr val="tx1"/>
              </a:solidFill>
              <a:latin typeface="Arial" panose="020B0604020202020204" pitchFamily="34" charset="0"/>
              <a:cs typeface="Arial" panose="020B0604020202020204" pitchFamily="34" charset="0"/>
            </a:rPr>
            <a:t> бюджету</a:t>
          </a:r>
          <a:r>
            <a:rPr lang="en-US" sz="1050" kern="1200" dirty="0">
              <a:solidFill>
                <a:schemeClr val="tx1"/>
              </a:solidFill>
              <a:latin typeface="Arial" panose="020B0604020202020204" pitchFamily="34" charset="0"/>
              <a:cs typeface="Arial" panose="020B0604020202020204" pitchFamily="34" charset="0"/>
            </a:rPr>
            <a:t>;</a:t>
          </a:r>
          <a:endParaRPr lang="uk-UA" sz="1050"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pPr>
          <a:r>
            <a:rPr lang="uk-UA"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одержання та надання інформації щодо сплати окремих платежів</a:t>
          </a:r>
          <a:r>
            <a:rPr lang="en-US" sz="1050" kern="1200" dirty="0">
              <a:solidFill>
                <a:schemeClr val="tx1"/>
              </a:solidFill>
              <a:latin typeface="Arial" panose="020B0604020202020204" pitchFamily="34" charset="0"/>
              <a:cs typeface="Arial" panose="020B0604020202020204" pitchFamily="34" charset="0"/>
            </a:rPr>
            <a:t>.</a:t>
          </a:r>
          <a:endParaRPr lang="ru-RU" sz="1050" kern="1200" dirty="0">
            <a:solidFill>
              <a:schemeClr val="tx1"/>
            </a:solidFill>
            <a:latin typeface="Arial" panose="020B0604020202020204" pitchFamily="34" charset="0"/>
            <a:cs typeface="Arial" panose="020B0604020202020204" pitchFamily="34" charset="0"/>
          </a:endParaRPr>
        </a:p>
      </dsp:txBody>
      <dsp:txXfrm>
        <a:off x="6313204" y="5624578"/>
        <a:ext cx="3658456" cy="1069684"/>
      </dsp:txXfrm>
    </dsp:sp>
    <dsp:sp modelId="{56BAE59B-BB71-4937-BED0-0CA0075194F6}">
      <dsp:nvSpPr>
        <dsp:cNvPr id="0" name=""/>
        <dsp:cNvSpPr/>
      </dsp:nvSpPr>
      <dsp:spPr>
        <a:xfrm rot="8081417">
          <a:off x="4346618" y="5291800"/>
          <a:ext cx="700569" cy="0"/>
        </a:xfrm>
        <a:custGeom>
          <a:avLst/>
          <a:gdLst/>
          <a:ahLst/>
          <a:cxnLst/>
          <a:rect l="0" t="0" r="0" b="0"/>
          <a:pathLst>
            <a:path>
              <a:moveTo>
                <a:pt x="0" y="0"/>
              </a:moveTo>
              <a:lnTo>
                <a:pt x="700569"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BD4B3420-9495-457E-A285-CFCB0F7A6894}">
      <dsp:nvSpPr>
        <dsp:cNvPr id="0" name=""/>
        <dsp:cNvSpPr/>
      </dsp:nvSpPr>
      <dsp:spPr>
        <a:xfrm>
          <a:off x="2031324" y="5540824"/>
          <a:ext cx="3611656" cy="1240143"/>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uk-UA" sz="1400" b="1" kern="1200" dirty="0">
              <a:solidFill>
                <a:schemeClr val="tx1"/>
              </a:solidFill>
              <a:latin typeface="Arial" panose="020B0604020202020204" pitchFamily="34" charset="0"/>
              <a:cs typeface="Arial" panose="020B0604020202020204" pitchFamily="34" charset="0"/>
            </a:rPr>
            <a:t>ПАТ «ДЕРЖАВНИЙ ОЩАДНИЙ БАНК УКРАЇНИ»</a:t>
          </a:r>
          <a:endParaRPr lang="ru-RU" sz="1400" b="1"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pPr>
          <a:r>
            <a:rPr lang="uk-UA" sz="1050" b="1" kern="1200" dirty="0">
              <a:solidFill>
                <a:schemeClr val="tx1"/>
              </a:solidFill>
              <a:latin typeface="Arial" panose="020B0604020202020204" pitchFamily="34" charset="0"/>
              <a:cs typeface="Arial" panose="020B0604020202020204" pitchFamily="34" charset="0"/>
            </a:rPr>
            <a:t>- </a:t>
          </a:r>
          <a:r>
            <a:rPr lang="uk-UA" sz="1050" kern="1200" dirty="0">
              <a:solidFill>
                <a:schemeClr val="tx1"/>
              </a:solidFill>
              <a:latin typeface="Arial" panose="020B0604020202020204" pitchFamily="34" charset="0"/>
              <a:cs typeface="Arial" panose="020B0604020202020204" pitchFamily="34" charset="0"/>
            </a:rPr>
            <a:t>підготовка та подання квартальної звітності про виконання бюджету Львівської МТГ;</a:t>
          </a:r>
        </a:p>
        <a:p>
          <a:pPr marL="0" lvl="0" indent="182563" algn="just" defTabSz="622300">
            <a:lnSpc>
              <a:spcPct val="90000"/>
            </a:lnSpc>
            <a:spcBef>
              <a:spcPct val="0"/>
            </a:spcBef>
            <a:spcAft>
              <a:spcPts val="0"/>
            </a:spcAft>
          </a:pPr>
          <a:r>
            <a:rPr lang="uk-UA" sz="1100" b="1" kern="1200" dirty="0">
              <a:solidFill>
                <a:schemeClr val="tx1"/>
              </a:solidFill>
              <a:latin typeface="Arial" panose="020B0604020202020204" pitchFamily="34" charset="0"/>
              <a:cs typeface="Arial" panose="020B0604020202020204" pitchFamily="34" charset="0"/>
            </a:rPr>
            <a:t>-</a:t>
          </a:r>
          <a:r>
            <a:rPr lang="uk-UA" sz="1050" kern="1200" dirty="0">
              <a:solidFill>
                <a:schemeClr val="tx1"/>
              </a:solidFill>
              <a:latin typeface="Arial" panose="020B0604020202020204" pitchFamily="34" charset="0"/>
              <a:cs typeface="Arial" panose="020B0604020202020204" pitchFamily="34" charset="0"/>
            </a:rPr>
            <a:t> аналіз та підписання щомісячних актів наданих послуг депозитарною установою.</a:t>
          </a:r>
          <a:endParaRPr lang="ru-RU" sz="1050" kern="1200" dirty="0">
            <a:solidFill>
              <a:schemeClr val="tx1"/>
            </a:solidFill>
            <a:latin typeface="Arial" panose="020B0604020202020204" pitchFamily="34" charset="0"/>
            <a:cs typeface="Arial" panose="020B0604020202020204" pitchFamily="34" charset="0"/>
          </a:endParaRPr>
        </a:p>
      </dsp:txBody>
      <dsp:txXfrm>
        <a:off x="2091863" y="5601363"/>
        <a:ext cx="3490578" cy="1119065"/>
      </dsp:txXfrm>
    </dsp:sp>
    <dsp:sp modelId="{907D5D19-CE74-42F4-87ED-7E4706627104}">
      <dsp:nvSpPr>
        <dsp:cNvPr id="0" name=""/>
        <dsp:cNvSpPr/>
      </dsp:nvSpPr>
      <dsp:spPr>
        <a:xfrm rot="10584392">
          <a:off x="3570841" y="4135050"/>
          <a:ext cx="927425" cy="0"/>
        </a:xfrm>
        <a:custGeom>
          <a:avLst/>
          <a:gdLst/>
          <a:ahLst/>
          <a:cxnLst/>
          <a:rect l="0" t="0" r="0" b="0"/>
          <a:pathLst>
            <a:path>
              <a:moveTo>
                <a:pt x="0" y="0"/>
              </a:moveTo>
              <a:lnTo>
                <a:pt x="927425"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9633C275-CE84-48F0-8C54-9A8FEF8E80FD}">
      <dsp:nvSpPr>
        <dsp:cNvPr id="0" name=""/>
        <dsp:cNvSpPr/>
      </dsp:nvSpPr>
      <dsp:spPr>
        <a:xfrm>
          <a:off x="349084" y="3066606"/>
          <a:ext cx="3222669" cy="2397400"/>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ЛЬВІВСЬКІ КОМУНАЛЬНІ ПІДПРИЄМСТВА</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надання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позик</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місцевого</a:t>
          </a:r>
          <a:r>
            <a:rPr lang="ru-RU" sz="1050" kern="1200" dirty="0">
              <a:solidFill>
                <a:schemeClr val="tx1"/>
              </a:solidFill>
              <a:latin typeface="Arial" panose="020B0604020202020204" pitchFamily="34" charset="0"/>
              <a:cs typeface="Arial" panose="020B0604020202020204" pitchFamily="34" charset="0"/>
            </a:rPr>
            <a:t> бюджету </a:t>
          </a:r>
          <a:r>
            <a:rPr lang="ru-RU" sz="1050" kern="1200" dirty="0" err="1">
              <a:solidFill>
                <a:schemeClr val="tx1"/>
              </a:solidFill>
              <a:latin typeface="Arial" panose="020B0604020202020204" pitchFamily="34" charset="0"/>
              <a:cs typeface="Arial" panose="020B0604020202020204" pitchFamily="34" charset="0"/>
            </a:rPr>
            <a:t>комунальним</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підприємствам</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погашення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кредитів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міжнародних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фінансових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організацій</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гарантію</a:t>
          </a:r>
          <a:r>
            <a:rPr lang="ru-RU" sz="1050" kern="1200" dirty="0">
              <a:solidFill>
                <a:schemeClr val="tx1"/>
              </a:solidFill>
              <a:latin typeface="Arial" panose="020B0604020202020204" pitchFamily="34" charset="0"/>
              <a:cs typeface="Arial" panose="020B0604020202020204" pitchFamily="34" charset="0"/>
            </a:rPr>
            <a:t> м. Львова;</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аналіз</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фінансування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видатків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погашення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кредитів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комунальних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підприємств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міжнародних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фінансових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організацій</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наданих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муніципальну</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гарантію</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uk-UA" sz="1050" kern="1200" dirty="0">
              <a:solidFill>
                <a:schemeClr val="tx1"/>
              </a:solidFill>
              <a:latin typeface="Arial" panose="020B0604020202020204" pitchFamily="34" charset="0"/>
              <a:cs typeface="Arial" panose="020B0604020202020204" pitchFamily="34" charset="0"/>
            </a:rPr>
            <a:t>аналіз звітності КП по гарантійним кредитним договорам</a:t>
          </a:r>
          <a:r>
            <a:rPr lang="ru-RU" sz="1050" kern="1200" dirty="0">
              <a:solidFill>
                <a:schemeClr val="tx1"/>
              </a:solidFill>
              <a:latin typeface="Arial" panose="020B0604020202020204" pitchFamily="34" charset="0"/>
              <a:cs typeface="Arial" panose="020B0604020202020204" pitchFamily="34" charset="0"/>
            </a:rPr>
            <a:t>.</a:t>
          </a:r>
        </a:p>
      </dsp:txBody>
      <dsp:txXfrm>
        <a:off x="466115" y="3183637"/>
        <a:ext cx="2988607" cy="2163338"/>
      </dsp:txXfrm>
    </dsp:sp>
    <dsp:sp modelId="{4B484B0F-AA88-4C88-AFBF-03E3EF74F8D0}">
      <dsp:nvSpPr>
        <dsp:cNvPr id="0" name=""/>
        <dsp:cNvSpPr/>
      </dsp:nvSpPr>
      <dsp:spPr>
        <a:xfrm rot="12606854">
          <a:off x="3591754" y="2921588"/>
          <a:ext cx="971139" cy="0"/>
        </a:xfrm>
        <a:custGeom>
          <a:avLst/>
          <a:gdLst/>
          <a:ahLst/>
          <a:cxnLst/>
          <a:rect l="0" t="0" r="0" b="0"/>
          <a:pathLst>
            <a:path>
              <a:moveTo>
                <a:pt x="0" y="0"/>
              </a:moveTo>
              <a:lnTo>
                <a:pt x="971139" y="0"/>
              </a:lnTo>
            </a:path>
          </a:pathLst>
        </a:custGeom>
        <a:noFill/>
        <a:ln w="57150" cap="rnd" cmpd="sng" algn="ctr">
          <a:solidFill>
            <a:srgbClr val="0070C0"/>
          </a:solidFill>
          <a:prstDash val="solid"/>
        </a:ln>
        <a:effectLst/>
      </dsp:spPr>
      <dsp:style>
        <a:lnRef idx="2">
          <a:scrgbClr r="0" g="0" b="0"/>
        </a:lnRef>
        <a:fillRef idx="0">
          <a:scrgbClr r="0" g="0" b="0"/>
        </a:fillRef>
        <a:effectRef idx="0">
          <a:scrgbClr r="0" g="0" b="0"/>
        </a:effectRef>
        <a:fontRef idx="minor"/>
      </dsp:style>
    </dsp:sp>
    <dsp:sp modelId="{000B2A83-E21E-4159-8541-EB8B99561D6E}">
      <dsp:nvSpPr>
        <dsp:cNvPr id="0" name=""/>
        <dsp:cNvSpPr/>
      </dsp:nvSpPr>
      <dsp:spPr>
        <a:xfrm>
          <a:off x="346678" y="481514"/>
          <a:ext cx="3310615" cy="2472705"/>
        </a:xfrm>
        <a:prstGeom prst="roundRect">
          <a:avLst/>
        </a:prstGeom>
        <a:solidFill>
          <a:schemeClr val="bg1"/>
        </a:solidFill>
        <a:ln w="38100" cap="rnd"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ru-RU" sz="1400" b="1" kern="1200" dirty="0">
              <a:solidFill>
                <a:schemeClr val="tx1"/>
              </a:solidFill>
              <a:latin typeface="Arial" panose="020B0604020202020204" pitchFamily="34" charset="0"/>
              <a:cs typeface="Arial" panose="020B0604020202020204" pitchFamily="34" charset="0"/>
            </a:rPr>
            <a:t>МІНІСТЕРСТВО ФІНАНСІВ УКРАЇНИ</a:t>
          </a:r>
        </a:p>
        <a:p>
          <a:pPr marL="0" lvl="0" indent="182563" algn="just" defTabSz="622300">
            <a:lnSpc>
              <a:spcPct val="90000"/>
            </a:lnSpc>
            <a:spcBef>
              <a:spcPct val="0"/>
            </a:spcBef>
            <a:spcAft>
              <a:spcPts val="0"/>
            </a:spcAft>
          </a:pPr>
          <a:r>
            <a:rPr lang="ru-RU" sz="1050" b="1" kern="1200" dirty="0">
              <a:solidFill>
                <a:schemeClr val="tx1"/>
              </a:solidFill>
              <a:latin typeface="Arial" panose="020B0604020202020204" pitchFamily="34" charset="0"/>
              <a:cs typeface="Arial" panose="020B0604020202020204" pitchFamily="34" charset="0"/>
            </a:rPr>
            <a:t>-</a:t>
          </a:r>
          <a:r>
            <a:rPr lang="ru-RU" sz="100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подання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щодо</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здійснення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запозичень</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подання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пакетів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погодження</a:t>
          </a:r>
          <a:r>
            <a:rPr lang="ru-RU" sz="1050" kern="1200" dirty="0">
              <a:solidFill>
                <a:schemeClr val="tx1"/>
              </a:solidFill>
              <a:latin typeface="Arial" panose="020B0604020202020204" pitchFamily="34" charset="0"/>
              <a:cs typeface="Arial" panose="020B0604020202020204" pitchFamily="34" charset="0"/>
            </a:rPr>
            <a:t> про </a:t>
          </a:r>
          <a:r>
            <a:rPr lang="ru-RU" sz="1050" kern="1200" dirty="0" err="1">
              <a:solidFill>
                <a:schemeClr val="tx1"/>
              </a:solidFill>
              <a:latin typeface="Arial" panose="020B0604020202020204" pitchFamily="34" charset="0"/>
              <a:cs typeface="Arial" panose="020B0604020202020204" pitchFamily="34" charset="0"/>
            </a:rPr>
            <a:t>наміри</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надання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муніципальних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гарантій</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комунальним</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підприємствам</a:t>
          </a:r>
          <a:r>
            <a:rPr lang="ru-RU" sz="1050" kern="1200" dirty="0">
              <a:solidFill>
                <a:schemeClr val="tx1"/>
              </a:solidFill>
              <a:latin typeface="Arial" panose="020B0604020202020204" pitchFamily="34" charset="0"/>
              <a:cs typeface="Arial" panose="020B0604020202020204" pitchFamily="34" charset="0"/>
            </a:rPr>
            <a:t> м. Львова на </a:t>
          </a:r>
          <a:r>
            <a:rPr lang="ru-RU" sz="1050" kern="1200" dirty="0" err="1">
              <a:solidFill>
                <a:schemeClr val="tx1"/>
              </a:solidFill>
              <a:latin typeface="Arial" panose="020B0604020202020204" pitchFamily="34" charset="0"/>
              <a:cs typeface="Arial" panose="020B0604020202020204" pitchFamily="34" charset="0"/>
            </a:rPr>
            <a:t>залучення</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кредитів</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від</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міжнародних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фінансових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організацій</a:t>
          </a:r>
          <a:r>
            <a:rPr lang="ru-RU" sz="1050" kern="1200" dirty="0">
              <a:solidFill>
                <a:schemeClr val="tx1"/>
              </a:solidFill>
              <a:latin typeface="Arial" panose="020B0604020202020204" pitchFamily="34" charset="0"/>
              <a:cs typeface="Arial" panose="020B0604020202020204" pitchFamily="34" charset="0"/>
            </a:rPr>
            <a:t>;</a:t>
          </a:r>
        </a:p>
        <a:p>
          <a:pPr marL="0" lvl="0" indent="182563" algn="just" defTabSz="622300">
            <a:lnSpc>
              <a:spcPct val="90000"/>
            </a:lnSpc>
            <a:spcBef>
              <a:spcPct val="0"/>
            </a:spcBef>
            <a:spcAft>
              <a:spcPts val="0"/>
            </a:spcAft>
          </a:pPr>
          <a:r>
            <a:rPr lang="ru-RU" sz="1100" b="1" kern="1200" dirty="0">
              <a:solidFill>
                <a:schemeClr val="tx1"/>
              </a:solidFill>
              <a:latin typeface="Arial" panose="020B0604020202020204" pitchFamily="34" charset="0"/>
              <a:cs typeface="Arial" panose="020B0604020202020204" pitchFamily="34" charset="0"/>
            </a:rPr>
            <a:t>-</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підготовка</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документів</a:t>
          </a:r>
          <a:r>
            <a:rPr lang="ru-RU" sz="1050" kern="1200" dirty="0">
              <a:solidFill>
                <a:schemeClr val="tx1"/>
              </a:solidFill>
              <a:latin typeface="Arial" panose="020B0604020202020204" pitchFamily="34" charset="0"/>
              <a:cs typeface="Arial" panose="020B0604020202020204" pitchFamily="34" charset="0"/>
            </a:rPr>
            <a:t> на </a:t>
          </a:r>
          <a:r>
            <a:rPr lang="ru-RU" sz="1050" kern="1200" dirty="0" err="1">
              <a:solidFill>
                <a:schemeClr val="tx1"/>
              </a:solidFill>
              <a:latin typeface="Arial" panose="020B0604020202020204" pitchFamily="34" charset="0"/>
              <a:cs typeface="Arial" panose="020B0604020202020204" pitchFamily="34" charset="0"/>
            </a:rPr>
            <a:t>реєстрацію</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нових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залучених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запозичень</a:t>
          </a:r>
          <a:r>
            <a:rPr lang="ru-RU" sz="1050" kern="1200" dirty="0">
              <a:solidFill>
                <a:schemeClr val="tx1"/>
              </a:solidFill>
              <a:latin typeface="Arial" panose="020B0604020202020204" pitchFamily="34" charset="0"/>
              <a:cs typeface="Arial" panose="020B0604020202020204" pitchFamily="34" charset="0"/>
            </a:rPr>
            <a:t> та </a:t>
          </a:r>
          <a:r>
            <a:rPr lang="ru-RU" sz="1050" kern="1200" dirty="0" err="1">
              <a:solidFill>
                <a:schemeClr val="tx1"/>
              </a:solidFill>
              <a:latin typeface="Arial" panose="020B0604020202020204" pitchFamily="34" charset="0"/>
              <a:cs typeface="Arial" panose="020B0604020202020204" pitchFamily="34" charset="0"/>
            </a:rPr>
            <a:t>наданих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місцевих</a:t>
          </a:r>
          <a:r>
            <a:rPr lang="ru-RU" sz="1050" kern="1200" dirty="0">
              <a:solidFill>
                <a:schemeClr val="tx1"/>
              </a:solidFill>
              <a:latin typeface="Arial" panose="020B0604020202020204" pitchFamily="34" charset="0"/>
              <a:cs typeface="Arial" panose="020B0604020202020204" pitchFamily="34" charset="0"/>
            </a:rPr>
            <a:t> </a:t>
          </a:r>
          <a:r>
            <a:rPr lang="ru-RU" sz="1050" kern="1200" dirty="0" err="1">
              <a:solidFill>
                <a:schemeClr val="tx1"/>
              </a:solidFill>
              <a:latin typeface="Arial" panose="020B0604020202020204" pitchFamily="34" charset="0"/>
              <a:cs typeface="Arial" panose="020B0604020202020204" pitchFamily="34" charset="0"/>
            </a:rPr>
            <a:t>гарантій</a:t>
          </a:r>
          <a:r>
            <a:rPr lang="ru-RU" sz="1050" kern="1200" dirty="0">
              <a:solidFill>
                <a:schemeClr val="tx1"/>
              </a:solidFill>
              <a:latin typeface="Arial" panose="020B0604020202020204" pitchFamily="34" charset="0"/>
              <a:cs typeface="Arial" panose="020B0604020202020204" pitchFamily="34" charset="0"/>
            </a:rPr>
            <a:t> м. Львова</a:t>
          </a:r>
          <a:r>
            <a:rPr lang="en-US" sz="1050" kern="1200" dirty="0">
              <a:solidFill>
                <a:schemeClr val="tx1"/>
              </a:solidFill>
              <a:latin typeface="Arial" panose="020B0604020202020204" pitchFamily="34" charset="0"/>
              <a:cs typeface="Arial" panose="020B0604020202020204" pitchFamily="34" charset="0"/>
            </a:rPr>
            <a:t>;</a:t>
          </a:r>
          <a:endParaRPr lang="ru-RU" sz="1050" kern="1200" dirty="0">
            <a:solidFill>
              <a:schemeClr val="tx1"/>
            </a:solidFill>
            <a:latin typeface="Arial" panose="020B0604020202020204" pitchFamily="34" charset="0"/>
            <a:cs typeface="Arial" panose="020B0604020202020204" pitchFamily="34" charset="0"/>
          </a:endParaRPr>
        </a:p>
        <a:p>
          <a:pPr marL="0" lvl="0" indent="182563" algn="just" defTabSz="622300">
            <a:lnSpc>
              <a:spcPct val="90000"/>
            </a:lnSpc>
            <a:spcBef>
              <a:spcPct val="0"/>
            </a:spcBef>
            <a:spcAft>
              <a:spcPts val="0"/>
            </a:spcAft>
          </a:pPr>
          <a:r>
            <a:rPr lang="en-US" sz="1100" b="1" kern="1200" dirty="0">
              <a:solidFill>
                <a:schemeClr val="tx1"/>
              </a:solidFill>
              <a:latin typeface="Arial" panose="020B0604020202020204" pitchFamily="34" charset="0"/>
              <a:cs typeface="Arial" panose="020B0604020202020204" pitchFamily="34" charset="0"/>
            </a:rPr>
            <a:t>-</a:t>
          </a:r>
          <a:r>
            <a:rPr lang="en-US" sz="1050" kern="1200" dirty="0">
              <a:solidFill>
                <a:schemeClr val="tx1"/>
              </a:solidFill>
              <a:latin typeface="Arial" panose="020B0604020202020204" pitchFamily="34" charset="0"/>
              <a:cs typeface="Arial" panose="020B0604020202020204" pitchFamily="34" charset="0"/>
            </a:rPr>
            <a:t> </a:t>
          </a:r>
          <a:r>
            <a:rPr lang="uk-UA" sz="1050" kern="1200" dirty="0">
              <a:solidFill>
                <a:schemeClr val="tx1"/>
              </a:solidFill>
              <a:latin typeface="Arial" panose="020B0604020202020204" pitchFamily="34" charset="0"/>
              <a:cs typeface="Arial" panose="020B0604020202020204" pitchFamily="34" charset="0"/>
            </a:rPr>
            <a:t>підготовка та подання графіків планових та фактичних надходжень за місцевими запозиченнями та гарантіями</a:t>
          </a:r>
          <a:r>
            <a:rPr lang="en-US" sz="1050" kern="1200" dirty="0">
              <a:solidFill>
                <a:schemeClr val="tx1"/>
              </a:solidFill>
              <a:latin typeface="Arial" panose="020B0604020202020204" pitchFamily="34" charset="0"/>
              <a:cs typeface="Arial" panose="020B0604020202020204" pitchFamily="34" charset="0"/>
            </a:rPr>
            <a:t>.</a:t>
          </a:r>
          <a:endParaRPr lang="ru-RU" sz="1050" kern="1200" dirty="0">
            <a:solidFill>
              <a:schemeClr val="tx1"/>
            </a:solidFill>
            <a:latin typeface="Arial" panose="020B0604020202020204" pitchFamily="34" charset="0"/>
            <a:cs typeface="Arial" panose="020B0604020202020204" pitchFamily="34" charset="0"/>
          </a:endParaRPr>
        </a:p>
      </dsp:txBody>
      <dsp:txXfrm>
        <a:off x="467386" y="602222"/>
        <a:ext cx="3069199" cy="223128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60" cy="498056"/>
          </a:xfrm>
          <a:prstGeom prst="rect">
            <a:avLst/>
          </a:prstGeom>
        </p:spPr>
        <p:txBody>
          <a:bodyPr vert="horz" lIns="92093" tIns="46047" rIns="92093" bIns="46047" rtlCol="0"/>
          <a:lstStyle>
            <a:lvl1pPr algn="l">
              <a:defRPr sz="1200"/>
            </a:lvl1pPr>
          </a:lstStyle>
          <a:p>
            <a:endParaRPr lang="uk-UA"/>
          </a:p>
        </p:txBody>
      </p:sp>
      <p:sp>
        <p:nvSpPr>
          <p:cNvPr id="3" name="Дата 2"/>
          <p:cNvSpPr>
            <a:spLocks noGrp="1"/>
          </p:cNvSpPr>
          <p:nvPr>
            <p:ph type="dt" idx="1"/>
          </p:nvPr>
        </p:nvSpPr>
        <p:spPr>
          <a:xfrm>
            <a:off x="3850442" y="0"/>
            <a:ext cx="2945660" cy="498056"/>
          </a:xfrm>
          <a:prstGeom prst="rect">
            <a:avLst/>
          </a:prstGeom>
        </p:spPr>
        <p:txBody>
          <a:bodyPr vert="horz" lIns="92093" tIns="46047" rIns="92093" bIns="46047" rtlCol="0"/>
          <a:lstStyle>
            <a:lvl1pPr algn="r">
              <a:defRPr sz="1200"/>
            </a:lvl1pPr>
          </a:lstStyle>
          <a:p>
            <a:fld id="{C3622694-3E98-495B-9AC2-4560A49FA0F6}" type="datetimeFigureOut">
              <a:rPr lang="uk-UA" smtClean="0"/>
              <a:t>31.01.2022</a:t>
            </a:fld>
            <a:endParaRPr lang="uk-UA"/>
          </a:p>
        </p:txBody>
      </p:sp>
      <p:sp>
        <p:nvSpPr>
          <p:cNvPr id="4" name="Образ слайда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2093" tIns="46047" rIns="92093" bIns="46047" rtlCol="0" anchor="ctr"/>
          <a:lstStyle/>
          <a:p>
            <a:endParaRPr lang="uk-UA"/>
          </a:p>
        </p:txBody>
      </p:sp>
      <p:sp>
        <p:nvSpPr>
          <p:cNvPr id="5" name="Заметки 4"/>
          <p:cNvSpPr>
            <a:spLocks noGrp="1"/>
          </p:cNvSpPr>
          <p:nvPr>
            <p:ph type="body" sz="quarter" idx="3"/>
          </p:nvPr>
        </p:nvSpPr>
        <p:spPr>
          <a:xfrm>
            <a:off x="679768" y="4777196"/>
            <a:ext cx="5438140" cy="3908614"/>
          </a:xfrm>
          <a:prstGeom prst="rect">
            <a:avLst/>
          </a:prstGeom>
        </p:spPr>
        <p:txBody>
          <a:bodyPr vert="horz" lIns="92093" tIns="46047" rIns="92093" bIns="46047"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4"/>
            <a:ext cx="2945660" cy="498055"/>
          </a:xfrm>
          <a:prstGeom prst="rect">
            <a:avLst/>
          </a:prstGeom>
        </p:spPr>
        <p:txBody>
          <a:bodyPr vert="horz" lIns="92093" tIns="46047" rIns="92093" bIns="46047" rtlCol="0" anchor="b"/>
          <a:lstStyle>
            <a:lvl1pPr algn="l">
              <a:defRPr sz="1200"/>
            </a:lvl1pPr>
          </a:lstStyle>
          <a:p>
            <a:endParaRPr lang="uk-UA"/>
          </a:p>
        </p:txBody>
      </p:sp>
      <p:sp>
        <p:nvSpPr>
          <p:cNvPr id="7" name="Номер слайда 6"/>
          <p:cNvSpPr>
            <a:spLocks noGrp="1"/>
          </p:cNvSpPr>
          <p:nvPr>
            <p:ph type="sldNum" sz="quarter" idx="5"/>
          </p:nvPr>
        </p:nvSpPr>
        <p:spPr>
          <a:xfrm>
            <a:off x="3850442" y="9428584"/>
            <a:ext cx="2945660" cy="498055"/>
          </a:xfrm>
          <a:prstGeom prst="rect">
            <a:avLst/>
          </a:prstGeom>
        </p:spPr>
        <p:txBody>
          <a:bodyPr vert="horz" lIns="92093" tIns="46047" rIns="92093" bIns="46047" rtlCol="0" anchor="b"/>
          <a:lstStyle>
            <a:lvl1pPr algn="r">
              <a:defRPr sz="1200"/>
            </a:lvl1pPr>
          </a:lstStyle>
          <a:p>
            <a:fld id="{29E55B81-7F25-40B8-ACCE-76898A42AFBD}" type="slidenum">
              <a:rPr lang="uk-UA" smtClean="0"/>
              <a:t>‹№›</a:t>
            </a:fld>
            <a:endParaRPr lang="uk-UA"/>
          </a:p>
        </p:txBody>
      </p:sp>
    </p:spTree>
    <p:extLst>
      <p:ext uri="{BB962C8B-B14F-4D97-AF65-F5344CB8AC3E}">
        <p14:creationId xmlns:p14="http://schemas.microsoft.com/office/powerpoint/2010/main" val="317312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defTabSz="920933" eaLnBrk="0" fontAlgn="base" hangingPunct="0">
              <a:spcBef>
                <a:spcPct val="0"/>
              </a:spcBef>
              <a:spcAft>
                <a:spcPct val="0"/>
              </a:spcAft>
              <a:defRPr/>
            </a:pPr>
            <a:fld id="{B53313B8-E5E8-4734-9CC9-23A011562194}" type="slidenum">
              <a:rPr lang="ru-RU">
                <a:solidFill>
                  <a:srgbClr val="000000"/>
                </a:solidFill>
                <a:latin typeface="Times New Roman" pitchFamily="18" charset="0"/>
              </a:rPr>
              <a:pPr defTabSz="920933" eaLnBrk="0" fontAlgn="base" hangingPunct="0">
                <a:spcBef>
                  <a:spcPct val="0"/>
                </a:spcBef>
                <a:spcAft>
                  <a:spcPct val="0"/>
                </a:spcAft>
                <a:defRPr/>
              </a:pPr>
              <a:t>10</a:t>
            </a:fld>
            <a:endParaRPr lang="ru-RU">
              <a:solidFill>
                <a:srgbClr val="000000"/>
              </a:solidFill>
              <a:latin typeface="Times New Roman" pitchFamily="18" charset="0"/>
            </a:endParaRPr>
          </a:p>
        </p:txBody>
      </p:sp>
    </p:spTree>
    <p:extLst>
      <p:ext uri="{BB962C8B-B14F-4D97-AF65-F5344CB8AC3E}">
        <p14:creationId xmlns:p14="http://schemas.microsoft.com/office/powerpoint/2010/main" val="442246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29E55B81-7F25-40B8-ACCE-76898A42AFBD}" type="slidenum">
              <a:rPr lang="uk-UA" smtClean="0"/>
              <a:t>16</a:t>
            </a:fld>
            <a:endParaRPr lang="uk-UA"/>
          </a:p>
        </p:txBody>
      </p:sp>
    </p:spTree>
    <p:extLst>
      <p:ext uri="{BB962C8B-B14F-4D97-AF65-F5344CB8AC3E}">
        <p14:creationId xmlns:p14="http://schemas.microsoft.com/office/powerpoint/2010/main" val="3778997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gray">
          <a:xfrm>
            <a:off x="920752" y="3340101"/>
            <a:ext cx="10204449" cy="485775"/>
          </a:xfrm>
          <a:custGeom>
            <a:avLst/>
            <a:gdLst>
              <a:gd name="T0" fmla="*/ 2147483646 w 4128"/>
              <a:gd name="T1" fmla="*/ 2147483646 h 479"/>
              <a:gd name="T2" fmla="*/ 2147483646 w 4128"/>
              <a:gd name="T3" fmla="*/ 2147483646 h 479"/>
              <a:gd name="T4" fmla="*/ 2147483646 w 4128"/>
              <a:gd name="T5" fmla="*/ 2147483646 h 479"/>
              <a:gd name="T6" fmla="*/ 0 w 4128"/>
              <a:gd name="T7" fmla="*/ 2147483646 h 479"/>
              <a:gd name="T8" fmla="*/ 2147483646 w 4128"/>
              <a:gd name="T9" fmla="*/ 2147483646 h 4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sz="1800"/>
          </a:p>
        </p:txBody>
      </p:sp>
      <p:sp>
        <p:nvSpPr>
          <p:cNvPr id="265219" name="Rectangle 3"/>
          <p:cNvSpPr>
            <a:spLocks noGrp="1" noChangeArrowheads="1"/>
          </p:cNvSpPr>
          <p:nvPr>
            <p:ph type="ctrTitle"/>
          </p:nvPr>
        </p:nvSpPr>
        <p:spPr>
          <a:xfrm>
            <a:off x="914400" y="2286000"/>
            <a:ext cx="10363200" cy="1143000"/>
          </a:xfrm>
        </p:spPr>
        <p:txBody>
          <a:bodyPr/>
          <a:lstStyle>
            <a:lvl1pPr>
              <a:defRPr/>
            </a:lvl1pPr>
          </a:lstStyle>
          <a:p>
            <a:r>
              <a:rPr lang="ru-RU"/>
              <a:t>Щелчок правит образец заголовка</a:t>
            </a:r>
          </a:p>
        </p:txBody>
      </p:sp>
      <p:sp>
        <p:nvSpPr>
          <p:cNvPr id="265220" name="Rectangle 4"/>
          <p:cNvSpPr>
            <a:spLocks noGrp="1" noChangeArrowheads="1"/>
          </p:cNvSpPr>
          <p:nvPr>
            <p:ph type="subTitle" idx="1"/>
          </p:nvPr>
        </p:nvSpPr>
        <p:spPr>
          <a:xfrm>
            <a:off x="1828800" y="3886200"/>
            <a:ext cx="8534400" cy="1752600"/>
          </a:xfrm>
        </p:spPr>
        <p:txBody>
          <a:bodyPr/>
          <a:lstStyle>
            <a:lvl1pPr marL="0" indent="0" algn="ctr">
              <a:buFont typeface="Monotype Sorts" pitchFamily="2" charset="2"/>
              <a:buNone/>
              <a:defRPr/>
            </a:lvl1pPr>
          </a:lstStyle>
          <a:p>
            <a:r>
              <a:rPr lang="ru-RU"/>
              <a:t>Щелчок правит образец подзаголовка</a:t>
            </a:r>
          </a:p>
        </p:txBody>
      </p:sp>
      <p:sp>
        <p:nvSpPr>
          <p:cNvPr id="5" name="Rectangle 5"/>
          <p:cNvSpPr>
            <a:spLocks noGrp="1" noChangeArrowheads="1"/>
          </p:cNvSpPr>
          <p:nvPr>
            <p:ph type="dt" sz="half" idx="10"/>
          </p:nvPr>
        </p:nvSpPr>
        <p:spPr/>
        <p:txBody>
          <a:bodyPr/>
          <a:lstStyle>
            <a:lvl1pPr>
              <a:defRPr>
                <a:solidFill>
                  <a:srgbClr val="578963"/>
                </a:solidFill>
              </a:defRPr>
            </a:lvl1pPr>
          </a:lstStyle>
          <a:p>
            <a:pPr>
              <a:defRPr/>
            </a:pPr>
            <a:fld id="{8D9E7F26-0B38-4AAB-B6A1-F12DDC491BBC}" type="datetime1">
              <a:rPr lang="ru-RU"/>
              <a:pPr>
                <a:defRPr/>
              </a:pPr>
              <a:t>31.01.2022</a:t>
            </a:fld>
            <a:endParaRPr lang="ru-RU"/>
          </a:p>
        </p:txBody>
      </p:sp>
      <p:sp>
        <p:nvSpPr>
          <p:cNvPr id="6" name="Rectangle 6"/>
          <p:cNvSpPr>
            <a:spLocks noGrp="1" noChangeArrowheads="1"/>
          </p:cNvSpPr>
          <p:nvPr>
            <p:ph type="ftr" sz="quarter" idx="11"/>
          </p:nvPr>
        </p:nvSpPr>
        <p:spPr/>
        <p:txBody>
          <a:bodyPr/>
          <a:lstStyle>
            <a:lvl1pPr>
              <a:defRPr>
                <a:solidFill>
                  <a:srgbClr val="578963"/>
                </a:solidFill>
              </a:defRPr>
            </a:lvl1pPr>
          </a:lstStyle>
          <a:p>
            <a:pPr>
              <a:defRPr/>
            </a:pPr>
            <a:endParaRPr lang="ru-RU"/>
          </a:p>
        </p:txBody>
      </p:sp>
      <p:sp>
        <p:nvSpPr>
          <p:cNvPr id="7" name="Rectangle 7"/>
          <p:cNvSpPr>
            <a:spLocks noGrp="1" noChangeArrowheads="1"/>
          </p:cNvSpPr>
          <p:nvPr>
            <p:ph type="sldNum" sz="quarter" idx="12"/>
          </p:nvPr>
        </p:nvSpPr>
        <p:spPr/>
        <p:txBody>
          <a:bodyPr/>
          <a:lstStyle>
            <a:lvl1pPr>
              <a:defRPr>
                <a:solidFill>
                  <a:srgbClr val="578963"/>
                </a:solidFill>
              </a:defRPr>
            </a:lvl1pPr>
          </a:lstStyle>
          <a:p>
            <a:pPr>
              <a:defRPr/>
            </a:pPr>
            <a:fld id="{E6B2B3CF-DE16-42E9-8F32-7ECAF2DE3C11}" type="slidenum">
              <a:rPr lang="ru-RU" altLang="ru-RU"/>
              <a:pPr>
                <a:defRPr/>
              </a:pPr>
              <a:t>‹№›</a:t>
            </a:fld>
            <a:endParaRPr lang="ru-RU" altLang="ru-RU"/>
          </a:p>
        </p:txBody>
      </p:sp>
    </p:spTree>
    <p:extLst>
      <p:ext uri="{BB962C8B-B14F-4D97-AF65-F5344CB8AC3E}">
        <p14:creationId xmlns:p14="http://schemas.microsoft.com/office/powerpoint/2010/main" val="178623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81D52AD0-464A-4E34-8122-585CBAC8E965}" type="datetime1">
              <a:rPr lang="ru-RU"/>
              <a:pPr>
                <a:defRPr/>
              </a:pPr>
              <a:t>31.01.2022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A62915E-DDA3-4EB6-9CDD-89E2B7C0CCA1}" type="slidenum">
              <a:rPr lang="ru-RU" altLang="ru-RU"/>
              <a:pPr>
                <a:defRPr/>
              </a:pPr>
              <a:t>‹№›</a:t>
            </a:fld>
            <a:endParaRPr lang="ru-RU" altLang="ru-RU"/>
          </a:p>
        </p:txBody>
      </p:sp>
    </p:spTree>
    <p:extLst>
      <p:ext uri="{BB962C8B-B14F-4D97-AF65-F5344CB8AC3E}">
        <p14:creationId xmlns:p14="http://schemas.microsoft.com/office/powerpoint/2010/main" val="2229048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686800" y="457200"/>
            <a:ext cx="2590800" cy="56388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914400" y="457200"/>
            <a:ext cx="7569200" cy="5638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9A511220-035C-4632-BE6E-070866AB28DA}" type="datetime1">
              <a:rPr lang="ru-RU"/>
              <a:pPr>
                <a:defRPr/>
              </a:pPr>
              <a:t>31.01.2022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1EECE4B-FE20-4BE1-884E-8B47EA177F1D}" type="slidenum">
              <a:rPr lang="ru-RU" altLang="ru-RU"/>
              <a:pPr>
                <a:defRPr/>
              </a:pPr>
              <a:t>‹№›</a:t>
            </a:fld>
            <a:endParaRPr lang="ru-RU" altLang="ru-RU"/>
          </a:p>
        </p:txBody>
      </p:sp>
    </p:spTree>
    <p:extLst>
      <p:ext uri="{BB962C8B-B14F-4D97-AF65-F5344CB8AC3E}">
        <p14:creationId xmlns:p14="http://schemas.microsoft.com/office/powerpoint/2010/main" val="2251426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914400" y="457200"/>
            <a:ext cx="10363200" cy="5638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a:ln/>
        </p:spPr>
        <p:txBody>
          <a:bodyPr/>
          <a:lstStyle>
            <a:lvl1pPr>
              <a:defRPr/>
            </a:lvl1pPr>
          </a:lstStyle>
          <a:p>
            <a:pPr>
              <a:defRPr/>
            </a:pPr>
            <a:fld id="{ED5D169E-992F-4CA0-BE4A-48A33F8405BF}" type="datetime1">
              <a:rPr lang="ru-RU"/>
              <a:pPr>
                <a:defRPr/>
              </a:pPr>
              <a:t>31.01.2022</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C1AAB4C-FD83-4CE3-9318-D1AC9D1452DE}" type="slidenum">
              <a:rPr lang="ru-RU" altLang="ru-RU"/>
              <a:pPr>
                <a:defRPr/>
              </a:pPr>
              <a:t>‹№›</a:t>
            </a:fld>
            <a:endParaRPr lang="ru-RU" altLang="ru-RU"/>
          </a:p>
        </p:txBody>
      </p:sp>
    </p:spTree>
    <p:extLst>
      <p:ext uri="{BB962C8B-B14F-4D97-AF65-F5344CB8AC3E}">
        <p14:creationId xmlns:p14="http://schemas.microsoft.com/office/powerpoint/2010/main" val="331859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fld id="{11A2B631-940B-4B5D-8F09-F852936F69AF}"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DCB147C-2A1C-47E2-95A9-4A696A775CA0}" type="slidenum">
              <a:rPr lang="ru-RU" smtClean="0"/>
              <a:pPr>
                <a:defRPr/>
              </a:pPr>
              <a:t>‹№›</a:t>
            </a:fld>
            <a:endParaRPr lang="ru-RU"/>
          </a:p>
        </p:txBody>
      </p:sp>
    </p:spTree>
    <p:extLst>
      <p:ext uri="{BB962C8B-B14F-4D97-AF65-F5344CB8AC3E}">
        <p14:creationId xmlns:p14="http://schemas.microsoft.com/office/powerpoint/2010/main" val="2155429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5F16BC55-4C8F-4FF8-B007-D4BE70FAEE05}"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253EEB6-66BF-4FAD-8100-50E69E5EDBCB}" type="slidenum">
              <a:rPr lang="ru-RU" smtClean="0"/>
              <a:pPr>
                <a:defRPr/>
              </a:pPr>
              <a:t>‹№›</a:t>
            </a:fld>
            <a:endParaRPr lang="ru-RU"/>
          </a:p>
        </p:txBody>
      </p:sp>
    </p:spTree>
    <p:extLst>
      <p:ext uri="{BB962C8B-B14F-4D97-AF65-F5344CB8AC3E}">
        <p14:creationId xmlns:p14="http://schemas.microsoft.com/office/powerpoint/2010/main" val="2890332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0BF0D65D-D8A4-4370-8B1D-121932D454D6}"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F4EC716-1767-4DB2-A4D9-6B87533DA763}" type="slidenum">
              <a:rPr lang="ru-RU" smtClean="0"/>
              <a:pPr>
                <a:defRPr/>
              </a:pPr>
              <a:t>‹№›</a:t>
            </a:fld>
            <a:endParaRPr lang="ru-RU"/>
          </a:p>
        </p:txBody>
      </p:sp>
    </p:spTree>
    <p:extLst>
      <p:ext uri="{BB962C8B-B14F-4D97-AF65-F5344CB8AC3E}">
        <p14:creationId xmlns:p14="http://schemas.microsoft.com/office/powerpoint/2010/main" val="891683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fld id="{1226459F-BBD8-4D90-9064-851CF936E1D4}" type="datetime1">
              <a:rPr lang="ru-RU" smtClean="0"/>
              <a:pPr>
                <a:defRPr/>
              </a:pPr>
              <a:t>31.01.2022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94F4EB87-071B-46CC-8F1C-D4B560FAC1CC}" type="slidenum">
              <a:rPr lang="ru-RU" smtClean="0"/>
              <a:pPr>
                <a:defRPr/>
              </a:pPr>
              <a:t>‹№›</a:t>
            </a:fld>
            <a:endParaRPr lang="ru-RU"/>
          </a:p>
        </p:txBody>
      </p:sp>
    </p:spTree>
    <p:extLst>
      <p:ext uri="{BB962C8B-B14F-4D97-AF65-F5344CB8AC3E}">
        <p14:creationId xmlns:p14="http://schemas.microsoft.com/office/powerpoint/2010/main" val="2617236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fld id="{2E890133-BE42-4EB5-96D6-4A039508F1B5}" type="datetime1">
              <a:rPr lang="ru-RU" smtClean="0"/>
              <a:pPr>
                <a:defRPr/>
              </a:pPr>
              <a:t>31.01.2022</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B4C7828B-AC33-45AA-9E80-81D6FEEDFAAA}" type="slidenum">
              <a:rPr lang="ru-RU" smtClean="0"/>
              <a:pPr>
                <a:defRPr/>
              </a:pPr>
              <a:t>‹№›</a:t>
            </a:fld>
            <a:endParaRPr lang="ru-RU"/>
          </a:p>
        </p:txBody>
      </p:sp>
    </p:spTree>
    <p:extLst>
      <p:ext uri="{BB962C8B-B14F-4D97-AF65-F5344CB8AC3E}">
        <p14:creationId xmlns:p14="http://schemas.microsoft.com/office/powerpoint/2010/main" val="3505627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fld id="{E1B6A7B1-EEDA-43A2-BD8E-9D02DD890E2D}" type="datetime1">
              <a:rPr lang="ru-RU" smtClean="0"/>
              <a:pPr>
                <a:defRPr/>
              </a:pPr>
              <a:t>31.01.2022</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5F8A90C6-0309-4269-B4E4-EEA8B9247FCD}" type="slidenum">
              <a:rPr lang="ru-RU" smtClean="0"/>
              <a:pPr>
                <a:defRPr/>
              </a:pPr>
              <a:t>‹№›</a:t>
            </a:fld>
            <a:endParaRPr lang="ru-RU"/>
          </a:p>
        </p:txBody>
      </p:sp>
    </p:spTree>
    <p:extLst>
      <p:ext uri="{BB962C8B-B14F-4D97-AF65-F5344CB8AC3E}">
        <p14:creationId xmlns:p14="http://schemas.microsoft.com/office/powerpoint/2010/main" val="795431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CB06B04-DA9E-4124-BBD0-9747386E2AB0}" type="datetime1">
              <a:rPr lang="ru-RU" smtClean="0"/>
              <a:pPr>
                <a:defRPr/>
              </a:pPr>
              <a:t>31.01.2022</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59F85C06-1F99-41C1-8C28-06AC8417134D}" type="slidenum">
              <a:rPr lang="ru-RU" smtClean="0"/>
              <a:pPr>
                <a:defRPr/>
              </a:pPr>
              <a:t>‹№›</a:t>
            </a:fld>
            <a:endParaRPr lang="ru-RU"/>
          </a:p>
        </p:txBody>
      </p:sp>
    </p:spTree>
    <p:extLst>
      <p:ext uri="{BB962C8B-B14F-4D97-AF65-F5344CB8AC3E}">
        <p14:creationId xmlns:p14="http://schemas.microsoft.com/office/powerpoint/2010/main" val="1446949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E35AE6DA-1A3E-49DE-B73D-034A5078FD4E}" type="datetime1">
              <a:rPr lang="ru-RU"/>
              <a:pPr>
                <a:defRPr/>
              </a:pPr>
              <a:t>31.01.2022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FE519FE-5655-454D-BCBD-5113265A86FE}" type="slidenum">
              <a:rPr lang="ru-RU" altLang="ru-RU"/>
              <a:pPr>
                <a:defRPr/>
              </a:pPr>
              <a:t>‹№›</a:t>
            </a:fld>
            <a:endParaRPr lang="ru-RU" altLang="ru-RU"/>
          </a:p>
        </p:txBody>
      </p:sp>
    </p:spTree>
    <p:extLst>
      <p:ext uri="{BB962C8B-B14F-4D97-AF65-F5344CB8AC3E}">
        <p14:creationId xmlns:p14="http://schemas.microsoft.com/office/powerpoint/2010/main" val="20617324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AAE62B58-CF46-4CFD-A94B-1A25D7866518}" type="datetime1">
              <a:rPr lang="ru-RU" smtClean="0"/>
              <a:pPr>
                <a:defRPr/>
              </a:pPr>
              <a:t>31.01.2022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6E1BB52-FC0E-4F04-9E9E-B451277871F7}" type="slidenum">
              <a:rPr lang="ru-RU" smtClean="0"/>
              <a:pPr>
                <a:defRPr/>
              </a:pPr>
              <a:t>‹№›</a:t>
            </a:fld>
            <a:endParaRPr lang="ru-RU"/>
          </a:p>
        </p:txBody>
      </p:sp>
    </p:spTree>
    <p:extLst>
      <p:ext uri="{BB962C8B-B14F-4D97-AF65-F5344CB8AC3E}">
        <p14:creationId xmlns:p14="http://schemas.microsoft.com/office/powerpoint/2010/main" val="1698636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BF5E8DA1-77D5-44F5-95D1-93597E95358E}" type="datetime1">
              <a:rPr lang="ru-RU" smtClean="0"/>
              <a:pPr>
                <a:defRPr/>
              </a:pPr>
              <a:t>31.01.2022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871BC976-EAF9-43FB-9752-F9281A2D1765}" type="slidenum">
              <a:rPr lang="ru-RU" smtClean="0"/>
              <a:pPr>
                <a:defRPr/>
              </a:pPr>
              <a:t>‹№›</a:t>
            </a:fld>
            <a:endParaRPr lang="ru-RU"/>
          </a:p>
        </p:txBody>
      </p:sp>
    </p:spTree>
    <p:extLst>
      <p:ext uri="{BB962C8B-B14F-4D97-AF65-F5344CB8AC3E}">
        <p14:creationId xmlns:p14="http://schemas.microsoft.com/office/powerpoint/2010/main" val="3186216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032799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74892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440228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8353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2996587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CB60B40B-90F7-45E4-B522-48551418C7F9}"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9A29BFA-7CAB-4E2F-8145-A1866F5FD9A1}" type="slidenum">
              <a:rPr lang="ru-RU" smtClean="0"/>
              <a:pPr>
                <a:defRPr/>
              </a:pPr>
              <a:t>‹№›</a:t>
            </a:fld>
            <a:endParaRPr lang="ru-RU"/>
          </a:p>
        </p:txBody>
      </p:sp>
    </p:spTree>
    <p:extLst>
      <p:ext uri="{BB962C8B-B14F-4D97-AF65-F5344CB8AC3E}">
        <p14:creationId xmlns:p14="http://schemas.microsoft.com/office/powerpoint/2010/main" val="4552716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A00538D6-00BD-4A28-A89E-264F7127E63E}" type="datetime1">
              <a:rPr lang="ru-RU" smtClean="0"/>
              <a:pPr>
                <a:defRPr/>
              </a:pPr>
              <a:t>31.01.2022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03C7D4E-BC56-4422-BB59-89EFED1090C2}" type="slidenum">
              <a:rPr lang="ru-RU" smtClean="0"/>
              <a:pPr>
                <a:defRPr/>
              </a:pPr>
              <a:t>‹№›</a:t>
            </a:fld>
            <a:endParaRPr lang="ru-RU"/>
          </a:p>
        </p:txBody>
      </p:sp>
    </p:spTree>
    <p:extLst>
      <p:ext uri="{BB962C8B-B14F-4D97-AF65-F5344CB8AC3E}">
        <p14:creationId xmlns:p14="http://schemas.microsoft.com/office/powerpoint/2010/main" val="2854995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8CBD2C2F-9DD7-42BA-825B-D3A7303FCA27}" type="datetime1">
              <a:rPr lang="ru-RU"/>
              <a:pPr>
                <a:defRPr/>
              </a:pPr>
              <a:t>31.01.2022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428BB6A-DC1C-42A2-BA66-5B81B6A9224B}" type="slidenum">
              <a:rPr lang="ru-RU" altLang="ru-RU"/>
              <a:pPr>
                <a:defRPr/>
              </a:pPr>
              <a:t>‹№›</a:t>
            </a:fld>
            <a:endParaRPr lang="ru-RU" altLang="ru-RU"/>
          </a:p>
        </p:txBody>
      </p:sp>
    </p:spTree>
    <p:extLst>
      <p:ext uri="{BB962C8B-B14F-4D97-AF65-F5344CB8AC3E}">
        <p14:creationId xmlns:p14="http://schemas.microsoft.com/office/powerpoint/2010/main" val="211541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a:defRPr/>
            </a:pPr>
            <a:fld id="{06FB2261-20C3-44DE-A1D4-5D8FD23745EE}" type="datetime1">
              <a:rPr lang="ru-RU"/>
              <a:pPr>
                <a:defRPr/>
              </a:pPr>
              <a:t>31.01.2022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92B9A3E2-D427-4570-8133-576C3A43446E}" type="slidenum">
              <a:rPr lang="ru-RU" altLang="ru-RU"/>
              <a:pPr>
                <a:defRPr/>
              </a:pPr>
              <a:t>‹№›</a:t>
            </a:fld>
            <a:endParaRPr lang="ru-RU" altLang="ru-RU"/>
          </a:p>
        </p:txBody>
      </p:sp>
    </p:spTree>
    <p:extLst>
      <p:ext uri="{BB962C8B-B14F-4D97-AF65-F5344CB8AC3E}">
        <p14:creationId xmlns:p14="http://schemas.microsoft.com/office/powerpoint/2010/main" val="857855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a:ln/>
        </p:spPr>
        <p:txBody>
          <a:bodyPr/>
          <a:lstStyle>
            <a:lvl1pPr>
              <a:defRPr/>
            </a:lvl1pPr>
          </a:lstStyle>
          <a:p>
            <a:pPr>
              <a:defRPr/>
            </a:pPr>
            <a:fld id="{98F1CB6E-62DC-486C-89CA-EBC0FCB05391}" type="datetime1">
              <a:rPr lang="ru-RU"/>
              <a:pPr>
                <a:defRPr/>
              </a:pPr>
              <a:t>31.01.2022</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8DF7B098-91BB-40A1-8ECC-C9CA7036B1AC}" type="slidenum">
              <a:rPr lang="ru-RU" altLang="ru-RU"/>
              <a:pPr>
                <a:defRPr/>
              </a:pPr>
              <a:t>‹№›</a:t>
            </a:fld>
            <a:endParaRPr lang="ru-RU" altLang="ru-RU"/>
          </a:p>
        </p:txBody>
      </p:sp>
    </p:spTree>
    <p:extLst>
      <p:ext uri="{BB962C8B-B14F-4D97-AF65-F5344CB8AC3E}">
        <p14:creationId xmlns:p14="http://schemas.microsoft.com/office/powerpoint/2010/main" val="610753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a:ln/>
        </p:spPr>
        <p:txBody>
          <a:bodyPr/>
          <a:lstStyle>
            <a:lvl1pPr>
              <a:defRPr/>
            </a:lvl1pPr>
          </a:lstStyle>
          <a:p>
            <a:pPr>
              <a:defRPr/>
            </a:pPr>
            <a:fld id="{BAC9A4F5-E48E-4464-8171-A68FAA879011}" type="datetime1">
              <a:rPr lang="ru-RU"/>
              <a:pPr>
                <a:defRPr/>
              </a:pPr>
              <a:t>31.01.2022</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11F87FC8-65CA-4602-A6B6-6D7162FEDFCF}" type="slidenum">
              <a:rPr lang="ru-RU" altLang="ru-RU"/>
              <a:pPr>
                <a:defRPr/>
              </a:pPr>
              <a:t>‹№›</a:t>
            </a:fld>
            <a:endParaRPr lang="ru-RU" altLang="ru-RU"/>
          </a:p>
        </p:txBody>
      </p:sp>
    </p:spTree>
    <p:extLst>
      <p:ext uri="{BB962C8B-B14F-4D97-AF65-F5344CB8AC3E}">
        <p14:creationId xmlns:p14="http://schemas.microsoft.com/office/powerpoint/2010/main" val="2762602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D673D1C-FBCC-4D0E-AF0C-04DDB5D69CC3}" type="datetime1">
              <a:rPr lang="ru-RU"/>
              <a:pPr>
                <a:defRPr/>
              </a:pPr>
              <a:t>31.01.2022</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FCE8C795-DD35-4C10-893F-E97B2F37B201}" type="slidenum">
              <a:rPr lang="ru-RU" altLang="ru-RU"/>
              <a:pPr>
                <a:defRPr/>
              </a:pPr>
              <a:t>‹№›</a:t>
            </a:fld>
            <a:endParaRPr lang="ru-RU" altLang="ru-RU"/>
          </a:p>
        </p:txBody>
      </p:sp>
    </p:spTree>
    <p:extLst>
      <p:ext uri="{BB962C8B-B14F-4D97-AF65-F5344CB8AC3E}">
        <p14:creationId xmlns:p14="http://schemas.microsoft.com/office/powerpoint/2010/main" val="95567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4AD8BCE2-206A-400D-8D7E-1FCA3355F8B6}" type="datetime1">
              <a:rPr lang="ru-RU"/>
              <a:pPr>
                <a:defRPr/>
              </a:pPr>
              <a:t>31.01.2022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3CF3746-F744-4B21-920A-E3CE34D7F4A1}" type="slidenum">
              <a:rPr lang="ru-RU" altLang="ru-RU"/>
              <a:pPr>
                <a:defRPr/>
              </a:pPr>
              <a:t>‹№›</a:t>
            </a:fld>
            <a:endParaRPr lang="ru-RU" altLang="ru-RU"/>
          </a:p>
        </p:txBody>
      </p:sp>
    </p:spTree>
    <p:extLst>
      <p:ext uri="{BB962C8B-B14F-4D97-AF65-F5344CB8AC3E}">
        <p14:creationId xmlns:p14="http://schemas.microsoft.com/office/powerpoint/2010/main" val="930054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53060FA9-E902-4CD9-BB3C-BFDE552D9344}" type="datetime1">
              <a:rPr lang="ru-RU"/>
              <a:pPr>
                <a:defRPr/>
              </a:pPr>
              <a:t>31.01.2022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F999E16-0657-436C-ABF2-4F15D0512975}" type="slidenum">
              <a:rPr lang="ru-RU" altLang="ru-RU"/>
              <a:pPr>
                <a:defRPr/>
              </a:pPr>
              <a:t>‹№›</a:t>
            </a:fld>
            <a:endParaRPr lang="ru-RU" altLang="ru-RU"/>
          </a:p>
        </p:txBody>
      </p:sp>
    </p:spTree>
    <p:extLst>
      <p:ext uri="{BB962C8B-B14F-4D97-AF65-F5344CB8AC3E}">
        <p14:creationId xmlns:p14="http://schemas.microsoft.com/office/powerpoint/2010/main" val="1505716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4572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a:t>Щелчок правит образец заголовка</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Щелчок правит 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26419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kumimoji="1" sz="1400" b="0">
                <a:solidFill>
                  <a:schemeClr val="bg2"/>
                </a:solidFill>
                <a:latin typeface="+mn-lt"/>
              </a:defRPr>
            </a:lvl1pPr>
          </a:lstStyle>
          <a:p>
            <a:pPr>
              <a:defRPr/>
            </a:pPr>
            <a:fld id="{37177E5E-9D30-4FFC-BC52-5FCF65C9D63C}" type="datetime1">
              <a:rPr lang="ru-RU"/>
              <a:pPr>
                <a:defRPr/>
              </a:pPr>
              <a:t>31.01.2022</a:t>
            </a:fld>
            <a:endParaRPr lang="ru-RU"/>
          </a:p>
        </p:txBody>
      </p:sp>
      <p:sp>
        <p:nvSpPr>
          <p:cNvPr id="26419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kumimoji="1" sz="1400" b="0">
                <a:solidFill>
                  <a:schemeClr val="bg2"/>
                </a:solidFill>
                <a:latin typeface="+mn-lt"/>
              </a:defRPr>
            </a:lvl1pPr>
          </a:lstStyle>
          <a:p>
            <a:pPr>
              <a:defRPr/>
            </a:pPr>
            <a:endParaRPr lang="ru-RU"/>
          </a:p>
        </p:txBody>
      </p:sp>
      <p:sp>
        <p:nvSpPr>
          <p:cNvPr id="26419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kumimoji="1" sz="1400" b="0">
                <a:solidFill>
                  <a:schemeClr val="bg2"/>
                </a:solidFill>
                <a:latin typeface="Times New Roman" panose="02020603050405020304" pitchFamily="18" charset="0"/>
              </a:defRPr>
            </a:lvl1pPr>
          </a:lstStyle>
          <a:p>
            <a:pPr>
              <a:defRPr/>
            </a:pPr>
            <a:fld id="{8C2353FA-8AFD-493F-9126-6702CFD19C41}" type="slidenum">
              <a:rPr lang="ru-RU" altLang="ru-RU"/>
              <a:pPr>
                <a:defRPr/>
              </a:pPr>
              <a:t>‹№›</a:t>
            </a:fld>
            <a:endParaRPr lang="ru-RU" altLang="ru-RU"/>
          </a:p>
        </p:txBody>
      </p:sp>
    </p:spTree>
    <p:extLst>
      <p:ext uri="{BB962C8B-B14F-4D97-AF65-F5344CB8AC3E}">
        <p14:creationId xmlns:p14="http://schemas.microsoft.com/office/powerpoint/2010/main" val="182857141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99492191-B54D-4362-BAF6-0A276D550CE2}" type="datetime1">
              <a:rPr lang="ru-RU" smtClean="0"/>
              <a:pPr>
                <a:defRPr/>
              </a:pPr>
              <a:t>31.01.2022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316B92DE-8A08-4289-AD10-812B28094245}" type="slidenum">
              <a:rPr lang="ru-RU" smtClean="0"/>
              <a:pPr>
                <a:defRPr/>
              </a:pPr>
              <a:t>‹№›</a:t>
            </a:fld>
            <a:endParaRPr lang="ru-RU"/>
          </a:p>
        </p:txBody>
      </p:sp>
    </p:spTree>
    <p:extLst>
      <p:ext uri="{BB962C8B-B14F-4D97-AF65-F5344CB8AC3E}">
        <p14:creationId xmlns:p14="http://schemas.microsoft.com/office/powerpoint/2010/main" val="325947732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title"/>
          </p:nvPr>
        </p:nvSpPr>
        <p:spPr>
          <a:xfrm>
            <a:off x="1737357" y="2848788"/>
            <a:ext cx="8856984" cy="2806700"/>
          </a:xfrm>
        </p:spPr>
        <p:txBody>
          <a:bodyPr>
            <a:normAutofit fontScale="90000"/>
          </a:bodyPr>
          <a:lstStyle/>
          <a:p>
            <a:pPr algn="ctr"/>
            <a:r>
              <a:rPr lang="uk-UA" sz="4000" b="1" dirty="0">
                <a:solidFill>
                  <a:srgbClr val="009A46"/>
                </a:solidFill>
                <a:latin typeface="Clarendon Condensed" pitchFamily="18" charset="0"/>
              </a:rPr>
              <a:t>ЗВІТ </a:t>
            </a:r>
            <a:r>
              <a:rPr lang="uk-UA" sz="4000" dirty="0">
                <a:solidFill>
                  <a:srgbClr val="009A46"/>
                </a:solidFill>
                <a:latin typeface="Clarendon Condensed" pitchFamily="18" charset="0"/>
              </a:rPr>
              <a:t/>
            </a:r>
            <a:br>
              <a:rPr lang="uk-UA" sz="4000" dirty="0">
                <a:solidFill>
                  <a:srgbClr val="009A46"/>
                </a:solidFill>
                <a:latin typeface="Clarendon Condensed" pitchFamily="18" charset="0"/>
              </a:rPr>
            </a:br>
            <a:r>
              <a:rPr lang="uk-UA" sz="4000" b="1" dirty="0">
                <a:solidFill>
                  <a:srgbClr val="009A46"/>
                </a:solidFill>
                <a:latin typeface="Clarendon Condensed" pitchFamily="18" charset="0"/>
              </a:rPr>
              <a:t>ПРО РОБОТУ </a:t>
            </a:r>
            <a:r>
              <a:rPr lang="uk-UA" b="1" dirty="0">
                <a:solidFill>
                  <a:srgbClr val="009A46"/>
                </a:solidFill>
                <a:latin typeface="Clarendon Condensed" pitchFamily="18" charset="0"/>
              </a:rPr>
              <a:t/>
            </a:r>
            <a:br>
              <a:rPr lang="uk-UA" b="1" dirty="0">
                <a:solidFill>
                  <a:srgbClr val="009A46"/>
                </a:solidFill>
                <a:latin typeface="Clarendon Condensed" pitchFamily="18" charset="0"/>
              </a:rPr>
            </a:br>
            <a:r>
              <a:rPr lang="uk-UA" b="1" dirty="0">
                <a:solidFill>
                  <a:srgbClr val="0066FF"/>
                </a:solidFill>
                <a:latin typeface="Clarendon Condensed" pitchFamily="18" charset="0"/>
              </a:rPr>
              <a:t>ДЕПАРТАМЕНТУ ФІНАНСОВОЇ ПОЛІТИКИ </a:t>
            </a:r>
            <a:br>
              <a:rPr lang="uk-UA" b="1" dirty="0">
                <a:solidFill>
                  <a:srgbClr val="0066FF"/>
                </a:solidFill>
                <a:latin typeface="Clarendon Condensed" pitchFamily="18" charset="0"/>
              </a:rPr>
            </a:br>
            <a:r>
              <a:rPr lang="uk-UA" b="1" dirty="0">
                <a:solidFill>
                  <a:srgbClr val="0066FF"/>
                </a:solidFill>
                <a:latin typeface="Clarendon Condensed" pitchFamily="18" charset="0"/>
              </a:rPr>
              <a:t>ЛЬВІВСЬКОЇ МІСЬКОЇ РАДИ</a:t>
            </a:r>
            <a:r>
              <a:rPr lang="uk-UA" sz="4400" dirty="0">
                <a:solidFill>
                  <a:srgbClr val="0066FF"/>
                </a:solidFill>
                <a:latin typeface="Clarendon Condensed" pitchFamily="18" charset="0"/>
              </a:rPr>
              <a:t/>
            </a:r>
            <a:br>
              <a:rPr lang="uk-UA" sz="4400" dirty="0">
                <a:solidFill>
                  <a:srgbClr val="0066FF"/>
                </a:solidFill>
                <a:latin typeface="Clarendon Condensed" pitchFamily="18" charset="0"/>
              </a:rPr>
            </a:br>
            <a:r>
              <a:rPr lang="uk-UA" sz="4000" b="1" dirty="0">
                <a:solidFill>
                  <a:srgbClr val="00B050"/>
                </a:solidFill>
                <a:latin typeface="Clarendon Condensed" pitchFamily="18" charset="0"/>
              </a:rPr>
              <a:t>ЗА 2021 РІК</a:t>
            </a:r>
            <a:endParaRPr lang="ru-RU" sz="4000" b="1" dirty="0">
              <a:solidFill>
                <a:srgbClr val="00B050"/>
              </a:solidFill>
              <a:latin typeface="Clarendon Condensed" pitchFamily="18" charset="0"/>
            </a:endParaRPr>
          </a:p>
        </p:txBody>
      </p:sp>
      <p:pic>
        <p:nvPicPr>
          <p:cNvPr id="3077" name="Picture 10"/>
          <p:cNvPicPr>
            <a:picLocks noGrp="1" noChangeAspect="1" noChangeArrowheads="1"/>
          </p:cNvPicPr>
          <p:nvPr>
            <p:ph idx="1"/>
          </p:nvPr>
        </p:nvPicPr>
        <p:blipFill>
          <a:blip r:embed="rId2"/>
          <a:srcRect l="40923" t="6303" r="42845" b="62819"/>
          <a:stretch>
            <a:fillRect/>
          </a:stretch>
        </p:blipFill>
        <p:spPr>
          <a:xfrm>
            <a:off x="5213090" y="246859"/>
            <a:ext cx="1905517" cy="2447925"/>
          </a:xfrm>
          <a:noFill/>
        </p:spPr>
      </p:pic>
      <p:sp>
        <p:nvSpPr>
          <p:cNvPr id="3075" name="Rectangle 8"/>
          <p:cNvSpPr>
            <a:spLocks noChangeArrowheads="1"/>
          </p:cNvSpPr>
          <p:nvPr/>
        </p:nvSpPr>
        <p:spPr bwMode="auto">
          <a:xfrm>
            <a:off x="2279650" y="5373688"/>
            <a:ext cx="7772400" cy="1143000"/>
          </a:xfrm>
          <a:prstGeom prst="rect">
            <a:avLst/>
          </a:prstGeom>
          <a:noFill/>
          <a:ln w="9525">
            <a:noFill/>
            <a:miter lim="800000"/>
            <a:headEnd/>
            <a:tailEnd/>
          </a:ln>
        </p:spPr>
        <p:txBody>
          <a:bodyPr anchor="b"/>
          <a:lstStyle/>
          <a:p>
            <a:pPr eaLnBrk="0" fontAlgn="base" hangingPunct="0">
              <a:spcBef>
                <a:spcPct val="0"/>
              </a:spcBef>
              <a:spcAft>
                <a:spcPct val="0"/>
              </a:spcAft>
            </a:pPr>
            <a:endParaRPr kumimoji="1" lang="ru-RU" sz="4400">
              <a:solidFill>
                <a:srgbClr val="000000"/>
              </a:solidFill>
              <a:latin typeface="Times New Roman" pitchFamily="18" charset="0"/>
            </a:endParaRPr>
          </a:p>
        </p:txBody>
      </p:sp>
      <p:sp>
        <p:nvSpPr>
          <p:cNvPr id="3076" name="Rectangle 9"/>
          <p:cNvSpPr>
            <a:spLocks noChangeArrowheads="1"/>
          </p:cNvSpPr>
          <p:nvPr/>
        </p:nvSpPr>
        <p:spPr bwMode="auto">
          <a:xfrm>
            <a:off x="2424113" y="5445125"/>
            <a:ext cx="7772400" cy="1143000"/>
          </a:xfrm>
          <a:prstGeom prst="rect">
            <a:avLst/>
          </a:prstGeom>
          <a:noFill/>
          <a:ln w="9525">
            <a:noFill/>
            <a:miter lim="800000"/>
            <a:headEnd/>
            <a:tailEnd/>
          </a:ln>
        </p:spPr>
        <p:txBody>
          <a:bodyPr anchor="b"/>
          <a:lstStyle/>
          <a:p>
            <a:pPr eaLnBrk="0" fontAlgn="base" hangingPunct="0">
              <a:spcBef>
                <a:spcPct val="0"/>
              </a:spcBef>
              <a:spcAft>
                <a:spcPct val="0"/>
              </a:spcAft>
            </a:pPr>
            <a:endParaRPr kumimoji="1" lang="ru-RU" sz="4400">
              <a:solidFill>
                <a:srgbClr val="000000"/>
              </a:solidFill>
              <a:latin typeface="Times New Roman" pitchFamily="18" charset="0"/>
            </a:endParaRPr>
          </a:p>
        </p:txBody>
      </p:sp>
    </p:spTree>
    <p:extLst>
      <p:ext uri="{BB962C8B-B14F-4D97-AF65-F5344CB8AC3E}">
        <p14:creationId xmlns:p14="http://schemas.microsoft.com/office/powerpoint/2010/main" val="2458178784"/>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5119424" y="1890863"/>
            <a:ext cx="2088383" cy="1284048"/>
          </a:xfrm>
          <a:prstGeom prst="rect">
            <a:avLst/>
          </a:prstGeom>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eaLnBrk="0" fontAlgn="base" hangingPunct="0">
              <a:spcBef>
                <a:spcPct val="0"/>
              </a:spcBef>
              <a:spcAft>
                <a:spcPct val="0"/>
              </a:spcAft>
            </a:pPr>
            <a:r>
              <a:rPr lang="uk-UA" sz="2400" b="1" dirty="0">
                <a:solidFill>
                  <a:srgbClr val="002060"/>
                </a:solidFill>
                <a:latin typeface="Times New Roman"/>
              </a:rPr>
              <a:t>ВІДДІЛИ ФІНАНСІВ РАЙОНІВ</a:t>
            </a:r>
            <a:endParaRPr lang="ru-RU" sz="2400" b="1" dirty="0">
              <a:solidFill>
                <a:srgbClr val="002060"/>
              </a:solidFill>
              <a:latin typeface="Times New Roman"/>
            </a:endParaRPr>
          </a:p>
        </p:txBody>
      </p:sp>
      <p:sp>
        <p:nvSpPr>
          <p:cNvPr id="5" name="Прямоугольник 4"/>
          <p:cNvSpPr/>
          <p:nvPr/>
        </p:nvSpPr>
        <p:spPr>
          <a:xfrm>
            <a:off x="534738" y="926558"/>
            <a:ext cx="3516713" cy="1402476"/>
          </a:xfrm>
          <a:prstGeom prst="rect">
            <a:avLst/>
          </a:prstGeom>
          <a:solidFill>
            <a:srgbClr val="B3EBFF"/>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НАДАННЯ ДОВІДОК СУБ’ЄКТАМ ПІДПРИЄМНИЦЬКОЇ ДІЯЛЬНОСТІ ПРО СПЛАТУ НИМИ КОШТІВ ДО БЮДЖЕТУ ДЛЯ НАДАННЯ ЛІЦЕНЗІЙ НА ПРАВО РОЗДРІБНОЇ ТОРГІВЛІ АЛКОГОЛЬНИМИ НАПОЯМИ ТА ТЮТЮНОВИМИ ВИРОБАМИ</a:t>
            </a:r>
          </a:p>
        </p:txBody>
      </p:sp>
      <p:sp>
        <p:nvSpPr>
          <p:cNvPr id="6" name="Прямоугольник 5"/>
          <p:cNvSpPr/>
          <p:nvPr/>
        </p:nvSpPr>
        <p:spPr>
          <a:xfrm>
            <a:off x="534738" y="2727473"/>
            <a:ext cx="3506127" cy="853653"/>
          </a:xfrm>
          <a:prstGeom prst="rect">
            <a:avLst/>
          </a:prstGeom>
          <a:solidFill>
            <a:srgbClr val="FFFF00"/>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ПЕРЕВІРКА ТА ВІЗУВАННЯ ВИСНОВКІВ НА ПОВЕРНЕННЯ З БЮДЖЕТУ АБО ПЕРЕКИДКУ ПОМИЛКОВО ТА ЗАЙВО СПЛАЧЕНИХ ПЛАТЕЖІВ</a:t>
            </a:r>
          </a:p>
        </p:txBody>
      </p:sp>
      <p:sp>
        <p:nvSpPr>
          <p:cNvPr id="7" name="Прямоугольник 6"/>
          <p:cNvSpPr/>
          <p:nvPr/>
        </p:nvSpPr>
        <p:spPr>
          <a:xfrm>
            <a:off x="4710070" y="3755392"/>
            <a:ext cx="2907081" cy="1099913"/>
          </a:xfrm>
          <a:prstGeom prst="rect">
            <a:avLst/>
          </a:prstGeom>
          <a:solidFill>
            <a:srgbClr val="D09E00"/>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НА ВИКОНАННЯ РІШЕННЯ ВИКОНАВЧОГО КОМІТЕТУ ВІД 04.03.2016 № 142 «ПРО ПОРЯДОК ПРОВЕДЕННЯ ВИДАТКІВ З БЮДЖЕТУ РОЗВИТКУ МІСЬКОГО БЮДЖЕТУ М. ЛЬВОВА»:</a:t>
            </a:r>
          </a:p>
        </p:txBody>
      </p:sp>
      <p:sp>
        <p:nvSpPr>
          <p:cNvPr id="9" name="Прямоугольник 8"/>
          <p:cNvSpPr/>
          <p:nvPr/>
        </p:nvSpPr>
        <p:spPr>
          <a:xfrm>
            <a:off x="7927126" y="1627796"/>
            <a:ext cx="1612956" cy="1504821"/>
          </a:xfrm>
          <a:prstGeom prst="rect">
            <a:avLst/>
          </a:prstGeom>
          <a:solidFill>
            <a:srgbClr val="43CEFF"/>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uk-UA" sz="1200" b="1" dirty="0">
                <a:solidFill>
                  <a:srgbClr val="002060"/>
                </a:solidFill>
                <a:latin typeface="Segoe UI Black" panose="020B0A02040204020203" pitchFamily="34" charset="0"/>
                <a:ea typeface="Segoe UI Black" panose="020B0A02040204020203" pitchFamily="34" charset="0"/>
              </a:rPr>
              <a:t>УЧАСТЬ У ЗАСІДАННІ КОМІСІЙ, СТВОРЕНИХ ПРИ РАЙОННИХ АДМІНІСТРАЦІЯХ З ПИТАНЬ:</a:t>
            </a:r>
            <a:endParaRPr lang="ru-RU" sz="1200" b="1" dirty="0">
              <a:solidFill>
                <a:srgbClr val="002060"/>
              </a:solidFill>
              <a:latin typeface="Segoe UI Black" panose="020B0A02040204020203" pitchFamily="34" charset="0"/>
              <a:ea typeface="Segoe UI Black" panose="020B0A02040204020203" pitchFamily="34" charset="0"/>
            </a:endParaRPr>
          </a:p>
        </p:txBody>
      </p:sp>
      <p:sp>
        <p:nvSpPr>
          <p:cNvPr id="11" name="Прямоугольник 10"/>
          <p:cNvSpPr/>
          <p:nvPr/>
        </p:nvSpPr>
        <p:spPr>
          <a:xfrm>
            <a:off x="9817925" y="2164773"/>
            <a:ext cx="2240280" cy="764858"/>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призначення субсидій для відшкодування витрат на оплату житлово-комунальних послуг</a:t>
            </a:r>
            <a:endParaRPr lang="ru-RU" sz="1200" dirty="0">
              <a:solidFill>
                <a:srgbClr val="000000"/>
              </a:solidFill>
              <a:latin typeface="Times New Roman"/>
            </a:endParaRPr>
          </a:p>
        </p:txBody>
      </p:sp>
      <p:sp>
        <p:nvSpPr>
          <p:cNvPr id="14" name="Прямоугольник 13"/>
          <p:cNvSpPr/>
          <p:nvPr/>
        </p:nvSpPr>
        <p:spPr>
          <a:xfrm>
            <a:off x="7190695" y="5205886"/>
            <a:ext cx="1796312"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ru-RU" sz="1200" dirty="0" err="1">
                <a:solidFill>
                  <a:srgbClr val="000000"/>
                </a:solidFill>
                <a:latin typeface="Times New Roman"/>
              </a:rPr>
              <a:t>веде</a:t>
            </a:r>
            <a:r>
              <a:rPr lang="uk-UA" sz="1200" dirty="0" err="1">
                <a:solidFill>
                  <a:srgbClr val="000000"/>
                </a:solidFill>
                <a:latin typeface="Times New Roman"/>
              </a:rPr>
              <a:t>ння</a:t>
            </a:r>
            <a:r>
              <a:rPr lang="ru-RU" sz="1200" dirty="0">
                <a:solidFill>
                  <a:srgbClr val="000000"/>
                </a:solidFill>
                <a:latin typeface="Times New Roman"/>
              </a:rPr>
              <a:t> </a:t>
            </a:r>
            <a:r>
              <a:rPr lang="ru-RU" sz="1200" dirty="0" err="1">
                <a:solidFill>
                  <a:srgbClr val="000000"/>
                </a:solidFill>
                <a:latin typeface="Times New Roman"/>
              </a:rPr>
              <a:t>обліку</a:t>
            </a:r>
            <a:r>
              <a:rPr lang="ru-RU" sz="1200" dirty="0">
                <a:solidFill>
                  <a:srgbClr val="000000"/>
                </a:solidFill>
                <a:latin typeface="Times New Roman"/>
              </a:rPr>
              <a:t> </a:t>
            </a:r>
            <a:r>
              <a:rPr lang="ru-RU" sz="1200" dirty="0" err="1">
                <a:solidFill>
                  <a:srgbClr val="000000"/>
                </a:solidFill>
                <a:latin typeface="Times New Roman"/>
              </a:rPr>
              <a:t>зареєстрованих</a:t>
            </a:r>
            <a:r>
              <a:rPr lang="ru-RU" sz="1200" dirty="0">
                <a:solidFill>
                  <a:srgbClr val="000000"/>
                </a:solidFill>
                <a:latin typeface="Times New Roman"/>
              </a:rPr>
              <a:t>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зобов’язань</a:t>
            </a:r>
            <a:r>
              <a:rPr lang="ru-RU" sz="1200" dirty="0">
                <a:solidFill>
                  <a:srgbClr val="000000"/>
                </a:solidFill>
                <a:latin typeface="Times New Roman"/>
              </a:rPr>
              <a:t> та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фінансових</a:t>
            </a:r>
            <a:r>
              <a:rPr lang="ru-RU" sz="1200" dirty="0">
                <a:solidFill>
                  <a:srgbClr val="000000"/>
                </a:solidFill>
                <a:latin typeface="Times New Roman"/>
              </a:rPr>
              <a:t> </a:t>
            </a:r>
            <a:r>
              <a:rPr lang="ru-RU" sz="1200" dirty="0" err="1">
                <a:solidFill>
                  <a:srgbClr val="000000"/>
                </a:solidFill>
                <a:latin typeface="Times New Roman"/>
              </a:rPr>
              <a:t>зобов’язань</a:t>
            </a:r>
            <a:r>
              <a:rPr lang="ru-RU" sz="1200" dirty="0">
                <a:solidFill>
                  <a:srgbClr val="000000"/>
                </a:solidFill>
                <a:latin typeface="Times New Roman"/>
              </a:rPr>
              <a:t> по </a:t>
            </a:r>
            <a:r>
              <a:rPr lang="ru-RU" sz="1200" dirty="0" err="1">
                <a:solidFill>
                  <a:srgbClr val="000000"/>
                </a:solidFill>
                <a:latin typeface="Times New Roman"/>
              </a:rPr>
              <a:t>затверджених</a:t>
            </a:r>
            <a:r>
              <a:rPr lang="ru-RU" sz="1200" dirty="0">
                <a:solidFill>
                  <a:srgbClr val="000000"/>
                </a:solidFill>
                <a:latin typeface="Times New Roman"/>
              </a:rPr>
              <a:t> </a:t>
            </a:r>
            <a:r>
              <a:rPr lang="ru-RU" sz="1200" dirty="0" err="1">
                <a:solidFill>
                  <a:srgbClr val="000000"/>
                </a:solidFill>
                <a:latin typeface="Times New Roman"/>
              </a:rPr>
              <a:t>бюджетних</a:t>
            </a:r>
            <a:r>
              <a:rPr lang="ru-RU" sz="1200" dirty="0">
                <a:solidFill>
                  <a:srgbClr val="000000"/>
                </a:solidFill>
                <a:latin typeface="Times New Roman"/>
              </a:rPr>
              <a:t> </a:t>
            </a:r>
            <a:r>
              <a:rPr lang="ru-RU" sz="1200" dirty="0" err="1">
                <a:solidFill>
                  <a:srgbClr val="000000"/>
                </a:solidFill>
                <a:latin typeface="Times New Roman"/>
              </a:rPr>
              <a:t>програмах</a:t>
            </a:r>
            <a:endParaRPr lang="ru-RU" sz="1200" dirty="0">
              <a:solidFill>
                <a:srgbClr val="000000"/>
              </a:solidFill>
              <a:latin typeface="Times New Roman"/>
            </a:endParaRPr>
          </a:p>
        </p:txBody>
      </p:sp>
      <p:sp>
        <p:nvSpPr>
          <p:cNvPr id="43" name="Прямоугольник 42"/>
          <p:cNvSpPr/>
          <p:nvPr/>
        </p:nvSpPr>
        <p:spPr>
          <a:xfrm>
            <a:off x="9816076" y="794879"/>
            <a:ext cx="2240280" cy="1301098"/>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легалізації виплати заробітної плати та зайнятості населення, ліквідації заборгованості з виплати заробітної плати, забезпечення повноти та своєчасності сплати податків та єдиного соціального внеску</a:t>
            </a:r>
            <a:endParaRPr lang="ru-RU" sz="1200" dirty="0">
              <a:solidFill>
                <a:srgbClr val="000000"/>
              </a:solidFill>
              <a:latin typeface="Times New Roman"/>
            </a:endParaRPr>
          </a:p>
        </p:txBody>
      </p:sp>
      <p:sp>
        <p:nvSpPr>
          <p:cNvPr id="12" name="Прямоугольник 11"/>
          <p:cNvSpPr/>
          <p:nvPr/>
        </p:nvSpPr>
        <p:spPr>
          <a:xfrm>
            <a:off x="3459958" y="5209322"/>
            <a:ext cx="1950414"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uk-UA" sz="1200" dirty="0">
                <a:solidFill>
                  <a:srgbClr val="000000"/>
                </a:solidFill>
                <a:latin typeface="Times New Roman"/>
              </a:rPr>
              <a:t>опрацьовування документів, поданих районними адміністраціями для реєстрації бюджетних зобов’язань та бюджетних фінансових зобов’язань в частині видатків з бюджету розвитку</a:t>
            </a:r>
            <a:endParaRPr lang="ru-RU" sz="1200" dirty="0">
              <a:solidFill>
                <a:srgbClr val="000000"/>
              </a:solidFill>
              <a:latin typeface="Times New Roman"/>
            </a:endParaRPr>
          </a:p>
        </p:txBody>
      </p:sp>
      <p:sp>
        <p:nvSpPr>
          <p:cNvPr id="8" name="Прямоугольник 7"/>
          <p:cNvSpPr/>
          <p:nvPr/>
        </p:nvSpPr>
        <p:spPr>
          <a:xfrm>
            <a:off x="5479764" y="5209322"/>
            <a:ext cx="1641539" cy="1541298"/>
          </a:xfrm>
          <a:prstGeom prst="rect">
            <a:avLst/>
          </a:prstGeom>
          <a:ln>
            <a:solidFill>
              <a:srgbClr val="D09E00"/>
            </a:solidFill>
          </a:ln>
        </p:spPr>
        <p:style>
          <a:lnRef idx="2">
            <a:schemeClr val="accent1"/>
          </a:lnRef>
          <a:fillRef idx="1">
            <a:schemeClr val="lt1"/>
          </a:fillRef>
          <a:effectRef idx="0">
            <a:schemeClr val="accent1"/>
          </a:effectRef>
          <a:fontRef idx="minor">
            <a:schemeClr val="dk1"/>
          </a:fontRef>
        </p:style>
        <p:txBody>
          <a:bodyPr lIns="36000" tIns="0" rIns="36000" bIns="0" rtlCol="0" anchor="ctr"/>
          <a:lstStyle/>
          <a:p>
            <a:pPr algn="ctr" eaLnBrk="0" fontAlgn="base" hangingPunct="0">
              <a:spcBef>
                <a:spcPct val="0"/>
              </a:spcBef>
              <a:spcAft>
                <a:spcPct val="0"/>
              </a:spcAft>
            </a:pPr>
            <a:r>
              <a:rPr lang="uk-UA" sz="1200" dirty="0">
                <a:solidFill>
                  <a:srgbClr val="000000"/>
                </a:solidFill>
                <a:latin typeface="Times New Roman"/>
              </a:rPr>
              <a:t>на підставі підтверджуючих документів проведення реєстрації бюджетних зобов’язань та бюджетних фінансових зобов’язань</a:t>
            </a:r>
            <a:endParaRPr lang="ru-RU" sz="1200" dirty="0">
              <a:solidFill>
                <a:srgbClr val="000000"/>
              </a:solidFill>
              <a:latin typeface="Times New Roman"/>
            </a:endParaRPr>
          </a:p>
        </p:txBody>
      </p:sp>
      <p:sp>
        <p:nvSpPr>
          <p:cNvPr id="10" name="Прямоугольник 9"/>
          <p:cNvSpPr/>
          <p:nvPr/>
        </p:nvSpPr>
        <p:spPr>
          <a:xfrm>
            <a:off x="9816076" y="3011874"/>
            <a:ext cx="2244217" cy="929486"/>
          </a:xfrm>
          <a:prstGeom prst="rect">
            <a:avLst/>
          </a:prstGeom>
          <a:ln>
            <a:solidFill>
              <a:srgbClr val="3592C1"/>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r>
              <a:rPr lang="uk-UA" sz="1200" dirty="0">
                <a:solidFill>
                  <a:srgbClr val="000000"/>
                </a:solidFill>
                <a:latin typeface="Times New Roman"/>
              </a:rPr>
              <a:t>своєчасності і повноти сплати  податків та погашення заборгованості із виплати заробітної плати, стипендій та інших соціальних виплат</a:t>
            </a:r>
            <a:endParaRPr lang="ru-RU" sz="1200" dirty="0">
              <a:solidFill>
                <a:srgbClr val="000000"/>
              </a:solidFill>
              <a:latin typeface="Times New Roman"/>
            </a:endParaRPr>
          </a:p>
        </p:txBody>
      </p:sp>
      <p:sp>
        <p:nvSpPr>
          <p:cNvPr id="34" name="Oval 22"/>
          <p:cNvSpPr>
            <a:spLocks noChangeArrowheads="1"/>
          </p:cNvSpPr>
          <p:nvPr/>
        </p:nvSpPr>
        <p:spPr bwMode="auto">
          <a:xfrm>
            <a:off x="11652250" y="-1"/>
            <a:ext cx="473075" cy="471223"/>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10</a:t>
            </a:r>
            <a:endParaRPr kumimoji="1" lang="ru-RU" sz="2400" dirty="0">
              <a:latin typeface="Times New Roman" pitchFamily="18" charset="0"/>
            </a:endParaRPr>
          </a:p>
        </p:txBody>
      </p:sp>
      <p:sp>
        <p:nvSpPr>
          <p:cNvPr id="37"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44" name="Рисунок 4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45" name="Стрелка вниз 44"/>
          <p:cNvSpPr/>
          <p:nvPr/>
        </p:nvSpPr>
        <p:spPr bwMode="auto">
          <a:xfrm>
            <a:off x="5920726" y="3266907"/>
            <a:ext cx="485775" cy="462032"/>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4" name="Стрелка вниз 53"/>
          <p:cNvSpPr/>
          <p:nvPr/>
        </p:nvSpPr>
        <p:spPr bwMode="auto">
          <a:xfrm rot="16200000">
            <a:off x="7328578" y="2220833"/>
            <a:ext cx="485775" cy="63339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5" name="Стрелка вниз 54"/>
          <p:cNvSpPr/>
          <p:nvPr/>
        </p:nvSpPr>
        <p:spPr bwMode="auto">
          <a:xfrm rot="5400000">
            <a:off x="4438604" y="2670827"/>
            <a:ext cx="485775" cy="63982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56" name="Стрелка вниз 55"/>
          <p:cNvSpPr/>
          <p:nvPr/>
        </p:nvSpPr>
        <p:spPr bwMode="auto">
          <a:xfrm rot="7186901">
            <a:off x="4354969" y="1616460"/>
            <a:ext cx="485775" cy="633391"/>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46" name="Правая фигурная скобка 45"/>
          <p:cNvSpPr/>
          <p:nvPr/>
        </p:nvSpPr>
        <p:spPr bwMode="auto">
          <a:xfrm rot="16200000">
            <a:off x="6109814" y="2222939"/>
            <a:ext cx="245165" cy="5640985"/>
          </a:xfrm>
          <a:prstGeom prst="rightBrace">
            <a:avLst/>
          </a:prstGeom>
          <a:solidFill>
            <a:srgbClr val="D09E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48" name="Левая фигурная скобка 47"/>
          <p:cNvSpPr/>
          <p:nvPr/>
        </p:nvSpPr>
        <p:spPr bwMode="auto">
          <a:xfrm>
            <a:off x="9536266" y="806616"/>
            <a:ext cx="236376" cy="3134744"/>
          </a:xfrm>
          <a:prstGeom prst="leftBrace">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27" name="Прямоугольник 26"/>
          <p:cNvSpPr/>
          <p:nvPr/>
        </p:nvSpPr>
        <p:spPr>
          <a:xfrm>
            <a:off x="4410546" y="425999"/>
            <a:ext cx="3506127" cy="931573"/>
          </a:xfrm>
          <a:prstGeom prst="rect">
            <a:avLst/>
          </a:prstGeom>
          <a:solidFill>
            <a:schemeClr val="accent6">
              <a:lumMod val="40000"/>
              <a:lumOff val="6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ПРОВЕДЕННЯ АНАЛІЗУ ТА ПОДАННЯ ІНФОРМАЦІЇ ПРО ПРИЧИНИ ЗМЕНШЕННЯ НАДХОДЖЕННЯ ПОДАТКУ З ДОХОДІВ ФІЗИЧНИХ ОСІБ ОКРЕМИХ ПІДПРИЄМСТВ РАЙОНІВ</a:t>
            </a:r>
          </a:p>
        </p:txBody>
      </p:sp>
      <p:sp>
        <p:nvSpPr>
          <p:cNvPr id="28" name="Прямоугольник 27"/>
          <p:cNvSpPr/>
          <p:nvPr/>
        </p:nvSpPr>
        <p:spPr>
          <a:xfrm>
            <a:off x="169026" y="3728939"/>
            <a:ext cx="3046761" cy="1853166"/>
          </a:xfrm>
          <a:prstGeom prst="rect">
            <a:avLst/>
          </a:prstGeom>
          <a:solidFill>
            <a:schemeClr val="accent5">
              <a:lumMod val="40000"/>
              <a:lumOff val="60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ПЕРЕВІРКА ПОДАНОЇ У ВІДДІЛИ ФІНАНСІВ ДОКУМЕНТАЦІЇ ПРО ПРАВИЛЬНІСТЬ ТАРИФІКАЦІЇ ВЧИТЕЛІВ, ВИХОВАТЕЛІВ І ІНШИХ ПРАЦІВНИКІВ БЮДЖЕТНИХ УСТАНОВ, ПРАВИЛЬНІСТЬ НАРАХУВАННЯ І ВИПЛАТИ ЗАРОБІТНОЇ ПЛАТИ В БЮДЖЕТНИХ УСТАНОВАХ РАЙОНІВ</a:t>
            </a:r>
          </a:p>
        </p:txBody>
      </p:sp>
      <p:sp>
        <p:nvSpPr>
          <p:cNvPr id="30" name="Прямоугольник 29"/>
          <p:cNvSpPr/>
          <p:nvPr/>
        </p:nvSpPr>
        <p:spPr>
          <a:xfrm>
            <a:off x="9232191" y="4550958"/>
            <a:ext cx="2826014" cy="2195411"/>
          </a:xfrm>
          <a:prstGeom prst="rect">
            <a:avLst/>
          </a:prstGeom>
          <a:solidFill>
            <a:schemeClr val="bg2">
              <a:lumMod val="75000"/>
            </a:schemeClr>
          </a:solidFill>
          <a:ln/>
        </p:spPr>
        <p:style>
          <a:lnRef idx="0">
            <a:schemeClr val="accent6"/>
          </a:lnRef>
          <a:fillRef idx="3">
            <a:schemeClr val="accent6"/>
          </a:fillRef>
          <a:effectRef idx="3">
            <a:schemeClr val="accent6"/>
          </a:effectRef>
          <a:fontRef idx="minor">
            <a:schemeClr val="lt1"/>
          </a:fontRef>
        </p:style>
        <p:txBody>
          <a:bodyPr rtlCol="0" anchor="ctr"/>
          <a:lstStyle/>
          <a:p>
            <a:pPr algn="ctr" eaLnBrk="0" fontAlgn="base" hangingPunct="0">
              <a:spcBef>
                <a:spcPct val="0"/>
              </a:spcBef>
              <a:spcAft>
                <a:spcPct val="0"/>
              </a:spcAft>
            </a:pPr>
            <a:r>
              <a:rPr lang="ru-RU" sz="1200" b="1" dirty="0">
                <a:solidFill>
                  <a:srgbClr val="002060"/>
                </a:solidFill>
                <a:latin typeface="Segoe UI Black" panose="020B0A02040204020203" pitchFamily="34" charset="0"/>
                <a:ea typeface="Segoe UI Black" panose="020B0A02040204020203" pitchFamily="34" charset="0"/>
              </a:rPr>
              <a:t>ПРОВЕДЕННЯ ПЕРЕВІРОК ПЛАНУВАННЯ ТА ВИКОНАННЯ КОШТОРИСІВ БЮДЖЕТНИХ УСТАНОВ РАЙОНІВ, ПЕРЕДБАЧЕНИХ НА СОЦІАЛЬНИЙ ЗАХИСТ НАСЕЛЕННЯ, НА БЛАГОУСТРІЙ, ПОТОЧНИЙ ТА КАПІТАЛЬНИЙ РЕМОНТ ДОРІГ, ПОТОЧНИЙ ТА КАПІТАЛЬНИЙ РЕМОНТ ЖИТЛОВОГО ФОНДУ, НА УТРИМАННЯ УСТАНОВ ОСВІТИ</a:t>
            </a:r>
          </a:p>
        </p:txBody>
      </p:sp>
      <p:sp>
        <p:nvSpPr>
          <p:cNvPr id="31" name="Стрелка вниз 30"/>
          <p:cNvSpPr/>
          <p:nvPr/>
        </p:nvSpPr>
        <p:spPr bwMode="auto">
          <a:xfrm rot="10800000">
            <a:off x="5920724" y="1409414"/>
            <a:ext cx="485775" cy="383367"/>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32" name="Стрелка вниз 31"/>
          <p:cNvSpPr/>
          <p:nvPr/>
        </p:nvSpPr>
        <p:spPr bwMode="auto">
          <a:xfrm rot="3366454">
            <a:off x="3936606" y="2943461"/>
            <a:ext cx="485775" cy="1872374"/>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
        <p:nvSpPr>
          <p:cNvPr id="33" name="Стрелка вниз 32"/>
          <p:cNvSpPr/>
          <p:nvPr/>
        </p:nvSpPr>
        <p:spPr bwMode="auto">
          <a:xfrm rot="18288755">
            <a:off x="7913681" y="2933251"/>
            <a:ext cx="485775" cy="1872374"/>
          </a:xfrm>
          <a:prstGeom prst="downArrow">
            <a:avLst/>
          </a:prstGeom>
          <a:solidFill>
            <a:srgbClr val="B7C907"/>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uk-UA"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629028636"/>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Oval 22"/>
          <p:cNvSpPr>
            <a:spLocks noChangeArrowheads="1"/>
          </p:cNvSpPr>
          <p:nvPr/>
        </p:nvSpPr>
        <p:spPr bwMode="auto">
          <a:xfrm>
            <a:off x="11580295" y="63533"/>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11</a:t>
            </a:r>
            <a:endParaRPr kumimoji="1" lang="ru-RU" sz="2400" dirty="0">
              <a:latin typeface="Times New Roman" pitchFamily="18" charset="0"/>
            </a:endParaRPr>
          </a:p>
        </p:txBody>
      </p:sp>
      <p:sp>
        <p:nvSpPr>
          <p:cNvPr id="3" name="Прямокутник 2"/>
          <p:cNvSpPr/>
          <p:nvPr/>
        </p:nvSpPr>
        <p:spPr>
          <a:xfrm>
            <a:off x="1406923" y="471223"/>
            <a:ext cx="9535367" cy="2000548"/>
          </a:xfrm>
          <a:prstGeom prst="rect">
            <a:avLst/>
          </a:prstGeom>
        </p:spPr>
        <p:txBody>
          <a:bodyPr wrap="square">
            <a:spAutoFit/>
          </a:bodyPr>
          <a:lstStyle/>
          <a:p>
            <a:pPr algn="ctr" eaLnBrk="0" fontAlgn="base" hangingPunct="0">
              <a:spcBef>
                <a:spcPct val="0"/>
              </a:spcBef>
              <a:spcAft>
                <a:spcPct val="0"/>
              </a:spcAft>
            </a:pPr>
            <a:r>
              <a:rPr lang="ru-RU" sz="2800" b="1" dirty="0">
                <a:solidFill>
                  <a:srgbClr val="0070C0"/>
                </a:solidFill>
                <a:latin typeface="Arial" pitchFamily="34" charset="0"/>
              </a:rPr>
              <a:t>РЕЄСТР </a:t>
            </a:r>
          </a:p>
          <a:p>
            <a:pPr algn="ctr" eaLnBrk="0" fontAlgn="base" hangingPunct="0">
              <a:spcBef>
                <a:spcPct val="0"/>
              </a:spcBef>
              <a:spcAft>
                <a:spcPct val="0"/>
              </a:spcAft>
            </a:pPr>
            <a:r>
              <a:rPr lang="ru-RU" sz="2400" b="1" dirty="0">
                <a:solidFill>
                  <a:srgbClr val="0070C0"/>
                </a:solidFill>
                <a:latin typeface="Arial" pitchFamily="34" charset="0"/>
              </a:rPr>
              <a:t>ЗАВДАНЬ ВІД </a:t>
            </a:r>
            <a:r>
              <a:rPr lang="uk-UA" sz="2400" b="1" dirty="0">
                <a:solidFill>
                  <a:srgbClr val="0070C0"/>
                </a:solidFill>
                <a:latin typeface="Arial" pitchFamily="34" charset="0"/>
              </a:rPr>
              <a:t>МІНІСТЕРСТВА ФІНАНСІВ УКРАЇНИ, </a:t>
            </a:r>
            <a:r>
              <a:rPr lang="ru-RU" sz="2400" b="1" dirty="0">
                <a:solidFill>
                  <a:srgbClr val="0070C0"/>
                </a:solidFill>
                <a:latin typeface="Arial" pitchFamily="34" charset="0"/>
              </a:rPr>
              <a:t>ДЕПАРТАМЕНТУ ФІНАНСІВ ЛОДА ТА ЛЬВІВСЬКОЇ ОДА, ЯКІ ВИКОНАНІ ПРАЦІВНИКАМИ ДЕПАРТАМЕНТУ ФІНАНСОВОЇ ПОЛІТИКИ У 2021 РОЦІ</a:t>
            </a:r>
          </a:p>
        </p:txBody>
      </p:sp>
      <p:sp>
        <p:nvSpPr>
          <p:cNvPr id="9"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graphicFrame>
        <p:nvGraphicFramePr>
          <p:cNvPr id="7" name="Таблица 6"/>
          <p:cNvGraphicFramePr>
            <a:graphicFrameLocks noGrp="1"/>
          </p:cNvGraphicFramePr>
          <p:nvPr>
            <p:extLst>
              <p:ext uri="{D42A27DB-BD31-4B8C-83A1-F6EECF244321}">
                <p14:modId xmlns:p14="http://schemas.microsoft.com/office/powerpoint/2010/main" val="876868642"/>
              </p:ext>
            </p:extLst>
          </p:nvPr>
        </p:nvGraphicFramePr>
        <p:xfrm>
          <a:off x="2" y="2559083"/>
          <a:ext cx="12192002" cy="3243010"/>
        </p:xfrm>
        <a:graphic>
          <a:graphicData uri="http://schemas.openxmlformats.org/drawingml/2006/table">
            <a:tbl>
              <a:tblPr lastRow="1" bandRow="1">
                <a:tableStyleId>{85BE263C-DBD7-4A20-BB59-AAB30ACAA65A}</a:tableStyleId>
              </a:tblPr>
              <a:tblGrid>
                <a:gridCol w="2515810">
                  <a:extLst>
                    <a:ext uri="{9D8B030D-6E8A-4147-A177-3AD203B41FA5}">
                      <a16:colId xmlns:a16="http://schemas.microsoft.com/office/drawing/2014/main" val="85248078"/>
                    </a:ext>
                  </a:extLst>
                </a:gridCol>
                <a:gridCol w="1434751">
                  <a:extLst>
                    <a:ext uri="{9D8B030D-6E8A-4147-A177-3AD203B41FA5}">
                      <a16:colId xmlns:a16="http://schemas.microsoft.com/office/drawing/2014/main" val="1932726762"/>
                    </a:ext>
                  </a:extLst>
                </a:gridCol>
                <a:gridCol w="1251752">
                  <a:extLst>
                    <a:ext uri="{9D8B030D-6E8A-4147-A177-3AD203B41FA5}">
                      <a16:colId xmlns:a16="http://schemas.microsoft.com/office/drawing/2014/main" val="4247970918"/>
                    </a:ext>
                  </a:extLst>
                </a:gridCol>
                <a:gridCol w="1269506">
                  <a:extLst>
                    <a:ext uri="{9D8B030D-6E8A-4147-A177-3AD203B41FA5}">
                      <a16:colId xmlns:a16="http://schemas.microsoft.com/office/drawing/2014/main" val="3007516902"/>
                    </a:ext>
                  </a:extLst>
                </a:gridCol>
                <a:gridCol w="861134">
                  <a:extLst>
                    <a:ext uri="{9D8B030D-6E8A-4147-A177-3AD203B41FA5}">
                      <a16:colId xmlns:a16="http://schemas.microsoft.com/office/drawing/2014/main" val="4053915618"/>
                    </a:ext>
                  </a:extLst>
                </a:gridCol>
                <a:gridCol w="1020933">
                  <a:extLst>
                    <a:ext uri="{9D8B030D-6E8A-4147-A177-3AD203B41FA5}">
                      <a16:colId xmlns:a16="http://schemas.microsoft.com/office/drawing/2014/main" val="383055933"/>
                    </a:ext>
                  </a:extLst>
                </a:gridCol>
                <a:gridCol w="843379">
                  <a:extLst>
                    <a:ext uri="{9D8B030D-6E8A-4147-A177-3AD203B41FA5}">
                      <a16:colId xmlns:a16="http://schemas.microsoft.com/office/drawing/2014/main" val="2815152898"/>
                    </a:ext>
                  </a:extLst>
                </a:gridCol>
                <a:gridCol w="941033">
                  <a:extLst>
                    <a:ext uri="{9D8B030D-6E8A-4147-A177-3AD203B41FA5}">
                      <a16:colId xmlns:a16="http://schemas.microsoft.com/office/drawing/2014/main" val="2536073912"/>
                    </a:ext>
                  </a:extLst>
                </a:gridCol>
                <a:gridCol w="932155">
                  <a:extLst>
                    <a:ext uri="{9D8B030D-6E8A-4147-A177-3AD203B41FA5}">
                      <a16:colId xmlns:a16="http://schemas.microsoft.com/office/drawing/2014/main" val="2051011540"/>
                    </a:ext>
                  </a:extLst>
                </a:gridCol>
                <a:gridCol w="1121549">
                  <a:extLst>
                    <a:ext uri="{9D8B030D-6E8A-4147-A177-3AD203B41FA5}">
                      <a16:colId xmlns:a16="http://schemas.microsoft.com/office/drawing/2014/main" val="2955426617"/>
                    </a:ext>
                  </a:extLst>
                </a:gridCol>
              </a:tblGrid>
              <a:tr h="420033">
                <a:tc rowSpan="3">
                  <a:txBody>
                    <a:bodyPr/>
                    <a:lstStyle/>
                    <a:p>
                      <a:pPr algn="ctr" fontAlgn="ctr">
                        <a:tabLst>
                          <a:tab pos="2598738" algn="l"/>
                        </a:tabLst>
                      </a:pPr>
                      <a:r>
                        <a:rPr lang="ru-RU" sz="1600" b="1" u="none" strike="noStrike" dirty="0">
                          <a:solidFill>
                            <a:schemeClr val="tx1">
                              <a:lumMod val="95000"/>
                              <a:lumOff val="5000"/>
                            </a:schemeClr>
                          </a:solidFill>
                          <a:effectLst/>
                        </a:rPr>
                        <a:t>ЗМІСТ ІНФОРМАЦІЇ</a:t>
                      </a:r>
                      <a:endParaRPr lang="ru-RU" sz="16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600" b="1" u="none" strike="noStrike" dirty="0">
                          <a:solidFill>
                            <a:schemeClr val="tx1">
                              <a:lumMod val="95000"/>
                              <a:lumOff val="5000"/>
                            </a:schemeClr>
                          </a:solidFill>
                          <a:effectLst/>
                        </a:rPr>
                        <a:t>КІЛЬКІСТЬ ІНФОРМАЦІЙ </a:t>
                      </a:r>
                    </a:p>
                    <a:p>
                      <a:pPr algn="ctr" fontAlgn="ctr"/>
                      <a:r>
                        <a:rPr lang="ru-RU" sz="1600" b="1" u="none" strike="noStrike" dirty="0">
                          <a:solidFill>
                            <a:schemeClr val="tx1">
                              <a:lumMod val="95000"/>
                              <a:lumOff val="5000"/>
                            </a:schemeClr>
                          </a:solidFill>
                          <a:effectLst/>
                        </a:rPr>
                        <a:t>В РІК</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600" b="1" u="none" strike="noStrike" dirty="0">
                          <a:solidFill>
                            <a:schemeClr val="tx1">
                              <a:lumMod val="95000"/>
                              <a:lumOff val="5000"/>
                            </a:schemeClr>
                          </a:solidFill>
                          <a:effectLst/>
                        </a:rPr>
                        <a:t>КІЛЬКІСТЬ</a:t>
                      </a:r>
                      <a:r>
                        <a:rPr lang="en-US" sz="1600" b="1" u="none" strike="noStrike" dirty="0">
                          <a:solidFill>
                            <a:schemeClr val="tx1">
                              <a:lumMod val="95000"/>
                              <a:lumOff val="5000"/>
                            </a:schemeClr>
                          </a:solidFill>
                          <a:effectLst/>
                        </a:rPr>
                        <a:t> </a:t>
                      </a:r>
                      <a:r>
                        <a:rPr lang="ru-RU" sz="1600" b="1" u="none" strike="noStrike" dirty="0">
                          <a:solidFill>
                            <a:schemeClr val="tx1">
                              <a:lumMod val="95000"/>
                              <a:lumOff val="5000"/>
                            </a:schemeClr>
                          </a:solidFill>
                          <a:effectLst/>
                        </a:rPr>
                        <a:t>СТАНДАРТ НИХ СТОРІНОК</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600" b="1" u="none" strike="noStrike" dirty="0">
                          <a:solidFill>
                            <a:schemeClr val="tx1">
                              <a:lumMod val="95000"/>
                              <a:lumOff val="5000"/>
                            </a:schemeClr>
                          </a:solidFill>
                          <a:effectLst/>
                        </a:rPr>
                        <a:t>КІЛЬКІСТЬ ЦИФРОВИХ ПОКАЗНИКІВ</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gridSpan="6">
                  <a:txBody>
                    <a:bodyPr/>
                    <a:lstStyle/>
                    <a:p>
                      <a:pPr algn="ctr" fontAlgn="ctr"/>
                      <a:r>
                        <a:rPr lang="ru-RU" sz="1800" b="1" u="none" strike="noStrike">
                          <a:solidFill>
                            <a:schemeClr val="tx1">
                              <a:lumMod val="95000"/>
                              <a:lumOff val="5000"/>
                            </a:schemeClr>
                          </a:solidFill>
                          <a:effectLst/>
                        </a:rPr>
                        <a:t>ІНФОРМАЦІЇ, ЯКІ ПОДАЮТЬСЯ </a:t>
                      </a:r>
                      <a:endParaRPr lang="ru-RU" sz="16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lnL w="12700" cap="flat" cmpd="sng" algn="ctr">
                      <a:solidFill>
                        <a:srgbClr val="00B0F0"/>
                      </a:solidFill>
                      <a:prstDash val="solid"/>
                      <a:round/>
                      <a:headEnd type="none" w="med" len="med"/>
                      <a:tailEnd type="none" w="med" len="med"/>
                    </a:lnL>
                  </a:tcPr>
                </a:tc>
                <a:tc hMerge="1">
                  <a:txBody>
                    <a:bodyPr/>
                    <a:lstStyle/>
                    <a:p>
                      <a:endParaRPr lang="uk-UA"/>
                    </a:p>
                  </a:txBody>
                  <a:tcPr>
                    <a:lnL w="12700" cap="flat" cmpd="sng" algn="ctr">
                      <a:solidFill>
                        <a:srgbClr val="00B0F0"/>
                      </a:solidFill>
                      <a:prstDash val="solid"/>
                      <a:round/>
                      <a:headEnd type="none" w="med" len="med"/>
                      <a:tailEnd type="none" w="med" len="med"/>
                    </a:lnL>
                  </a:tcPr>
                </a:tc>
                <a:tc hMerge="1">
                  <a:txBody>
                    <a:bodyPr/>
                    <a:lstStyle/>
                    <a:p>
                      <a:endParaRPr lang="uk-UA"/>
                    </a:p>
                  </a:txBody>
                  <a:tcPr/>
                </a:tc>
                <a:tc hMerge="1">
                  <a:txBody>
                    <a:bodyPr/>
                    <a:lstStyle/>
                    <a:p>
                      <a:endParaRPr lang="uk-UA"/>
                    </a:p>
                  </a:txBody>
                  <a:tcPr>
                    <a:lnL w="12700" cap="flat" cmpd="sng" algn="ctr">
                      <a:solidFill>
                        <a:srgbClr val="00B0F0"/>
                      </a:solidFill>
                      <a:prstDash val="solid"/>
                      <a:round/>
                      <a:headEnd type="none" w="med" len="med"/>
                      <a:tailEnd type="none" w="med" len="med"/>
                    </a:lnL>
                  </a:tcPr>
                </a:tc>
                <a:tc hMerge="1">
                  <a:txBody>
                    <a:bodyPr/>
                    <a:lstStyle/>
                    <a:p>
                      <a:endParaRPr lang="uk-UA"/>
                    </a:p>
                  </a:txBody>
                  <a:tcPr/>
                </a:tc>
                <a:extLst>
                  <a:ext uri="{0D108BD9-81ED-4DB2-BD59-A6C34878D82A}">
                    <a16:rowId xmlns:a16="http://schemas.microsoft.com/office/drawing/2014/main" val="1548387950"/>
                  </a:ext>
                </a:extLst>
              </a:tr>
              <a:tr h="362097">
                <a:tc vMerge="1">
                  <a:txBody>
                    <a:bodyPr/>
                    <a:lstStyle/>
                    <a:p>
                      <a:endParaRPr lang="ru-RU"/>
                    </a:p>
                  </a:txBody>
                  <a:tcPr/>
                </a:tc>
                <a:tc vMerge="1">
                  <a:txBody>
                    <a:bodyPr/>
                    <a:lstStyle/>
                    <a:p>
                      <a:endParaRPr lang="ru-RU"/>
                    </a:p>
                  </a:txBody>
                  <a:tcPr/>
                </a:tc>
                <a:tc vMerge="1">
                  <a:txBody>
                    <a:bodyPr/>
                    <a:lstStyle/>
                    <a:p>
                      <a:endParaRPr lang="uk-UA"/>
                    </a:p>
                  </a:txBody>
                  <a:tcPr/>
                </a:tc>
                <a:tc vMerge="1">
                  <a:txBody>
                    <a:bodyPr/>
                    <a:lstStyle/>
                    <a:p>
                      <a:endParaRPr lang="uk-UA"/>
                    </a:p>
                  </a:txBody>
                  <a:tcPr/>
                </a:tc>
                <a:tc gridSpan="3">
                  <a:txBody>
                    <a:bodyPr/>
                    <a:lstStyle/>
                    <a:p>
                      <a:pPr algn="ctr"/>
                      <a:r>
                        <a:rPr lang="ru-RU" sz="2000" b="1" u="none" strike="noStrike">
                          <a:solidFill>
                            <a:schemeClr val="tx1">
                              <a:lumMod val="95000"/>
                              <a:lumOff val="5000"/>
                            </a:schemeClr>
                          </a:solidFill>
                          <a:effectLst/>
                        </a:rPr>
                        <a:t>В МФУ</a:t>
                      </a:r>
                      <a:endParaRPr lang="uk-UA"/>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lnL w="12700" cap="flat" cmpd="sng" algn="ctr">
                      <a:solidFill>
                        <a:srgbClr val="00B0F0"/>
                      </a:solidFill>
                      <a:prstDash val="solid"/>
                      <a:round/>
                      <a:headEnd type="none" w="med" len="med"/>
                      <a:tailEnd type="none" w="med" len="med"/>
                    </a:lnL>
                  </a:tcPr>
                </a:tc>
                <a:tc hMerge="1">
                  <a:txBody>
                    <a:bodyPr/>
                    <a:lstStyle/>
                    <a:p>
                      <a:endParaRPr lang="uk-UA"/>
                    </a:p>
                  </a:txBody>
                  <a:tcPr>
                    <a:lnL w="12700" cap="flat" cmpd="sng" algn="ctr">
                      <a:solidFill>
                        <a:srgbClr val="00B0F0"/>
                      </a:solidFill>
                      <a:prstDash val="solid"/>
                      <a:round/>
                      <a:headEnd type="none" w="med" len="med"/>
                      <a:tailEnd type="none" w="med" len="med"/>
                    </a:lnL>
                  </a:tcPr>
                </a:tc>
                <a:tc gridSpan="3">
                  <a:txBody>
                    <a:bodyPr/>
                    <a:lstStyle/>
                    <a:p>
                      <a:pPr algn="ctr"/>
                      <a:r>
                        <a:rPr lang="ru-RU" sz="2000" b="1" u="none" strike="noStrike" dirty="0">
                          <a:solidFill>
                            <a:schemeClr val="tx1">
                              <a:lumMod val="95000"/>
                              <a:lumOff val="5000"/>
                            </a:schemeClr>
                          </a:solidFill>
                          <a:effectLst/>
                        </a:rPr>
                        <a:t>В ДФ ЛОДА</a:t>
                      </a:r>
                      <a:endParaRPr lang="uk-UA" dirty="0"/>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lnL w="12700" cap="flat" cmpd="sng" algn="ctr">
                      <a:solidFill>
                        <a:srgbClr val="00B0F0"/>
                      </a:solidFill>
                      <a:prstDash val="solid"/>
                      <a:round/>
                      <a:headEnd type="none" w="med" len="med"/>
                      <a:tailEnd type="none" w="med" len="med"/>
                    </a:lnL>
                  </a:tcPr>
                </a:tc>
                <a:tc hMerge="1">
                  <a:txBody>
                    <a:bodyPr/>
                    <a:lstStyle/>
                    <a:p>
                      <a:endParaRPr lang="uk-UA"/>
                    </a:p>
                  </a:txBody>
                  <a:tcPr/>
                </a:tc>
                <a:extLst>
                  <a:ext uri="{0D108BD9-81ED-4DB2-BD59-A6C34878D82A}">
                    <a16:rowId xmlns:a16="http://schemas.microsoft.com/office/drawing/2014/main" val="1899421147"/>
                  </a:ext>
                </a:extLst>
              </a:tr>
              <a:tr h="1158716">
                <a:tc vMerge="1">
                  <a:txBody>
                    <a:bodyPr/>
                    <a:lstStyle/>
                    <a:p>
                      <a:endParaRPr lang="ru-RU"/>
                    </a:p>
                  </a:txBody>
                  <a:tcPr/>
                </a:tc>
                <a:tc vMerge="1">
                  <a:txBody>
                    <a:bodyPr/>
                    <a:lstStyle/>
                    <a:p>
                      <a:endParaRPr lang="ru-RU"/>
                    </a:p>
                  </a:txBody>
                  <a:tcPr/>
                </a:tc>
                <a:tc vMerge="1">
                  <a:txBody>
                    <a:bodyPr/>
                    <a:lstStyle/>
                    <a:p>
                      <a:endParaRPr lang="uk-UA"/>
                    </a:p>
                  </a:txBody>
                  <a:tcPr/>
                </a:tc>
                <a:tc vMerge="1">
                  <a:txBody>
                    <a:bodyPr/>
                    <a:lstStyle/>
                    <a:p>
                      <a:endParaRPr lang="uk-UA"/>
                    </a:p>
                  </a:txBody>
                  <a:tcPr/>
                </a:tc>
                <a:tc>
                  <a:txBody>
                    <a:bodyPr/>
                    <a:lstStyle/>
                    <a:p>
                      <a:pPr algn="ctr"/>
                      <a:r>
                        <a:rPr lang="ru-RU" sz="1000" b="1" u="none" strike="noStrike" dirty="0">
                          <a:solidFill>
                            <a:schemeClr val="tx1">
                              <a:lumMod val="95000"/>
                              <a:lumOff val="5000"/>
                            </a:schemeClr>
                          </a:solidFill>
                          <a:effectLst/>
                        </a:rPr>
                        <a:t>КІЛЬКІСТЬ ІНФОРМАЦІЙ В РІК</a:t>
                      </a:r>
                      <a:endParaRPr lang="uk-UA" dirty="0"/>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1000" b="1" u="none" strike="noStrike" dirty="0">
                          <a:solidFill>
                            <a:schemeClr val="tx1">
                              <a:lumMod val="95000"/>
                              <a:lumOff val="5000"/>
                            </a:schemeClr>
                          </a:solidFill>
                          <a:effectLst/>
                        </a:rPr>
                        <a:t>КІЛЬКІСТЬ СТАНДАРТНИХ СТОРІНОК</a:t>
                      </a:r>
                      <a:endParaRPr lang="ru-RU" sz="10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marL="0" indent="0" algn="ctr" fontAlgn="ctr"/>
                      <a:r>
                        <a:rPr lang="ru-RU" sz="950" b="1" u="none" strike="noStrike" dirty="0">
                          <a:solidFill>
                            <a:schemeClr val="tx1">
                              <a:lumMod val="95000"/>
                              <a:lumOff val="5000"/>
                            </a:schemeClr>
                          </a:solidFill>
                          <a:effectLst/>
                        </a:rPr>
                        <a:t>КІЛЬКІСТЬ ЦИФРОВИХ ПОКАЗНИКІВ</a:t>
                      </a:r>
                      <a:endParaRPr lang="ru-RU" sz="95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1000" b="1" u="none" strike="noStrike" dirty="0">
                          <a:solidFill>
                            <a:schemeClr val="tx1">
                              <a:lumMod val="95000"/>
                              <a:lumOff val="5000"/>
                            </a:schemeClr>
                          </a:solidFill>
                          <a:effectLst/>
                        </a:rPr>
                        <a:t>КІЛЬКІСТЬ ІНФОРМАЦІЙ В РІК</a:t>
                      </a:r>
                      <a:endParaRPr lang="ru-RU" sz="10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1000" b="1" u="none" strike="noStrike" dirty="0">
                          <a:solidFill>
                            <a:schemeClr val="tx1">
                              <a:lumMod val="95000"/>
                              <a:lumOff val="5000"/>
                            </a:schemeClr>
                          </a:solidFill>
                          <a:effectLst/>
                        </a:rPr>
                        <a:t>КІЛЬКІСТЬ СТАНДАРТНИХ СТОРІНОК</a:t>
                      </a:r>
                      <a:endParaRPr lang="ru-RU" sz="10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1000" b="1" u="none" strike="noStrike" dirty="0">
                          <a:solidFill>
                            <a:schemeClr val="tx1">
                              <a:lumMod val="95000"/>
                              <a:lumOff val="5000"/>
                            </a:schemeClr>
                          </a:solidFill>
                          <a:effectLst/>
                        </a:rPr>
                        <a:t>КІЛЬКІСТЬ ЦИФРОВИХ ПОКАЗНИКІВ</a:t>
                      </a:r>
                      <a:endParaRPr lang="ru-RU" sz="10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extLst>
                  <a:ext uri="{0D108BD9-81ED-4DB2-BD59-A6C34878D82A}">
                    <a16:rowId xmlns:a16="http://schemas.microsoft.com/office/drawing/2014/main" val="2931812933"/>
                  </a:ext>
                </a:extLst>
              </a:tr>
              <a:tr h="325294">
                <a:tc gridSpan="10">
                  <a:txBody>
                    <a:bodyPr/>
                    <a:lstStyle/>
                    <a:p>
                      <a:pPr algn="ctr" fontAlgn="ct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lnT w="12700" cap="flat" cmpd="sng" algn="ctr">
                      <a:solidFill>
                        <a:srgbClr val="00B0F0"/>
                      </a:solidFill>
                      <a:prstDash val="solid"/>
                      <a:round/>
                      <a:headEnd type="none" w="med" len="med"/>
                      <a:tailEnd type="none" w="med" len="med"/>
                    </a:lnT>
                  </a:tcPr>
                </a:tc>
                <a:tc hMerge="1">
                  <a:txBody>
                    <a:bodyPr/>
                    <a:lstStyle/>
                    <a:p>
                      <a:endParaRPr lang="uk-UA"/>
                    </a:p>
                  </a:txBody>
                  <a:tcPr>
                    <a:lnT w="12700" cap="flat" cmpd="sng" algn="ctr">
                      <a:solidFill>
                        <a:srgbClr val="00B0F0"/>
                      </a:solidFill>
                      <a:prstDash val="solid"/>
                      <a:round/>
                      <a:headEnd type="none" w="med" len="med"/>
                      <a:tailEnd type="none" w="med" len="med"/>
                    </a:lnT>
                  </a:tcPr>
                </a:tc>
                <a:tc hMerge="1">
                  <a:txBody>
                    <a:bodyPr/>
                    <a:lstStyle/>
                    <a:p>
                      <a:endParaRPr lang="uk-UA"/>
                    </a:p>
                  </a:txBody>
                  <a:tcPr/>
                </a:tc>
                <a:tc hMerge="1">
                  <a:txBody>
                    <a:bodyPr/>
                    <a:lstStyle/>
                    <a:p>
                      <a:endParaRPr lang="uk-UA"/>
                    </a:p>
                  </a:txBody>
                  <a:tcPr>
                    <a:lnT w="12700" cap="flat" cmpd="sng" algn="ctr">
                      <a:solidFill>
                        <a:srgbClr val="00B0F0"/>
                      </a:solidFill>
                      <a:prstDash val="solid"/>
                      <a:round/>
                      <a:headEnd type="none" w="med" len="med"/>
                      <a:tailEnd type="none" w="med" len="med"/>
                    </a:lnT>
                  </a:tcPr>
                </a:tc>
                <a:tc hMerge="1">
                  <a:txBody>
                    <a:bodyPr/>
                    <a:lstStyle/>
                    <a:p>
                      <a:endParaRPr lang="uk-UA"/>
                    </a:p>
                  </a:txBody>
                  <a:tcPr/>
                </a:tc>
                <a:extLst>
                  <a:ext uri="{0D108BD9-81ED-4DB2-BD59-A6C34878D82A}">
                    <a16:rowId xmlns:a16="http://schemas.microsoft.com/office/drawing/2014/main" val="1283649325"/>
                  </a:ext>
                </a:extLst>
              </a:tr>
              <a:tr h="245481">
                <a:tc>
                  <a:txBody>
                    <a:bodyPr/>
                    <a:lstStyle/>
                    <a:p>
                      <a:pPr algn="ctr" fontAlgn="ctr"/>
                      <a:r>
                        <a:rPr lang="ru-RU" sz="1800" b="1" u="none" strike="noStrike" dirty="0" err="1">
                          <a:solidFill>
                            <a:srgbClr val="008000"/>
                          </a:solidFill>
                          <a:effectLst/>
                        </a:rPr>
                        <a:t>постійних</a:t>
                      </a:r>
                      <a:r>
                        <a:rPr lang="ru-RU" sz="1800" b="1" u="none" strike="noStrike" dirty="0">
                          <a:solidFill>
                            <a:srgbClr val="008000"/>
                          </a:solidFill>
                          <a:effectLst/>
                        </a:rPr>
                        <a:t> </a:t>
                      </a:r>
                      <a:r>
                        <a:rPr lang="ru-RU" sz="1800" b="1" u="none" strike="noStrike" dirty="0" err="1">
                          <a:solidFill>
                            <a:srgbClr val="008000"/>
                          </a:solidFill>
                          <a:effectLst/>
                        </a:rPr>
                        <a:t>інформацій</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i="0" u="none" strike="noStrike" dirty="0">
                          <a:solidFill>
                            <a:srgbClr val="008000"/>
                          </a:solidFill>
                          <a:effectLst/>
                          <a:latin typeface="+mn-lt"/>
                        </a:rPr>
                        <a:t>1 097</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u="none" strike="noStrike" dirty="0">
                          <a:solidFill>
                            <a:srgbClr val="008000"/>
                          </a:solidFill>
                          <a:effectLst/>
                        </a:rPr>
                        <a:t>1 696</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u="none" strike="noStrike" dirty="0">
                          <a:solidFill>
                            <a:srgbClr val="008000"/>
                          </a:solidFill>
                          <a:effectLst/>
                        </a:rPr>
                        <a:t>502 972</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000" b="1" u="none" strike="noStrike" dirty="0">
                          <a:solidFill>
                            <a:srgbClr val="008000"/>
                          </a:solidFill>
                          <a:effectLst/>
                        </a:rPr>
                        <a:t>81</a:t>
                      </a:r>
                      <a:endParaRPr lang="ru-RU" sz="20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a:r>
                        <a:rPr lang="uk-UA" sz="2000" b="1" u="none" strike="noStrike">
                          <a:solidFill>
                            <a:srgbClr val="008000"/>
                          </a:solidFill>
                          <a:effectLst/>
                        </a:rPr>
                        <a:t>140</a:t>
                      </a:r>
                      <a:endParaRPr lang="uk-UA"/>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a:r>
                        <a:rPr lang="uk-UA" sz="2000" b="1" u="none" strike="noStrike" dirty="0">
                          <a:solidFill>
                            <a:srgbClr val="008000"/>
                          </a:solidFill>
                          <a:effectLst/>
                        </a:rPr>
                        <a:t>32 022</a:t>
                      </a:r>
                      <a:endParaRPr lang="uk-UA" dirty="0"/>
                    </a:p>
                  </a:txBody>
                  <a:tcPr marL="5589" marR="5589" marT="5589" marB="0" anchor="ctr">
                    <a:solidFill>
                      <a:schemeClr val="bg1"/>
                    </a:solidFill>
                  </a:tcPr>
                </a:tc>
                <a:tc>
                  <a:txBody>
                    <a:bodyPr/>
                    <a:lstStyle/>
                    <a:p>
                      <a:pPr algn="ctr"/>
                      <a:r>
                        <a:rPr lang="uk-UA" sz="2000" b="1" u="none" strike="noStrike">
                          <a:solidFill>
                            <a:srgbClr val="008000"/>
                          </a:solidFill>
                          <a:effectLst/>
                        </a:rPr>
                        <a:t>1 016</a:t>
                      </a:r>
                      <a:endParaRPr lang="uk-UA" dirty="0"/>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a:r>
                        <a:rPr lang="uk-UA" sz="2000" b="1" u="none" strike="noStrike" dirty="0">
                          <a:solidFill>
                            <a:srgbClr val="008000"/>
                          </a:solidFill>
                          <a:effectLst/>
                        </a:rPr>
                        <a:t>1 556</a:t>
                      </a:r>
                      <a:endParaRPr lang="uk-UA" dirty="0"/>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a:r>
                        <a:rPr lang="uk-UA" sz="2000" b="1" u="none" strike="noStrike">
                          <a:solidFill>
                            <a:srgbClr val="008000"/>
                          </a:solidFill>
                          <a:effectLst/>
                        </a:rPr>
                        <a:t>470 950</a:t>
                      </a:r>
                      <a:endParaRPr lang="uk-UA" sz="2400"/>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718365156"/>
                  </a:ext>
                </a:extLst>
              </a:tr>
              <a:tr h="356092">
                <a:tc>
                  <a:txBody>
                    <a:bodyPr/>
                    <a:lstStyle/>
                    <a:p>
                      <a:pPr algn="ctr" fontAlgn="ctr"/>
                      <a:r>
                        <a:rPr lang="ru-RU" sz="1800" b="1" u="none" strike="noStrike" dirty="0" err="1">
                          <a:solidFill>
                            <a:srgbClr val="0070C0"/>
                          </a:solidFill>
                          <a:effectLst/>
                        </a:rPr>
                        <a:t>разових</a:t>
                      </a:r>
                      <a:r>
                        <a:rPr lang="ru-RU" sz="1800" b="1" u="none" strike="noStrike" dirty="0">
                          <a:solidFill>
                            <a:srgbClr val="0070C0"/>
                          </a:solidFill>
                          <a:effectLst/>
                        </a:rPr>
                        <a:t> </a:t>
                      </a:r>
                      <a:r>
                        <a:rPr lang="ru-RU" sz="1800" b="1" u="none" strike="noStrike" dirty="0" err="1">
                          <a:solidFill>
                            <a:srgbClr val="0070C0"/>
                          </a:solidFill>
                          <a:effectLst/>
                        </a:rPr>
                        <a:t>завдань</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i="0" u="none" strike="noStrike" dirty="0">
                          <a:solidFill>
                            <a:srgbClr val="0070C0"/>
                          </a:solidFill>
                          <a:effectLst/>
                          <a:latin typeface="+mn-lt"/>
                        </a:rPr>
                        <a:t>108</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i="0" u="none" strike="noStrike">
                          <a:solidFill>
                            <a:srgbClr val="0070C0"/>
                          </a:solidFill>
                          <a:effectLst/>
                          <a:latin typeface="+mn-lt"/>
                        </a:rPr>
                        <a:t>738</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i="0" u="none" strike="noStrike" dirty="0">
                          <a:solidFill>
                            <a:srgbClr val="0070C0"/>
                          </a:solidFill>
                          <a:effectLst/>
                          <a:latin typeface="+mn-lt"/>
                        </a:rPr>
                        <a:t>51 554</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000" b="1" u="none" strike="noStrike" dirty="0">
                          <a:solidFill>
                            <a:srgbClr val="0070C0"/>
                          </a:solidFill>
                          <a:effectLst/>
                        </a:rPr>
                        <a:t>69</a:t>
                      </a:r>
                      <a:endParaRPr lang="ru-RU" sz="20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a:r>
                        <a:rPr lang="uk-UA" sz="2000" b="1" u="none" strike="noStrike" dirty="0">
                          <a:solidFill>
                            <a:srgbClr val="0070C0"/>
                          </a:solidFill>
                          <a:effectLst/>
                        </a:rPr>
                        <a:t>617</a:t>
                      </a:r>
                      <a:endParaRPr lang="uk-UA" dirty="0"/>
                    </a:p>
                  </a:txBody>
                  <a:tcPr marL="5589" marR="5589" marT="5589" marB="0" anchor="ctr"/>
                </a:tc>
                <a:tc>
                  <a:txBody>
                    <a:bodyPr/>
                    <a:lstStyle/>
                    <a:p>
                      <a:pPr algn="ctr"/>
                      <a:r>
                        <a:rPr lang="uk-UA" sz="2000" b="1" u="none" strike="noStrike" dirty="0">
                          <a:solidFill>
                            <a:srgbClr val="0070C0"/>
                          </a:solidFill>
                          <a:effectLst/>
                        </a:rPr>
                        <a:t>40 347</a:t>
                      </a:r>
                      <a:endParaRPr lang="uk-UA" dirty="0"/>
                    </a:p>
                  </a:txBody>
                  <a:tcPr marL="5589" marR="5589" marT="5589" marB="0" anchor="ctr"/>
                </a:tc>
                <a:tc>
                  <a:txBody>
                    <a:bodyPr/>
                    <a:lstStyle/>
                    <a:p>
                      <a:pPr algn="ctr"/>
                      <a:r>
                        <a:rPr lang="uk-UA" sz="2000" b="1" u="none" strike="noStrike" dirty="0">
                          <a:solidFill>
                            <a:srgbClr val="0070C0"/>
                          </a:solidFill>
                          <a:effectLst/>
                        </a:rPr>
                        <a:t>39</a:t>
                      </a:r>
                      <a:endParaRPr lang="uk-UA" dirty="0"/>
                    </a:p>
                  </a:txBody>
                  <a:tcPr marL="5589" marR="5589" marT="5589" marB="0" anchor="ctr"/>
                </a:tc>
                <a:tc>
                  <a:txBody>
                    <a:bodyPr/>
                    <a:lstStyle/>
                    <a:p>
                      <a:pPr algn="ctr"/>
                      <a:r>
                        <a:rPr lang="uk-UA" sz="2000" b="1" u="none" strike="noStrike">
                          <a:solidFill>
                            <a:srgbClr val="0070C0"/>
                          </a:solidFill>
                          <a:effectLst/>
                        </a:rPr>
                        <a:t>121</a:t>
                      </a:r>
                      <a:endParaRPr lang="uk-UA"/>
                    </a:p>
                  </a:txBody>
                  <a:tcPr marL="5589" marR="5589" marT="5589" marB="0" anchor="ctr"/>
                </a:tc>
                <a:tc>
                  <a:txBody>
                    <a:bodyPr/>
                    <a:lstStyle/>
                    <a:p>
                      <a:pPr algn="ctr"/>
                      <a:r>
                        <a:rPr lang="uk-UA" sz="2000" b="1" u="none" strike="noStrike" dirty="0">
                          <a:solidFill>
                            <a:srgbClr val="0070C0"/>
                          </a:solidFill>
                          <a:effectLst/>
                        </a:rPr>
                        <a:t>11 207</a:t>
                      </a:r>
                      <a:endParaRPr lang="uk-UA" sz="2400" dirty="0"/>
                    </a:p>
                  </a:txBody>
                  <a:tcPr marL="5589" marR="5589" marT="5589" marB="0" anchor="ctr"/>
                </a:tc>
                <a:extLst>
                  <a:ext uri="{0D108BD9-81ED-4DB2-BD59-A6C34878D82A}">
                    <a16:rowId xmlns:a16="http://schemas.microsoft.com/office/drawing/2014/main" val="1418129233"/>
                  </a:ext>
                </a:extLst>
              </a:tr>
              <a:tr h="216024">
                <a:tc>
                  <a:txBody>
                    <a:bodyPr/>
                    <a:lstStyle/>
                    <a:p>
                      <a:pPr algn="ctr" fontAlgn="ctr"/>
                      <a:r>
                        <a:rPr lang="ru-RU" sz="2000" u="none" strike="noStrike" dirty="0">
                          <a:effectLst/>
                        </a:rPr>
                        <a:t>РАЗОМ</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a:effectLst/>
                        </a:rPr>
                        <a:t>1 205</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a:effectLst/>
                        </a:rPr>
                        <a:t>2 434</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a:effectLst/>
                        </a:rPr>
                        <a:t>554 526</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000" u="none" strike="noStrike" dirty="0">
                          <a:effectLst/>
                        </a:rPr>
                        <a:t>150</a:t>
                      </a:r>
                      <a:endParaRPr lang="ru-RU" sz="20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a:r>
                        <a:rPr lang="uk-UA" sz="2000" u="none" strike="noStrike" dirty="0">
                          <a:effectLst/>
                        </a:rPr>
                        <a:t>757</a:t>
                      </a:r>
                      <a:endParaRPr lang="uk-UA" dirty="0"/>
                    </a:p>
                  </a:txBody>
                  <a:tcPr marL="5589" marR="5589" marT="5589" marB="0" anchor="ctr"/>
                </a:tc>
                <a:tc>
                  <a:txBody>
                    <a:bodyPr/>
                    <a:lstStyle/>
                    <a:p>
                      <a:pPr algn="ctr"/>
                      <a:r>
                        <a:rPr lang="uk-UA" sz="2000" b="1" i="0" u="none" strike="noStrike" dirty="0">
                          <a:solidFill>
                            <a:schemeClr val="dk1"/>
                          </a:solidFill>
                          <a:effectLst/>
                          <a:latin typeface="+mn-lt"/>
                        </a:rPr>
                        <a:t>72 369</a:t>
                      </a:r>
                      <a:endParaRPr lang="uk-UA" dirty="0"/>
                    </a:p>
                  </a:txBody>
                  <a:tcPr marL="5589" marR="5589" marT="5589" marB="0" anchor="ctr"/>
                </a:tc>
                <a:tc>
                  <a:txBody>
                    <a:bodyPr/>
                    <a:lstStyle/>
                    <a:p>
                      <a:pPr algn="ctr"/>
                      <a:r>
                        <a:rPr lang="uk-UA" sz="2000" u="none" strike="noStrike" dirty="0">
                          <a:effectLst/>
                        </a:rPr>
                        <a:t>1 055</a:t>
                      </a:r>
                      <a:endParaRPr lang="uk-UA" dirty="0"/>
                    </a:p>
                  </a:txBody>
                  <a:tcPr marL="5589" marR="5589" marT="5589" marB="0" anchor="ctr"/>
                </a:tc>
                <a:tc>
                  <a:txBody>
                    <a:bodyPr/>
                    <a:lstStyle/>
                    <a:p>
                      <a:pPr algn="ctr"/>
                      <a:r>
                        <a:rPr lang="uk-UA" sz="2000" u="none" strike="noStrike" dirty="0">
                          <a:effectLst/>
                        </a:rPr>
                        <a:t>1 677</a:t>
                      </a:r>
                      <a:endParaRPr lang="uk-UA" dirty="0"/>
                    </a:p>
                  </a:txBody>
                  <a:tcPr marL="5589" marR="5589" marT="5589" marB="0" anchor="ctr"/>
                </a:tc>
                <a:tc>
                  <a:txBody>
                    <a:bodyPr/>
                    <a:lstStyle/>
                    <a:p>
                      <a:pPr algn="ctr"/>
                      <a:r>
                        <a:rPr lang="uk-UA" sz="2000" u="none" strike="noStrike" dirty="0">
                          <a:effectLst/>
                        </a:rPr>
                        <a:t>482 157</a:t>
                      </a:r>
                      <a:endParaRPr lang="uk-UA" sz="2400" dirty="0"/>
                    </a:p>
                  </a:txBody>
                  <a:tcPr marL="5589" marR="5589" marT="5589" marB="0" anchor="ctr"/>
                </a:tc>
                <a:extLst>
                  <a:ext uri="{0D108BD9-81ED-4DB2-BD59-A6C34878D82A}">
                    <a16:rowId xmlns:a16="http://schemas.microsoft.com/office/drawing/2014/main" val="198632448"/>
                  </a:ext>
                </a:extLst>
              </a:tr>
            </a:tbl>
          </a:graphicData>
        </a:graphic>
      </p:graphicFrame>
    </p:spTree>
    <p:extLst>
      <p:ext uri="{BB962C8B-B14F-4D97-AF65-F5344CB8AC3E}">
        <p14:creationId xmlns:p14="http://schemas.microsoft.com/office/powerpoint/2010/main" val="3897420883"/>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extLst>
              <p:ext uri="{D42A27DB-BD31-4B8C-83A1-F6EECF244321}">
                <p14:modId xmlns:p14="http://schemas.microsoft.com/office/powerpoint/2010/main" val="715885528"/>
              </p:ext>
            </p:extLst>
          </p:nvPr>
        </p:nvGraphicFramePr>
        <p:xfrm>
          <a:off x="256676" y="1342844"/>
          <a:ext cx="11790177" cy="3182050"/>
        </p:xfrm>
        <a:graphic>
          <a:graphicData uri="http://schemas.openxmlformats.org/drawingml/2006/table">
            <a:tbl>
              <a:tblPr lastRow="1" bandRow="1">
                <a:tableStyleId>{85BE263C-DBD7-4A20-BB59-AAB30ACAA65A}</a:tableStyleId>
              </a:tblPr>
              <a:tblGrid>
                <a:gridCol w="2432894">
                  <a:extLst>
                    <a:ext uri="{9D8B030D-6E8A-4147-A177-3AD203B41FA5}">
                      <a16:colId xmlns:a16="http://schemas.microsoft.com/office/drawing/2014/main" val="108188475"/>
                    </a:ext>
                  </a:extLst>
                </a:gridCol>
                <a:gridCol w="1497165">
                  <a:extLst>
                    <a:ext uri="{9D8B030D-6E8A-4147-A177-3AD203B41FA5}">
                      <a16:colId xmlns:a16="http://schemas.microsoft.com/office/drawing/2014/main" val="4116604251"/>
                    </a:ext>
                  </a:extLst>
                </a:gridCol>
                <a:gridCol w="1216447">
                  <a:extLst>
                    <a:ext uri="{9D8B030D-6E8A-4147-A177-3AD203B41FA5}">
                      <a16:colId xmlns:a16="http://schemas.microsoft.com/office/drawing/2014/main" val="347892491"/>
                    </a:ext>
                  </a:extLst>
                </a:gridCol>
                <a:gridCol w="1414158">
                  <a:extLst>
                    <a:ext uri="{9D8B030D-6E8A-4147-A177-3AD203B41FA5}">
                      <a16:colId xmlns:a16="http://schemas.microsoft.com/office/drawing/2014/main" val="53039660"/>
                    </a:ext>
                  </a:extLst>
                </a:gridCol>
                <a:gridCol w="835536">
                  <a:extLst>
                    <a:ext uri="{9D8B030D-6E8A-4147-A177-3AD203B41FA5}">
                      <a16:colId xmlns:a16="http://schemas.microsoft.com/office/drawing/2014/main" val="163045333"/>
                    </a:ext>
                  </a:extLst>
                </a:gridCol>
                <a:gridCol w="133661">
                  <a:extLst>
                    <a:ext uri="{9D8B030D-6E8A-4147-A177-3AD203B41FA5}">
                      <a16:colId xmlns:a16="http://schemas.microsoft.com/office/drawing/2014/main" val="248258682"/>
                    </a:ext>
                  </a:extLst>
                </a:gridCol>
                <a:gridCol w="786590">
                  <a:extLst>
                    <a:ext uri="{9D8B030D-6E8A-4147-A177-3AD203B41FA5}">
                      <a16:colId xmlns:a16="http://schemas.microsoft.com/office/drawing/2014/main" val="792883122"/>
                    </a:ext>
                  </a:extLst>
                </a:gridCol>
                <a:gridCol w="844309">
                  <a:extLst>
                    <a:ext uri="{9D8B030D-6E8A-4147-A177-3AD203B41FA5}">
                      <a16:colId xmlns:a16="http://schemas.microsoft.com/office/drawing/2014/main" val="4013228895"/>
                    </a:ext>
                  </a:extLst>
                </a:gridCol>
                <a:gridCol w="830075">
                  <a:extLst>
                    <a:ext uri="{9D8B030D-6E8A-4147-A177-3AD203B41FA5}">
                      <a16:colId xmlns:a16="http://schemas.microsoft.com/office/drawing/2014/main" val="232727575"/>
                    </a:ext>
                  </a:extLst>
                </a:gridCol>
                <a:gridCol w="123349">
                  <a:extLst>
                    <a:ext uri="{9D8B030D-6E8A-4147-A177-3AD203B41FA5}">
                      <a16:colId xmlns:a16="http://schemas.microsoft.com/office/drawing/2014/main" val="3231384455"/>
                    </a:ext>
                  </a:extLst>
                </a:gridCol>
                <a:gridCol w="831684">
                  <a:extLst>
                    <a:ext uri="{9D8B030D-6E8A-4147-A177-3AD203B41FA5}">
                      <a16:colId xmlns:a16="http://schemas.microsoft.com/office/drawing/2014/main" val="2846887638"/>
                    </a:ext>
                  </a:extLst>
                </a:gridCol>
                <a:gridCol w="844309">
                  <a:extLst>
                    <a:ext uri="{9D8B030D-6E8A-4147-A177-3AD203B41FA5}">
                      <a16:colId xmlns:a16="http://schemas.microsoft.com/office/drawing/2014/main" val="999601717"/>
                    </a:ext>
                  </a:extLst>
                </a:gridCol>
              </a:tblGrid>
              <a:tr h="420033">
                <a:tc rowSpan="3">
                  <a:txBody>
                    <a:bodyPr/>
                    <a:lstStyle/>
                    <a:p>
                      <a:pPr algn="ctr" fontAlgn="ctr">
                        <a:tabLst>
                          <a:tab pos="2598738" algn="l"/>
                        </a:tabLst>
                      </a:pPr>
                      <a:r>
                        <a:rPr lang="ru-RU" sz="1200" b="1" u="none" strike="noStrike" dirty="0">
                          <a:solidFill>
                            <a:schemeClr val="tx1">
                              <a:lumMod val="95000"/>
                              <a:lumOff val="5000"/>
                            </a:schemeClr>
                          </a:solidFill>
                          <a:effectLst/>
                        </a:rPr>
                        <a:t>ЗМІСТ ІНФОРМАЦІЇ</a:t>
                      </a:r>
                      <a:endParaRPr lang="ru-RU" sz="12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200" b="1" u="none" strike="noStrike" dirty="0">
                          <a:solidFill>
                            <a:schemeClr val="tx1">
                              <a:lumMod val="95000"/>
                              <a:lumOff val="5000"/>
                            </a:schemeClr>
                          </a:solidFill>
                          <a:effectLst/>
                        </a:rPr>
                        <a:t>КІЛЬКІСТЬ ІНФОРМАЦІЙ В РІК</a:t>
                      </a:r>
                      <a:endParaRPr lang="ru-RU" sz="12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200" b="1" u="none" strike="noStrike" dirty="0">
                          <a:solidFill>
                            <a:schemeClr val="tx1">
                              <a:lumMod val="95000"/>
                              <a:lumOff val="5000"/>
                            </a:schemeClr>
                          </a:solidFill>
                          <a:effectLst/>
                        </a:rPr>
                        <a:t>КІЛЬКІСТЬ</a:t>
                      </a:r>
                      <a:r>
                        <a:rPr lang="en-US" sz="1200" b="1" u="none" strike="noStrike" dirty="0">
                          <a:solidFill>
                            <a:schemeClr val="tx1">
                              <a:lumMod val="95000"/>
                              <a:lumOff val="5000"/>
                            </a:schemeClr>
                          </a:solidFill>
                          <a:effectLst/>
                        </a:rPr>
                        <a:t> </a:t>
                      </a:r>
                      <a:r>
                        <a:rPr lang="ru-RU" sz="1200" b="1" u="none" strike="noStrike" dirty="0">
                          <a:solidFill>
                            <a:schemeClr val="tx1">
                              <a:lumMod val="95000"/>
                              <a:lumOff val="5000"/>
                            </a:schemeClr>
                          </a:solidFill>
                          <a:effectLst/>
                        </a:rPr>
                        <a:t>СТАНДАРТНИХ СТОРІНОК</a:t>
                      </a:r>
                      <a:endParaRPr lang="ru-RU" sz="12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rowSpan="3">
                  <a:txBody>
                    <a:bodyPr/>
                    <a:lstStyle/>
                    <a:p>
                      <a:pPr algn="ctr" fontAlgn="ctr"/>
                      <a:r>
                        <a:rPr lang="ru-RU" sz="1200" b="1" u="none" strike="noStrike" dirty="0">
                          <a:solidFill>
                            <a:schemeClr val="tx1">
                              <a:lumMod val="95000"/>
                              <a:lumOff val="5000"/>
                            </a:schemeClr>
                          </a:solidFill>
                          <a:effectLst/>
                        </a:rPr>
                        <a:t>КІЛЬКІСТЬ ЦИФРОВИХ ПОКАЗНИКІВ</a:t>
                      </a:r>
                      <a:endParaRPr lang="ru-RU" sz="12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gridSpan="8">
                  <a:txBody>
                    <a:bodyPr/>
                    <a:lstStyle/>
                    <a:p>
                      <a:pPr algn="ctr" fontAlgn="ctr"/>
                      <a:r>
                        <a:rPr lang="ru-RU" sz="1400" b="1" u="none" strike="noStrike" dirty="0">
                          <a:solidFill>
                            <a:schemeClr val="tx1">
                              <a:lumMod val="95000"/>
                              <a:lumOff val="5000"/>
                            </a:schemeClr>
                          </a:solidFill>
                          <a:effectLst/>
                        </a:rPr>
                        <a:t>ІНФОРМАЦІЇ, ЯКІ ПОДАЮТЬСЯ </a:t>
                      </a:r>
                      <a:endParaRPr lang="ru-RU" sz="14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uk-UA"/>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909911255"/>
                  </a:ext>
                </a:extLst>
              </a:tr>
              <a:tr h="36209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gridSpan="4">
                  <a:txBody>
                    <a:bodyPr/>
                    <a:lstStyle/>
                    <a:p>
                      <a:pPr algn="ctr" fontAlgn="ctr"/>
                      <a:r>
                        <a:rPr lang="ru-RU" sz="1600" b="1" u="none" strike="noStrike" dirty="0">
                          <a:solidFill>
                            <a:schemeClr val="tx1">
                              <a:lumMod val="95000"/>
                              <a:lumOff val="5000"/>
                            </a:schemeClr>
                          </a:solidFill>
                          <a:effectLst/>
                        </a:rPr>
                        <a:t>В МФУ</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tc>
                <a:tc hMerge="1">
                  <a:txBody>
                    <a:bodyPr/>
                    <a:lstStyle/>
                    <a:p>
                      <a:endParaRPr lang="ru-RU"/>
                    </a:p>
                  </a:txBody>
                  <a:tcPr/>
                </a:tc>
                <a:tc hMerge="1">
                  <a:txBody>
                    <a:bodyPr/>
                    <a:lstStyle/>
                    <a:p>
                      <a:endParaRPr lang="ru-RU"/>
                    </a:p>
                  </a:txBody>
                  <a:tcPr/>
                </a:tc>
                <a:tc gridSpan="4">
                  <a:txBody>
                    <a:bodyPr/>
                    <a:lstStyle/>
                    <a:p>
                      <a:pPr algn="ctr" fontAlgn="ctr"/>
                      <a:r>
                        <a:rPr lang="ru-RU" sz="1600" b="1" u="none" strike="noStrike" dirty="0">
                          <a:solidFill>
                            <a:schemeClr val="tx1">
                              <a:lumMod val="95000"/>
                              <a:lumOff val="5000"/>
                            </a:schemeClr>
                          </a:solidFill>
                          <a:effectLst/>
                        </a:rPr>
                        <a:t>В ДФ ЛОДА</a:t>
                      </a:r>
                      <a:endParaRPr lang="ru-RU" sz="16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endParaRPr lang="uk-UA"/>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898242294"/>
                  </a:ext>
                </a:extLst>
              </a:tr>
              <a:tr h="115871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indent="0" algn="ctr" fontAlgn="ctr"/>
                      <a:r>
                        <a:rPr lang="ru-RU" sz="800" b="1" u="none" strike="noStrike" dirty="0">
                          <a:solidFill>
                            <a:schemeClr val="tx1">
                              <a:lumMod val="95000"/>
                              <a:lumOff val="5000"/>
                            </a:schemeClr>
                          </a:solidFill>
                          <a:effectLst/>
                        </a:rPr>
                        <a:t>КІЛЬКІСТЬ ІНФОРМАЦІЙ В РІК</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gridSpan="2">
                  <a:txBody>
                    <a:bodyPr/>
                    <a:lstStyle/>
                    <a:p>
                      <a:pPr algn="ctr" fontAlgn="ctr"/>
                      <a:r>
                        <a:rPr lang="ru-RU" sz="800" b="1" u="none" strike="noStrike" dirty="0">
                          <a:solidFill>
                            <a:schemeClr val="tx1">
                              <a:lumMod val="95000"/>
                              <a:lumOff val="5000"/>
                            </a:schemeClr>
                          </a:solidFill>
                          <a:effectLst/>
                        </a:rPr>
                        <a:t>КІЛЬКІСТЬ СТАНДАРТНИХ СТОРІНОК</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pPr algn="ctr" fontAlgn="ct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bg1"/>
                    </a:solidFill>
                  </a:tcPr>
                </a:tc>
                <a:tc>
                  <a:txBody>
                    <a:bodyPr/>
                    <a:lstStyle/>
                    <a:p>
                      <a:pPr algn="ctr" fontAlgn="ctr"/>
                      <a:r>
                        <a:rPr lang="ru-RU" sz="800" b="1" u="none" strike="noStrike" dirty="0">
                          <a:solidFill>
                            <a:schemeClr val="tx1">
                              <a:lumMod val="95000"/>
                              <a:lumOff val="5000"/>
                            </a:schemeClr>
                          </a:solidFill>
                          <a:effectLst/>
                        </a:rPr>
                        <a:t>КІЛЬКІСТЬ ЦИФРОВИХ ПОКАЗНИКІВ</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a:txBody>
                    <a:bodyPr/>
                    <a:lstStyle/>
                    <a:p>
                      <a:pPr algn="ctr" fontAlgn="ctr"/>
                      <a:r>
                        <a:rPr lang="ru-RU" sz="800" b="1" u="none" strike="noStrike" dirty="0">
                          <a:solidFill>
                            <a:schemeClr val="tx1">
                              <a:lumMod val="95000"/>
                              <a:lumOff val="5000"/>
                            </a:schemeClr>
                          </a:solidFill>
                          <a:effectLst/>
                        </a:rPr>
                        <a:t>КІЛЬКІСТЬ ІНФОРМАЦІЙ В РІК</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gridSpan="2">
                  <a:txBody>
                    <a:bodyPr/>
                    <a:lstStyle/>
                    <a:p>
                      <a:pPr algn="ctr" fontAlgn="ctr"/>
                      <a:r>
                        <a:rPr lang="ru-RU" sz="800" b="1" u="none" strike="noStrike" dirty="0">
                          <a:solidFill>
                            <a:schemeClr val="tx1">
                              <a:lumMod val="95000"/>
                              <a:lumOff val="5000"/>
                            </a:schemeClr>
                          </a:solidFill>
                          <a:effectLst/>
                        </a:rPr>
                        <a:t>КІЛЬКІСТЬ СТАНДАРТНИХ СТОРІНОК</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tc hMerge="1">
                  <a:txBody>
                    <a:bodyPr/>
                    <a:lstStyle/>
                    <a:p>
                      <a:pPr algn="ctr" fontAlgn="ct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bg1"/>
                    </a:solidFill>
                  </a:tcPr>
                </a:tc>
                <a:tc>
                  <a:txBody>
                    <a:bodyPr/>
                    <a:lstStyle/>
                    <a:p>
                      <a:pPr algn="ctr" fontAlgn="ctr"/>
                      <a:r>
                        <a:rPr lang="ru-RU" sz="800" b="1" u="none" strike="noStrike" dirty="0">
                          <a:solidFill>
                            <a:schemeClr val="tx1">
                              <a:lumMod val="95000"/>
                              <a:lumOff val="5000"/>
                            </a:schemeClr>
                          </a:solidFill>
                          <a:effectLst/>
                        </a:rPr>
                        <a:t>КІЛЬКІСТЬ ЦИФРОВИХ ПОКАЗНИКІВ</a:t>
                      </a:r>
                      <a:endParaRPr lang="ru-RU" sz="800" b="1" i="0" u="none" strike="noStrike" dirty="0">
                        <a:solidFill>
                          <a:schemeClr val="tx1">
                            <a:lumMod val="95000"/>
                            <a:lumOff val="5000"/>
                          </a:schemeClr>
                        </a:solidFill>
                        <a:effectLst/>
                        <a:latin typeface="Times New Roman" panose="02020603050405020304" pitchFamily="18" charset="0"/>
                      </a:endParaRPr>
                    </a:p>
                  </a:txBody>
                  <a:tcPr marL="36000" marR="3600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2">
                        <a:lumMod val="20000"/>
                        <a:lumOff val="80000"/>
                      </a:schemeClr>
                    </a:solidFill>
                  </a:tcPr>
                </a:tc>
                <a:extLst>
                  <a:ext uri="{0D108BD9-81ED-4DB2-BD59-A6C34878D82A}">
                    <a16:rowId xmlns:a16="http://schemas.microsoft.com/office/drawing/2014/main" val="2194103940"/>
                  </a:ext>
                </a:extLst>
              </a:tr>
              <a:tr h="325294">
                <a:tc gridSpan="12">
                  <a:txBody>
                    <a:bodyPr/>
                    <a:lstStyle/>
                    <a:p>
                      <a:pPr algn="ctr" fontAlgn="ctr"/>
                      <a:endParaRPr lang="ru-RU" sz="14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endParaRPr lang="uk-UA"/>
                    </a:p>
                  </a:txBody>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endParaRPr lang="uk-UA"/>
                    </a:p>
                  </a:txBody>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tc hMerge="1">
                  <a:txBody>
                    <a:bodyPr/>
                    <a:lstStyle/>
                    <a:p>
                      <a:pPr algn="ctr" fontAlgn="ct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45481">
                <a:tc>
                  <a:txBody>
                    <a:bodyPr/>
                    <a:lstStyle/>
                    <a:p>
                      <a:pPr algn="ctr" fontAlgn="ctr"/>
                      <a:r>
                        <a:rPr lang="ru-RU" sz="1600" b="1" u="none" strike="noStrike" dirty="0" err="1">
                          <a:solidFill>
                            <a:srgbClr val="008000"/>
                          </a:solidFill>
                          <a:effectLst/>
                        </a:rPr>
                        <a:t>постійних</a:t>
                      </a:r>
                      <a:r>
                        <a:rPr lang="ru-RU" sz="1600" b="1" u="none" strike="noStrike" dirty="0">
                          <a:solidFill>
                            <a:srgbClr val="008000"/>
                          </a:solidFill>
                          <a:effectLst/>
                        </a:rPr>
                        <a:t> </a:t>
                      </a:r>
                      <a:r>
                        <a:rPr lang="ru-RU" sz="1600" b="1" u="none" strike="noStrike" dirty="0" err="1">
                          <a:solidFill>
                            <a:srgbClr val="008000"/>
                          </a:solidFill>
                          <a:effectLst/>
                        </a:rPr>
                        <a:t>інформацій</a:t>
                      </a: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i="0" u="none" strike="noStrike" dirty="0">
                          <a:solidFill>
                            <a:srgbClr val="008000"/>
                          </a:solidFill>
                          <a:effectLst/>
                          <a:latin typeface="+mn-lt"/>
                        </a:rPr>
                        <a:t>1 097</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1 696</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502 972</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gridSpan="2">
                  <a:txBody>
                    <a:bodyPr/>
                    <a:lstStyle/>
                    <a:p>
                      <a:pPr algn="ctr" fontAlgn="ctr"/>
                      <a:r>
                        <a:rPr lang="uk-UA" sz="1800" b="1" u="none" strike="noStrike" dirty="0">
                          <a:solidFill>
                            <a:srgbClr val="008000"/>
                          </a:solidFill>
                          <a:effectLst/>
                        </a:rPr>
                        <a:t>81</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hMerge="1">
                  <a:txBody>
                    <a:bodyPr/>
                    <a:lstStyle/>
                    <a:p>
                      <a:endParaRPr lang="uk-UA"/>
                    </a:p>
                  </a:txBody>
                  <a:tcPr/>
                </a:tc>
                <a:tc>
                  <a:txBody>
                    <a:bodyPr/>
                    <a:lstStyle/>
                    <a:p>
                      <a:pPr algn="ctr" fontAlgn="ctr"/>
                      <a:r>
                        <a:rPr lang="uk-UA" sz="1800" b="1" u="none" strike="noStrike" dirty="0">
                          <a:solidFill>
                            <a:srgbClr val="008000"/>
                          </a:solidFill>
                          <a:effectLst/>
                        </a:rPr>
                        <a:t>140</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32 022</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gridSpan="2">
                  <a:txBody>
                    <a:bodyPr/>
                    <a:lstStyle/>
                    <a:p>
                      <a:pPr algn="ctr" fontAlgn="ctr"/>
                      <a:r>
                        <a:rPr lang="uk-UA" sz="1800" b="1" u="none" strike="noStrike" dirty="0">
                          <a:solidFill>
                            <a:srgbClr val="008000"/>
                          </a:solidFill>
                          <a:effectLst/>
                        </a:rPr>
                        <a:t>1 016</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hMerge="1">
                  <a:txBody>
                    <a:bodyPr/>
                    <a:lstStyle/>
                    <a:p>
                      <a:endParaRPr lang="uk-UA"/>
                    </a:p>
                  </a:txBody>
                  <a:tcPr/>
                </a:tc>
                <a:tc>
                  <a:txBody>
                    <a:bodyPr/>
                    <a:lstStyle/>
                    <a:p>
                      <a:pPr algn="ctr" fontAlgn="ctr"/>
                      <a:r>
                        <a:rPr lang="uk-UA" sz="1800" b="1" u="none" strike="noStrike" dirty="0">
                          <a:solidFill>
                            <a:srgbClr val="008000"/>
                          </a:solidFill>
                          <a:effectLst/>
                        </a:rPr>
                        <a:t>1 556</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600" b="1" u="none" strike="noStrike" dirty="0">
                          <a:solidFill>
                            <a:srgbClr val="008000"/>
                          </a:solidFill>
                          <a:effectLst/>
                        </a:rPr>
                        <a:t>470 950</a:t>
                      </a: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3764249780"/>
                  </a:ext>
                </a:extLst>
              </a:tr>
              <a:tr h="356092">
                <a:tc>
                  <a:txBody>
                    <a:bodyPr/>
                    <a:lstStyle/>
                    <a:p>
                      <a:pPr algn="ctr" fontAlgn="ctr"/>
                      <a:r>
                        <a:rPr lang="ru-RU" sz="1600" b="1" u="none" strike="noStrike" dirty="0" err="1">
                          <a:solidFill>
                            <a:srgbClr val="0070C0"/>
                          </a:solidFill>
                          <a:effectLst/>
                        </a:rPr>
                        <a:t>разових</a:t>
                      </a:r>
                      <a:r>
                        <a:rPr lang="ru-RU" sz="1600" b="1" u="none" strike="noStrike" dirty="0">
                          <a:solidFill>
                            <a:srgbClr val="0070C0"/>
                          </a:solidFill>
                          <a:effectLst/>
                        </a:rPr>
                        <a:t> </a:t>
                      </a:r>
                      <a:r>
                        <a:rPr lang="ru-RU" sz="1600" b="1" u="none" strike="noStrike" dirty="0" err="1">
                          <a:solidFill>
                            <a:srgbClr val="0070C0"/>
                          </a:solidFill>
                          <a:effectLst/>
                        </a:rPr>
                        <a:t>завдань</a:t>
                      </a:r>
                      <a:endParaRPr lang="ru-RU" sz="16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108</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738</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51 554</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gridSpan="2">
                  <a:txBody>
                    <a:bodyPr/>
                    <a:lstStyle/>
                    <a:p>
                      <a:pPr algn="ctr" fontAlgn="ctr"/>
                      <a:r>
                        <a:rPr lang="uk-UA" sz="1800" b="1" u="none" strike="noStrike" dirty="0">
                          <a:solidFill>
                            <a:srgbClr val="0070C0"/>
                          </a:solidFill>
                          <a:effectLst/>
                        </a:rPr>
                        <a:t>69</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hMerge="1">
                  <a:txBody>
                    <a:bodyPr/>
                    <a:lstStyle/>
                    <a:p>
                      <a:endParaRPr lang="uk-UA"/>
                    </a:p>
                  </a:txBody>
                  <a:tcPr/>
                </a:tc>
                <a:tc>
                  <a:txBody>
                    <a:bodyPr/>
                    <a:lstStyle/>
                    <a:p>
                      <a:pPr algn="ctr" fontAlgn="ctr"/>
                      <a:r>
                        <a:rPr lang="uk-UA" sz="1800" b="1" u="none" strike="noStrike" dirty="0">
                          <a:solidFill>
                            <a:srgbClr val="0070C0"/>
                          </a:solidFill>
                          <a:effectLst/>
                        </a:rPr>
                        <a:t>617</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40 347</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gridSpan="2">
                  <a:txBody>
                    <a:bodyPr/>
                    <a:lstStyle/>
                    <a:p>
                      <a:pPr algn="ctr" fontAlgn="ctr"/>
                      <a:r>
                        <a:rPr lang="uk-UA" sz="1800" b="1" u="none" strike="noStrike" dirty="0">
                          <a:solidFill>
                            <a:srgbClr val="0070C0"/>
                          </a:solidFill>
                          <a:effectLst/>
                        </a:rPr>
                        <a:t>39</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hMerge="1">
                  <a:txBody>
                    <a:bodyPr/>
                    <a:lstStyle/>
                    <a:p>
                      <a:endParaRPr lang="uk-UA"/>
                    </a:p>
                  </a:txBody>
                  <a:tcPr/>
                </a:tc>
                <a:tc>
                  <a:txBody>
                    <a:bodyPr/>
                    <a:lstStyle/>
                    <a:p>
                      <a:pPr algn="ctr" fontAlgn="ctr"/>
                      <a:r>
                        <a:rPr lang="uk-UA" sz="1800" b="1" u="none" strike="noStrike" dirty="0">
                          <a:solidFill>
                            <a:srgbClr val="0070C0"/>
                          </a:solidFill>
                          <a:effectLst/>
                        </a:rPr>
                        <a:t>121</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11 207</a:t>
                      </a:r>
                      <a:endParaRPr lang="ru-RU" sz="1800" b="1" i="0" u="none" strike="noStrike" dirty="0">
                        <a:solidFill>
                          <a:srgbClr val="0070C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704588192"/>
                  </a:ext>
                </a:extLst>
              </a:tr>
              <a:tr h="138843">
                <a:tc>
                  <a:txBody>
                    <a:bodyPr/>
                    <a:lstStyle/>
                    <a:p>
                      <a:pPr algn="ctr" fontAlgn="ctr"/>
                      <a:r>
                        <a:rPr lang="ru-RU" sz="1800" u="none" strike="noStrike" dirty="0">
                          <a:effectLst/>
                        </a:rPr>
                        <a:t>РАЗОМ</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1 205</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2 434</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554 526</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gridSpan="2">
                  <a:txBody>
                    <a:bodyPr/>
                    <a:lstStyle/>
                    <a:p>
                      <a:pPr algn="ctr" fontAlgn="ctr"/>
                      <a:r>
                        <a:rPr lang="uk-UA" sz="1800" u="none" strike="noStrike" dirty="0">
                          <a:effectLst/>
                        </a:rPr>
                        <a:t>150</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hMerge="1">
                  <a:txBody>
                    <a:bodyPr/>
                    <a:lstStyle/>
                    <a:p>
                      <a:endParaRPr lang="uk-UA" dirty="0"/>
                    </a:p>
                  </a:txBody>
                  <a:tcPr/>
                </a:tc>
                <a:tc>
                  <a:txBody>
                    <a:bodyPr/>
                    <a:lstStyle/>
                    <a:p>
                      <a:pPr algn="ctr" fontAlgn="ctr"/>
                      <a:r>
                        <a:rPr lang="uk-UA" sz="1800" u="none" strike="noStrike" dirty="0">
                          <a:effectLst/>
                        </a:rPr>
                        <a:t>757</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chemeClr val="dk1"/>
                          </a:solidFill>
                          <a:effectLst/>
                          <a:latin typeface="+mn-lt"/>
                        </a:rPr>
                        <a:t>72 369</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gridSpan="2">
                  <a:txBody>
                    <a:bodyPr/>
                    <a:lstStyle/>
                    <a:p>
                      <a:pPr algn="ctr" fontAlgn="ctr"/>
                      <a:r>
                        <a:rPr lang="uk-UA" sz="1800" u="none" strike="noStrike" dirty="0">
                          <a:effectLst/>
                        </a:rPr>
                        <a:t>1 055</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hMerge="1">
                  <a:txBody>
                    <a:bodyPr/>
                    <a:lstStyle/>
                    <a:p>
                      <a:endParaRPr lang="uk-UA"/>
                    </a:p>
                  </a:txBody>
                  <a:tcPr/>
                </a:tc>
                <a:tc>
                  <a:txBody>
                    <a:bodyPr/>
                    <a:lstStyle/>
                    <a:p>
                      <a:pPr algn="ctr" fontAlgn="ctr"/>
                      <a:r>
                        <a:rPr lang="uk-UA" sz="1800" u="none" strike="noStrike" dirty="0">
                          <a:effectLst/>
                        </a:rPr>
                        <a:t>1 677</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600" u="none" strike="noStrike" dirty="0">
                          <a:effectLst/>
                        </a:rPr>
                        <a:t>482 157</a:t>
                      </a:r>
                      <a:endParaRPr lang="ru-RU" sz="1600" b="1" i="0" u="none" strike="noStrike" dirty="0">
                        <a:solidFill>
                          <a:srgbClr val="00000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3157610771"/>
                  </a:ext>
                </a:extLst>
              </a:tr>
            </a:tbl>
          </a:graphicData>
        </a:graphic>
      </p:graphicFrame>
      <p:graphicFrame>
        <p:nvGraphicFramePr>
          <p:cNvPr id="5" name="Таблиця 4"/>
          <p:cNvGraphicFramePr>
            <a:graphicFrameLocks noGrp="1"/>
          </p:cNvGraphicFramePr>
          <p:nvPr>
            <p:extLst>
              <p:ext uri="{D42A27DB-BD31-4B8C-83A1-F6EECF244321}">
                <p14:modId xmlns:p14="http://schemas.microsoft.com/office/powerpoint/2010/main" val="2234071052"/>
              </p:ext>
            </p:extLst>
          </p:nvPr>
        </p:nvGraphicFramePr>
        <p:xfrm>
          <a:off x="256676" y="4787860"/>
          <a:ext cx="11790178" cy="847850"/>
        </p:xfrm>
        <a:graphic>
          <a:graphicData uri="http://schemas.openxmlformats.org/drawingml/2006/table">
            <a:tbl>
              <a:tblPr lastRow="1" bandRow="1">
                <a:tableStyleId>{85BE263C-DBD7-4A20-BB59-AAB30ACAA65A}</a:tableStyleId>
              </a:tblPr>
              <a:tblGrid>
                <a:gridCol w="2432894">
                  <a:extLst>
                    <a:ext uri="{9D8B030D-6E8A-4147-A177-3AD203B41FA5}">
                      <a16:colId xmlns:a16="http://schemas.microsoft.com/office/drawing/2014/main" val="20000"/>
                    </a:ext>
                  </a:extLst>
                </a:gridCol>
                <a:gridCol w="1497165">
                  <a:extLst>
                    <a:ext uri="{9D8B030D-6E8A-4147-A177-3AD203B41FA5}">
                      <a16:colId xmlns:a16="http://schemas.microsoft.com/office/drawing/2014/main" val="20001"/>
                    </a:ext>
                  </a:extLst>
                </a:gridCol>
                <a:gridCol w="1216447">
                  <a:extLst>
                    <a:ext uri="{9D8B030D-6E8A-4147-A177-3AD203B41FA5}">
                      <a16:colId xmlns:a16="http://schemas.microsoft.com/office/drawing/2014/main" val="20002"/>
                    </a:ext>
                  </a:extLst>
                </a:gridCol>
                <a:gridCol w="1414158">
                  <a:extLst>
                    <a:ext uri="{9D8B030D-6E8A-4147-A177-3AD203B41FA5}">
                      <a16:colId xmlns:a16="http://schemas.microsoft.com/office/drawing/2014/main" val="20003"/>
                    </a:ext>
                  </a:extLst>
                </a:gridCol>
                <a:gridCol w="969197">
                  <a:extLst>
                    <a:ext uri="{9D8B030D-6E8A-4147-A177-3AD203B41FA5}">
                      <a16:colId xmlns:a16="http://schemas.microsoft.com/office/drawing/2014/main" val="20004"/>
                    </a:ext>
                  </a:extLst>
                </a:gridCol>
                <a:gridCol w="786590">
                  <a:extLst>
                    <a:ext uri="{9D8B030D-6E8A-4147-A177-3AD203B41FA5}">
                      <a16:colId xmlns:a16="http://schemas.microsoft.com/office/drawing/2014/main" val="20005"/>
                    </a:ext>
                  </a:extLst>
                </a:gridCol>
                <a:gridCol w="844309">
                  <a:extLst>
                    <a:ext uri="{9D8B030D-6E8A-4147-A177-3AD203B41FA5}">
                      <a16:colId xmlns:a16="http://schemas.microsoft.com/office/drawing/2014/main" val="20006"/>
                    </a:ext>
                  </a:extLst>
                </a:gridCol>
                <a:gridCol w="953425">
                  <a:extLst>
                    <a:ext uri="{9D8B030D-6E8A-4147-A177-3AD203B41FA5}">
                      <a16:colId xmlns:a16="http://schemas.microsoft.com/office/drawing/2014/main" val="20007"/>
                    </a:ext>
                  </a:extLst>
                </a:gridCol>
                <a:gridCol w="831684">
                  <a:extLst>
                    <a:ext uri="{9D8B030D-6E8A-4147-A177-3AD203B41FA5}">
                      <a16:colId xmlns:a16="http://schemas.microsoft.com/office/drawing/2014/main" val="20008"/>
                    </a:ext>
                  </a:extLst>
                </a:gridCol>
                <a:gridCol w="844309">
                  <a:extLst>
                    <a:ext uri="{9D8B030D-6E8A-4147-A177-3AD203B41FA5}">
                      <a16:colId xmlns:a16="http://schemas.microsoft.com/office/drawing/2014/main" val="20009"/>
                    </a:ext>
                  </a:extLst>
                </a:gridCol>
              </a:tblGrid>
              <a:tr h="288032">
                <a:tc>
                  <a:txBody>
                    <a:bodyPr/>
                    <a:lstStyle/>
                    <a:p>
                      <a:pPr algn="ctr" fontAlgn="ctr"/>
                      <a:r>
                        <a:rPr lang="ru-RU" sz="1600" b="1" u="none" strike="noStrike" dirty="0" err="1">
                          <a:solidFill>
                            <a:srgbClr val="008000"/>
                          </a:solidFill>
                          <a:effectLst/>
                        </a:rPr>
                        <a:t>постійних</a:t>
                      </a:r>
                      <a:r>
                        <a:rPr lang="ru-RU" sz="1600" b="1" u="none" strike="noStrike" dirty="0">
                          <a:solidFill>
                            <a:srgbClr val="008000"/>
                          </a:solidFill>
                          <a:effectLst/>
                        </a:rPr>
                        <a:t> </a:t>
                      </a:r>
                      <a:r>
                        <a:rPr lang="ru-RU" sz="1600" b="1" u="none" strike="noStrike" dirty="0" err="1">
                          <a:solidFill>
                            <a:srgbClr val="008000"/>
                          </a:solidFill>
                          <a:effectLst/>
                        </a:rPr>
                        <a:t>інформацій</a:t>
                      </a: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i="0" u="none" strike="noStrike" dirty="0">
                          <a:solidFill>
                            <a:srgbClr val="008000"/>
                          </a:solidFill>
                          <a:effectLst/>
                          <a:latin typeface="+mn-lt"/>
                        </a:rPr>
                        <a:t>309</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1 147</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56 783</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176</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240</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24 404</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133</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907</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1800" b="1" u="none" strike="noStrike" dirty="0">
                          <a:solidFill>
                            <a:srgbClr val="008000"/>
                          </a:solidFill>
                          <a:effectLst/>
                        </a:rPr>
                        <a:t>32 379</a:t>
                      </a:r>
                      <a:endParaRPr lang="ru-RU" sz="18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10000"/>
                  </a:ext>
                </a:extLst>
              </a:tr>
              <a:tr h="216024">
                <a:tc>
                  <a:txBody>
                    <a:bodyPr/>
                    <a:lstStyle/>
                    <a:p>
                      <a:pPr algn="ctr" fontAlgn="ctr"/>
                      <a:r>
                        <a:rPr lang="ru-RU" sz="1600" b="1" u="none" strike="noStrike" dirty="0" err="1">
                          <a:solidFill>
                            <a:srgbClr val="0070C0"/>
                          </a:solidFill>
                          <a:effectLst/>
                        </a:rPr>
                        <a:t>разових</a:t>
                      </a:r>
                      <a:r>
                        <a:rPr lang="ru-RU" sz="1600" b="1" u="none" strike="noStrike" dirty="0">
                          <a:solidFill>
                            <a:srgbClr val="0070C0"/>
                          </a:solidFill>
                          <a:effectLst/>
                        </a:rPr>
                        <a:t> </a:t>
                      </a:r>
                      <a:r>
                        <a:rPr lang="ru-RU" sz="1600" b="1" u="none" strike="noStrike" dirty="0" err="1">
                          <a:solidFill>
                            <a:srgbClr val="0070C0"/>
                          </a:solidFill>
                          <a:effectLst/>
                        </a:rPr>
                        <a:t>завдань</a:t>
                      </a:r>
                      <a:endParaRPr lang="ru-RU" sz="16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87</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564</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rgbClr val="0070C0"/>
                          </a:solidFill>
                          <a:effectLst/>
                          <a:latin typeface="+mn-lt"/>
                        </a:rPr>
                        <a:t>36 470</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46</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433</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26 030</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41</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131</a:t>
                      </a:r>
                      <a:endParaRPr lang="ru-RU" sz="1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1800" b="1" u="none" strike="noStrike" dirty="0">
                          <a:solidFill>
                            <a:srgbClr val="0070C0"/>
                          </a:solidFill>
                          <a:effectLst/>
                        </a:rPr>
                        <a:t>10 440 </a:t>
                      </a:r>
                      <a:endParaRPr lang="ru-RU" sz="1800" b="1" i="0" u="none" strike="noStrike" dirty="0">
                        <a:solidFill>
                          <a:srgbClr val="0070C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10001"/>
                  </a:ext>
                </a:extLst>
              </a:tr>
              <a:tr h="254627">
                <a:tc>
                  <a:txBody>
                    <a:bodyPr/>
                    <a:lstStyle/>
                    <a:p>
                      <a:pPr algn="ctr" fontAlgn="ctr"/>
                      <a:r>
                        <a:rPr lang="ru-RU" sz="1800" u="none" strike="noStrike" dirty="0">
                          <a:effectLst/>
                        </a:rPr>
                        <a:t>РАЗОМ</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396</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1 711</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93 253</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222</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673</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b="1" i="0" u="none" strike="noStrike" dirty="0">
                          <a:solidFill>
                            <a:schemeClr val="dk1"/>
                          </a:solidFill>
                          <a:effectLst/>
                          <a:latin typeface="+mn-lt"/>
                        </a:rPr>
                        <a:t>50 434</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174</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1 038</a:t>
                      </a:r>
                      <a:endParaRPr lang="ru-RU" sz="1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1800" u="none" strike="noStrike" dirty="0">
                          <a:effectLst/>
                        </a:rPr>
                        <a:t>42 819</a:t>
                      </a:r>
                      <a:endParaRPr lang="ru-RU" sz="1800" b="1" i="0" u="none" strike="noStrike" dirty="0">
                        <a:solidFill>
                          <a:srgbClr val="00000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10002"/>
                  </a:ext>
                </a:extLst>
              </a:tr>
            </a:tbl>
          </a:graphicData>
        </a:graphic>
      </p:graphicFrame>
      <p:graphicFrame>
        <p:nvGraphicFramePr>
          <p:cNvPr id="6" name="Таблиця 5"/>
          <p:cNvGraphicFramePr>
            <a:graphicFrameLocks noGrp="1"/>
          </p:cNvGraphicFramePr>
          <p:nvPr>
            <p:extLst>
              <p:ext uri="{D42A27DB-BD31-4B8C-83A1-F6EECF244321}">
                <p14:modId xmlns:p14="http://schemas.microsoft.com/office/powerpoint/2010/main" val="910186717"/>
              </p:ext>
            </p:extLst>
          </p:nvPr>
        </p:nvGraphicFramePr>
        <p:xfrm>
          <a:off x="256676" y="5949281"/>
          <a:ext cx="11790178" cy="923227"/>
        </p:xfrm>
        <a:graphic>
          <a:graphicData uri="http://schemas.openxmlformats.org/drawingml/2006/table">
            <a:tbl>
              <a:tblPr lastRow="1" bandRow="1">
                <a:tableStyleId>{85BE263C-DBD7-4A20-BB59-AAB30ACAA65A}</a:tableStyleId>
              </a:tblPr>
              <a:tblGrid>
                <a:gridCol w="2432894">
                  <a:extLst>
                    <a:ext uri="{9D8B030D-6E8A-4147-A177-3AD203B41FA5}">
                      <a16:colId xmlns:a16="http://schemas.microsoft.com/office/drawing/2014/main" val="20000"/>
                    </a:ext>
                  </a:extLst>
                </a:gridCol>
                <a:gridCol w="1497165">
                  <a:extLst>
                    <a:ext uri="{9D8B030D-6E8A-4147-A177-3AD203B41FA5}">
                      <a16:colId xmlns:a16="http://schemas.microsoft.com/office/drawing/2014/main" val="20001"/>
                    </a:ext>
                  </a:extLst>
                </a:gridCol>
                <a:gridCol w="1216447">
                  <a:extLst>
                    <a:ext uri="{9D8B030D-6E8A-4147-A177-3AD203B41FA5}">
                      <a16:colId xmlns:a16="http://schemas.microsoft.com/office/drawing/2014/main" val="20002"/>
                    </a:ext>
                  </a:extLst>
                </a:gridCol>
                <a:gridCol w="1414158">
                  <a:extLst>
                    <a:ext uri="{9D8B030D-6E8A-4147-A177-3AD203B41FA5}">
                      <a16:colId xmlns:a16="http://schemas.microsoft.com/office/drawing/2014/main" val="20003"/>
                    </a:ext>
                  </a:extLst>
                </a:gridCol>
                <a:gridCol w="969197">
                  <a:extLst>
                    <a:ext uri="{9D8B030D-6E8A-4147-A177-3AD203B41FA5}">
                      <a16:colId xmlns:a16="http://schemas.microsoft.com/office/drawing/2014/main" val="20004"/>
                    </a:ext>
                  </a:extLst>
                </a:gridCol>
                <a:gridCol w="786590">
                  <a:extLst>
                    <a:ext uri="{9D8B030D-6E8A-4147-A177-3AD203B41FA5}">
                      <a16:colId xmlns:a16="http://schemas.microsoft.com/office/drawing/2014/main" val="20005"/>
                    </a:ext>
                  </a:extLst>
                </a:gridCol>
                <a:gridCol w="844309">
                  <a:extLst>
                    <a:ext uri="{9D8B030D-6E8A-4147-A177-3AD203B41FA5}">
                      <a16:colId xmlns:a16="http://schemas.microsoft.com/office/drawing/2014/main" val="20006"/>
                    </a:ext>
                  </a:extLst>
                </a:gridCol>
                <a:gridCol w="953425">
                  <a:extLst>
                    <a:ext uri="{9D8B030D-6E8A-4147-A177-3AD203B41FA5}">
                      <a16:colId xmlns:a16="http://schemas.microsoft.com/office/drawing/2014/main" val="20007"/>
                    </a:ext>
                  </a:extLst>
                </a:gridCol>
                <a:gridCol w="831684">
                  <a:extLst>
                    <a:ext uri="{9D8B030D-6E8A-4147-A177-3AD203B41FA5}">
                      <a16:colId xmlns:a16="http://schemas.microsoft.com/office/drawing/2014/main" val="20008"/>
                    </a:ext>
                  </a:extLst>
                </a:gridCol>
                <a:gridCol w="844309">
                  <a:extLst>
                    <a:ext uri="{9D8B030D-6E8A-4147-A177-3AD203B41FA5}">
                      <a16:colId xmlns:a16="http://schemas.microsoft.com/office/drawing/2014/main" val="20009"/>
                    </a:ext>
                  </a:extLst>
                </a:gridCol>
              </a:tblGrid>
              <a:tr h="217371">
                <a:tc>
                  <a:txBody>
                    <a:bodyPr/>
                    <a:lstStyle/>
                    <a:p>
                      <a:pPr algn="ctr" fontAlgn="ctr"/>
                      <a:r>
                        <a:rPr lang="ru-RU" sz="1600" b="1" u="none" strike="noStrike" dirty="0" err="1">
                          <a:solidFill>
                            <a:srgbClr val="008000"/>
                          </a:solidFill>
                          <a:effectLst/>
                        </a:rPr>
                        <a:t>постійних</a:t>
                      </a:r>
                      <a:r>
                        <a:rPr lang="ru-RU" sz="1600" b="1" u="none" strike="noStrike" dirty="0">
                          <a:solidFill>
                            <a:srgbClr val="008000"/>
                          </a:solidFill>
                          <a:effectLst/>
                        </a:rPr>
                        <a:t> </a:t>
                      </a:r>
                      <a:r>
                        <a:rPr lang="ru-RU" sz="1600" b="1" u="none" strike="noStrike" dirty="0" err="1">
                          <a:solidFill>
                            <a:srgbClr val="008000"/>
                          </a:solidFill>
                          <a:effectLst/>
                        </a:rPr>
                        <a:t>інформацій</a:t>
                      </a:r>
                      <a:endParaRPr lang="ru-RU" sz="1600" b="1" i="0" u="none" strike="noStrike" dirty="0">
                        <a:solidFill>
                          <a:srgbClr val="00800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788</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549</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446 189</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-95</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-100</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7 618</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883</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2000" b="1" i="0" u="none" strike="noStrike" dirty="0">
                          <a:solidFill>
                            <a:srgbClr val="008E40"/>
                          </a:solidFill>
                          <a:effectLst/>
                          <a:latin typeface="Calibri" panose="020F0502020204030204" pitchFamily="34" charset="0"/>
                        </a:rPr>
                        <a:t>649</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tc>
                  <a:txBody>
                    <a:bodyPr/>
                    <a:lstStyle/>
                    <a:p>
                      <a:pPr algn="ctr" fontAlgn="b"/>
                      <a:r>
                        <a:rPr lang="uk-UA" sz="1800" b="1" i="0" u="none" strike="noStrike" dirty="0">
                          <a:solidFill>
                            <a:srgbClr val="008E40"/>
                          </a:solidFill>
                          <a:effectLst/>
                          <a:latin typeface="Calibri" panose="020F0502020204030204" pitchFamily="34" charset="0"/>
                        </a:rPr>
                        <a:t>438 571</a:t>
                      </a:r>
                    </a:p>
                  </a:txBody>
                  <a:tcPr marL="9525" marR="9525" marT="9525" marB="0" anchor="b">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10000"/>
                  </a:ext>
                </a:extLst>
              </a:tr>
              <a:tr h="183966">
                <a:tc>
                  <a:txBody>
                    <a:bodyPr/>
                    <a:lstStyle/>
                    <a:p>
                      <a:pPr algn="ctr" fontAlgn="ctr"/>
                      <a:r>
                        <a:rPr lang="ru-RU" sz="1600" b="1" u="none" strike="noStrike" dirty="0" err="1">
                          <a:solidFill>
                            <a:srgbClr val="0070C0"/>
                          </a:solidFill>
                          <a:effectLst/>
                        </a:rPr>
                        <a:t>разових</a:t>
                      </a:r>
                      <a:r>
                        <a:rPr lang="ru-RU" sz="1600" b="1" u="none" strike="noStrike" dirty="0">
                          <a:solidFill>
                            <a:srgbClr val="0070C0"/>
                          </a:solidFill>
                          <a:effectLst/>
                        </a:rPr>
                        <a:t> </a:t>
                      </a:r>
                      <a:r>
                        <a:rPr lang="ru-RU" sz="1600" b="1" u="none" strike="noStrike" dirty="0" err="1">
                          <a:solidFill>
                            <a:srgbClr val="0070C0"/>
                          </a:solidFill>
                          <a:effectLst/>
                        </a:rPr>
                        <a:t>завдань</a:t>
                      </a:r>
                      <a:endParaRPr lang="ru-RU" sz="16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b"/>
                      <a:r>
                        <a:rPr lang="uk-UA" sz="2000" b="1" i="0" u="none" strike="noStrike" dirty="0">
                          <a:solidFill>
                            <a:srgbClr val="0070C0"/>
                          </a:solidFill>
                          <a:effectLst/>
                          <a:latin typeface="Calibri" panose="020F0502020204030204" pitchFamily="34" charset="0"/>
                        </a:rPr>
                        <a:t>21</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174</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15 084</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23</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184</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14 317</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-2</a:t>
                      </a:r>
                    </a:p>
                  </a:txBody>
                  <a:tcPr marL="9525" marR="9525" marT="9525" marB="0" anchor="b"/>
                </a:tc>
                <a:tc>
                  <a:txBody>
                    <a:bodyPr/>
                    <a:lstStyle/>
                    <a:p>
                      <a:pPr algn="ctr" fontAlgn="b"/>
                      <a:r>
                        <a:rPr lang="uk-UA" sz="2000" b="1" i="0" u="none" strike="noStrike" dirty="0">
                          <a:solidFill>
                            <a:srgbClr val="0070C0"/>
                          </a:solidFill>
                          <a:effectLst/>
                          <a:latin typeface="Calibri" panose="020F0502020204030204" pitchFamily="34" charset="0"/>
                        </a:rPr>
                        <a:t>-10</a:t>
                      </a:r>
                    </a:p>
                  </a:txBody>
                  <a:tcPr marL="9525" marR="9525" marT="9525" marB="0" anchor="b"/>
                </a:tc>
                <a:tc>
                  <a:txBody>
                    <a:bodyPr/>
                    <a:lstStyle/>
                    <a:p>
                      <a:pPr algn="ctr" fontAlgn="b"/>
                      <a:r>
                        <a:rPr lang="uk-UA" sz="1800" b="1" i="0" u="none" strike="noStrike" dirty="0">
                          <a:solidFill>
                            <a:srgbClr val="0070C0"/>
                          </a:solidFill>
                          <a:effectLst/>
                          <a:latin typeface="Calibri" panose="020F0502020204030204" pitchFamily="34" charset="0"/>
                        </a:rPr>
                        <a:t>767</a:t>
                      </a:r>
                    </a:p>
                  </a:txBody>
                  <a:tcPr marL="9525" marR="9525" marT="9525" marB="0" anchor="b"/>
                </a:tc>
                <a:extLst>
                  <a:ext uri="{0D108BD9-81ED-4DB2-BD59-A6C34878D82A}">
                    <a16:rowId xmlns:a16="http://schemas.microsoft.com/office/drawing/2014/main" val="10001"/>
                  </a:ext>
                </a:extLst>
              </a:tr>
              <a:tr h="294577">
                <a:tc>
                  <a:txBody>
                    <a:bodyPr/>
                    <a:lstStyle/>
                    <a:p>
                      <a:pPr algn="ctr" fontAlgn="ctr"/>
                      <a:r>
                        <a:rPr lang="ru-RU" sz="1600" u="none" strike="noStrike" dirty="0">
                          <a:effectLst/>
                        </a:rPr>
                        <a:t>РАЗОМ</a:t>
                      </a:r>
                      <a:endParaRPr lang="ru-RU" sz="16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b"/>
                      <a:r>
                        <a:rPr lang="uk-UA" sz="1800" b="1" i="0" u="none" strike="noStrike" dirty="0">
                          <a:solidFill>
                            <a:srgbClr val="000000"/>
                          </a:solidFill>
                          <a:effectLst/>
                          <a:latin typeface="Calibri" panose="020F0502020204030204" pitchFamily="34" charset="0"/>
                        </a:rPr>
                        <a:t>809</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723</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461 273</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-72</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84</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21 935</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881</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639</a:t>
                      </a:r>
                    </a:p>
                  </a:txBody>
                  <a:tcPr marL="9525" marR="9525" marT="9525" marB="0" anchor="b"/>
                </a:tc>
                <a:tc>
                  <a:txBody>
                    <a:bodyPr/>
                    <a:lstStyle/>
                    <a:p>
                      <a:pPr algn="ctr" fontAlgn="b"/>
                      <a:r>
                        <a:rPr lang="uk-UA" sz="1800" b="1" i="0" u="none" strike="noStrike" dirty="0">
                          <a:solidFill>
                            <a:srgbClr val="000000"/>
                          </a:solidFill>
                          <a:effectLst/>
                          <a:latin typeface="Calibri" panose="020F0502020204030204" pitchFamily="34" charset="0"/>
                        </a:rPr>
                        <a:t>439 338</a:t>
                      </a:r>
                    </a:p>
                  </a:txBody>
                  <a:tcPr marL="9525" marR="9525" marT="9525" marB="0" anchor="b"/>
                </a:tc>
                <a:extLst>
                  <a:ext uri="{0D108BD9-81ED-4DB2-BD59-A6C34878D82A}">
                    <a16:rowId xmlns:a16="http://schemas.microsoft.com/office/drawing/2014/main" val="10002"/>
                  </a:ext>
                </a:extLst>
              </a:tr>
            </a:tbl>
          </a:graphicData>
        </a:graphic>
      </p:graphicFrame>
      <p:sp>
        <p:nvSpPr>
          <p:cNvPr id="7" name="Прямокутник 6"/>
          <p:cNvSpPr/>
          <p:nvPr/>
        </p:nvSpPr>
        <p:spPr>
          <a:xfrm>
            <a:off x="2726892" y="5564559"/>
            <a:ext cx="6840760" cy="400110"/>
          </a:xfrm>
          <a:prstGeom prst="rect">
            <a:avLst/>
          </a:prstGeom>
        </p:spPr>
        <p:txBody>
          <a:bodyPr wrap="square">
            <a:spAutoFit/>
          </a:bodyPr>
          <a:lstStyle/>
          <a:p>
            <a:pPr eaLnBrk="0" fontAlgn="base" hangingPunct="0">
              <a:spcBef>
                <a:spcPct val="0"/>
              </a:spcBef>
              <a:spcAft>
                <a:spcPct val="0"/>
              </a:spcAft>
            </a:pPr>
            <a:r>
              <a:rPr lang="uk-UA" sz="2000" b="1" dirty="0">
                <a:solidFill>
                  <a:srgbClr val="C00000"/>
                </a:solidFill>
                <a:latin typeface="Arial" pitchFamily="34" charset="0"/>
              </a:rPr>
              <a:t>Відхилення інформацій за 2021 рік проти 2020 року</a:t>
            </a:r>
          </a:p>
        </p:txBody>
      </p:sp>
      <p:sp>
        <p:nvSpPr>
          <p:cNvPr id="8" name="Прямокутник 7"/>
          <p:cNvSpPr/>
          <p:nvPr/>
        </p:nvSpPr>
        <p:spPr>
          <a:xfrm>
            <a:off x="5556405" y="4447141"/>
            <a:ext cx="1181735" cy="400110"/>
          </a:xfrm>
          <a:prstGeom prst="rect">
            <a:avLst/>
          </a:prstGeom>
        </p:spPr>
        <p:txBody>
          <a:bodyPr wrap="none">
            <a:spAutoFit/>
          </a:bodyPr>
          <a:lstStyle/>
          <a:p>
            <a:pPr algn="ctr" eaLnBrk="0" fontAlgn="base" hangingPunct="0">
              <a:spcBef>
                <a:spcPct val="0"/>
              </a:spcBef>
              <a:spcAft>
                <a:spcPct val="0"/>
              </a:spcAft>
            </a:pPr>
            <a:r>
              <a:rPr lang="uk-UA" sz="2000" b="1" dirty="0">
                <a:solidFill>
                  <a:srgbClr val="002060"/>
                </a:solidFill>
                <a:latin typeface="Arial" pitchFamily="34" charset="0"/>
              </a:rPr>
              <a:t>2020 рік</a:t>
            </a:r>
          </a:p>
        </p:txBody>
      </p:sp>
      <p:sp>
        <p:nvSpPr>
          <p:cNvPr id="9" name="Прямокутник 8"/>
          <p:cNvSpPr/>
          <p:nvPr/>
        </p:nvSpPr>
        <p:spPr>
          <a:xfrm>
            <a:off x="5556405" y="3284374"/>
            <a:ext cx="1181735" cy="400110"/>
          </a:xfrm>
          <a:prstGeom prst="rect">
            <a:avLst/>
          </a:prstGeom>
        </p:spPr>
        <p:txBody>
          <a:bodyPr wrap="none">
            <a:spAutoFit/>
          </a:bodyPr>
          <a:lstStyle/>
          <a:p>
            <a:pPr algn="ctr" eaLnBrk="0" fontAlgn="base" hangingPunct="0">
              <a:spcBef>
                <a:spcPct val="0"/>
              </a:spcBef>
              <a:spcAft>
                <a:spcPct val="0"/>
              </a:spcAft>
            </a:pPr>
            <a:r>
              <a:rPr lang="uk-UA" sz="2000" b="1" dirty="0">
                <a:solidFill>
                  <a:srgbClr val="0066FF"/>
                </a:solidFill>
                <a:latin typeface="Arial" pitchFamily="34" charset="0"/>
              </a:rPr>
              <a:t>2021 рік</a:t>
            </a:r>
          </a:p>
        </p:txBody>
      </p:sp>
      <p:sp>
        <p:nvSpPr>
          <p:cNvPr id="10" name="Прямокутник 9"/>
          <p:cNvSpPr/>
          <p:nvPr/>
        </p:nvSpPr>
        <p:spPr>
          <a:xfrm>
            <a:off x="519763" y="397114"/>
            <a:ext cx="11415561" cy="1015663"/>
          </a:xfrm>
          <a:prstGeom prst="rect">
            <a:avLst/>
          </a:prstGeom>
        </p:spPr>
        <p:txBody>
          <a:bodyPr wrap="square">
            <a:spAutoFit/>
          </a:bodyPr>
          <a:lstStyle/>
          <a:p>
            <a:pPr algn="ctr" eaLnBrk="0" fontAlgn="base" hangingPunct="0">
              <a:spcBef>
                <a:spcPct val="0"/>
              </a:spcBef>
              <a:spcAft>
                <a:spcPct val="0"/>
              </a:spcAft>
            </a:pPr>
            <a:r>
              <a:rPr lang="uk-UA" sz="2000" b="1" dirty="0">
                <a:solidFill>
                  <a:srgbClr val="0070C0"/>
                </a:solidFill>
                <a:latin typeface="Arial" pitchFamily="34" charset="0"/>
              </a:rPr>
              <a:t>РЕЄСТР</a:t>
            </a:r>
            <a:endParaRPr lang="en-US" sz="2000" b="1" dirty="0">
              <a:solidFill>
                <a:srgbClr val="0070C0"/>
              </a:solidFill>
              <a:latin typeface="Arial" pitchFamily="34" charset="0"/>
            </a:endParaRPr>
          </a:p>
          <a:p>
            <a:pPr algn="ctr" eaLnBrk="0" fontAlgn="base" hangingPunct="0">
              <a:spcBef>
                <a:spcPct val="0"/>
              </a:spcBef>
              <a:spcAft>
                <a:spcPct val="0"/>
              </a:spcAft>
            </a:pPr>
            <a:r>
              <a:rPr lang="uk-UA" sz="2000" b="1" dirty="0">
                <a:solidFill>
                  <a:srgbClr val="0070C0"/>
                </a:solidFill>
                <a:latin typeface="Arial" pitchFamily="34" charset="0"/>
              </a:rPr>
              <a:t>ЗАВДАНЬ ВІД ДЕПАРТАМЕНТУ ФІНАНСІВ ЛОДА, ЯКІ ВИКОНАНІ ПРАЦІВНИКАМИ ДЕПАРТАМЕНТУ ФІНАНСОВОЇ ПОЛІТИКИ ЗА 2020-2021 РОКИ</a:t>
            </a:r>
          </a:p>
        </p:txBody>
      </p:sp>
      <p:sp>
        <p:nvSpPr>
          <p:cNvPr id="12" name="Oval 22"/>
          <p:cNvSpPr>
            <a:spLocks noChangeArrowheads="1"/>
          </p:cNvSpPr>
          <p:nvPr/>
        </p:nvSpPr>
        <p:spPr bwMode="auto">
          <a:xfrm>
            <a:off x="11585454" y="61230"/>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12</a:t>
            </a:r>
            <a:endParaRPr kumimoji="1" lang="ru-RU" sz="2400" dirty="0">
              <a:latin typeface="Times New Roman" pitchFamily="18" charset="0"/>
            </a:endParaRPr>
          </a:p>
        </p:txBody>
      </p:sp>
      <p:sp>
        <p:nvSpPr>
          <p:cNvPr id="13"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5" name="Рисунок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1309227716"/>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Oval 22"/>
          <p:cNvSpPr>
            <a:spLocks noChangeArrowheads="1"/>
          </p:cNvSpPr>
          <p:nvPr/>
        </p:nvSpPr>
        <p:spPr bwMode="auto">
          <a:xfrm>
            <a:off x="11580294" y="58522"/>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13</a:t>
            </a:r>
            <a:endParaRPr kumimoji="1" lang="ru-RU" sz="2400" dirty="0">
              <a:latin typeface="Times New Roman" pitchFamily="18" charset="0"/>
            </a:endParaRPr>
          </a:p>
        </p:txBody>
      </p:sp>
      <p:graphicFrame>
        <p:nvGraphicFramePr>
          <p:cNvPr id="2" name="Таблиця 1"/>
          <p:cNvGraphicFramePr>
            <a:graphicFrameLocks noGrp="1"/>
          </p:cNvGraphicFramePr>
          <p:nvPr>
            <p:extLst>
              <p:ext uri="{D42A27DB-BD31-4B8C-83A1-F6EECF244321}">
                <p14:modId xmlns:p14="http://schemas.microsoft.com/office/powerpoint/2010/main" val="4090726749"/>
              </p:ext>
            </p:extLst>
          </p:nvPr>
        </p:nvGraphicFramePr>
        <p:xfrm>
          <a:off x="809244" y="3032385"/>
          <a:ext cx="10881360" cy="2673471"/>
        </p:xfrm>
        <a:graphic>
          <a:graphicData uri="http://schemas.openxmlformats.org/drawingml/2006/table">
            <a:tbl>
              <a:tblPr lastRow="1" bandRow="1">
                <a:tableStyleId>{85BE263C-DBD7-4A20-BB59-AAB30ACAA65A}</a:tableStyleId>
              </a:tblPr>
              <a:tblGrid>
                <a:gridCol w="3922236">
                  <a:extLst>
                    <a:ext uri="{9D8B030D-6E8A-4147-A177-3AD203B41FA5}">
                      <a16:colId xmlns:a16="http://schemas.microsoft.com/office/drawing/2014/main" val="108188475"/>
                    </a:ext>
                  </a:extLst>
                </a:gridCol>
                <a:gridCol w="2301735">
                  <a:extLst>
                    <a:ext uri="{9D8B030D-6E8A-4147-A177-3AD203B41FA5}">
                      <a16:colId xmlns:a16="http://schemas.microsoft.com/office/drawing/2014/main" val="4116604251"/>
                    </a:ext>
                  </a:extLst>
                </a:gridCol>
                <a:gridCol w="2311903">
                  <a:extLst>
                    <a:ext uri="{9D8B030D-6E8A-4147-A177-3AD203B41FA5}">
                      <a16:colId xmlns:a16="http://schemas.microsoft.com/office/drawing/2014/main" val="347892491"/>
                    </a:ext>
                  </a:extLst>
                </a:gridCol>
                <a:gridCol w="2345486">
                  <a:extLst>
                    <a:ext uri="{9D8B030D-6E8A-4147-A177-3AD203B41FA5}">
                      <a16:colId xmlns:a16="http://schemas.microsoft.com/office/drawing/2014/main" val="53039660"/>
                    </a:ext>
                  </a:extLst>
                </a:gridCol>
              </a:tblGrid>
              <a:tr h="1233828">
                <a:tc>
                  <a:txBody>
                    <a:bodyPr/>
                    <a:lstStyle/>
                    <a:p>
                      <a:pPr algn="ctr" fontAlgn="ctr">
                        <a:tabLst>
                          <a:tab pos="2598738" algn="l"/>
                        </a:tabLst>
                      </a:pPr>
                      <a:r>
                        <a:rPr lang="ru-RU" sz="2000" b="1" u="none" strike="noStrike" dirty="0">
                          <a:solidFill>
                            <a:schemeClr val="tx1">
                              <a:lumMod val="95000"/>
                              <a:lumOff val="5000"/>
                            </a:schemeClr>
                          </a:solidFill>
                          <a:effectLst/>
                        </a:rPr>
                        <a:t>ЗМІСТ ІНФОРМАЦІЇ</a:t>
                      </a:r>
                      <a:endParaRPr lang="ru-RU" sz="2000" b="1" i="0" u="none" strike="noStrike" dirty="0">
                        <a:solidFill>
                          <a:schemeClr val="tx1">
                            <a:lumMod val="95000"/>
                            <a:lumOff val="5000"/>
                          </a:schemeClr>
                        </a:solidFill>
                        <a:effectLst/>
                        <a:latin typeface="Times New Roman" panose="02020603050405020304" pitchFamily="18" charset="0"/>
                      </a:endParaRPr>
                    </a:p>
                  </a:txBody>
                  <a:tcPr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3">
                        <a:lumMod val="40000"/>
                        <a:lumOff val="60000"/>
                      </a:schemeClr>
                    </a:solidFill>
                  </a:tcPr>
                </a:tc>
                <a:tc>
                  <a:txBody>
                    <a:bodyPr/>
                    <a:lstStyle/>
                    <a:p>
                      <a:pPr algn="ctr" fontAlgn="ctr"/>
                      <a:r>
                        <a:rPr lang="ru-RU" sz="2000" b="1" u="none" strike="noStrike" dirty="0">
                          <a:solidFill>
                            <a:schemeClr val="tx1">
                              <a:lumMod val="95000"/>
                              <a:lumOff val="5000"/>
                            </a:schemeClr>
                          </a:solidFill>
                          <a:effectLst/>
                        </a:rPr>
                        <a:t>КІЛЬКІСТЬ ІНФОРМАЦІЙ </a:t>
                      </a:r>
                    </a:p>
                    <a:p>
                      <a:pPr algn="ctr" fontAlgn="ctr"/>
                      <a:r>
                        <a:rPr lang="ru-RU" sz="2000" b="1" u="none" strike="noStrike" dirty="0">
                          <a:solidFill>
                            <a:schemeClr val="tx1">
                              <a:lumMod val="95000"/>
                              <a:lumOff val="5000"/>
                            </a:schemeClr>
                          </a:solidFill>
                          <a:effectLst/>
                        </a:rPr>
                        <a:t>В РІК</a:t>
                      </a:r>
                      <a:endParaRPr lang="ru-RU" sz="20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3">
                        <a:lumMod val="40000"/>
                        <a:lumOff val="60000"/>
                      </a:schemeClr>
                    </a:solidFill>
                  </a:tcPr>
                </a:tc>
                <a:tc>
                  <a:txBody>
                    <a:bodyPr/>
                    <a:lstStyle/>
                    <a:p>
                      <a:pPr algn="ctr" fontAlgn="ctr"/>
                      <a:r>
                        <a:rPr lang="ru-RU" sz="2000" b="1" u="none" strike="noStrike" dirty="0">
                          <a:solidFill>
                            <a:schemeClr val="tx1">
                              <a:lumMod val="95000"/>
                              <a:lumOff val="5000"/>
                            </a:schemeClr>
                          </a:solidFill>
                          <a:effectLst/>
                        </a:rPr>
                        <a:t>К</a:t>
                      </a:r>
                      <a:r>
                        <a:rPr lang="uk-UA" sz="2000" b="1" u="none" strike="noStrike" dirty="0">
                          <a:solidFill>
                            <a:schemeClr val="tx1">
                              <a:lumMod val="95000"/>
                              <a:lumOff val="5000"/>
                            </a:schemeClr>
                          </a:solidFill>
                          <a:effectLst/>
                        </a:rPr>
                        <a:t>ІЛЬКІ</a:t>
                      </a:r>
                      <a:r>
                        <a:rPr lang="ru-RU" sz="2000" b="1" u="none" strike="noStrike" dirty="0">
                          <a:solidFill>
                            <a:schemeClr val="tx1">
                              <a:lumMod val="95000"/>
                              <a:lumOff val="5000"/>
                            </a:schemeClr>
                          </a:solidFill>
                          <a:effectLst/>
                        </a:rPr>
                        <a:t>СТЬ СТАНДАРТНИХ СТОРІНОК</a:t>
                      </a:r>
                      <a:endParaRPr lang="ru-RU" sz="20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3">
                        <a:lumMod val="40000"/>
                        <a:lumOff val="60000"/>
                      </a:schemeClr>
                    </a:solidFill>
                  </a:tcPr>
                </a:tc>
                <a:tc>
                  <a:txBody>
                    <a:bodyPr/>
                    <a:lstStyle/>
                    <a:p>
                      <a:pPr algn="ctr" fontAlgn="ctr"/>
                      <a:r>
                        <a:rPr lang="ru-RU" sz="2000" b="1" u="none" strike="noStrike" dirty="0">
                          <a:solidFill>
                            <a:schemeClr val="tx1">
                              <a:lumMod val="95000"/>
                              <a:lumOff val="5000"/>
                            </a:schemeClr>
                          </a:solidFill>
                          <a:effectLst/>
                        </a:rPr>
                        <a:t>К</a:t>
                      </a:r>
                      <a:r>
                        <a:rPr lang="uk-UA" sz="2000" b="1" u="none" strike="noStrike" dirty="0">
                          <a:solidFill>
                            <a:schemeClr val="tx1">
                              <a:lumMod val="95000"/>
                              <a:lumOff val="5000"/>
                            </a:schemeClr>
                          </a:solidFill>
                          <a:effectLst/>
                        </a:rPr>
                        <a:t>ІЛЬКІ</a:t>
                      </a:r>
                      <a:r>
                        <a:rPr lang="ru-RU" sz="2000" b="1" u="none" strike="noStrike" dirty="0">
                          <a:solidFill>
                            <a:schemeClr val="tx1">
                              <a:lumMod val="95000"/>
                              <a:lumOff val="5000"/>
                            </a:schemeClr>
                          </a:solidFill>
                          <a:effectLst/>
                        </a:rPr>
                        <a:t>СТЬ ЦИФРОВИХ ПОКАЗНИКІВ</a:t>
                      </a:r>
                      <a:endParaRPr lang="ru-RU" sz="2000" b="1" i="0" u="none" strike="noStrike" dirty="0">
                        <a:solidFill>
                          <a:schemeClr val="tx1">
                            <a:lumMod val="95000"/>
                            <a:lumOff val="5000"/>
                          </a:schemeClr>
                        </a:solidFill>
                        <a:effectLst/>
                        <a:latin typeface="Times New Roman" panose="02020603050405020304" pitchFamily="18" charset="0"/>
                      </a:endParaRPr>
                    </a:p>
                  </a:txBody>
                  <a:tcPr marL="0" marR="0"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cell3D prstMaterial="dkEdge">
                      <a:bevel w="25400" h="25400" prst="angle"/>
                      <a:lightRig rig="flood" dir="t"/>
                    </a:cell3D>
                    <a:solidFill>
                      <a:schemeClr val="accent3">
                        <a:lumMod val="40000"/>
                        <a:lumOff val="60000"/>
                      </a:schemeClr>
                    </a:solidFill>
                  </a:tcPr>
                </a:tc>
                <a:extLst>
                  <a:ext uri="{0D108BD9-81ED-4DB2-BD59-A6C34878D82A}">
                    <a16:rowId xmlns:a16="http://schemas.microsoft.com/office/drawing/2014/main" val="3909911255"/>
                  </a:ext>
                </a:extLst>
              </a:tr>
              <a:tr h="511680">
                <a:tc>
                  <a:txBody>
                    <a:bodyPr/>
                    <a:lstStyle/>
                    <a:p>
                      <a:pPr algn="ctr" fontAlgn="ctr"/>
                      <a:r>
                        <a:rPr lang="ru-RU" sz="2800" b="1" u="none" strike="noStrike" dirty="0" err="1">
                          <a:solidFill>
                            <a:srgbClr val="002060"/>
                          </a:solidFill>
                          <a:effectLst/>
                        </a:rPr>
                        <a:t>постійних</a:t>
                      </a:r>
                      <a:r>
                        <a:rPr lang="ru-RU" sz="2800" b="1" u="none" strike="noStrike" dirty="0">
                          <a:solidFill>
                            <a:srgbClr val="002060"/>
                          </a:solidFill>
                          <a:effectLst/>
                        </a:rPr>
                        <a:t> </a:t>
                      </a:r>
                      <a:r>
                        <a:rPr lang="ru-RU" sz="2800" b="1" u="none" strike="noStrike" dirty="0" err="1">
                          <a:solidFill>
                            <a:srgbClr val="002060"/>
                          </a:solidFill>
                          <a:effectLst/>
                        </a:rPr>
                        <a:t>інформацій</a:t>
                      </a:r>
                      <a:endParaRPr lang="ru-RU" sz="2800" b="1" i="0" u="none" strike="noStrike" dirty="0">
                        <a:solidFill>
                          <a:srgbClr val="00206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800" b="1" i="0" u="none" strike="noStrike" dirty="0">
                          <a:solidFill>
                            <a:srgbClr val="002060"/>
                          </a:solidFill>
                          <a:effectLst/>
                          <a:latin typeface="+mn-lt"/>
                        </a:rPr>
                        <a:t>76</a:t>
                      </a:r>
                      <a:endParaRPr lang="ru-RU" sz="2800" b="1" i="0" u="none" strike="noStrike" dirty="0">
                        <a:solidFill>
                          <a:srgbClr val="00206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800" b="1" i="0" u="none" strike="noStrike" dirty="0">
                          <a:solidFill>
                            <a:srgbClr val="002060"/>
                          </a:solidFill>
                          <a:effectLst/>
                          <a:latin typeface="+mn-lt"/>
                        </a:rPr>
                        <a:t>310</a:t>
                      </a:r>
                      <a:endParaRPr lang="ru-RU" sz="2800" b="1" i="0" u="none" strike="noStrike" dirty="0">
                        <a:solidFill>
                          <a:srgbClr val="00206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tc>
                  <a:txBody>
                    <a:bodyPr/>
                    <a:lstStyle/>
                    <a:p>
                      <a:pPr algn="ctr" fontAlgn="ctr"/>
                      <a:r>
                        <a:rPr lang="uk-UA" sz="2800" b="1" u="none" strike="noStrike" dirty="0">
                          <a:solidFill>
                            <a:srgbClr val="002060"/>
                          </a:solidFill>
                          <a:effectLst/>
                        </a:rPr>
                        <a:t>10 714</a:t>
                      </a:r>
                      <a:endParaRPr lang="ru-RU" sz="2800" b="1" i="0" u="none" strike="noStrike" dirty="0">
                        <a:solidFill>
                          <a:srgbClr val="002060"/>
                        </a:solidFill>
                        <a:effectLst/>
                        <a:latin typeface="Times New Roman" panose="02020603050405020304" pitchFamily="18" charset="0"/>
                      </a:endParaRPr>
                    </a:p>
                  </a:txBody>
                  <a:tcPr marL="5589" marR="5589" marT="5589" marB="0" anchor="ctr">
                    <a:lnT w="12700" cap="flat" cmpd="sng" algn="ctr">
                      <a:solidFill>
                        <a:srgbClr val="00B0F0"/>
                      </a:solidFill>
                      <a:prstDash val="solid"/>
                      <a:round/>
                      <a:headEnd type="none" w="med" len="med"/>
                      <a:tailEnd type="none" w="med" len="med"/>
                    </a:lnT>
                    <a:solidFill>
                      <a:schemeClr val="bg1"/>
                    </a:solidFill>
                  </a:tcPr>
                </a:tc>
                <a:extLst>
                  <a:ext uri="{0D108BD9-81ED-4DB2-BD59-A6C34878D82A}">
                    <a16:rowId xmlns:a16="http://schemas.microsoft.com/office/drawing/2014/main" val="3764249780"/>
                  </a:ext>
                </a:extLst>
              </a:tr>
              <a:tr h="465164">
                <a:tc>
                  <a:txBody>
                    <a:bodyPr/>
                    <a:lstStyle/>
                    <a:p>
                      <a:pPr algn="ctr" fontAlgn="ctr"/>
                      <a:r>
                        <a:rPr lang="ru-RU" sz="2800" b="1" u="none" strike="noStrike" dirty="0" err="1">
                          <a:solidFill>
                            <a:srgbClr val="0070C0"/>
                          </a:solidFill>
                          <a:effectLst/>
                        </a:rPr>
                        <a:t>разових</a:t>
                      </a:r>
                      <a:r>
                        <a:rPr lang="ru-RU" sz="2800" b="1" u="none" strike="noStrike" dirty="0">
                          <a:solidFill>
                            <a:srgbClr val="0070C0"/>
                          </a:solidFill>
                          <a:effectLst/>
                        </a:rPr>
                        <a:t> </a:t>
                      </a:r>
                      <a:r>
                        <a:rPr lang="ru-RU" sz="2800" b="1" u="none" strike="noStrike" dirty="0" err="1">
                          <a:solidFill>
                            <a:srgbClr val="0070C0"/>
                          </a:solidFill>
                          <a:effectLst/>
                        </a:rPr>
                        <a:t>завдань</a:t>
                      </a:r>
                      <a:endParaRPr lang="ru-RU" sz="2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800" b="1" i="0" u="none" strike="noStrike" dirty="0">
                          <a:solidFill>
                            <a:srgbClr val="0070C0"/>
                          </a:solidFill>
                          <a:effectLst/>
                          <a:latin typeface="+mn-lt"/>
                        </a:rPr>
                        <a:t>43</a:t>
                      </a:r>
                      <a:endParaRPr lang="ru-RU" sz="2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800" b="1" i="0" u="none" strike="noStrike" dirty="0">
                          <a:solidFill>
                            <a:srgbClr val="0070C0"/>
                          </a:solidFill>
                          <a:effectLst/>
                          <a:latin typeface="+mn-lt"/>
                        </a:rPr>
                        <a:t>51</a:t>
                      </a:r>
                      <a:endParaRPr lang="ru-RU" sz="2800" b="1" i="0" u="none" strike="noStrike" dirty="0">
                        <a:solidFill>
                          <a:srgbClr val="0070C0"/>
                        </a:solidFill>
                        <a:effectLst/>
                        <a:latin typeface="Times New Roman" panose="02020603050405020304" pitchFamily="18" charset="0"/>
                      </a:endParaRPr>
                    </a:p>
                  </a:txBody>
                  <a:tcPr marL="5589" marR="5589" marT="5589" marB="0" anchor="ctr"/>
                </a:tc>
                <a:tc>
                  <a:txBody>
                    <a:bodyPr/>
                    <a:lstStyle/>
                    <a:p>
                      <a:pPr algn="ctr" fontAlgn="ctr"/>
                      <a:r>
                        <a:rPr lang="uk-UA" sz="2800" b="1" i="0" u="none" strike="noStrike" dirty="0">
                          <a:solidFill>
                            <a:srgbClr val="0070C0"/>
                          </a:solidFill>
                          <a:effectLst/>
                          <a:latin typeface="+mn-lt"/>
                        </a:rPr>
                        <a:t>1 900</a:t>
                      </a:r>
                      <a:endParaRPr lang="ru-RU" sz="2800" b="1" i="0" u="none" strike="noStrike" dirty="0">
                        <a:solidFill>
                          <a:srgbClr val="0070C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704588192"/>
                  </a:ext>
                </a:extLst>
              </a:tr>
              <a:tr h="462799">
                <a:tc>
                  <a:txBody>
                    <a:bodyPr/>
                    <a:lstStyle/>
                    <a:p>
                      <a:pPr algn="ctr" fontAlgn="ctr"/>
                      <a:r>
                        <a:rPr lang="ru-RU" sz="2800" u="none" strike="noStrike" dirty="0">
                          <a:effectLst/>
                        </a:rPr>
                        <a:t>РАЗОМ</a:t>
                      </a:r>
                      <a:endParaRPr lang="ru-RU" sz="2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800" b="1" i="0" u="none" strike="noStrike" dirty="0">
                          <a:solidFill>
                            <a:schemeClr val="dk1"/>
                          </a:solidFill>
                          <a:effectLst/>
                          <a:latin typeface="+mn-lt"/>
                        </a:rPr>
                        <a:t>119</a:t>
                      </a:r>
                      <a:endParaRPr lang="ru-RU" sz="2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800" u="none" strike="noStrike" dirty="0">
                          <a:effectLst/>
                        </a:rPr>
                        <a:t>361</a:t>
                      </a:r>
                      <a:endParaRPr lang="ru-RU" sz="28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ctr"/>
                      <a:r>
                        <a:rPr lang="uk-UA" sz="2800" u="none" strike="noStrike" dirty="0">
                          <a:effectLst/>
                        </a:rPr>
                        <a:t>12 614</a:t>
                      </a:r>
                      <a:endParaRPr lang="ru-RU" sz="2800" b="1" i="0" u="none" strike="noStrike" dirty="0">
                        <a:solidFill>
                          <a:srgbClr val="000000"/>
                        </a:solidFill>
                        <a:effectLst/>
                        <a:latin typeface="Times New Roman" panose="02020603050405020304" pitchFamily="18" charset="0"/>
                      </a:endParaRPr>
                    </a:p>
                  </a:txBody>
                  <a:tcPr marL="5589" marR="5589" marT="5589" marB="0" anchor="ctr"/>
                </a:tc>
                <a:extLst>
                  <a:ext uri="{0D108BD9-81ED-4DB2-BD59-A6C34878D82A}">
                    <a16:rowId xmlns:a16="http://schemas.microsoft.com/office/drawing/2014/main" val="3157610771"/>
                  </a:ext>
                </a:extLst>
              </a:tr>
            </a:tbl>
          </a:graphicData>
        </a:graphic>
      </p:graphicFrame>
      <p:sp>
        <p:nvSpPr>
          <p:cNvPr id="3" name="Прямокутник 2"/>
          <p:cNvSpPr/>
          <p:nvPr/>
        </p:nvSpPr>
        <p:spPr>
          <a:xfrm>
            <a:off x="809244" y="707874"/>
            <a:ext cx="10881360" cy="2000548"/>
          </a:xfrm>
          <a:prstGeom prst="rect">
            <a:avLst/>
          </a:prstGeom>
        </p:spPr>
        <p:txBody>
          <a:bodyPr wrap="square">
            <a:spAutoFit/>
          </a:bodyPr>
          <a:lstStyle/>
          <a:p>
            <a:pPr algn="ctr" eaLnBrk="0" fontAlgn="base" hangingPunct="0">
              <a:spcBef>
                <a:spcPct val="0"/>
              </a:spcBef>
              <a:spcAft>
                <a:spcPct val="0"/>
              </a:spcAft>
            </a:pPr>
            <a:r>
              <a:rPr lang="ru-RU" sz="2800" b="1" dirty="0">
                <a:solidFill>
                  <a:srgbClr val="0070C0"/>
                </a:solidFill>
                <a:latin typeface="Arial" pitchFamily="34" charset="0"/>
              </a:rPr>
              <a:t>РЕЄСТР </a:t>
            </a:r>
          </a:p>
          <a:p>
            <a:pPr algn="ctr" eaLnBrk="0" fontAlgn="base" hangingPunct="0">
              <a:spcBef>
                <a:spcPct val="0"/>
              </a:spcBef>
              <a:spcAft>
                <a:spcPct val="0"/>
              </a:spcAft>
            </a:pPr>
            <a:r>
              <a:rPr lang="ru-RU" sz="2400" b="1" dirty="0">
                <a:solidFill>
                  <a:srgbClr val="0070C0"/>
                </a:solidFill>
                <a:latin typeface="Arial" pitchFamily="34" charset="0"/>
              </a:rPr>
              <a:t>ЗАВДАНЬ ВІД УПРАВЛІННЯ ДЕРЖАВНОЇ КАЗНАЧЕЙСЬКОЇ СЛУЖБИ УКРАЇНИ У ЛЬВІВСЬКІЙ ОБЛАСТІ, ЯКІ ВИКОНАНІ ПРАЦІВНИКАМИ УПРАВЛІННЯ АДМІНІСТРУВАННЯ МІСЦЕВИХ ТА ЗАЛУЧЕНИХ ФІНАНСІВ ДЕПАРТАМЕНТУ ФІНАНСОВОЇ ПОЛІТИКИ У 2021 РОЦІ</a:t>
            </a:r>
          </a:p>
        </p:txBody>
      </p:sp>
      <p:sp>
        <p:nvSpPr>
          <p:cNvPr id="9"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3495144740"/>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Oval 22"/>
          <p:cNvSpPr>
            <a:spLocks noChangeArrowheads="1"/>
          </p:cNvSpPr>
          <p:nvPr/>
        </p:nvSpPr>
        <p:spPr bwMode="auto">
          <a:xfrm>
            <a:off x="11573030" y="42278"/>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14</a:t>
            </a:r>
            <a:endParaRPr kumimoji="1" lang="ru-RU" sz="2400" dirty="0">
              <a:latin typeface="Times New Roman" pitchFamily="18" charset="0"/>
            </a:endParaRPr>
          </a:p>
        </p:txBody>
      </p:sp>
      <p:sp>
        <p:nvSpPr>
          <p:cNvPr id="2" name="Шестиугольник 1"/>
          <p:cNvSpPr/>
          <p:nvPr/>
        </p:nvSpPr>
        <p:spPr bwMode="auto">
          <a:xfrm>
            <a:off x="2128348" y="1380597"/>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222</a:t>
            </a:r>
          </a:p>
        </p:txBody>
      </p:sp>
      <p:sp>
        <p:nvSpPr>
          <p:cNvPr id="3" name="Прямоугольник 2"/>
          <p:cNvSpPr/>
          <p:nvPr/>
        </p:nvSpPr>
        <p:spPr>
          <a:xfrm>
            <a:off x="298764" y="313367"/>
            <a:ext cx="11808529" cy="830997"/>
          </a:xfrm>
          <a:prstGeom prst="rect">
            <a:avLst/>
          </a:prstGeom>
        </p:spPr>
        <p:txBody>
          <a:bodyPr wrap="square">
            <a:spAutoFit/>
          </a:bodyPr>
          <a:lstStyle/>
          <a:p>
            <a:pPr algn="ctr" fontAlgn="base">
              <a:spcBef>
                <a:spcPct val="0"/>
              </a:spcBef>
              <a:spcAft>
                <a:spcPct val="0"/>
              </a:spcAft>
            </a:pPr>
            <a:r>
              <a:rPr lang="uk-UA" sz="2400" b="1" u="sng" dirty="0">
                <a:solidFill>
                  <a:srgbClr val="00B0F0"/>
                </a:solidFill>
                <a:latin typeface="Calibri" pitchFamily="34" charset="0"/>
                <a:cs typeface="Times New Roman" pitchFamily="18" charset="0"/>
              </a:rPr>
              <a:t>ОРГАНІЗАЦІЙНА РОБОТА ДЕПАРТАМЕНТУ ФІНАНСОВОЇ ПОЛІТИКИ З ПИТАНЬ ВИКОНАННЯ БЮДЖЕТУ ЗА 2021 РІК</a:t>
            </a:r>
            <a:endParaRPr lang="ru-RU" sz="1000" u="sng" dirty="0">
              <a:solidFill>
                <a:srgbClr val="00B0F0"/>
              </a:solidFill>
              <a:latin typeface="Calibri" pitchFamily="34" charset="0"/>
              <a:cs typeface="Times New Roman" pitchFamily="18" charset="0"/>
            </a:endParaRPr>
          </a:p>
        </p:txBody>
      </p:sp>
      <p:sp>
        <p:nvSpPr>
          <p:cNvPr id="8" name="Шестиугольник 7"/>
          <p:cNvSpPr/>
          <p:nvPr/>
        </p:nvSpPr>
        <p:spPr bwMode="auto">
          <a:xfrm>
            <a:off x="2128348" y="1805814"/>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64</a:t>
            </a:r>
          </a:p>
        </p:txBody>
      </p:sp>
      <p:sp>
        <p:nvSpPr>
          <p:cNvPr id="9" name="Шестиугольник 8"/>
          <p:cNvSpPr/>
          <p:nvPr/>
        </p:nvSpPr>
        <p:spPr bwMode="auto">
          <a:xfrm>
            <a:off x="2128348" y="2231031"/>
            <a:ext cx="576064" cy="28803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13</a:t>
            </a:r>
          </a:p>
        </p:txBody>
      </p:sp>
      <p:sp>
        <p:nvSpPr>
          <p:cNvPr id="5" name="Прямоугольник 4"/>
          <p:cNvSpPr/>
          <p:nvPr/>
        </p:nvSpPr>
        <p:spPr>
          <a:xfrm>
            <a:off x="2704412" y="1324259"/>
            <a:ext cx="4406078"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РОЗПОРЯДЖЕННЯ МІСЬКОГО ГОЛОВИ</a:t>
            </a:r>
            <a:endParaRPr lang="uk-UA" sz="2000" b="1" dirty="0">
              <a:solidFill>
                <a:srgbClr val="002060"/>
              </a:solidFill>
              <a:latin typeface="Arial" pitchFamily="34" charset="0"/>
            </a:endParaRPr>
          </a:p>
        </p:txBody>
      </p:sp>
      <p:sp>
        <p:nvSpPr>
          <p:cNvPr id="11" name="Прямоугольник 10"/>
          <p:cNvSpPr/>
          <p:nvPr/>
        </p:nvSpPr>
        <p:spPr>
          <a:xfrm>
            <a:off x="2704413" y="1750555"/>
            <a:ext cx="3966983"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РІШЕНЬ ВИКОНАВЧОГО КОМІТЕТУ</a:t>
            </a:r>
            <a:endParaRPr lang="uk-UA" sz="2000" b="1" dirty="0">
              <a:solidFill>
                <a:srgbClr val="002060"/>
              </a:solidFill>
              <a:latin typeface="Arial" pitchFamily="34" charset="0"/>
            </a:endParaRPr>
          </a:p>
        </p:txBody>
      </p:sp>
      <p:sp>
        <p:nvSpPr>
          <p:cNvPr id="10" name="Прямоугольник 9"/>
          <p:cNvSpPr/>
          <p:nvPr/>
        </p:nvSpPr>
        <p:spPr>
          <a:xfrm>
            <a:off x="2697202" y="2168702"/>
            <a:ext cx="2667910" cy="400110"/>
          </a:xfrm>
          <a:prstGeom prst="rect">
            <a:avLst/>
          </a:prstGeom>
        </p:spPr>
        <p:txBody>
          <a:bodyPr wrap="none">
            <a:spAutoFit/>
          </a:bodyPr>
          <a:lstStyle/>
          <a:p>
            <a:pPr eaLnBrk="0" fontAlgn="base" hangingPunct="0">
              <a:spcBef>
                <a:spcPct val="0"/>
              </a:spcBef>
              <a:spcAft>
                <a:spcPct val="0"/>
              </a:spcAft>
            </a:pPr>
            <a:r>
              <a:rPr lang="uk-UA" sz="2000" b="1" dirty="0">
                <a:solidFill>
                  <a:srgbClr val="002060"/>
                </a:solidFill>
                <a:latin typeface="Calibri" pitchFamily="34" charset="0"/>
                <a:cs typeface="Times New Roman" pitchFamily="18" charset="0"/>
              </a:rPr>
              <a:t>УХВАЛ МІСЬКОЇ РАДИ </a:t>
            </a:r>
            <a:endParaRPr lang="uk-UA" sz="2000" b="1" dirty="0">
              <a:solidFill>
                <a:srgbClr val="002060"/>
              </a:solidFill>
              <a:latin typeface="Arial" pitchFamily="34" charset="0"/>
            </a:endParaRPr>
          </a:p>
        </p:txBody>
      </p:sp>
      <p:sp>
        <p:nvSpPr>
          <p:cNvPr id="12" name="Прямоугольник 11"/>
          <p:cNvSpPr/>
          <p:nvPr/>
        </p:nvSpPr>
        <p:spPr>
          <a:xfrm>
            <a:off x="1545530" y="989952"/>
            <a:ext cx="3126625"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2060"/>
                </a:solidFill>
                <a:latin typeface="Calibri" pitchFamily="34" charset="0"/>
                <a:cs typeface="Times New Roman" pitchFamily="18" charset="0"/>
              </a:rPr>
              <a:t>ПІДГОТОВЛЕНО ПРОЕКТІВ:</a:t>
            </a:r>
            <a:endParaRPr lang="ru-RU" sz="1100" u="sng" dirty="0">
              <a:solidFill>
                <a:srgbClr val="002060"/>
              </a:solidFill>
              <a:latin typeface="Calibri" pitchFamily="34" charset="0"/>
              <a:cs typeface="Times New Roman" pitchFamily="18" charset="0"/>
            </a:endParaRPr>
          </a:p>
        </p:txBody>
      </p:sp>
      <p:sp>
        <p:nvSpPr>
          <p:cNvPr id="13" name="Прямоугольник 12"/>
          <p:cNvSpPr/>
          <p:nvPr/>
        </p:nvSpPr>
        <p:spPr>
          <a:xfrm>
            <a:off x="1545529" y="2470012"/>
            <a:ext cx="7817634" cy="446276"/>
          </a:xfrm>
          <a:prstGeom prst="rect">
            <a:avLst/>
          </a:prstGeom>
        </p:spPr>
        <p:txBody>
          <a:bodyPr wrap="square">
            <a:spAutoFit/>
          </a:bodyPr>
          <a:lstStyle/>
          <a:p>
            <a:pPr fontAlgn="base">
              <a:lnSpc>
                <a:spcPct val="115000"/>
              </a:lnSpc>
              <a:spcBef>
                <a:spcPct val="0"/>
              </a:spcBef>
              <a:spcAft>
                <a:spcPct val="0"/>
              </a:spcAft>
            </a:pPr>
            <a:r>
              <a:rPr lang="uk-UA" sz="2000" b="1" u="sng" dirty="0">
                <a:solidFill>
                  <a:srgbClr val="005C2A"/>
                </a:solidFill>
                <a:latin typeface="Calibri" pitchFamily="34" charset="0"/>
                <a:cs typeface="Times New Roman" pitchFamily="18" charset="0"/>
              </a:rPr>
              <a:t>ОПРАЦЬОВАНО ПРОЕКТІВ РОЗПОРЯДЧИХ ДОКУМЕНТІВ:</a:t>
            </a:r>
            <a:endParaRPr lang="ru-RU" sz="1100" u="sng" dirty="0">
              <a:solidFill>
                <a:srgbClr val="005C2A"/>
              </a:solidFill>
              <a:latin typeface="Calibri" pitchFamily="34" charset="0"/>
              <a:cs typeface="Times New Roman" pitchFamily="18" charset="0"/>
            </a:endParaRPr>
          </a:p>
        </p:txBody>
      </p:sp>
      <p:sp>
        <p:nvSpPr>
          <p:cNvPr id="15" name="Шестиугольник 14"/>
          <p:cNvSpPr/>
          <p:nvPr/>
        </p:nvSpPr>
        <p:spPr bwMode="auto">
          <a:xfrm>
            <a:off x="2128348" y="2884408"/>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172</a:t>
            </a:r>
          </a:p>
        </p:txBody>
      </p:sp>
      <p:sp>
        <p:nvSpPr>
          <p:cNvPr id="16" name="Шестиугольник 15"/>
          <p:cNvSpPr/>
          <p:nvPr/>
        </p:nvSpPr>
        <p:spPr bwMode="auto">
          <a:xfrm>
            <a:off x="2128348" y="3309625"/>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179</a:t>
            </a:r>
          </a:p>
        </p:txBody>
      </p:sp>
      <p:sp>
        <p:nvSpPr>
          <p:cNvPr id="17" name="Шестиугольник 16"/>
          <p:cNvSpPr/>
          <p:nvPr/>
        </p:nvSpPr>
        <p:spPr bwMode="auto">
          <a:xfrm>
            <a:off x="2128348" y="3734842"/>
            <a:ext cx="576064" cy="288032"/>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127</a:t>
            </a:r>
          </a:p>
        </p:txBody>
      </p:sp>
      <p:sp>
        <p:nvSpPr>
          <p:cNvPr id="18" name="Шестиугольник 17"/>
          <p:cNvSpPr/>
          <p:nvPr/>
        </p:nvSpPr>
        <p:spPr bwMode="auto">
          <a:xfrm>
            <a:off x="2126117" y="4383288"/>
            <a:ext cx="576064" cy="288032"/>
          </a:xfrm>
          <a:prstGeom prst="hexagon">
            <a:avLst/>
          </a:prstGeom>
          <a:solidFill>
            <a:srgbClr val="0099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171</a:t>
            </a:r>
          </a:p>
        </p:txBody>
      </p:sp>
      <p:sp>
        <p:nvSpPr>
          <p:cNvPr id="19" name="Шестиугольник 18"/>
          <p:cNvSpPr/>
          <p:nvPr/>
        </p:nvSpPr>
        <p:spPr bwMode="auto">
          <a:xfrm>
            <a:off x="2126117" y="4808505"/>
            <a:ext cx="576064" cy="288032"/>
          </a:xfrm>
          <a:prstGeom prst="hexagon">
            <a:avLst/>
          </a:prstGeom>
          <a:solidFill>
            <a:srgbClr val="0099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352</a:t>
            </a:r>
          </a:p>
        </p:txBody>
      </p:sp>
      <p:sp>
        <p:nvSpPr>
          <p:cNvPr id="20" name="Шестиугольник 19"/>
          <p:cNvSpPr/>
          <p:nvPr/>
        </p:nvSpPr>
        <p:spPr bwMode="auto">
          <a:xfrm>
            <a:off x="2001479" y="5553972"/>
            <a:ext cx="746332"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1 205</a:t>
            </a:r>
          </a:p>
        </p:txBody>
      </p:sp>
      <p:sp>
        <p:nvSpPr>
          <p:cNvPr id="21" name="Прямоугольник 20"/>
          <p:cNvSpPr/>
          <p:nvPr/>
        </p:nvSpPr>
        <p:spPr>
          <a:xfrm>
            <a:off x="2704412" y="2832802"/>
            <a:ext cx="4406078"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РОЗПОРЯДЖЕННЯ МІСЬКОГО ГОЛОВИ</a:t>
            </a:r>
            <a:endParaRPr lang="uk-UA" sz="2000" b="1" dirty="0">
              <a:solidFill>
                <a:srgbClr val="005C2A"/>
              </a:solidFill>
              <a:latin typeface="Arial" pitchFamily="34" charset="0"/>
            </a:endParaRPr>
          </a:p>
        </p:txBody>
      </p:sp>
      <p:sp>
        <p:nvSpPr>
          <p:cNvPr id="22" name="Прямоугольник 21"/>
          <p:cNvSpPr/>
          <p:nvPr/>
        </p:nvSpPr>
        <p:spPr>
          <a:xfrm>
            <a:off x="2704413" y="3251741"/>
            <a:ext cx="3966983"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РІШЕНЬ ВИКОНАВЧОГО КОМІТЕТУ</a:t>
            </a:r>
            <a:endParaRPr lang="uk-UA" sz="2000" b="1" dirty="0">
              <a:solidFill>
                <a:srgbClr val="005C2A"/>
              </a:solidFill>
              <a:latin typeface="Arial" pitchFamily="34" charset="0"/>
            </a:endParaRPr>
          </a:p>
        </p:txBody>
      </p:sp>
      <p:sp>
        <p:nvSpPr>
          <p:cNvPr id="23" name="Прямоугольник 22"/>
          <p:cNvSpPr/>
          <p:nvPr/>
        </p:nvSpPr>
        <p:spPr>
          <a:xfrm>
            <a:off x="2704413" y="3675935"/>
            <a:ext cx="2667910" cy="400110"/>
          </a:xfrm>
          <a:prstGeom prst="rect">
            <a:avLst/>
          </a:prstGeom>
        </p:spPr>
        <p:txBody>
          <a:bodyPr wrap="none">
            <a:spAutoFit/>
          </a:bodyPr>
          <a:lstStyle/>
          <a:p>
            <a:pPr eaLnBrk="0" fontAlgn="base" hangingPunct="0">
              <a:spcBef>
                <a:spcPct val="0"/>
              </a:spcBef>
              <a:spcAft>
                <a:spcPct val="0"/>
              </a:spcAft>
            </a:pPr>
            <a:r>
              <a:rPr lang="uk-UA" sz="2000" b="1" dirty="0">
                <a:solidFill>
                  <a:srgbClr val="005C2A"/>
                </a:solidFill>
                <a:latin typeface="Calibri" pitchFamily="34" charset="0"/>
                <a:cs typeface="Times New Roman" pitchFamily="18" charset="0"/>
              </a:rPr>
              <a:t>УХВАЛ МІСЬКОЇ РАДИ </a:t>
            </a:r>
            <a:endParaRPr lang="uk-UA" sz="2000" b="1" dirty="0">
              <a:solidFill>
                <a:srgbClr val="005C2A"/>
              </a:solidFill>
              <a:latin typeface="Arial" pitchFamily="34" charset="0"/>
            </a:endParaRPr>
          </a:p>
        </p:txBody>
      </p:sp>
      <p:sp>
        <p:nvSpPr>
          <p:cNvPr id="14" name="Прямоугольник 13"/>
          <p:cNvSpPr/>
          <p:nvPr/>
        </p:nvSpPr>
        <p:spPr>
          <a:xfrm>
            <a:off x="1545529" y="3968322"/>
            <a:ext cx="2900474"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9999"/>
                </a:solidFill>
                <a:latin typeface="Calibri" pitchFamily="34" charset="0"/>
                <a:cs typeface="Times New Roman" pitchFamily="18" charset="0"/>
              </a:rPr>
              <a:t>ПРОВЕДЕНО ПЕРЕВІРОК:</a:t>
            </a:r>
            <a:endParaRPr lang="ru-RU" sz="1100" u="sng" dirty="0">
              <a:solidFill>
                <a:srgbClr val="009999"/>
              </a:solidFill>
              <a:latin typeface="Calibri" pitchFamily="34" charset="0"/>
              <a:cs typeface="Times New Roman" pitchFamily="18" charset="0"/>
            </a:endParaRPr>
          </a:p>
        </p:txBody>
      </p:sp>
      <p:sp>
        <p:nvSpPr>
          <p:cNvPr id="24" name="Прямоугольник 23"/>
          <p:cNvSpPr/>
          <p:nvPr/>
        </p:nvSpPr>
        <p:spPr>
          <a:xfrm>
            <a:off x="2747811" y="4321642"/>
            <a:ext cx="2868221" cy="400110"/>
          </a:xfrm>
          <a:prstGeom prst="rect">
            <a:avLst/>
          </a:prstGeom>
        </p:spPr>
        <p:txBody>
          <a:bodyPr wrap="none">
            <a:spAutoFit/>
          </a:bodyPr>
          <a:lstStyle/>
          <a:p>
            <a:pPr eaLnBrk="0" fontAlgn="base" hangingPunct="0">
              <a:spcBef>
                <a:spcPct val="0"/>
              </a:spcBef>
              <a:spcAft>
                <a:spcPct val="0"/>
              </a:spcAft>
            </a:pPr>
            <a:r>
              <a:rPr lang="uk-UA" sz="2000" b="1" dirty="0">
                <a:solidFill>
                  <a:srgbClr val="009999"/>
                </a:solidFill>
                <a:latin typeface="Calibri" pitchFamily="34" charset="0"/>
                <a:cs typeface="Times New Roman" pitchFamily="18" charset="0"/>
              </a:rPr>
              <a:t>ТЕМАТИЧНА ПЕРЕВІРКА </a:t>
            </a:r>
            <a:endParaRPr lang="uk-UA" sz="2000" b="1" dirty="0">
              <a:solidFill>
                <a:srgbClr val="009999"/>
              </a:solidFill>
              <a:latin typeface="Arial" pitchFamily="34" charset="0"/>
            </a:endParaRPr>
          </a:p>
        </p:txBody>
      </p:sp>
      <p:sp>
        <p:nvSpPr>
          <p:cNvPr id="25" name="Прямоугольник 24"/>
          <p:cNvSpPr/>
          <p:nvPr/>
        </p:nvSpPr>
        <p:spPr>
          <a:xfrm>
            <a:off x="2747811" y="4741839"/>
            <a:ext cx="9364969" cy="384721"/>
          </a:xfrm>
          <a:prstGeom prst="rect">
            <a:avLst/>
          </a:prstGeom>
        </p:spPr>
        <p:txBody>
          <a:bodyPr wrap="square">
            <a:spAutoFit/>
          </a:bodyPr>
          <a:lstStyle/>
          <a:p>
            <a:pPr eaLnBrk="0" fontAlgn="base" hangingPunct="0">
              <a:spcBef>
                <a:spcPct val="0"/>
              </a:spcBef>
              <a:spcAft>
                <a:spcPct val="0"/>
              </a:spcAft>
            </a:pPr>
            <a:r>
              <a:rPr lang="uk-UA" sz="1900" b="1" dirty="0">
                <a:solidFill>
                  <a:srgbClr val="009999"/>
                </a:solidFill>
                <a:latin typeface="Calibri" pitchFamily="34" charset="0"/>
                <a:cs typeface="Times New Roman" pitchFamily="18" charset="0"/>
              </a:rPr>
              <a:t>ПРАВИЛЬНОСТІ СКЛАДАННЯ І ЗАТВЕРДЖЕННЯ КОШТОРИСІВ БЮДЖЕТНИХ УСТАНОВ</a:t>
            </a:r>
            <a:endParaRPr lang="uk-UA" sz="1900" b="1" dirty="0">
              <a:solidFill>
                <a:srgbClr val="009999"/>
              </a:solidFill>
              <a:latin typeface="Arial" pitchFamily="34" charset="0"/>
            </a:endParaRPr>
          </a:p>
        </p:txBody>
      </p:sp>
      <p:sp>
        <p:nvSpPr>
          <p:cNvPr id="27" name="Шестиугольник 26"/>
          <p:cNvSpPr/>
          <p:nvPr/>
        </p:nvSpPr>
        <p:spPr bwMode="auto">
          <a:xfrm>
            <a:off x="2085486" y="5880415"/>
            <a:ext cx="576064"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11</a:t>
            </a:r>
          </a:p>
        </p:txBody>
      </p:sp>
      <p:sp>
        <p:nvSpPr>
          <p:cNvPr id="26" name="Прямоугольник 25"/>
          <p:cNvSpPr/>
          <p:nvPr/>
        </p:nvSpPr>
        <p:spPr>
          <a:xfrm>
            <a:off x="2747811" y="5491793"/>
            <a:ext cx="8865574" cy="369332"/>
          </a:xfrm>
          <a:prstGeom prst="rect">
            <a:avLst/>
          </a:prstGeom>
        </p:spPr>
        <p:txBody>
          <a:bodyPr wrap="squar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НА ВИКОНАННЯ ЗАВДАНЬ ДЕПАРТАМЕНТУ ФІНАНСІВ ОДА ТА МІНІСТЕРСТВА ФІНАНСІВ</a:t>
            </a:r>
            <a:endParaRPr lang="uk-UA" b="1" dirty="0">
              <a:solidFill>
                <a:srgbClr val="000099"/>
              </a:solidFill>
              <a:latin typeface="Arial" pitchFamily="34" charset="0"/>
            </a:endParaRPr>
          </a:p>
        </p:txBody>
      </p:sp>
      <p:sp>
        <p:nvSpPr>
          <p:cNvPr id="28" name="Прямоугольник 27"/>
          <p:cNvSpPr/>
          <p:nvPr/>
        </p:nvSpPr>
        <p:spPr>
          <a:xfrm>
            <a:off x="2738330" y="5823359"/>
            <a:ext cx="4283801" cy="369332"/>
          </a:xfrm>
          <a:prstGeom prst="rect">
            <a:avLst/>
          </a:prstGeom>
        </p:spPr>
        <p:txBody>
          <a:bodyPr wrap="non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НА ВИМОГУ ПРАВООХОРОННИХ ОРГАНІВ</a:t>
            </a:r>
            <a:endParaRPr lang="uk-UA" b="1" dirty="0">
              <a:solidFill>
                <a:srgbClr val="000099"/>
              </a:solidFill>
              <a:latin typeface="Arial" pitchFamily="34" charset="0"/>
            </a:endParaRPr>
          </a:p>
        </p:txBody>
      </p:sp>
      <p:sp>
        <p:nvSpPr>
          <p:cNvPr id="29" name="Прямоугольник 28"/>
          <p:cNvSpPr/>
          <p:nvPr/>
        </p:nvSpPr>
        <p:spPr>
          <a:xfrm>
            <a:off x="1545529" y="5111340"/>
            <a:ext cx="3558218" cy="425501"/>
          </a:xfrm>
          <a:prstGeom prst="rect">
            <a:avLst/>
          </a:prstGeom>
        </p:spPr>
        <p:txBody>
          <a:bodyPr wrap="none">
            <a:spAutoFit/>
          </a:bodyPr>
          <a:lstStyle/>
          <a:p>
            <a:pPr fontAlgn="base">
              <a:lnSpc>
                <a:spcPct val="115000"/>
              </a:lnSpc>
              <a:spcBef>
                <a:spcPct val="0"/>
              </a:spcBef>
              <a:spcAft>
                <a:spcPct val="0"/>
              </a:spcAft>
            </a:pPr>
            <a:r>
              <a:rPr lang="uk-UA" sz="2000" b="1" u="sng" dirty="0">
                <a:solidFill>
                  <a:srgbClr val="000099"/>
                </a:solidFill>
                <a:latin typeface="Calibri" pitchFamily="34" charset="0"/>
                <a:cs typeface="Times New Roman" pitchFamily="18" charset="0"/>
              </a:rPr>
              <a:t>ПІДГОТОВЛЕНО ІНФОРМАЦІЙ:</a:t>
            </a:r>
            <a:endParaRPr lang="ru-RU" sz="1100" u="sng" dirty="0">
              <a:solidFill>
                <a:srgbClr val="000099"/>
              </a:solidFill>
              <a:latin typeface="Calibri" pitchFamily="34" charset="0"/>
              <a:cs typeface="Times New Roman" pitchFamily="18" charset="0"/>
            </a:endParaRPr>
          </a:p>
        </p:txBody>
      </p:sp>
      <p:sp>
        <p:nvSpPr>
          <p:cNvPr id="30" name="Прямоугольник 29"/>
          <p:cNvSpPr/>
          <p:nvPr/>
        </p:nvSpPr>
        <p:spPr>
          <a:xfrm>
            <a:off x="701336" y="6391047"/>
            <a:ext cx="11256885" cy="492122"/>
          </a:xfrm>
          <a:prstGeom prst="rect">
            <a:avLst/>
          </a:prstGeom>
        </p:spPr>
        <p:txBody>
          <a:bodyPr wrap="square">
            <a:spAutoFit/>
          </a:bodyPr>
          <a:lstStyle/>
          <a:p>
            <a:pPr fontAlgn="base">
              <a:lnSpc>
                <a:spcPct val="115000"/>
              </a:lnSpc>
              <a:spcBef>
                <a:spcPct val="0"/>
              </a:spcBef>
              <a:spcAft>
                <a:spcPct val="0"/>
              </a:spcAft>
            </a:pPr>
            <a:r>
              <a:rPr lang="uk-UA" sz="2400" b="1" dirty="0">
                <a:solidFill>
                  <a:srgbClr val="00B050"/>
                </a:solidFill>
                <a:latin typeface="Calibri" pitchFamily="34" charset="0"/>
                <a:cs typeface="Times New Roman" pitchFamily="18" charset="0"/>
              </a:rPr>
              <a:t>РОЗГЛЯНУТО </a:t>
            </a:r>
            <a:r>
              <a:rPr lang="en-US" sz="2400" b="1" dirty="0">
                <a:solidFill>
                  <a:srgbClr val="00B050"/>
                </a:solidFill>
                <a:latin typeface="Calibri" pitchFamily="34" charset="0"/>
                <a:cs typeface="Times New Roman" pitchFamily="18" charset="0"/>
              </a:rPr>
              <a:t>4 </a:t>
            </a:r>
            <a:r>
              <a:rPr lang="uk-UA" sz="2400" b="1" dirty="0">
                <a:solidFill>
                  <a:srgbClr val="00B050"/>
                </a:solidFill>
                <a:latin typeface="Calibri" pitchFamily="34" charset="0"/>
                <a:cs typeface="Times New Roman" pitchFamily="18" charset="0"/>
              </a:rPr>
              <a:t>855 ЛИСТІВ</a:t>
            </a:r>
            <a:r>
              <a:rPr lang="uk-UA" sz="2400" b="1" dirty="0">
                <a:solidFill>
                  <a:srgbClr val="000000"/>
                </a:solidFill>
                <a:latin typeface="Calibri" pitchFamily="34" charset="0"/>
                <a:cs typeface="Times New Roman" pitchFamily="18" charset="0"/>
              </a:rPr>
              <a:t> З ПИТАНЬ СКЛАДАННЯ ТА ВИКОНАННЯ БЮДЖЕТУ</a:t>
            </a:r>
            <a:endParaRPr lang="ru-RU" sz="1200" dirty="0">
              <a:solidFill>
                <a:srgbClr val="000000"/>
              </a:solidFill>
              <a:latin typeface="Calibri" pitchFamily="34" charset="0"/>
              <a:cs typeface="Times New Roman" pitchFamily="18" charset="0"/>
            </a:endParaRPr>
          </a:p>
        </p:txBody>
      </p:sp>
      <p:sp>
        <p:nvSpPr>
          <p:cNvPr id="31" name="Rectangle 2"/>
          <p:cNvSpPr txBox="1">
            <a:spLocks noChangeArrowheads="1"/>
          </p:cNvSpPr>
          <p:nvPr/>
        </p:nvSpPr>
        <p:spPr bwMode="auto">
          <a:xfrm>
            <a:off x="432560" y="42278"/>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32" name="Рисунок 3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42278"/>
            <a:ext cx="323528" cy="408858"/>
          </a:xfrm>
          <a:prstGeom prst="rect">
            <a:avLst/>
          </a:prstGeom>
        </p:spPr>
      </p:pic>
      <p:sp>
        <p:nvSpPr>
          <p:cNvPr id="33" name="Шестиугольник 26">
            <a:extLst>
              <a:ext uri="{FF2B5EF4-FFF2-40B4-BE49-F238E27FC236}">
                <a16:creationId xmlns:a16="http://schemas.microsoft.com/office/drawing/2014/main" id="{DB218242-F638-4613-8B66-F8B6F4FDCB0E}"/>
              </a:ext>
            </a:extLst>
          </p:cNvPr>
          <p:cNvSpPr/>
          <p:nvPr/>
        </p:nvSpPr>
        <p:spPr bwMode="auto">
          <a:xfrm>
            <a:off x="1970957" y="6225026"/>
            <a:ext cx="767373" cy="288032"/>
          </a:xfrm>
          <a:prstGeom prst="hexagon">
            <a:avLst/>
          </a:prstGeom>
          <a:solidFill>
            <a:srgbClr val="000099"/>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ln>
                  <a:solidFill>
                    <a:srgbClr val="FFFFFF"/>
                  </a:solidFill>
                </a:ln>
                <a:solidFill>
                  <a:srgbClr val="FFFFFF"/>
                </a:solidFill>
                <a:latin typeface="Arial" charset="0"/>
              </a:rPr>
              <a:t>9 384</a:t>
            </a:r>
          </a:p>
        </p:txBody>
      </p:sp>
      <p:sp>
        <p:nvSpPr>
          <p:cNvPr id="34" name="Прямоугольник 27">
            <a:extLst>
              <a:ext uri="{FF2B5EF4-FFF2-40B4-BE49-F238E27FC236}">
                <a16:creationId xmlns:a16="http://schemas.microsoft.com/office/drawing/2014/main" id="{8BF7EAE3-D501-4EB1-89FF-6FE34B1A8F18}"/>
              </a:ext>
            </a:extLst>
          </p:cNvPr>
          <p:cNvSpPr/>
          <p:nvPr/>
        </p:nvSpPr>
        <p:spPr>
          <a:xfrm>
            <a:off x="2747811" y="6206381"/>
            <a:ext cx="9439379" cy="369332"/>
          </a:xfrm>
          <a:prstGeom prst="rect">
            <a:avLst/>
          </a:prstGeom>
        </p:spPr>
        <p:txBody>
          <a:bodyPr wrap="none">
            <a:spAutoFit/>
          </a:bodyPr>
          <a:lstStyle/>
          <a:p>
            <a:pPr eaLnBrk="0" fontAlgn="base" hangingPunct="0">
              <a:spcBef>
                <a:spcPct val="0"/>
              </a:spcBef>
              <a:spcAft>
                <a:spcPct val="0"/>
              </a:spcAft>
            </a:pPr>
            <a:r>
              <a:rPr lang="uk-UA" b="1" dirty="0">
                <a:solidFill>
                  <a:srgbClr val="000099"/>
                </a:solidFill>
                <a:latin typeface="Calibri" pitchFamily="34" charset="0"/>
                <a:cs typeface="Times New Roman" pitchFamily="18" charset="0"/>
              </a:rPr>
              <a:t>ПОГОДЖЕНО ВИСНОВКІВ НА ПОВЕРНЕННЯ ПОМИЛКОВО АБО НАДМІРУ СПЛАЧЕНИХ КОШТІВ</a:t>
            </a:r>
            <a:endParaRPr lang="uk-UA" b="1" dirty="0">
              <a:solidFill>
                <a:srgbClr val="000099"/>
              </a:solidFill>
              <a:latin typeface="Arial" pitchFamily="34" charset="0"/>
            </a:endParaRPr>
          </a:p>
        </p:txBody>
      </p:sp>
    </p:spTree>
    <p:extLst>
      <p:ext uri="{BB962C8B-B14F-4D97-AF65-F5344CB8AC3E}">
        <p14:creationId xmlns:p14="http://schemas.microsoft.com/office/powerpoint/2010/main" val="1318379512"/>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Схема 8"/>
          <p:cNvGraphicFramePr/>
          <p:nvPr>
            <p:extLst>
              <p:ext uri="{D42A27DB-BD31-4B8C-83A1-F6EECF244321}">
                <p14:modId xmlns:p14="http://schemas.microsoft.com/office/powerpoint/2010/main" val="138056117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2"/>
          <p:cNvSpPr txBox="1">
            <a:spLocks noChangeArrowheads="1"/>
          </p:cNvSpPr>
          <p:nvPr/>
        </p:nvSpPr>
        <p:spPr bwMode="auto">
          <a:xfrm>
            <a:off x="60960" y="0"/>
            <a:ext cx="12070080" cy="338554"/>
          </a:xfrm>
          <a:prstGeom prst="rect">
            <a:avLst/>
          </a:prstGeom>
          <a:noFill/>
          <a:ln w="9525">
            <a:noFill/>
            <a:miter lim="800000"/>
            <a:headEnd/>
            <a:tailEnd/>
          </a:ln>
        </p:spPr>
        <p:txBody>
          <a:bodyPr wrap="square" lIns="36000" rIns="36000">
            <a:spAutoFit/>
          </a:bodyPr>
          <a:lstStyle/>
          <a:p>
            <a:pPr algn="ctr" eaLnBrk="0" fontAlgn="base" hangingPunct="0">
              <a:spcBef>
                <a:spcPct val="0"/>
              </a:spcBef>
              <a:spcAft>
                <a:spcPct val="0"/>
              </a:spcAft>
            </a:pPr>
            <a:r>
              <a:rPr lang="uk-UA" sz="1600" b="1" dirty="0">
                <a:solidFill>
                  <a:srgbClr val="002060"/>
                </a:solidFill>
                <a:latin typeface="Arial" pitchFamily="34" charset="0"/>
              </a:rPr>
              <a:t>ВЗАЄМОДІЯ УПРАВЛІННЯ АДМІНІСТРУВАННЯ МІСЦЕВИХ ТА ЗАЛУЧЕНИХ ФІНАНСІВ З ІНШИМИ УСТАНОВАМИ</a:t>
            </a:r>
          </a:p>
        </p:txBody>
      </p:sp>
      <p:sp>
        <p:nvSpPr>
          <p:cNvPr id="4" name="Oval 22"/>
          <p:cNvSpPr>
            <a:spLocks noChangeArrowheads="1"/>
          </p:cNvSpPr>
          <p:nvPr/>
        </p:nvSpPr>
        <p:spPr bwMode="auto">
          <a:xfrm>
            <a:off x="11691937" y="0"/>
            <a:ext cx="500063" cy="500042"/>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15</a:t>
            </a:r>
            <a:endParaRPr kumimoji="1" lang="ru-RU" sz="2400" dirty="0">
              <a:latin typeface="Times New Roman" pitchFamily="18" charset="0"/>
            </a:endParaRPr>
          </a:p>
        </p:txBody>
      </p:sp>
    </p:spTree>
    <p:extLst>
      <p:ext uri="{BB962C8B-B14F-4D97-AF65-F5344CB8AC3E}">
        <p14:creationId xmlns:p14="http://schemas.microsoft.com/office/powerpoint/2010/main" val="763615425"/>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4785603" y="437263"/>
            <a:ext cx="2786063" cy="714375"/>
          </a:xfrm>
        </p:spPr>
        <p:txBody>
          <a:bodyPr/>
          <a:lstStyle/>
          <a:p>
            <a:pPr algn="ctr" eaLnBrk="1" hangingPunct="1"/>
            <a:r>
              <a:rPr lang="ru-RU" sz="1600" b="1" dirty="0">
                <a:solidFill>
                  <a:srgbClr val="002060"/>
                </a:solidFill>
              </a:rPr>
              <a:t>ВЕДЕННЯ ОСОБОВИХ РАХУНКІВ</a:t>
            </a:r>
          </a:p>
        </p:txBody>
      </p:sp>
      <p:sp>
        <p:nvSpPr>
          <p:cNvPr id="10243" name="Rectangle 13"/>
          <p:cNvSpPr>
            <a:spLocks noChangeArrowheads="1"/>
          </p:cNvSpPr>
          <p:nvPr/>
        </p:nvSpPr>
        <p:spPr bwMode="auto">
          <a:xfrm>
            <a:off x="5257800" y="1600200"/>
            <a:ext cx="1828800" cy="3200400"/>
          </a:xfrm>
          <a:prstGeom prst="rect">
            <a:avLst/>
          </a:prstGeom>
          <a:solidFill>
            <a:schemeClr val="bg1"/>
          </a:solidFill>
          <a:ln w="28575">
            <a:solidFill>
              <a:schemeClr val="tx1"/>
            </a:solidFill>
            <a:miter lim="800000"/>
            <a:headEnd/>
            <a:tailEnd/>
          </a:ln>
        </p:spPr>
        <p:txBody>
          <a:bodyPr anchor="ctr"/>
          <a:lstStyle/>
          <a:p>
            <a:pPr algn="ctr" eaLnBrk="0" fontAlgn="base" hangingPunct="0">
              <a:spcBef>
                <a:spcPct val="0"/>
              </a:spcBef>
              <a:spcAft>
                <a:spcPct val="0"/>
              </a:spcAft>
            </a:pPr>
            <a:r>
              <a:rPr lang="uk-UA" sz="1550" b="1" dirty="0">
                <a:solidFill>
                  <a:srgbClr val="002060"/>
                </a:solidFill>
                <a:latin typeface="Arial" pitchFamily="34" charset="0"/>
              </a:rPr>
              <a:t>Управління адміністрування місцевих та залучених фінансів</a:t>
            </a:r>
          </a:p>
          <a:p>
            <a:pPr algn="ctr" eaLnBrk="0" fontAlgn="base" hangingPunct="0">
              <a:spcBef>
                <a:spcPct val="0"/>
              </a:spcBef>
              <a:spcAft>
                <a:spcPct val="0"/>
              </a:spcAft>
            </a:pPr>
            <a:endParaRPr lang="uk-UA" sz="1600" dirty="0">
              <a:solidFill>
                <a:srgbClr val="12BA1A"/>
              </a:solidFill>
              <a:latin typeface="Arial" pitchFamily="34" charset="0"/>
            </a:endParaRPr>
          </a:p>
          <a:p>
            <a:pPr algn="ctr" eaLnBrk="0" fontAlgn="base" hangingPunct="0">
              <a:spcBef>
                <a:spcPct val="0"/>
              </a:spcBef>
              <a:spcAft>
                <a:spcPct val="0"/>
              </a:spcAft>
            </a:pPr>
            <a:r>
              <a:rPr lang="uk-UA" sz="2000" b="1" u="sng" dirty="0">
                <a:solidFill>
                  <a:srgbClr val="009A46"/>
                </a:solidFill>
                <a:latin typeface="Arial" pitchFamily="34" charset="0"/>
              </a:rPr>
              <a:t>Всього</a:t>
            </a:r>
            <a:endParaRPr lang="en-US" sz="2000" b="1" u="sng" dirty="0">
              <a:solidFill>
                <a:srgbClr val="009A46"/>
              </a:solidFill>
              <a:latin typeface="Arial" pitchFamily="34" charset="0"/>
            </a:endParaRPr>
          </a:p>
          <a:p>
            <a:pPr algn="ctr" eaLnBrk="0" fontAlgn="base" hangingPunct="0">
              <a:spcBef>
                <a:spcPct val="0"/>
              </a:spcBef>
              <a:spcAft>
                <a:spcPct val="0"/>
              </a:spcAft>
            </a:pPr>
            <a:r>
              <a:rPr lang="en-US" sz="2400" b="1" dirty="0">
                <a:solidFill>
                  <a:srgbClr val="0070C0"/>
                </a:solidFill>
                <a:latin typeface="Arial" pitchFamily="34" charset="0"/>
              </a:rPr>
              <a:t>1</a:t>
            </a:r>
            <a:r>
              <a:rPr lang="uk-UA" sz="2400" b="1" dirty="0">
                <a:solidFill>
                  <a:srgbClr val="0070C0"/>
                </a:solidFill>
                <a:latin typeface="Arial" pitchFamily="34" charset="0"/>
              </a:rPr>
              <a:t>54 461 </a:t>
            </a:r>
            <a:r>
              <a:rPr lang="uk-UA" b="1" dirty="0">
                <a:solidFill>
                  <a:srgbClr val="0070C0"/>
                </a:solidFill>
                <a:latin typeface="Arial" pitchFamily="34" charset="0"/>
              </a:rPr>
              <a:t>особових рахунків</a:t>
            </a:r>
            <a:endParaRPr lang="ru-RU" b="1" dirty="0">
              <a:solidFill>
                <a:srgbClr val="0070C0"/>
              </a:solidFill>
              <a:latin typeface="Arial" pitchFamily="34" charset="0"/>
            </a:endParaRPr>
          </a:p>
        </p:txBody>
      </p:sp>
      <p:sp>
        <p:nvSpPr>
          <p:cNvPr id="10244" name="Rectangle 14"/>
          <p:cNvSpPr>
            <a:spLocks noChangeArrowheads="1"/>
          </p:cNvSpPr>
          <p:nvPr/>
        </p:nvSpPr>
        <p:spPr bwMode="auto">
          <a:xfrm>
            <a:off x="1280160" y="465202"/>
            <a:ext cx="3291840" cy="3048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Плата за земельний сервітут </a:t>
            </a:r>
          </a:p>
          <a:p>
            <a:pPr algn="ctr" eaLnBrk="0" fontAlgn="base" hangingPunct="0">
              <a:spcBef>
                <a:spcPct val="0"/>
              </a:spcBef>
              <a:spcAft>
                <a:spcPct val="0"/>
              </a:spcAft>
            </a:pPr>
            <a:r>
              <a:rPr lang="uk-UA" sz="1000" b="1" dirty="0">
                <a:solidFill>
                  <a:srgbClr val="0070C0"/>
                </a:solidFill>
                <a:latin typeface="Arial" pitchFamily="34" charset="0"/>
              </a:rPr>
              <a:t>1</a:t>
            </a:r>
            <a:r>
              <a:rPr lang="en-US" sz="1000" b="1" dirty="0">
                <a:solidFill>
                  <a:srgbClr val="0070C0"/>
                </a:solidFill>
                <a:latin typeface="Arial" pitchFamily="34" charset="0"/>
              </a:rPr>
              <a:t>47</a:t>
            </a:r>
            <a:r>
              <a:rPr lang="uk-UA" sz="1000" b="1" dirty="0">
                <a:solidFill>
                  <a:srgbClr val="0070C0"/>
                </a:solidFill>
                <a:latin typeface="Arial" pitchFamily="34" charset="0"/>
              </a:rPr>
              <a:t> особових рахунків</a:t>
            </a:r>
            <a:endParaRPr lang="ru-RU" sz="1000" b="1" dirty="0">
              <a:solidFill>
                <a:srgbClr val="0070C0"/>
              </a:solidFill>
              <a:latin typeface="Arial" pitchFamily="34" charset="0"/>
            </a:endParaRPr>
          </a:p>
        </p:txBody>
      </p:sp>
      <p:sp>
        <p:nvSpPr>
          <p:cNvPr id="10245" name="Rectangle 15"/>
          <p:cNvSpPr>
            <a:spLocks noChangeArrowheads="1"/>
          </p:cNvSpPr>
          <p:nvPr/>
        </p:nvSpPr>
        <p:spPr bwMode="auto">
          <a:xfrm>
            <a:off x="1280160" y="846349"/>
            <a:ext cx="3291840" cy="449051"/>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Відшкодування втрат від недоотримання коштів за фактичне землекористування</a:t>
            </a:r>
          </a:p>
          <a:p>
            <a:pPr algn="ctr" eaLnBrk="0" fontAlgn="base" hangingPunct="0">
              <a:spcBef>
                <a:spcPct val="0"/>
              </a:spcBef>
              <a:spcAft>
                <a:spcPct val="0"/>
              </a:spcAft>
            </a:pPr>
            <a:r>
              <a:rPr lang="uk-UA" sz="1000" b="1" dirty="0">
                <a:solidFill>
                  <a:srgbClr val="0070C0"/>
                </a:solidFill>
                <a:latin typeface="Arial" pitchFamily="34" charset="0"/>
              </a:rPr>
              <a:t>249 особових рахунків</a:t>
            </a:r>
            <a:endParaRPr lang="ru-RU" sz="1000" b="1" dirty="0">
              <a:solidFill>
                <a:srgbClr val="0070C0"/>
              </a:solidFill>
              <a:latin typeface="Arial" pitchFamily="34" charset="0"/>
            </a:endParaRPr>
          </a:p>
        </p:txBody>
      </p:sp>
      <p:sp>
        <p:nvSpPr>
          <p:cNvPr id="10246" name="Rectangle 16"/>
          <p:cNvSpPr>
            <a:spLocks noChangeArrowheads="1"/>
          </p:cNvSpPr>
          <p:nvPr/>
        </p:nvSpPr>
        <p:spPr bwMode="auto">
          <a:xfrm>
            <a:off x="1288180" y="1371599"/>
            <a:ext cx="3291840" cy="3048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Збір за місця паркування автотранспорту</a:t>
            </a:r>
          </a:p>
          <a:p>
            <a:pPr algn="ctr" eaLnBrk="0" fontAlgn="base" hangingPunct="0">
              <a:spcBef>
                <a:spcPct val="0"/>
              </a:spcBef>
              <a:spcAft>
                <a:spcPct val="0"/>
              </a:spcAft>
            </a:pPr>
            <a:r>
              <a:rPr lang="uk-UA" sz="1000" b="1" dirty="0">
                <a:solidFill>
                  <a:srgbClr val="0070C0"/>
                </a:solidFill>
                <a:latin typeface="Arial" pitchFamily="34" charset="0"/>
              </a:rPr>
              <a:t>118 особових рахунків</a:t>
            </a:r>
            <a:endParaRPr lang="ru-RU" sz="1000" b="1" dirty="0">
              <a:solidFill>
                <a:srgbClr val="0070C0"/>
              </a:solidFill>
              <a:latin typeface="Arial" pitchFamily="34" charset="0"/>
            </a:endParaRPr>
          </a:p>
        </p:txBody>
      </p:sp>
      <p:sp>
        <p:nvSpPr>
          <p:cNvPr id="10247" name="Rectangle 18"/>
          <p:cNvSpPr>
            <a:spLocks noChangeArrowheads="1"/>
          </p:cNvSpPr>
          <p:nvPr/>
        </p:nvSpPr>
        <p:spPr bwMode="auto">
          <a:xfrm>
            <a:off x="1280160" y="1772113"/>
            <a:ext cx="3291840" cy="4191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Податок на прибуток підприємств комунальної власності</a:t>
            </a:r>
          </a:p>
          <a:p>
            <a:pPr algn="ctr" eaLnBrk="0" fontAlgn="base" hangingPunct="0">
              <a:spcBef>
                <a:spcPct val="0"/>
              </a:spcBef>
              <a:spcAft>
                <a:spcPct val="0"/>
              </a:spcAft>
            </a:pPr>
            <a:r>
              <a:rPr lang="uk-UA" sz="1000" b="1" dirty="0">
                <a:solidFill>
                  <a:srgbClr val="0070C0"/>
                </a:solidFill>
                <a:latin typeface="Arial" pitchFamily="34" charset="0"/>
              </a:rPr>
              <a:t>76 особових рахунків</a:t>
            </a:r>
            <a:endParaRPr lang="ru-RU" sz="1000" b="1" dirty="0">
              <a:solidFill>
                <a:srgbClr val="0070C0"/>
              </a:solidFill>
              <a:latin typeface="Arial" pitchFamily="34" charset="0"/>
            </a:endParaRPr>
          </a:p>
        </p:txBody>
      </p:sp>
      <p:sp>
        <p:nvSpPr>
          <p:cNvPr id="10248" name="Rectangle 19"/>
          <p:cNvSpPr>
            <a:spLocks noChangeArrowheads="1"/>
          </p:cNvSpPr>
          <p:nvPr/>
        </p:nvSpPr>
        <p:spPr bwMode="auto">
          <a:xfrm>
            <a:off x="1280160" y="2276400"/>
            <a:ext cx="3291840" cy="4572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Частина прибутку господарських організацій, які належать до комунальної власності </a:t>
            </a:r>
          </a:p>
          <a:p>
            <a:pPr algn="ctr" eaLnBrk="0" fontAlgn="base" hangingPunct="0">
              <a:spcBef>
                <a:spcPct val="0"/>
              </a:spcBef>
              <a:spcAft>
                <a:spcPct val="0"/>
              </a:spcAft>
            </a:pPr>
            <a:r>
              <a:rPr lang="uk-UA" sz="1000" b="1" dirty="0">
                <a:solidFill>
                  <a:srgbClr val="0070C0"/>
                </a:solidFill>
                <a:latin typeface="Arial" pitchFamily="34" charset="0"/>
              </a:rPr>
              <a:t>75 особових рахунків</a:t>
            </a:r>
            <a:endParaRPr lang="ru-RU" sz="1000" b="1" dirty="0">
              <a:solidFill>
                <a:srgbClr val="0070C0"/>
              </a:solidFill>
              <a:latin typeface="Arial" pitchFamily="34" charset="0"/>
            </a:endParaRPr>
          </a:p>
        </p:txBody>
      </p:sp>
      <p:sp>
        <p:nvSpPr>
          <p:cNvPr id="10249" name="Rectangle 20"/>
          <p:cNvSpPr>
            <a:spLocks noChangeArrowheads="1"/>
          </p:cNvSpPr>
          <p:nvPr/>
        </p:nvSpPr>
        <p:spPr bwMode="auto">
          <a:xfrm>
            <a:off x="1280160" y="3228900"/>
            <a:ext cx="3291840" cy="344354"/>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Адміністративні штрафи та інші санкції</a:t>
            </a:r>
          </a:p>
          <a:p>
            <a:pPr algn="ctr" eaLnBrk="0" fontAlgn="base" hangingPunct="0">
              <a:spcBef>
                <a:spcPct val="0"/>
              </a:spcBef>
              <a:spcAft>
                <a:spcPct val="0"/>
              </a:spcAft>
            </a:pPr>
            <a:r>
              <a:rPr lang="uk-UA" sz="1000" b="1" dirty="0">
                <a:solidFill>
                  <a:srgbClr val="0070C0"/>
                </a:solidFill>
                <a:latin typeface="Arial" pitchFamily="34" charset="0"/>
              </a:rPr>
              <a:t>18 588 особових рахунків</a:t>
            </a:r>
            <a:endParaRPr lang="ru-RU" sz="1000" b="1" dirty="0">
              <a:solidFill>
                <a:srgbClr val="0070C0"/>
              </a:solidFill>
              <a:latin typeface="Arial" pitchFamily="34" charset="0"/>
            </a:endParaRPr>
          </a:p>
        </p:txBody>
      </p:sp>
      <p:sp>
        <p:nvSpPr>
          <p:cNvPr id="10250" name="Rectangle 21"/>
          <p:cNvSpPr>
            <a:spLocks noChangeArrowheads="1"/>
          </p:cNvSpPr>
          <p:nvPr/>
        </p:nvSpPr>
        <p:spPr bwMode="auto">
          <a:xfrm>
            <a:off x="1288180" y="3651846"/>
            <a:ext cx="3283820" cy="4572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Плата за тимчасове користування місцями для розміщення зовнішньої реклами</a:t>
            </a:r>
          </a:p>
          <a:p>
            <a:pPr algn="ctr" eaLnBrk="0" fontAlgn="base" hangingPunct="0">
              <a:spcBef>
                <a:spcPct val="0"/>
              </a:spcBef>
              <a:spcAft>
                <a:spcPct val="0"/>
              </a:spcAft>
            </a:pPr>
            <a:r>
              <a:rPr lang="uk-UA" sz="1000" b="1" dirty="0">
                <a:solidFill>
                  <a:srgbClr val="0070C0"/>
                </a:solidFill>
                <a:latin typeface="Arial" pitchFamily="34" charset="0"/>
              </a:rPr>
              <a:t>378 особових рахунків</a:t>
            </a:r>
            <a:endParaRPr lang="ru-RU" sz="1000" b="1" dirty="0">
              <a:solidFill>
                <a:srgbClr val="0070C0"/>
              </a:solidFill>
              <a:latin typeface="Arial" pitchFamily="34" charset="0"/>
            </a:endParaRPr>
          </a:p>
        </p:txBody>
      </p:sp>
      <p:sp>
        <p:nvSpPr>
          <p:cNvPr id="2059" name="Rectangle 22"/>
          <p:cNvSpPr>
            <a:spLocks noChangeArrowheads="1"/>
          </p:cNvSpPr>
          <p:nvPr/>
        </p:nvSpPr>
        <p:spPr bwMode="auto">
          <a:xfrm>
            <a:off x="1280160" y="4191000"/>
            <a:ext cx="3291840" cy="457201"/>
          </a:xfrm>
          <a:prstGeom prst="rect">
            <a:avLst/>
          </a:prstGeom>
          <a:solidFill>
            <a:schemeClr val="bg1"/>
          </a:solidFill>
          <a:ln w="19050">
            <a:solidFill>
              <a:schemeClr val="accent6">
                <a:lumMod val="75000"/>
              </a:schemeClr>
            </a:solidFill>
            <a:miter lim="800000"/>
            <a:headEnd/>
            <a:tailEnd/>
          </a:ln>
        </p:spPr>
        <p:txBody>
          <a:bodyPr lIns="0" rIns="0" anchor="ctr"/>
          <a:lstStyle/>
          <a:p>
            <a:pPr algn="ctr" eaLnBrk="0" fontAlgn="base" hangingPunct="0">
              <a:spcBef>
                <a:spcPct val="0"/>
              </a:spcBef>
              <a:spcAft>
                <a:spcPct val="0"/>
              </a:spcAft>
              <a:defRPr/>
            </a:pPr>
            <a:r>
              <a:rPr lang="uk-UA" sz="1000" b="1" dirty="0">
                <a:solidFill>
                  <a:schemeClr val="accent5">
                    <a:lumMod val="50000"/>
                  </a:schemeClr>
                </a:solidFill>
                <a:latin typeface="Arial" charset="0"/>
              </a:rPr>
              <a:t>Повернення коштів з пільгового довгострокового кредиту з молодіжного будівництва</a:t>
            </a:r>
          </a:p>
          <a:p>
            <a:pPr algn="ctr" eaLnBrk="0" fontAlgn="base" hangingPunct="0">
              <a:spcBef>
                <a:spcPct val="0"/>
              </a:spcBef>
              <a:spcAft>
                <a:spcPct val="0"/>
              </a:spcAft>
            </a:pPr>
            <a:r>
              <a:rPr lang="uk-UA" sz="1000" b="1" dirty="0">
                <a:solidFill>
                  <a:srgbClr val="0070C0"/>
                </a:solidFill>
                <a:latin typeface="Arial" charset="0"/>
              </a:rPr>
              <a:t>170 </a:t>
            </a:r>
            <a:r>
              <a:rPr lang="uk-UA" sz="1000" b="1" dirty="0">
                <a:solidFill>
                  <a:srgbClr val="0070C0"/>
                </a:solidFill>
                <a:latin typeface="Arial" pitchFamily="34" charset="0"/>
              </a:rPr>
              <a:t>особових рахунків</a:t>
            </a:r>
            <a:endParaRPr lang="ru-RU" sz="1000" b="1" dirty="0">
              <a:solidFill>
                <a:srgbClr val="0070C0"/>
              </a:solidFill>
              <a:latin typeface="Arial" pitchFamily="34" charset="0"/>
            </a:endParaRPr>
          </a:p>
        </p:txBody>
      </p:sp>
      <p:sp>
        <p:nvSpPr>
          <p:cNvPr id="10252" name="Rectangle 23"/>
          <p:cNvSpPr>
            <a:spLocks noChangeArrowheads="1"/>
          </p:cNvSpPr>
          <p:nvPr/>
        </p:nvSpPr>
        <p:spPr bwMode="auto">
          <a:xfrm>
            <a:off x="1280160" y="4724400"/>
            <a:ext cx="3291840" cy="4572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Податок на нерухоме майно, відмінне від земельної ділянки</a:t>
            </a:r>
          </a:p>
          <a:p>
            <a:pPr algn="ctr" eaLnBrk="0" fontAlgn="base" hangingPunct="0">
              <a:spcBef>
                <a:spcPct val="0"/>
              </a:spcBef>
              <a:spcAft>
                <a:spcPct val="0"/>
              </a:spcAft>
            </a:pPr>
            <a:r>
              <a:rPr lang="en-US" sz="1000" b="1" dirty="0">
                <a:solidFill>
                  <a:srgbClr val="0070C0"/>
                </a:solidFill>
                <a:latin typeface="Arial" pitchFamily="34" charset="0"/>
              </a:rPr>
              <a:t>25 17</a:t>
            </a:r>
            <a:r>
              <a:rPr lang="uk-UA" sz="1000" b="1" dirty="0">
                <a:solidFill>
                  <a:srgbClr val="0070C0"/>
                </a:solidFill>
                <a:latin typeface="Arial" pitchFamily="34" charset="0"/>
              </a:rPr>
              <a:t>0</a:t>
            </a:r>
            <a:r>
              <a:rPr lang="en-US" sz="1000" b="1" dirty="0">
                <a:solidFill>
                  <a:srgbClr val="0070C0"/>
                </a:solidFill>
                <a:latin typeface="Arial" pitchFamily="34" charset="0"/>
              </a:rPr>
              <a:t> </a:t>
            </a:r>
            <a:r>
              <a:rPr lang="uk-UA" sz="1000" b="1" dirty="0">
                <a:solidFill>
                  <a:srgbClr val="0070C0"/>
                </a:solidFill>
                <a:latin typeface="Arial" pitchFamily="34" charset="0"/>
              </a:rPr>
              <a:t>особових рахунків</a:t>
            </a:r>
            <a:endParaRPr lang="ru-RU" sz="1000" b="1" dirty="0">
              <a:solidFill>
                <a:srgbClr val="0070C0"/>
              </a:solidFill>
              <a:latin typeface="Arial" pitchFamily="34" charset="0"/>
            </a:endParaRPr>
          </a:p>
        </p:txBody>
      </p:sp>
      <p:sp>
        <p:nvSpPr>
          <p:cNvPr id="10253" name="Rectangle 25"/>
          <p:cNvSpPr>
            <a:spLocks noChangeArrowheads="1"/>
          </p:cNvSpPr>
          <p:nvPr/>
        </p:nvSpPr>
        <p:spPr bwMode="auto">
          <a:xfrm rot="16200000">
            <a:off x="-50087" y="3310866"/>
            <a:ext cx="1981200" cy="214313"/>
          </a:xfrm>
          <a:prstGeom prst="rect">
            <a:avLst/>
          </a:prstGeom>
          <a:noFill/>
          <a:ln w="0">
            <a:noFill/>
            <a:miter lim="800000"/>
            <a:headEnd/>
            <a:tailEnd/>
          </a:ln>
        </p:spPr>
        <p:txBody>
          <a:bodyPr wrap="none" anchor="ctr"/>
          <a:lstStyle/>
          <a:p>
            <a:pPr algn="ctr" eaLnBrk="0" fontAlgn="base" hangingPunct="0">
              <a:spcBef>
                <a:spcPct val="0"/>
              </a:spcBef>
              <a:spcAft>
                <a:spcPct val="0"/>
              </a:spcAft>
            </a:pPr>
            <a:r>
              <a:rPr lang="uk-UA" sz="4000" b="1" dirty="0">
                <a:solidFill>
                  <a:srgbClr val="000000"/>
                </a:solidFill>
                <a:latin typeface="Lucida Sans Unicode" panose="020B0602030504020204" pitchFamily="34" charset="0"/>
                <a:cs typeface="Lucida Sans Unicode" panose="020B0602030504020204" pitchFamily="34" charset="0"/>
              </a:rPr>
              <a:t>О</a:t>
            </a:r>
            <a:r>
              <a:rPr lang="en-US" sz="4000" b="1" dirty="0">
                <a:solidFill>
                  <a:srgbClr val="000000"/>
                </a:solidFill>
                <a:latin typeface="Lucida Sans Unicode" panose="020B0602030504020204" pitchFamily="34" charset="0"/>
                <a:cs typeface="Lucida Sans Unicode" panose="020B0602030504020204" pitchFamily="34" charset="0"/>
              </a:rPr>
              <a:t>  </a:t>
            </a:r>
            <a:r>
              <a:rPr lang="uk-UA" sz="4000" b="1" dirty="0">
                <a:solidFill>
                  <a:srgbClr val="000000"/>
                </a:solidFill>
                <a:latin typeface="Lucida Sans Unicode" panose="020B0602030504020204" pitchFamily="34" charset="0"/>
                <a:cs typeface="Lucida Sans Unicode" panose="020B0602030504020204" pitchFamily="34" charset="0"/>
              </a:rPr>
              <a:t>Б</a:t>
            </a:r>
            <a:r>
              <a:rPr lang="en-US" sz="4000" b="1" dirty="0">
                <a:solidFill>
                  <a:srgbClr val="000000"/>
                </a:solidFill>
                <a:latin typeface="Lucida Sans Unicode" panose="020B0602030504020204" pitchFamily="34" charset="0"/>
                <a:cs typeface="Lucida Sans Unicode" panose="020B0602030504020204" pitchFamily="34" charset="0"/>
              </a:rPr>
              <a:t>  </a:t>
            </a:r>
            <a:r>
              <a:rPr lang="uk-UA" sz="4000" b="1" dirty="0">
                <a:solidFill>
                  <a:srgbClr val="000000"/>
                </a:solidFill>
                <a:latin typeface="Lucida Sans Unicode" panose="020B0602030504020204" pitchFamily="34" charset="0"/>
                <a:cs typeface="Lucida Sans Unicode" panose="020B0602030504020204" pitchFamily="34" charset="0"/>
              </a:rPr>
              <a:t>Л</a:t>
            </a:r>
            <a:r>
              <a:rPr lang="en-US" sz="4000" b="1" dirty="0">
                <a:solidFill>
                  <a:srgbClr val="000000"/>
                </a:solidFill>
                <a:latin typeface="Lucida Sans Unicode" panose="020B0602030504020204" pitchFamily="34" charset="0"/>
                <a:cs typeface="Lucida Sans Unicode" panose="020B0602030504020204" pitchFamily="34" charset="0"/>
              </a:rPr>
              <a:t>  </a:t>
            </a:r>
            <a:r>
              <a:rPr lang="uk-UA" sz="4000" b="1" dirty="0">
                <a:solidFill>
                  <a:srgbClr val="000000"/>
                </a:solidFill>
                <a:latin typeface="Lucida Sans Unicode" panose="020B0602030504020204" pitchFamily="34" charset="0"/>
                <a:cs typeface="Lucida Sans Unicode" panose="020B0602030504020204" pitchFamily="34" charset="0"/>
              </a:rPr>
              <a:t>І</a:t>
            </a:r>
            <a:r>
              <a:rPr lang="en-US" sz="4000" b="1" dirty="0">
                <a:solidFill>
                  <a:srgbClr val="000000"/>
                </a:solidFill>
                <a:latin typeface="Lucida Sans Unicode" panose="020B0602030504020204" pitchFamily="34" charset="0"/>
                <a:cs typeface="Lucida Sans Unicode" panose="020B0602030504020204" pitchFamily="34" charset="0"/>
              </a:rPr>
              <a:t>  </a:t>
            </a:r>
            <a:r>
              <a:rPr lang="uk-UA" sz="4000" b="1" dirty="0">
                <a:solidFill>
                  <a:srgbClr val="000000"/>
                </a:solidFill>
                <a:latin typeface="Lucida Sans Unicode" panose="020B0602030504020204" pitchFamily="34" charset="0"/>
                <a:cs typeface="Lucida Sans Unicode" panose="020B0602030504020204" pitchFamily="34" charset="0"/>
              </a:rPr>
              <a:t>К</a:t>
            </a:r>
            <a:endParaRPr lang="ru-RU" sz="4000" b="1" dirty="0">
              <a:solidFill>
                <a:srgbClr val="000000"/>
              </a:solidFill>
              <a:latin typeface="Lucida Sans Unicode" panose="020B0602030504020204" pitchFamily="34" charset="0"/>
              <a:cs typeface="Lucida Sans Unicode" panose="020B0602030504020204" pitchFamily="34" charset="0"/>
            </a:endParaRPr>
          </a:p>
        </p:txBody>
      </p:sp>
      <p:sp>
        <p:nvSpPr>
          <p:cNvPr id="10254" name="Rectangle 28"/>
          <p:cNvSpPr>
            <a:spLocks noChangeArrowheads="1"/>
          </p:cNvSpPr>
          <p:nvPr/>
        </p:nvSpPr>
        <p:spPr bwMode="auto">
          <a:xfrm>
            <a:off x="7696199" y="3518297"/>
            <a:ext cx="3890661" cy="482203"/>
          </a:xfrm>
          <a:prstGeom prst="rect">
            <a:avLst/>
          </a:prstGeom>
          <a:solidFill>
            <a:schemeClr val="bg1"/>
          </a:solidFill>
          <a:ln w="28575">
            <a:solidFill>
              <a:srgbClr val="0070C0"/>
            </a:solidFill>
            <a:miter lim="800000"/>
            <a:headEnd/>
            <a:tailEnd/>
          </a:ln>
        </p:spPr>
        <p:txBody>
          <a:bodyPr anchor="ctr"/>
          <a:lstStyle/>
          <a:p>
            <a:pPr algn="ctr" eaLnBrk="0" fontAlgn="base" hangingPunct="0">
              <a:spcBef>
                <a:spcPct val="0"/>
              </a:spcBef>
              <a:spcAft>
                <a:spcPct val="0"/>
              </a:spcAft>
            </a:pPr>
            <a:r>
              <a:rPr lang="uk-UA" sz="1000" b="1" dirty="0">
                <a:solidFill>
                  <a:srgbClr val="002060"/>
                </a:solidFill>
                <a:latin typeface="Arial" pitchFamily="34" charset="0"/>
              </a:rPr>
              <a:t>ДЕПАРТАМЕНТ ФІНАНСОВОЇ ПОЛІТИКИ ЛОДА</a:t>
            </a:r>
          </a:p>
          <a:p>
            <a:pPr marL="87313" indent="182563"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повернення коштів пільгового довгострокового кредиту з молодіжного будівництва</a:t>
            </a:r>
          </a:p>
        </p:txBody>
      </p:sp>
      <p:sp>
        <p:nvSpPr>
          <p:cNvPr id="10255" name="Rectangle 29"/>
          <p:cNvSpPr>
            <a:spLocks noChangeArrowheads="1"/>
          </p:cNvSpPr>
          <p:nvPr/>
        </p:nvSpPr>
        <p:spPr bwMode="auto">
          <a:xfrm>
            <a:off x="7696200" y="3158992"/>
            <a:ext cx="3890660" cy="309563"/>
          </a:xfrm>
          <a:prstGeom prst="rect">
            <a:avLst/>
          </a:prstGeom>
          <a:solidFill>
            <a:schemeClr val="bg1"/>
          </a:solidFill>
          <a:ln w="28575">
            <a:solidFill>
              <a:srgbClr val="0070C0"/>
            </a:solidFill>
            <a:miter lim="800000"/>
            <a:headEnd/>
            <a:tailEnd/>
          </a:ln>
        </p:spPr>
        <p:txBody>
          <a:bodyPr anchor="ctr"/>
          <a:lstStyle/>
          <a:p>
            <a:pPr algn="ctr" eaLnBrk="0" fontAlgn="base" hangingPunct="0">
              <a:spcBef>
                <a:spcPct val="0"/>
              </a:spcBef>
              <a:spcAft>
                <a:spcPct val="0"/>
              </a:spcAft>
            </a:pPr>
            <a:r>
              <a:rPr lang="uk-UA" sz="1000" b="1" dirty="0">
                <a:solidFill>
                  <a:srgbClr val="002060"/>
                </a:solidFill>
                <a:latin typeface="Arial" pitchFamily="34" charset="0"/>
              </a:rPr>
              <a:t>УПРАВЛІННЯ ТРАНСПОРТУ </a:t>
            </a:r>
          </a:p>
          <a:p>
            <a:pPr marL="87313" indent="182563"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збір за місця паркування автотранспорту</a:t>
            </a:r>
            <a:endParaRPr lang="ru-RU" sz="1000" dirty="0">
              <a:solidFill>
                <a:srgbClr val="000000"/>
              </a:solidFill>
              <a:latin typeface="Arial" pitchFamily="34" charset="0"/>
            </a:endParaRPr>
          </a:p>
        </p:txBody>
      </p:sp>
      <p:sp>
        <p:nvSpPr>
          <p:cNvPr id="10256" name="Rectangle 30"/>
          <p:cNvSpPr>
            <a:spLocks noChangeArrowheads="1"/>
          </p:cNvSpPr>
          <p:nvPr/>
        </p:nvSpPr>
        <p:spPr bwMode="auto">
          <a:xfrm>
            <a:off x="7696200" y="2321981"/>
            <a:ext cx="3890660" cy="787134"/>
          </a:xfrm>
          <a:prstGeom prst="rect">
            <a:avLst/>
          </a:prstGeom>
          <a:solidFill>
            <a:schemeClr val="bg1"/>
          </a:solidFill>
          <a:ln w="28575">
            <a:solidFill>
              <a:srgbClr val="0070C0"/>
            </a:solidFill>
            <a:miter lim="800000"/>
            <a:headEnd/>
            <a:tailEnd/>
          </a:ln>
        </p:spPr>
        <p:txBody>
          <a:bodyPr anchor="ctr"/>
          <a:lstStyle/>
          <a:p>
            <a:pPr marL="87313" algn="ctr" eaLnBrk="0" fontAlgn="base" hangingPunct="0">
              <a:spcBef>
                <a:spcPct val="0"/>
              </a:spcBef>
              <a:spcAft>
                <a:spcPct val="0"/>
              </a:spcAft>
            </a:pPr>
            <a:r>
              <a:rPr lang="uk-UA" sz="1000" b="1" dirty="0">
                <a:solidFill>
                  <a:srgbClr val="002060"/>
                </a:solidFill>
                <a:latin typeface="Arial" pitchFamily="34" charset="0"/>
              </a:rPr>
              <a:t>УПРАВЛІННЯ ЗЕМЕЛЬНИХ РЕСУРСІВ</a:t>
            </a:r>
          </a:p>
          <a:p>
            <a:pPr marL="87313" indent="182563" algn="just" eaLnBrk="0" fontAlgn="base" hangingPunct="0">
              <a:spcBef>
                <a:spcPct val="0"/>
              </a:spcBef>
              <a:spcAft>
                <a:spcPct val="0"/>
              </a:spcAft>
              <a:buFont typeface="Wingdings" panose="05000000000000000000" pitchFamily="2" charset="2"/>
              <a:buChar char="q"/>
              <a:tabLst>
                <a:tab pos="269875" algn="l"/>
              </a:tabLst>
            </a:pPr>
            <a:r>
              <a:rPr lang="uk-UA" sz="1000" dirty="0">
                <a:solidFill>
                  <a:srgbClr val="000000"/>
                </a:solidFill>
                <a:latin typeface="Arial" pitchFamily="34" charset="0"/>
              </a:rPr>
              <a:t>плата за сервітутне користування</a:t>
            </a:r>
          </a:p>
          <a:p>
            <a:pPr marL="87313" indent="182563" algn="just" eaLnBrk="0" fontAlgn="base" hangingPunct="0">
              <a:spcBef>
                <a:spcPct val="0"/>
              </a:spcBef>
              <a:spcAft>
                <a:spcPct val="0"/>
              </a:spcAft>
              <a:buFont typeface="Wingdings" panose="05000000000000000000" pitchFamily="2" charset="2"/>
              <a:buChar char="q"/>
              <a:tabLst>
                <a:tab pos="269875" algn="l"/>
              </a:tabLst>
            </a:pPr>
            <a:r>
              <a:rPr lang="uk-UA" sz="1000" dirty="0">
                <a:solidFill>
                  <a:srgbClr val="000000"/>
                </a:solidFill>
                <a:latin typeface="Arial" pitchFamily="34" charset="0"/>
              </a:rPr>
              <a:t>відшкодування втрат від недоотримання коштів за використання земель</a:t>
            </a:r>
          </a:p>
          <a:p>
            <a:pPr marL="87313" indent="182563" algn="just" eaLnBrk="0" fontAlgn="base" hangingPunct="0">
              <a:spcBef>
                <a:spcPct val="0"/>
              </a:spcBef>
              <a:spcAft>
                <a:spcPct val="0"/>
              </a:spcAft>
              <a:buFont typeface="Wingdings" panose="05000000000000000000" pitchFamily="2" charset="2"/>
              <a:buChar char="q"/>
              <a:tabLst>
                <a:tab pos="269875" algn="l"/>
              </a:tabLst>
            </a:pPr>
            <a:r>
              <a:rPr lang="uk-UA" sz="1000" dirty="0">
                <a:solidFill>
                  <a:srgbClr val="000000"/>
                </a:solidFill>
                <a:latin typeface="Arial" pitchFamily="34" charset="0"/>
              </a:rPr>
              <a:t>орендна плата за землю</a:t>
            </a:r>
            <a:endParaRPr lang="ru-RU" sz="1000" dirty="0">
              <a:solidFill>
                <a:srgbClr val="000000"/>
              </a:solidFill>
              <a:latin typeface="Arial" pitchFamily="34" charset="0"/>
            </a:endParaRPr>
          </a:p>
        </p:txBody>
      </p:sp>
      <p:sp>
        <p:nvSpPr>
          <p:cNvPr id="10257" name="Rectangle 31"/>
          <p:cNvSpPr>
            <a:spLocks noChangeArrowheads="1"/>
          </p:cNvSpPr>
          <p:nvPr/>
        </p:nvSpPr>
        <p:spPr bwMode="auto">
          <a:xfrm>
            <a:off x="7696199" y="533401"/>
            <a:ext cx="3890661" cy="1738838"/>
          </a:xfrm>
          <a:prstGeom prst="rect">
            <a:avLst/>
          </a:prstGeom>
          <a:solidFill>
            <a:schemeClr val="bg1"/>
          </a:solidFill>
          <a:ln w="28575">
            <a:solidFill>
              <a:srgbClr val="0070C0"/>
            </a:solidFill>
            <a:miter lim="800000"/>
            <a:headEnd/>
            <a:tailEnd/>
          </a:ln>
        </p:spPr>
        <p:txBody>
          <a:bodyPr lIns="72000" tIns="36000" rIns="72000" bIns="36000" anchor="ctr"/>
          <a:lstStyle/>
          <a:p>
            <a:pPr algn="ctr" eaLnBrk="0" fontAlgn="base" hangingPunct="0">
              <a:spcBef>
                <a:spcPct val="0"/>
              </a:spcBef>
              <a:spcAft>
                <a:spcPct val="0"/>
              </a:spcAft>
            </a:pPr>
            <a:r>
              <a:rPr lang="uk-UA" sz="1000" b="1" dirty="0">
                <a:solidFill>
                  <a:srgbClr val="002060"/>
                </a:solidFill>
                <a:latin typeface="Arial" pitchFamily="34" charset="0"/>
              </a:rPr>
              <a:t>ДЕПАРТАМЕНТ ЕКОНОМІЧНОЇ ПОЛІТИКИ</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збір за місця паркування автотранспорту</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податок на прибуток підприємств комунальної власності</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частини прибутку підприємств господарських організацій, які належать до комунальної власності</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туристичний збір</a:t>
            </a:r>
            <a:endParaRPr lang="en-US" sz="1000" dirty="0">
              <a:solidFill>
                <a:srgbClr val="000000"/>
              </a:solidFill>
              <a:latin typeface="Arial" pitchFamily="34" charset="0"/>
            </a:endParaRP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пайові внески у розвиток інженерно-транспортної та соціальної інфраструктури</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податок з доходів фізичних осіб</a:t>
            </a:r>
          </a:p>
          <a:p>
            <a:pPr marL="87313" indent="182563" algn="just" eaLnBrk="0" fontAlgn="base" hangingPunct="0">
              <a:spcBef>
                <a:spcPct val="0"/>
              </a:spcBef>
              <a:spcAft>
                <a:spcPct val="0"/>
              </a:spcAft>
              <a:buFont typeface="Wingdings" panose="05000000000000000000" pitchFamily="2" charset="2"/>
              <a:buChar char="q"/>
              <a:tabLst>
                <a:tab pos="355600" algn="l"/>
              </a:tabLst>
            </a:pPr>
            <a:r>
              <a:rPr lang="uk-UA" sz="1000" dirty="0">
                <a:solidFill>
                  <a:srgbClr val="000000"/>
                </a:solidFill>
                <a:latin typeface="Arial" pitchFamily="34" charset="0"/>
              </a:rPr>
              <a:t>акцизний податок з реалізації СПД роздрібної торгівлі підакцизних товарів</a:t>
            </a:r>
            <a:endParaRPr lang="ru-RU" sz="1000" dirty="0">
              <a:solidFill>
                <a:srgbClr val="000000"/>
              </a:solidFill>
              <a:latin typeface="Arial" pitchFamily="34" charset="0"/>
            </a:endParaRPr>
          </a:p>
        </p:txBody>
      </p:sp>
      <p:sp>
        <p:nvSpPr>
          <p:cNvPr id="10258" name="Rectangle 48"/>
          <p:cNvSpPr>
            <a:spLocks noChangeArrowheads="1"/>
          </p:cNvSpPr>
          <p:nvPr/>
        </p:nvSpPr>
        <p:spPr bwMode="auto">
          <a:xfrm>
            <a:off x="1280160" y="2819400"/>
            <a:ext cx="3291840" cy="3048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Орендна плата за землю з юридичних осіб </a:t>
            </a:r>
          </a:p>
          <a:p>
            <a:pPr algn="ctr" eaLnBrk="0" fontAlgn="base" hangingPunct="0">
              <a:spcBef>
                <a:spcPct val="0"/>
              </a:spcBef>
              <a:spcAft>
                <a:spcPct val="0"/>
              </a:spcAft>
            </a:pPr>
            <a:r>
              <a:rPr lang="uk-UA" sz="1000" b="1" dirty="0">
                <a:solidFill>
                  <a:srgbClr val="0070C0"/>
                </a:solidFill>
                <a:latin typeface="Arial" pitchFamily="34" charset="0"/>
              </a:rPr>
              <a:t>1</a:t>
            </a:r>
            <a:r>
              <a:rPr lang="en-US" sz="1000" b="1" dirty="0">
                <a:solidFill>
                  <a:srgbClr val="0070C0"/>
                </a:solidFill>
                <a:latin typeface="Arial" pitchFamily="34" charset="0"/>
              </a:rPr>
              <a:t> </a:t>
            </a:r>
            <a:r>
              <a:rPr lang="uk-UA" sz="1000" b="1" dirty="0">
                <a:solidFill>
                  <a:srgbClr val="0070C0"/>
                </a:solidFill>
                <a:latin typeface="Arial" pitchFamily="34" charset="0"/>
              </a:rPr>
              <a:t>481 особових рахунків</a:t>
            </a:r>
            <a:endParaRPr lang="ru-RU" sz="1000" b="1" dirty="0">
              <a:solidFill>
                <a:srgbClr val="0070C0"/>
              </a:solidFill>
              <a:latin typeface="Arial" pitchFamily="34" charset="0"/>
            </a:endParaRPr>
          </a:p>
        </p:txBody>
      </p:sp>
      <p:sp>
        <p:nvSpPr>
          <p:cNvPr id="10259" name="Rectangle 49"/>
          <p:cNvSpPr>
            <a:spLocks noChangeArrowheads="1"/>
          </p:cNvSpPr>
          <p:nvPr/>
        </p:nvSpPr>
        <p:spPr bwMode="auto">
          <a:xfrm>
            <a:off x="7698844" y="4058378"/>
            <a:ext cx="3888017" cy="460838"/>
          </a:xfrm>
          <a:prstGeom prst="rect">
            <a:avLst/>
          </a:prstGeom>
          <a:solidFill>
            <a:schemeClr val="bg1"/>
          </a:solidFill>
          <a:ln w="28575">
            <a:solidFill>
              <a:srgbClr val="0070C0"/>
            </a:solidFill>
            <a:miter lim="800000"/>
            <a:headEnd/>
            <a:tailEnd/>
          </a:ln>
        </p:spPr>
        <p:txBody>
          <a:bodyPr anchor="ctr"/>
          <a:lstStyle/>
          <a:p>
            <a:pPr marL="87313" algn="ctr" eaLnBrk="0" fontAlgn="base" hangingPunct="0">
              <a:spcBef>
                <a:spcPct val="0"/>
              </a:spcBef>
              <a:spcAft>
                <a:spcPct val="0"/>
              </a:spcAft>
            </a:pPr>
            <a:r>
              <a:rPr lang="uk-UA" sz="1000" b="1" dirty="0">
                <a:solidFill>
                  <a:srgbClr val="002060"/>
                </a:solidFill>
                <a:latin typeface="Arial" pitchFamily="34" charset="0"/>
              </a:rPr>
              <a:t>ДЕПАРТАМЕНТ ГУМАНІТАРНОЇ ПОЛІТИКИ</a:t>
            </a:r>
          </a:p>
          <a:p>
            <a:pPr marL="87313" indent="182563"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повернення коштів з пільгового довгострокового кредиту з молодіжного будівництва</a:t>
            </a:r>
          </a:p>
        </p:txBody>
      </p:sp>
      <p:sp>
        <p:nvSpPr>
          <p:cNvPr id="10260" name="Rectangle 50"/>
          <p:cNvSpPr>
            <a:spLocks noChangeArrowheads="1"/>
          </p:cNvSpPr>
          <p:nvPr/>
        </p:nvSpPr>
        <p:spPr bwMode="auto">
          <a:xfrm>
            <a:off x="7696199" y="5096536"/>
            <a:ext cx="3890663" cy="576262"/>
          </a:xfrm>
          <a:prstGeom prst="rect">
            <a:avLst/>
          </a:prstGeom>
          <a:solidFill>
            <a:schemeClr val="bg1"/>
          </a:solidFill>
          <a:ln w="28575">
            <a:solidFill>
              <a:srgbClr val="0070C0"/>
            </a:solidFill>
            <a:miter lim="800000"/>
            <a:headEnd/>
            <a:tailEnd/>
          </a:ln>
        </p:spPr>
        <p:txBody>
          <a:bodyPr lIns="0" tIns="0" rIns="72000" bIns="0" anchor="ctr"/>
          <a:lstStyle/>
          <a:p>
            <a:pPr marL="87313" algn="ctr" eaLnBrk="0" fontAlgn="base" hangingPunct="0">
              <a:spcBef>
                <a:spcPct val="0"/>
              </a:spcBef>
              <a:spcAft>
                <a:spcPct val="0"/>
              </a:spcAft>
            </a:pPr>
            <a:r>
              <a:rPr lang="uk-UA" sz="1000" b="1" dirty="0">
                <a:solidFill>
                  <a:srgbClr val="002060"/>
                </a:solidFill>
                <a:latin typeface="Arial" pitchFamily="34" charset="0"/>
              </a:rPr>
              <a:t>ДЕПАРТАМЕНТ ЖИТЛОВОГО ГОСПОДАРСТВА ТА ІНФРАСТРУКТУРИ</a:t>
            </a:r>
          </a:p>
          <a:p>
            <a:pPr marL="182563" indent="173038"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повернення коштів з пільгового довгострокового кредиту з молодіжного будівництва</a:t>
            </a:r>
          </a:p>
        </p:txBody>
      </p:sp>
      <p:sp>
        <p:nvSpPr>
          <p:cNvPr id="10261" name="Rectangle 53"/>
          <p:cNvSpPr>
            <a:spLocks noChangeArrowheads="1"/>
          </p:cNvSpPr>
          <p:nvPr/>
        </p:nvSpPr>
        <p:spPr bwMode="auto">
          <a:xfrm>
            <a:off x="1280160" y="5257800"/>
            <a:ext cx="3291840" cy="304800"/>
          </a:xfrm>
          <a:prstGeom prst="rect">
            <a:avLst/>
          </a:prstGeom>
          <a:solidFill>
            <a:schemeClr val="bg1"/>
          </a:solidFill>
          <a:ln w="19050">
            <a:solidFill>
              <a:schemeClr val="accent6">
                <a:lumMod val="75000"/>
              </a:schemeClr>
            </a:solidFill>
            <a:miter lim="800000"/>
            <a:headEnd/>
            <a:tailEnd/>
          </a:ln>
        </p:spPr>
        <p:txBody>
          <a:bodyPr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Туристичний збір</a:t>
            </a:r>
          </a:p>
          <a:p>
            <a:pPr algn="ctr" eaLnBrk="0" fontAlgn="base" hangingPunct="0">
              <a:spcBef>
                <a:spcPct val="0"/>
              </a:spcBef>
              <a:spcAft>
                <a:spcPct val="0"/>
              </a:spcAft>
            </a:pPr>
            <a:r>
              <a:rPr lang="uk-UA" sz="1000" b="1" dirty="0">
                <a:solidFill>
                  <a:srgbClr val="0070C0"/>
                </a:solidFill>
                <a:latin typeface="Arial" pitchFamily="34" charset="0"/>
              </a:rPr>
              <a:t>251 особових рахунків</a:t>
            </a:r>
            <a:endParaRPr lang="ru-RU" sz="1000" b="1" dirty="0">
              <a:solidFill>
                <a:srgbClr val="0070C0"/>
              </a:solidFill>
              <a:latin typeface="Arial" pitchFamily="34" charset="0"/>
            </a:endParaRPr>
          </a:p>
        </p:txBody>
      </p:sp>
      <p:sp>
        <p:nvSpPr>
          <p:cNvPr id="10262" name="Rectangle 57"/>
          <p:cNvSpPr>
            <a:spLocks noChangeArrowheads="1"/>
          </p:cNvSpPr>
          <p:nvPr/>
        </p:nvSpPr>
        <p:spPr bwMode="auto">
          <a:xfrm>
            <a:off x="7702294" y="5714208"/>
            <a:ext cx="3884568" cy="1114425"/>
          </a:xfrm>
          <a:prstGeom prst="rect">
            <a:avLst/>
          </a:prstGeom>
          <a:solidFill>
            <a:schemeClr val="bg1"/>
          </a:solidFill>
          <a:ln w="28575">
            <a:solidFill>
              <a:srgbClr val="0070C0"/>
            </a:solidFill>
            <a:miter lim="800000"/>
            <a:headEnd/>
            <a:tailEnd/>
          </a:ln>
        </p:spPr>
        <p:txBody>
          <a:bodyPr lIns="0" tIns="36000" rIns="72000" bIns="36000" anchor="ctr"/>
          <a:lstStyle/>
          <a:p>
            <a:pPr marL="87313" algn="ctr" eaLnBrk="0" fontAlgn="base" hangingPunct="0">
              <a:spcBef>
                <a:spcPct val="0"/>
              </a:spcBef>
              <a:spcAft>
                <a:spcPct val="0"/>
              </a:spcAft>
            </a:pPr>
            <a:r>
              <a:rPr lang="uk-UA" sz="1000" b="1" dirty="0">
                <a:solidFill>
                  <a:srgbClr val="002060"/>
                </a:solidFill>
                <a:latin typeface="Arial" pitchFamily="34" charset="0"/>
              </a:rPr>
              <a:t>УПРАВЛІННЯ ФІНАНСІВ ДЕПАРТАМЕНТУ ФІНАНСОВОЇ ПОЛІТИКИ</a:t>
            </a:r>
          </a:p>
          <a:p>
            <a:pPr marL="182563" indent="173038"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податок з доходів фізичних осіб</a:t>
            </a:r>
          </a:p>
          <a:p>
            <a:pPr marL="182563" indent="173038"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земельний податок з юридичних осіб з від</a:t>
            </a:r>
            <a:r>
              <a:rPr lang="en-US" sz="1000" dirty="0">
                <a:solidFill>
                  <a:srgbClr val="000000"/>
                </a:solidFill>
                <a:latin typeface="Arial" pitchFamily="34" charset="0"/>
              </a:rPr>
              <a:t>’</a:t>
            </a:r>
            <a:r>
              <a:rPr lang="uk-UA" sz="1000" dirty="0">
                <a:solidFill>
                  <a:srgbClr val="000000"/>
                </a:solidFill>
                <a:latin typeface="Arial" pitchFamily="34" charset="0"/>
              </a:rPr>
              <a:t>ємним значенням до попереднього періоду</a:t>
            </a:r>
            <a:endParaRPr lang="en-US" sz="1000" dirty="0">
              <a:solidFill>
                <a:srgbClr val="000000"/>
              </a:solidFill>
              <a:latin typeface="Arial" pitchFamily="34" charset="0"/>
            </a:endParaRPr>
          </a:p>
          <a:p>
            <a:pPr marL="182563" indent="173038"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повнота надходжень до бюджету плати за тимчасове користування місцями для розміщення зовнішньої реклами</a:t>
            </a:r>
          </a:p>
        </p:txBody>
      </p:sp>
      <p:sp>
        <p:nvSpPr>
          <p:cNvPr id="10263" name="Rectangle 58"/>
          <p:cNvSpPr>
            <a:spLocks noChangeArrowheads="1"/>
          </p:cNvSpPr>
          <p:nvPr/>
        </p:nvSpPr>
        <p:spPr bwMode="auto">
          <a:xfrm>
            <a:off x="1280160" y="5638800"/>
            <a:ext cx="3291840" cy="304800"/>
          </a:xfrm>
          <a:prstGeom prst="rect">
            <a:avLst/>
          </a:prstGeom>
          <a:solidFill>
            <a:schemeClr val="bg1"/>
          </a:solidFill>
          <a:ln w="19050">
            <a:solidFill>
              <a:schemeClr val="accent6">
                <a:lumMod val="75000"/>
              </a:schemeClr>
            </a:solidFill>
            <a:miter lim="800000"/>
            <a:headEnd/>
            <a:tailEnd/>
          </a:ln>
        </p:spPr>
        <p:txBody>
          <a:bodyPr anchor="ctr"/>
          <a:lstStyle/>
          <a:p>
            <a:pPr marL="87313" algn="ctr" eaLnBrk="0" fontAlgn="base" hangingPunct="0">
              <a:spcBef>
                <a:spcPct val="0"/>
              </a:spcBef>
              <a:spcAft>
                <a:spcPct val="0"/>
              </a:spcAft>
            </a:pPr>
            <a:r>
              <a:rPr lang="ru-RU" sz="1000" b="1" dirty="0">
                <a:solidFill>
                  <a:schemeClr val="accent5">
                    <a:lumMod val="50000"/>
                  </a:schemeClr>
                </a:solidFill>
                <a:latin typeface="Arial" pitchFamily="34" charset="0"/>
              </a:rPr>
              <a:t>П</a:t>
            </a:r>
            <a:r>
              <a:rPr lang="uk-UA" sz="1000" b="1" dirty="0" err="1">
                <a:solidFill>
                  <a:schemeClr val="accent5">
                    <a:lumMod val="50000"/>
                  </a:schemeClr>
                </a:solidFill>
                <a:latin typeface="Arial" pitchFamily="34" charset="0"/>
              </a:rPr>
              <a:t>одаток</a:t>
            </a:r>
            <a:r>
              <a:rPr lang="uk-UA" sz="1000" b="1" dirty="0">
                <a:solidFill>
                  <a:schemeClr val="accent5">
                    <a:lumMod val="50000"/>
                  </a:schemeClr>
                </a:solidFill>
                <a:latin typeface="Arial" pitchFamily="34" charset="0"/>
              </a:rPr>
              <a:t> з доходів фізичних осіб</a:t>
            </a:r>
          </a:p>
          <a:p>
            <a:pPr algn="ctr" eaLnBrk="0" fontAlgn="base" hangingPunct="0">
              <a:spcBef>
                <a:spcPct val="0"/>
              </a:spcBef>
              <a:spcAft>
                <a:spcPct val="0"/>
              </a:spcAft>
            </a:pPr>
            <a:r>
              <a:rPr lang="uk-UA" sz="1000" b="1" dirty="0">
                <a:solidFill>
                  <a:srgbClr val="0070C0"/>
                </a:solidFill>
                <a:latin typeface="Arial" pitchFamily="34" charset="0"/>
              </a:rPr>
              <a:t>44 652 особових рахунків</a:t>
            </a:r>
            <a:endParaRPr lang="ru-RU" sz="1000" b="1" dirty="0">
              <a:solidFill>
                <a:srgbClr val="0070C0"/>
              </a:solidFill>
              <a:latin typeface="Arial" pitchFamily="34" charset="0"/>
            </a:endParaRPr>
          </a:p>
        </p:txBody>
      </p:sp>
      <p:sp>
        <p:nvSpPr>
          <p:cNvPr id="10264" name="Rectangle 59"/>
          <p:cNvSpPr>
            <a:spLocks noChangeArrowheads="1"/>
          </p:cNvSpPr>
          <p:nvPr/>
        </p:nvSpPr>
        <p:spPr bwMode="auto">
          <a:xfrm>
            <a:off x="1280160" y="6019800"/>
            <a:ext cx="3291840" cy="304800"/>
          </a:xfrm>
          <a:prstGeom prst="rect">
            <a:avLst/>
          </a:prstGeom>
          <a:solidFill>
            <a:schemeClr val="bg1"/>
          </a:solidFill>
          <a:ln w="19050">
            <a:solidFill>
              <a:schemeClr val="accent6">
                <a:lumMod val="75000"/>
              </a:schemeClr>
            </a:solidFill>
            <a:miter lim="800000"/>
            <a:headEnd/>
            <a:tailEnd/>
          </a:ln>
        </p:spPr>
        <p:txBody>
          <a:bodyPr anchor="ctr"/>
          <a:lstStyle/>
          <a:p>
            <a:pPr marL="87313" algn="ctr" eaLnBrk="0" fontAlgn="base" hangingPunct="0">
              <a:spcBef>
                <a:spcPct val="0"/>
              </a:spcBef>
              <a:spcAft>
                <a:spcPct val="0"/>
              </a:spcAft>
            </a:pPr>
            <a:r>
              <a:rPr lang="uk-UA" sz="1000" b="1" dirty="0">
                <a:solidFill>
                  <a:schemeClr val="accent5">
                    <a:lumMod val="50000"/>
                  </a:schemeClr>
                </a:solidFill>
                <a:latin typeface="Arial" pitchFamily="34" charset="0"/>
              </a:rPr>
              <a:t>Земельний податок з юридичних осіб </a:t>
            </a:r>
          </a:p>
          <a:p>
            <a:pPr algn="ctr" eaLnBrk="0" fontAlgn="base" hangingPunct="0">
              <a:spcBef>
                <a:spcPct val="0"/>
              </a:spcBef>
              <a:spcAft>
                <a:spcPct val="0"/>
              </a:spcAft>
            </a:pPr>
            <a:r>
              <a:rPr lang="uk-UA" sz="1000" b="1" dirty="0">
                <a:solidFill>
                  <a:srgbClr val="0070C0"/>
                </a:solidFill>
                <a:latin typeface="Arial" pitchFamily="34" charset="0"/>
              </a:rPr>
              <a:t>2</a:t>
            </a:r>
            <a:r>
              <a:rPr lang="en-US" sz="1000" b="1" dirty="0">
                <a:solidFill>
                  <a:srgbClr val="0070C0"/>
                </a:solidFill>
                <a:latin typeface="Arial" pitchFamily="34" charset="0"/>
              </a:rPr>
              <a:t> </a:t>
            </a:r>
            <a:r>
              <a:rPr lang="uk-UA" sz="1000" b="1" dirty="0">
                <a:solidFill>
                  <a:srgbClr val="0070C0"/>
                </a:solidFill>
                <a:latin typeface="Arial" pitchFamily="34" charset="0"/>
              </a:rPr>
              <a:t>056 особових рахунків</a:t>
            </a:r>
            <a:endParaRPr lang="ru-RU" sz="1000" b="1" dirty="0">
              <a:solidFill>
                <a:srgbClr val="0070C0"/>
              </a:solidFill>
              <a:latin typeface="Arial" pitchFamily="34" charset="0"/>
            </a:endParaRPr>
          </a:p>
        </p:txBody>
      </p:sp>
      <p:cxnSp>
        <p:nvCxnSpPr>
          <p:cNvPr id="48" name="Прямая со стрелкой 47"/>
          <p:cNvCxnSpPr>
            <a:stCxn id="10243" idx="3"/>
            <a:endCxn id="10257" idx="1"/>
          </p:cNvCxnSpPr>
          <p:nvPr/>
        </p:nvCxnSpPr>
        <p:spPr>
          <a:xfrm flipV="1">
            <a:off x="7086600" y="1402820"/>
            <a:ext cx="609599" cy="1797580"/>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50" name="Прямая со стрелкой 49"/>
          <p:cNvCxnSpPr>
            <a:stCxn id="10243" idx="3"/>
            <a:endCxn id="10256" idx="1"/>
          </p:cNvCxnSpPr>
          <p:nvPr/>
        </p:nvCxnSpPr>
        <p:spPr>
          <a:xfrm flipV="1">
            <a:off x="7086600" y="2715548"/>
            <a:ext cx="609600" cy="484852"/>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52" name="Прямая со стрелкой 51"/>
          <p:cNvCxnSpPr>
            <a:stCxn id="10243" idx="3"/>
            <a:endCxn id="10255" idx="1"/>
          </p:cNvCxnSpPr>
          <p:nvPr/>
        </p:nvCxnSpPr>
        <p:spPr>
          <a:xfrm>
            <a:off x="7086600" y="3200400"/>
            <a:ext cx="609600" cy="113374"/>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54" name="Прямая со стрелкой 53"/>
          <p:cNvCxnSpPr>
            <a:stCxn id="10243" idx="3"/>
            <a:endCxn id="10254" idx="1"/>
          </p:cNvCxnSpPr>
          <p:nvPr/>
        </p:nvCxnSpPr>
        <p:spPr>
          <a:xfrm>
            <a:off x="7086600" y="3200400"/>
            <a:ext cx="609599" cy="558999"/>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56" name="Прямая со стрелкой 55"/>
          <p:cNvCxnSpPr>
            <a:stCxn id="10243" idx="3"/>
            <a:endCxn id="10259" idx="1"/>
          </p:cNvCxnSpPr>
          <p:nvPr/>
        </p:nvCxnSpPr>
        <p:spPr>
          <a:xfrm>
            <a:off x="7086600" y="3200400"/>
            <a:ext cx="612244" cy="1088397"/>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58" name="Прямая со стрелкой 57"/>
          <p:cNvCxnSpPr>
            <a:stCxn id="10243" idx="3"/>
            <a:endCxn id="10260" idx="1"/>
          </p:cNvCxnSpPr>
          <p:nvPr/>
        </p:nvCxnSpPr>
        <p:spPr>
          <a:xfrm>
            <a:off x="7086600" y="3200400"/>
            <a:ext cx="609599" cy="2184267"/>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60" name="Прямая со стрелкой 59"/>
          <p:cNvCxnSpPr>
            <a:stCxn id="10243" idx="3"/>
            <a:endCxn id="10262" idx="1"/>
          </p:cNvCxnSpPr>
          <p:nvPr/>
        </p:nvCxnSpPr>
        <p:spPr>
          <a:xfrm>
            <a:off x="7086600" y="3200400"/>
            <a:ext cx="615694" cy="3071021"/>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cxnSp>
        <p:nvCxnSpPr>
          <p:cNvPr id="67" name="Прямая со стрелкой 66"/>
          <p:cNvCxnSpPr>
            <a:stCxn id="10244" idx="3"/>
          </p:cNvCxnSpPr>
          <p:nvPr/>
        </p:nvCxnSpPr>
        <p:spPr>
          <a:xfrm>
            <a:off x="4572000" y="617602"/>
            <a:ext cx="685800" cy="14478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69" name="Прямая со стрелкой 68"/>
          <p:cNvCxnSpPr>
            <a:stCxn id="10245" idx="3"/>
          </p:cNvCxnSpPr>
          <p:nvPr/>
        </p:nvCxnSpPr>
        <p:spPr>
          <a:xfrm>
            <a:off x="4572000" y="1070875"/>
            <a:ext cx="685800" cy="1291325"/>
          </a:xfrm>
          <a:prstGeom prst="straightConnector1">
            <a:avLst/>
          </a:prstGeom>
          <a:ln w="25400">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71" name="Прямая со стрелкой 70"/>
          <p:cNvCxnSpPr>
            <a:stCxn id="10246" idx="3"/>
          </p:cNvCxnSpPr>
          <p:nvPr/>
        </p:nvCxnSpPr>
        <p:spPr>
          <a:xfrm>
            <a:off x="4580020" y="1523999"/>
            <a:ext cx="685800" cy="9906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73" name="Прямая со стрелкой 72"/>
          <p:cNvCxnSpPr>
            <a:stCxn id="10247" idx="3"/>
          </p:cNvCxnSpPr>
          <p:nvPr/>
        </p:nvCxnSpPr>
        <p:spPr>
          <a:xfrm>
            <a:off x="4572000" y="1981663"/>
            <a:ext cx="685800" cy="70485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75" name="Прямая со стрелкой 74"/>
          <p:cNvCxnSpPr>
            <a:stCxn id="10248" idx="3"/>
          </p:cNvCxnSpPr>
          <p:nvPr/>
        </p:nvCxnSpPr>
        <p:spPr>
          <a:xfrm>
            <a:off x="4572000" y="2505000"/>
            <a:ext cx="685800" cy="3810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77" name="Прямая со стрелкой 76"/>
          <p:cNvCxnSpPr>
            <a:stCxn id="10258" idx="3"/>
          </p:cNvCxnSpPr>
          <p:nvPr/>
        </p:nvCxnSpPr>
        <p:spPr>
          <a:xfrm>
            <a:off x="4572000" y="2971800"/>
            <a:ext cx="685800" cy="1524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79" name="Прямая со стрелкой 78"/>
          <p:cNvCxnSpPr>
            <a:stCxn id="10249" idx="3"/>
            <a:endCxn id="10243" idx="1"/>
          </p:cNvCxnSpPr>
          <p:nvPr/>
        </p:nvCxnSpPr>
        <p:spPr>
          <a:xfrm flipV="1">
            <a:off x="4572000" y="3200400"/>
            <a:ext cx="685800" cy="200677"/>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81" name="Прямая со стрелкой 80"/>
          <p:cNvCxnSpPr>
            <a:stCxn id="10250" idx="3"/>
          </p:cNvCxnSpPr>
          <p:nvPr/>
        </p:nvCxnSpPr>
        <p:spPr>
          <a:xfrm flipV="1">
            <a:off x="4572000" y="3423246"/>
            <a:ext cx="685800" cy="4572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84" name="Прямая со стрелкой 83"/>
          <p:cNvCxnSpPr>
            <a:stCxn id="2059" idx="3"/>
          </p:cNvCxnSpPr>
          <p:nvPr/>
        </p:nvCxnSpPr>
        <p:spPr>
          <a:xfrm flipV="1">
            <a:off x="4572000" y="3581403"/>
            <a:ext cx="685800" cy="838198"/>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86" name="Прямая со стрелкой 85"/>
          <p:cNvCxnSpPr>
            <a:stCxn id="10252" idx="3"/>
          </p:cNvCxnSpPr>
          <p:nvPr/>
        </p:nvCxnSpPr>
        <p:spPr>
          <a:xfrm flipV="1">
            <a:off x="4572000" y="3733800"/>
            <a:ext cx="685800" cy="12192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88" name="Прямая со стрелкой 87"/>
          <p:cNvCxnSpPr>
            <a:stCxn id="10261" idx="3"/>
          </p:cNvCxnSpPr>
          <p:nvPr/>
        </p:nvCxnSpPr>
        <p:spPr>
          <a:xfrm flipV="1">
            <a:off x="4572000" y="3962400"/>
            <a:ext cx="685800" cy="14478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90" name="Прямая со стрелкой 89"/>
          <p:cNvCxnSpPr>
            <a:stCxn id="10263" idx="3"/>
          </p:cNvCxnSpPr>
          <p:nvPr/>
        </p:nvCxnSpPr>
        <p:spPr>
          <a:xfrm flipV="1">
            <a:off x="4572000" y="4191000"/>
            <a:ext cx="685800" cy="16002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cxnSp>
        <p:nvCxnSpPr>
          <p:cNvPr id="92" name="Прямая со стрелкой 91"/>
          <p:cNvCxnSpPr>
            <a:stCxn id="10264" idx="3"/>
          </p:cNvCxnSpPr>
          <p:nvPr/>
        </p:nvCxnSpPr>
        <p:spPr>
          <a:xfrm flipV="1">
            <a:off x="4572000" y="4419600"/>
            <a:ext cx="685800" cy="17526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10285" name="Rectangle 59"/>
          <p:cNvSpPr>
            <a:spLocks noChangeArrowheads="1"/>
          </p:cNvSpPr>
          <p:nvPr/>
        </p:nvSpPr>
        <p:spPr bwMode="auto">
          <a:xfrm>
            <a:off x="1280160" y="6400800"/>
            <a:ext cx="3291840" cy="304800"/>
          </a:xfrm>
          <a:prstGeom prst="rect">
            <a:avLst/>
          </a:prstGeom>
          <a:solidFill>
            <a:schemeClr val="bg1"/>
          </a:solidFill>
          <a:ln w="19050">
            <a:solidFill>
              <a:schemeClr val="accent6">
                <a:lumMod val="75000"/>
              </a:schemeClr>
            </a:solidFill>
            <a:miter lim="800000"/>
            <a:headEnd/>
            <a:tailEnd/>
          </a:ln>
        </p:spPr>
        <p:txBody>
          <a:bodyPr anchor="ctr"/>
          <a:lstStyle/>
          <a:p>
            <a:pPr marL="87313" algn="ctr" eaLnBrk="0" fontAlgn="base" hangingPunct="0">
              <a:spcBef>
                <a:spcPct val="0"/>
              </a:spcBef>
              <a:spcAft>
                <a:spcPct val="0"/>
              </a:spcAft>
            </a:pPr>
            <a:r>
              <a:rPr lang="uk-UA" sz="1000" b="1" dirty="0">
                <a:solidFill>
                  <a:schemeClr val="accent5">
                    <a:lumMod val="50000"/>
                  </a:schemeClr>
                </a:solidFill>
                <a:latin typeface="Arial" pitchFamily="34" charset="0"/>
              </a:rPr>
              <a:t>Інші надходження</a:t>
            </a:r>
          </a:p>
          <a:p>
            <a:pPr algn="ctr" eaLnBrk="0" fontAlgn="base" hangingPunct="0">
              <a:spcBef>
                <a:spcPct val="0"/>
              </a:spcBef>
              <a:spcAft>
                <a:spcPct val="0"/>
              </a:spcAft>
            </a:pPr>
            <a:r>
              <a:rPr lang="uk-UA" sz="1000" b="1" dirty="0">
                <a:solidFill>
                  <a:srgbClr val="0070C0"/>
                </a:solidFill>
                <a:latin typeface="Arial" pitchFamily="34" charset="0"/>
              </a:rPr>
              <a:t>599 особових рахунків</a:t>
            </a:r>
            <a:endParaRPr lang="ru-RU" sz="1000" b="1" dirty="0">
              <a:solidFill>
                <a:srgbClr val="0070C0"/>
              </a:solidFill>
              <a:latin typeface="Arial" pitchFamily="34" charset="0"/>
            </a:endParaRPr>
          </a:p>
        </p:txBody>
      </p:sp>
      <p:cxnSp>
        <p:nvCxnSpPr>
          <p:cNvPr id="51" name="Прямая со стрелкой 50"/>
          <p:cNvCxnSpPr/>
          <p:nvPr/>
        </p:nvCxnSpPr>
        <p:spPr>
          <a:xfrm rot="5400000" flipH="1" flipV="1">
            <a:off x="3962400" y="5257800"/>
            <a:ext cx="1905000" cy="685800"/>
          </a:xfrm>
          <a:prstGeom prst="straightConnector1">
            <a:avLst/>
          </a:prstGeom>
          <a:ln w="28575">
            <a:solidFill>
              <a:schemeClr val="accent6">
                <a:lumMod val="75000"/>
              </a:schemeClr>
            </a:solidFill>
            <a:tailEnd type="stealth"/>
          </a:ln>
        </p:spPr>
        <p:style>
          <a:lnRef idx="1">
            <a:schemeClr val="dk1"/>
          </a:lnRef>
          <a:fillRef idx="0">
            <a:schemeClr val="dk1"/>
          </a:fillRef>
          <a:effectRef idx="0">
            <a:schemeClr val="dk1"/>
          </a:effectRef>
          <a:fontRef idx="minor">
            <a:schemeClr val="tx1"/>
          </a:fontRef>
        </p:style>
      </p:cxnSp>
      <p:sp>
        <p:nvSpPr>
          <p:cNvPr id="49" name="Rectangle 53"/>
          <p:cNvSpPr>
            <a:spLocks noChangeArrowheads="1"/>
          </p:cNvSpPr>
          <p:nvPr/>
        </p:nvSpPr>
        <p:spPr bwMode="auto">
          <a:xfrm>
            <a:off x="5346193" y="6355358"/>
            <a:ext cx="1659541" cy="350242"/>
          </a:xfrm>
          <a:prstGeom prst="rect">
            <a:avLst/>
          </a:prstGeom>
          <a:solidFill>
            <a:schemeClr val="bg1"/>
          </a:solidFill>
          <a:ln w="19050">
            <a:solidFill>
              <a:schemeClr val="accent6">
                <a:lumMod val="75000"/>
              </a:schemeClr>
            </a:solidFill>
            <a:miter lim="800000"/>
            <a:headEnd/>
            <a:tailEnd/>
          </a:ln>
        </p:spPr>
        <p:txBody>
          <a:bodyPr lIns="0" rIns="0"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Транспортний збір</a:t>
            </a:r>
          </a:p>
          <a:p>
            <a:pPr algn="ctr" eaLnBrk="0" fontAlgn="base" hangingPunct="0">
              <a:spcBef>
                <a:spcPct val="0"/>
              </a:spcBef>
              <a:spcAft>
                <a:spcPct val="0"/>
              </a:spcAft>
            </a:pPr>
            <a:r>
              <a:rPr lang="en-US" sz="1000" b="1" dirty="0">
                <a:solidFill>
                  <a:srgbClr val="0070C0"/>
                </a:solidFill>
                <a:latin typeface="Arial" pitchFamily="34" charset="0"/>
              </a:rPr>
              <a:t>2</a:t>
            </a:r>
            <a:r>
              <a:rPr lang="uk-UA" sz="1000" b="1">
                <a:solidFill>
                  <a:srgbClr val="0070C0"/>
                </a:solidFill>
                <a:latin typeface="Arial" pitchFamily="34" charset="0"/>
              </a:rPr>
              <a:t>28 </a:t>
            </a:r>
            <a:r>
              <a:rPr lang="uk-UA" sz="1000" b="1" dirty="0">
                <a:solidFill>
                  <a:srgbClr val="0070C0"/>
                </a:solidFill>
                <a:latin typeface="Arial" pitchFamily="34" charset="0"/>
              </a:rPr>
              <a:t>особових рахунків</a:t>
            </a:r>
            <a:endParaRPr lang="ru-RU" sz="1000" b="1" dirty="0">
              <a:solidFill>
                <a:srgbClr val="0070C0"/>
              </a:solidFill>
              <a:latin typeface="Arial" pitchFamily="34" charset="0"/>
            </a:endParaRPr>
          </a:p>
        </p:txBody>
      </p:sp>
      <p:sp>
        <p:nvSpPr>
          <p:cNvPr id="53" name="Rectangle 53"/>
          <p:cNvSpPr>
            <a:spLocks noChangeArrowheads="1"/>
          </p:cNvSpPr>
          <p:nvPr/>
        </p:nvSpPr>
        <p:spPr bwMode="auto">
          <a:xfrm>
            <a:off x="5351537" y="5943600"/>
            <a:ext cx="1654195" cy="327820"/>
          </a:xfrm>
          <a:prstGeom prst="rect">
            <a:avLst/>
          </a:prstGeom>
          <a:solidFill>
            <a:schemeClr val="bg1"/>
          </a:solidFill>
          <a:ln w="19050">
            <a:solidFill>
              <a:schemeClr val="accent6">
                <a:lumMod val="75000"/>
              </a:schemeClr>
            </a:solidFill>
            <a:miter lim="800000"/>
            <a:headEnd/>
            <a:tailEnd/>
          </a:ln>
        </p:spPr>
        <p:txBody>
          <a:bodyPr lIns="0" tIns="0" rIns="0" bIns="0" anchor="ctr"/>
          <a:lstStyle/>
          <a:p>
            <a:pPr algn="ctr" eaLnBrk="0" fontAlgn="base" hangingPunct="0">
              <a:spcBef>
                <a:spcPct val="0"/>
              </a:spcBef>
              <a:spcAft>
                <a:spcPct val="0"/>
              </a:spcAft>
            </a:pPr>
            <a:r>
              <a:rPr lang="ru-RU" sz="1000" b="1" dirty="0" err="1">
                <a:solidFill>
                  <a:schemeClr val="accent5">
                    <a:lumMod val="50000"/>
                  </a:schemeClr>
                </a:solidFill>
                <a:latin typeface="Arial" pitchFamily="34" charset="0"/>
              </a:rPr>
              <a:t>Акцизний</a:t>
            </a:r>
            <a:r>
              <a:rPr lang="ru-RU" sz="1000" b="1" dirty="0">
                <a:solidFill>
                  <a:schemeClr val="accent5">
                    <a:lumMod val="50000"/>
                  </a:schemeClr>
                </a:solidFill>
                <a:latin typeface="Arial" pitchFamily="34" charset="0"/>
              </a:rPr>
              <a:t> </a:t>
            </a:r>
            <a:r>
              <a:rPr lang="ru-RU" sz="1000" b="1" dirty="0" err="1">
                <a:solidFill>
                  <a:schemeClr val="accent5">
                    <a:lumMod val="50000"/>
                  </a:schemeClr>
                </a:solidFill>
                <a:latin typeface="Arial" pitchFamily="34" charset="0"/>
              </a:rPr>
              <a:t>податок</a:t>
            </a:r>
            <a:endParaRPr lang="uk-UA" sz="1000" b="1" dirty="0">
              <a:solidFill>
                <a:schemeClr val="accent5">
                  <a:lumMod val="50000"/>
                </a:schemeClr>
              </a:solidFill>
              <a:latin typeface="Arial" pitchFamily="34" charset="0"/>
            </a:endParaRPr>
          </a:p>
          <a:p>
            <a:pPr algn="ctr" eaLnBrk="0" fontAlgn="base" hangingPunct="0">
              <a:spcBef>
                <a:spcPct val="0"/>
              </a:spcBef>
              <a:spcAft>
                <a:spcPct val="0"/>
              </a:spcAft>
            </a:pPr>
            <a:r>
              <a:rPr lang="uk-UA" sz="1000" b="1" dirty="0">
                <a:solidFill>
                  <a:srgbClr val="0070C0"/>
                </a:solidFill>
                <a:latin typeface="Arial" pitchFamily="34" charset="0"/>
              </a:rPr>
              <a:t>1 818 особових рахунків</a:t>
            </a:r>
            <a:endParaRPr lang="ru-RU" sz="1000" b="1" dirty="0">
              <a:solidFill>
                <a:srgbClr val="0070C0"/>
              </a:solidFill>
              <a:latin typeface="Arial" pitchFamily="34" charset="0"/>
            </a:endParaRPr>
          </a:p>
        </p:txBody>
      </p:sp>
      <p:cxnSp>
        <p:nvCxnSpPr>
          <p:cNvPr id="6" name="Сполучна лінія уступом 5"/>
          <p:cNvCxnSpPr>
            <a:stCxn id="53" idx="1"/>
          </p:cNvCxnSpPr>
          <p:nvPr/>
        </p:nvCxnSpPr>
        <p:spPr bwMode="auto">
          <a:xfrm rot="10800000">
            <a:off x="5257811" y="4800600"/>
            <a:ext cx="93727" cy="1306910"/>
          </a:xfrm>
          <a:prstGeom prst="bentConnector2">
            <a:avLst/>
          </a:prstGeom>
          <a:solidFill>
            <a:schemeClr val="accent1"/>
          </a:solidFill>
          <a:ln w="28575" cap="sq" cmpd="sng" algn="ctr">
            <a:solidFill>
              <a:schemeClr val="accent6">
                <a:lumMod val="75000"/>
              </a:schemeClr>
            </a:solidFill>
            <a:prstDash val="solid"/>
            <a:round/>
            <a:headEnd type="none" w="sm" len="sm"/>
            <a:tailEnd type="triangle"/>
          </a:ln>
          <a:effectLst/>
        </p:spPr>
      </p:cxnSp>
      <p:cxnSp>
        <p:nvCxnSpPr>
          <p:cNvPr id="8" name="Сполучна лінія уступом 7"/>
          <p:cNvCxnSpPr>
            <a:stCxn id="49" idx="3"/>
          </p:cNvCxnSpPr>
          <p:nvPr/>
        </p:nvCxnSpPr>
        <p:spPr bwMode="auto">
          <a:xfrm flipV="1">
            <a:off x="7005733" y="4786315"/>
            <a:ext cx="112082" cy="1744164"/>
          </a:xfrm>
          <a:prstGeom prst="bentConnector2">
            <a:avLst/>
          </a:prstGeom>
          <a:solidFill>
            <a:schemeClr val="accent1"/>
          </a:solidFill>
          <a:ln w="28575" cap="sq" cmpd="sng" algn="ctr">
            <a:solidFill>
              <a:schemeClr val="accent6">
                <a:lumMod val="75000"/>
              </a:schemeClr>
            </a:solidFill>
            <a:prstDash val="solid"/>
            <a:round/>
            <a:headEnd type="none" w="sm" len="sm"/>
            <a:tailEnd type="triangle"/>
          </a:ln>
          <a:effectLst/>
        </p:spPr>
      </p:cxnSp>
      <p:sp>
        <p:nvSpPr>
          <p:cNvPr id="55" name="Rectangle 53"/>
          <p:cNvSpPr>
            <a:spLocks noChangeArrowheads="1"/>
          </p:cNvSpPr>
          <p:nvPr/>
        </p:nvSpPr>
        <p:spPr bwMode="auto">
          <a:xfrm>
            <a:off x="5351537" y="5486400"/>
            <a:ext cx="1654197" cy="373263"/>
          </a:xfrm>
          <a:prstGeom prst="rect">
            <a:avLst/>
          </a:prstGeom>
          <a:solidFill>
            <a:schemeClr val="bg1"/>
          </a:solidFill>
          <a:ln w="19050">
            <a:solidFill>
              <a:schemeClr val="accent6">
                <a:lumMod val="75000"/>
              </a:schemeClr>
            </a:solidFill>
            <a:miter lim="800000"/>
            <a:headEnd/>
            <a:tailEnd/>
          </a:ln>
        </p:spPr>
        <p:txBody>
          <a:bodyPr lIns="0" rIns="0" anchor="ctr"/>
          <a:lstStyle/>
          <a:p>
            <a:pPr algn="ctr" eaLnBrk="0" fontAlgn="base" hangingPunct="0">
              <a:spcBef>
                <a:spcPct val="0"/>
              </a:spcBef>
              <a:spcAft>
                <a:spcPct val="0"/>
              </a:spcAft>
            </a:pPr>
            <a:r>
              <a:rPr lang="uk-UA" sz="1000" b="1" dirty="0">
                <a:solidFill>
                  <a:schemeClr val="accent5">
                    <a:lumMod val="50000"/>
                  </a:schemeClr>
                </a:solidFill>
                <a:latin typeface="Arial" pitchFamily="34" charset="0"/>
              </a:rPr>
              <a:t>Єдиний податок</a:t>
            </a:r>
          </a:p>
          <a:p>
            <a:pPr algn="ctr" eaLnBrk="0" fontAlgn="base" hangingPunct="0">
              <a:spcBef>
                <a:spcPct val="0"/>
              </a:spcBef>
              <a:spcAft>
                <a:spcPct val="0"/>
              </a:spcAft>
            </a:pPr>
            <a:r>
              <a:rPr lang="uk-UA" sz="1000" b="1" dirty="0">
                <a:solidFill>
                  <a:srgbClr val="0070C0"/>
                </a:solidFill>
                <a:latin typeface="Arial" pitchFamily="34" charset="0"/>
              </a:rPr>
              <a:t>58 405 особових рахунків</a:t>
            </a:r>
            <a:endParaRPr lang="ru-RU" sz="1000" b="1" dirty="0">
              <a:solidFill>
                <a:srgbClr val="0070C0"/>
              </a:solidFill>
              <a:latin typeface="Arial" pitchFamily="34" charset="0"/>
            </a:endParaRPr>
          </a:p>
        </p:txBody>
      </p:sp>
      <p:cxnSp>
        <p:nvCxnSpPr>
          <p:cNvPr id="3" name="Пряма зі стрілкою 2"/>
          <p:cNvCxnSpPr>
            <a:stCxn id="55" idx="0"/>
            <a:endCxn id="10243" idx="2"/>
          </p:cNvCxnSpPr>
          <p:nvPr/>
        </p:nvCxnSpPr>
        <p:spPr bwMode="auto">
          <a:xfrm flipH="1" flipV="1">
            <a:off x="6172201" y="4800601"/>
            <a:ext cx="6435" cy="685799"/>
          </a:xfrm>
          <a:prstGeom prst="straightConnector1">
            <a:avLst/>
          </a:prstGeom>
          <a:solidFill>
            <a:schemeClr val="accent1"/>
          </a:solidFill>
          <a:ln w="28575" cap="sq" cmpd="sng" algn="ctr">
            <a:solidFill>
              <a:schemeClr val="accent6">
                <a:lumMod val="75000"/>
              </a:schemeClr>
            </a:solidFill>
            <a:prstDash val="solid"/>
            <a:round/>
            <a:headEnd type="none" w="sm" len="sm"/>
            <a:tailEnd type="triangle"/>
          </a:ln>
          <a:effectLst/>
        </p:spPr>
      </p:cxnSp>
      <p:sp>
        <p:nvSpPr>
          <p:cNvPr id="62" name="Rectangle 50"/>
          <p:cNvSpPr>
            <a:spLocks noChangeArrowheads="1"/>
          </p:cNvSpPr>
          <p:nvPr/>
        </p:nvSpPr>
        <p:spPr bwMode="auto">
          <a:xfrm>
            <a:off x="7696744" y="4572795"/>
            <a:ext cx="3890117" cy="482333"/>
          </a:xfrm>
          <a:prstGeom prst="rect">
            <a:avLst/>
          </a:prstGeom>
          <a:solidFill>
            <a:schemeClr val="bg1"/>
          </a:solidFill>
          <a:ln w="28575">
            <a:solidFill>
              <a:srgbClr val="0070C0"/>
            </a:solidFill>
            <a:miter lim="800000"/>
            <a:headEnd/>
            <a:tailEnd/>
          </a:ln>
        </p:spPr>
        <p:txBody>
          <a:bodyPr lIns="0" tIns="0" rIns="72000" bIns="0" anchor="ctr"/>
          <a:lstStyle/>
          <a:p>
            <a:pPr marL="87313" algn="ctr" eaLnBrk="0" fontAlgn="base" hangingPunct="0">
              <a:spcBef>
                <a:spcPct val="0"/>
              </a:spcBef>
              <a:spcAft>
                <a:spcPct val="0"/>
              </a:spcAft>
            </a:pPr>
            <a:r>
              <a:rPr lang="uk-UA" sz="1000" b="1" dirty="0">
                <a:solidFill>
                  <a:srgbClr val="002060"/>
                </a:solidFill>
                <a:latin typeface="Arial" pitchFamily="34" charset="0"/>
              </a:rPr>
              <a:t>УПРАВЛІННЯ КАПІТАЛЬНОГО БУДІВНИЦТВА</a:t>
            </a:r>
          </a:p>
          <a:p>
            <a:pPr marL="182563" indent="173038" algn="just" eaLnBrk="0" fontAlgn="base" hangingPunct="0">
              <a:spcBef>
                <a:spcPct val="0"/>
              </a:spcBef>
              <a:spcAft>
                <a:spcPct val="0"/>
              </a:spcAft>
              <a:buFont typeface="Wingdings" panose="05000000000000000000" pitchFamily="2" charset="2"/>
              <a:buChar char="q"/>
            </a:pPr>
            <a:r>
              <a:rPr lang="uk-UA" sz="1000" dirty="0">
                <a:solidFill>
                  <a:srgbClr val="000000"/>
                </a:solidFill>
                <a:latin typeface="Arial" pitchFamily="34" charset="0"/>
              </a:rPr>
              <a:t>повернення коштів з пільгового довгострокового кредиту з молодіжного будівництва</a:t>
            </a:r>
          </a:p>
        </p:txBody>
      </p:sp>
      <p:cxnSp>
        <p:nvCxnSpPr>
          <p:cNvPr id="66" name="Прямая со стрелкой 55"/>
          <p:cNvCxnSpPr>
            <a:endCxn id="62" idx="1"/>
          </p:cNvCxnSpPr>
          <p:nvPr/>
        </p:nvCxnSpPr>
        <p:spPr>
          <a:xfrm>
            <a:off x="7089245" y="3224809"/>
            <a:ext cx="607499" cy="1589153"/>
          </a:xfrm>
          <a:prstGeom prst="straightConnector1">
            <a:avLst/>
          </a:prstGeom>
          <a:ln w="28575">
            <a:solidFill>
              <a:srgbClr val="0070C0"/>
            </a:solidFill>
            <a:tailEnd type="stealth"/>
          </a:ln>
        </p:spPr>
        <p:style>
          <a:lnRef idx="1">
            <a:schemeClr val="dk1"/>
          </a:lnRef>
          <a:fillRef idx="0">
            <a:schemeClr val="dk1"/>
          </a:fillRef>
          <a:effectRef idx="0">
            <a:schemeClr val="dk1"/>
          </a:effectRef>
          <a:fontRef idx="minor">
            <a:schemeClr val="tx1"/>
          </a:fontRef>
        </p:style>
      </p:cxnSp>
      <p:sp>
        <p:nvSpPr>
          <p:cNvPr id="63" name="Oval 22"/>
          <p:cNvSpPr>
            <a:spLocks noChangeArrowheads="1"/>
          </p:cNvSpPr>
          <p:nvPr/>
        </p:nvSpPr>
        <p:spPr bwMode="auto">
          <a:xfrm>
            <a:off x="11586862" y="51640"/>
            <a:ext cx="500063" cy="481761"/>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16</a:t>
            </a:r>
            <a:endParaRPr kumimoji="1" lang="ru-RU" sz="2400" dirty="0">
              <a:latin typeface="Times New Roman" pitchFamily="18" charset="0"/>
            </a:endParaRPr>
          </a:p>
        </p:txBody>
      </p:sp>
      <p:sp>
        <p:nvSpPr>
          <p:cNvPr id="64"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65" name="Рисунок 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1407691953"/>
      </p:ext>
    </p:extLst>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1" name="Oval 22"/>
          <p:cNvSpPr>
            <a:spLocks noChangeArrowheads="1"/>
          </p:cNvSpPr>
          <p:nvPr/>
        </p:nvSpPr>
        <p:spPr bwMode="auto">
          <a:xfrm>
            <a:off x="11580321"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17</a:t>
            </a:r>
            <a:endParaRPr kumimoji="1" lang="ru-RU" sz="2400" dirty="0">
              <a:latin typeface="Times New Roman" pitchFamily="18" charset="0"/>
            </a:endParaRPr>
          </a:p>
        </p:txBody>
      </p:sp>
      <p:graphicFrame>
        <p:nvGraphicFramePr>
          <p:cNvPr id="14" name="Діаграма 1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449469952"/>
              </p:ext>
            </p:extLst>
          </p:nvPr>
        </p:nvGraphicFramePr>
        <p:xfrm>
          <a:off x="1193534" y="1462712"/>
          <a:ext cx="9711890" cy="5172272"/>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3" name="Прямоугольник 2"/>
          <p:cNvSpPr/>
          <p:nvPr/>
        </p:nvSpPr>
        <p:spPr>
          <a:xfrm>
            <a:off x="1018799" y="631715"/>
            <a:ext cx="10061359" cy="830997"/>
          </a:xfrm>
          <a:prstGeom prst="rect">
            <a:avLst/>
          </a:prstGeom>
        </p:spPr>
        <p:txBody>
          <a:bodyPr wrap="square">
            <a:spAutoFit/>
          </a:bodyPr>
          <a:lstStyle/>
          <a:p>
            <a:pPr algn="ctr">
              <a:defRPr sz="1995" b="1" i="0" u="none" strike="noStrike" kern="1200" cap="all" spc="100" normalizeH="0" baseline="0">
                <a:solidFill>
                  <a:prstClr val="white"/>
                </a:solidFill>
                <a:latin typeface="+mn-lt"/>
                <a:ea typeface="+mn-ea"/>
                <a:cs typeface="+mn-cs"/>
              </a:defRPr>
            </a:pPr>
            <a:r>
              <a:rPr lang="uk-UA" sz="2400" dirty="0">
                <a:solidFill>
                  <a:srgbClr val="002060"/>
                </a:solidFill>
                <a:latin typeface="Arial Black" panose="020B0A04020102020204" pitchFamily="34" charset="0"/>
              </a:rPr>
              <a:t>Встановлено і </a:t>
            </a:r>
            <a:r>
              <a:rPr lang="uk-UA" sz="2400" dirty="0" err="1">
                <a:solidFill>
                  <a:srgbClr val="002060"/>
                </a:solidFill>
                <a:latin typeface="Arial Black" panose="020B0A04020102020204" pitchFamily="34" charset="0"/>
              </a:rPr>
              <a:t>усунено</a:t>
            </a:r>
            <a:r>
              <a:rPr lang="uk-UA" sz="2400" dirty="0">
                <a:solidFill>
                  <a:srgbClr val="002060"/>
                </a:solidFill>
                <a:latin typeface="Arial Black" panose="020B0A04020102020204" pitchFamily="34" charset="0"/>
              </a:rPr>
              <a:t> фінансових порушень</a:t>
            </a:r>
            <a:r>
              <a:rPr lang="en-US" sz="2400" dirty="0">
                <a:solidFill>
                  <a:srgbClr val="002060"/>
                </a:solidFill>
                <a:latin typeface="Arial Black" panose="020B0A04020102020204" pitchFamily="34" charset="0"/>
              </a:rPr>
              <a:t> </a:t>
            </a:r>
            <a:r>
              <a:rPr lang="en-US" sz="2400" i="1" dirty="0">
                <a:solidFill>
                  <a:srgbClr val="002060"/>
                </a:solidFill>
                <a:latin typeface="Arial Black" panose="020B0A04020102020204" pitchFamily="34" charset="0"/>
              </a:rPr>
              <a:t>(</a:t>
            </a:r>
            <a:r>
              <a:rPr lang="uk-UA" sz="2400" i="1" dirty="0">
                <a:solidFill>
                  <a:srgbClr val="002060"/>
                </a:solidFill>
                <a:latin typeface="Arial Black" panose="020B0A04020102020204" pitchFamily="34" charset="0"/>
              </a:rPr>
              <a:t>тис грн)</a:t>
            </a:r>
            <a:endParaRPr lang="ru-RU" sz="2400" i="1"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2276583652"/>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22"/>
          <p:cNvSpPr>
            <a:spLocks noChangeArrowheads="1"/>
          </p:cNvSpPr>
          <p:nvPr/>
        </p:nvSpPr>
        <p:spPr bwMode="auto">
          <a:xfrm>
            <a:off x="11534775"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18</a:t>
            </a:r>
            <a:endParaRPr kumimoji="1" lang="ru-RU" sz="2400" dirty="0">
              <a:latin typeface="Times New Roman" pitchFamily="18" charset="0"/>
            </a:endParaRPr>
          </a:p>
        </p:txBody>
      </p:sp>
      <p:sp>
        <p:nvSpPr>
          <p:cNvPr id="131" name="Rectangle 126"/>
          <p:cNvSpPr>
            <a:spLocks noChangeArrowheads="1"/>
          </p:cNvSpPr>
          <p:nvPr/>
        </p:nvSpPr>
        <p:spPr bwMode="auto">
          <a:xfrm>
            <a:off x="1524001" y="-6049"/>
            <a:ext cx="184731" cy="469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132" name="Rectangle 127"/>
          <p:cNvSpPr>
            <a:spLocks noChangeArrowheads="1"/>
          </p:cNvSpPr>
          <p:nvPr/>
        </p:nvSpPr>
        <p:spPr bwMode="auto">
          <a:xfrm>
            <a:off x="1524001" y="222552"/>
            <a:ext cx="184731" cy="469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2" name="Rectangle 127"/>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endParaRPr lang="uk-UA" b="1">
              <a:solidFill>
                <a:srgbClr val="000000"/>
              </a:solidFill>
              <a:latin typeface="Arial" pitchFamily="34" charset="0"/>
            </a:endParaRPr>
          </a:p>
        </p:txBody>
      </p:sp>
      <p:sp>
        <p:nvSpPr>
          <p:cNvPr id="12"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graphicFrame>
        <p:nvGraphicFramePr>
          <p:cNvPr id="5" name="Об'єкт 4">
            <a:extLst>
              <a:ext uri="{FF2B5EF4-FFF2-40B4-BE49-F238E27FC236}">
                <a16:creationId xmlns:a16="http://schemas.microsoft.com/office/drawing/2014/main" id="{43A3B43B-1D88-4EBE-9AD8-C170E0E14E60}"/>
              </a:ext>
            </a:extLst>
          </p:cNvPr>
          <p:cNvGraphicFramePr>
            <a:graphicFrameLocks noChangeAspect="1"/>
          </p:cNvGraphicFramePr>
          <p:nvPr>
            <p:extLst>
              <p:ext uri="{D42A27DB-BD31-4B8C-83A1-F6EECF244321}">
                <p14:modId xmlns:p14="http://schemas.microsoft.com/office/powerpoint/2010/main" val="4242465456"/>
              </p:ext>
            </p:extLst>
          </p:nvPr>
        </p:nvGraphicFramePr>
        <p:xfrm>
          <a:off x="279902" y="337066"/>
          <a:ext cx="11667365" cy="6547177"/>
        </p:xfrm>
        <a:graphic>
          <a:graphicData uri="http://schemas.openxmlformats.org/presentationml/2006/ole">
            <mc:AlternateContent xmlns:mc="http://schemas.openxmlformats.org/markup-compatibility/2006">
              <mc:Choice xmlns:v="urn:schemas-microsoft-com:vml" Requires="v">
                <p:oleObj spid="_x0000_s1077" name="Document" r:id="rId4" imgW="10432927" imgH="7278520" progId="Word.Document.8">
                  <p:embed/>
                </p:oleObj>
              </mc:Choice>
              <mc:Fallback>
                <p:oleObj name="Document" r:id="rId4" imgW="10432927" imgH="7278520" progId="Word.Document.8">
                  <p:embed/>
                  <p:pic>
                    <p:nvPicPr>
                      <p:cNvPr id="0" name=""/>
                      <p:cNvPicPr/>
                      <p:nvPr/>
                    </p:nvPicPr>
                    <p:blipFill>
                      <a:blip r:embed="rId5"/>
                      <a:stretch>
                        <a:fillRect/>
                      </a:stretch>
                    </p:blipFill>
                    <p:spPr>
                      <a:xfrm>
                        <a:off x="279902" y="337066"/>
                        <a:ext cx="11667365" cy="6547177"/>
                      </a:xfrm>
                      <a:prstGeom prst="rect">
                        <a:avLst/>
                      </a:prstGeom>
                    </p:spPr>
                  </p:pic>
                </p:oleObj>
              </mc:Fallback>
            </mc:AlternateContent>
          </a:graphicData>
        </a:graphic>
      </p:graphicFrame>
    </p:spTree>
    <p:extLst>
      <p:ext uri="{BB962C8B-B14F-4D97-AF65-F5344CB8AC3E}">
        <p14:creationId xmlns:p14="http://schemas.microsoft.com/office/powerpoint/2010/main" val="2758534230"/>
      </p:ext>
    </p:extLst>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5585" y="383911"/>
            <a:ext cx="10649968" cy="366699"/>
          </a:xfrm>
        </p:spPr>
        <p:txBody>
          <a:bodyPr/>
          <a:lstStyle/>
          <a:p>
            <a:pPr algn="ctr"/>
            <a:r>
              <a:rPr lang="ru-RU" sz="2000" b="1" u="sng" dirty="0">
                <a:solidFill>
                  <a:srgbClr val="002060"/>
                </a:solidFill>
              </a:rPr>
              <a:t>ВИПЛАТИ ПО ЗАПОЗИЧЕННЯХ  ТА МІСЦЕВИХ ГАРАНТІЯХ  У 202</a:t>
            </a:r>
            <a:r>
              <a:rPr lang="uk-UA" sz="2000" b="1" u="sng" dirty="0">
                <a:solidFill>
                  <a:srgbClr val="002060"/>
                </a:solidFill>
              </a:rPr>
              <a:t>2</a:t>
            </a:r>
            <a:r>
              <a:rPr lang="ru-RU" sz="2000" b="1" u="sng" dirty="0">
                <a:solidFill>
                  <a:srgbClr val="002060"/>
                </a:solidFill>
              </a:rPr>
              <a:t> РОЦІ</a:t>
            </a:r>
            <a:endParaRPr lang="uk-UA" sz="2000" b="1" u="sng" dirty="0">
              <a:solidFill>
                <a:srgbClr val="002060"/>
              </a:solidFill>
            </a:endParaRPr>
          </a:p>
        </p:txBody>
      </p:sp>
      <p:sp>
        <p:nvSpPr>
          <p:cNvPr id="8" name="Oval 22"/>
          <p:cNvSpPr>
            <a:spLocks noChangeArrowheads="1"/>
          </p:cNvSpPr>
          <p:nvPr/>
        </p:nvSpPr>
        <p:spPr bwMode="auto">
          <a:xfrm>
            <a:off x="11580295" y="52740"/>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19А</a:t>
            </a:r>
            <a:endParaRPr kumimoji="1" lang="ru-RU" sz="2400" dirty="0">
              <a:latin typeface="Times New Roman" pitchFamily="18" charset="0"/>
            </a:endParaRPr>
          </a:p>
        </p:txBody>
      </p:sp>
      <p:sp>
        <p:nvSpPr>
          <p:cNvPr id="3" name="Прямокутник 2"/>
          <p:cNvSpPr/>
          <p:nvPr/>
        </p:nvSpPr>
        <p:spPr>
          <a:xfrm>
            <a:off x="10776904" y="471223"/>
            <a:ext cx="981359" cy="338554"/>
          </a:xfrm>
          <a:prstGeom prst="rect">
            <a:avLst/>
          </a:prstGeom>
        </p:spPr>
        <p:txBody>
          <a:bodyPr wrap="none">
            <a:spAutoFit/>
          </a:bodyPr>
          <a:lstStyle/>
          <a:p>
            <a:pPr eaLnBrk="0" fontAlgn="base" hangingPunct="0">
              <a:spcBef>
                <a:spcPct val="0"/>
              </a:spcBef>
              <a:spcAft>
                <a:spcPct val="0"/>
              </a:spcAft>
            </a:pPr>
            <a:r>
              <a:rPr lang="uk-UA" sz="1600" b="1" dirty="0">
                <a:solidFill>
                  <a:srgbClr val="002060"/>
                </a:solidFill>
                <a:latin typeface="Arial" pitchFamily="34" charset="0"/>
              </a:rPr>
              <a:t>млн грн</a:t>
            </a:r>
          </a:p>
        </p:txBody>
      </p:sp>
      <p:sp>
        <p:nvSpPr>
          <p:cNvPr id="9"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pic>
        <p:nvPicPr>
          <p:cNvPr id="5" name="Рисунок 4">
            <a:extLst>
              <a:ext uri="{FF2B5EF4-FFF2-40B4-BE49-F238E27FC236}">
                <a16:creationId xmlns:a16="http://schemas.microsoft.com/office/drawing/2014/main" id="{10A8C3B3-44AC-4CD5-A0AC-DAFEFDD6FEC2}"/>
              </a:ext>
            </a:extLst>
          </p:cNvPr>
          <p:cNvPicPr>
            <a:picLocks noChangeAspect="1"/>
          </p:cNvPicPr>
          <p:nvPr/>
        </p:nvPicPr>
        <p:blipFill>
          <a:blip r:embed="rId3"/>
          <a:stretch>
            <a:fillRect/>
          </a:stretch>
        </p:blipFill>
        <p:spPr>
          <a:xfrm>
            <a:off x="381848" y="809777"/>
            <a:ext cx="11376415" cy="5901741"/>
          </a:xfrm>
          <a:prstGeom prst="rect">
            <a:avLst/>
          </a:prstGeom>
        </p:spPr>
      </p:pic>
    </p:spTree>
    <p:extLst>
      <p:ext uri="{BB962C8B-B14F-4D97-AF65-F5344CB8AC3E}">
        <p14:creationId xmlns:p14="http://schemas.microsoft.com/office/powerpoint/2010/main" val="2796633632"/>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кутник 3"/>
          <p:cNvSpPr/>
          <p:nvPr/>
        </p:nvSpPr>
        <p:spPr>
          <a:xfrm>
            <a:off x="842209" y="1328544"/>
            <a:ext cx="10501163" cy="5304016"/>
          </a:xfrm>
          <a:prstGeom prst="rect">
            <a:avLst/>
          </a:prstGeom>
        </p:spPr>
        <p:txBody>
          <a:bodyPr wrap="square">
            <a:spAutoFit/>
          </a:bodyPr>
          <a:lstStyle/>
          <a:p>
            <a:pPr marL="180340" marR="635" indent="539750" algn="ctr" eaLnBrk="0" fontAlgn="base" hangingPunct="0">
              <a:lnSpc>
                <a:spcPct val="115000"/>
              </a:lnSpc>
              <a:spcBef>
                <a:spcPct val="0"/>
              </a:spcBef>
              <a:spcAft>
                <a:spcPts val="1000"/>
              </a:spcAft>
            </a:pP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{Пункт 36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частини</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першої</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статті</a:t>
            </a:r>
            <a:r>
              <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2}</a:t>
            </a:r>
          </a:p>
          <a:p>
            <a:pPr marL="180340" marR="635" indent="539750" algn="just" eaLnBrk="0" fontAlgn="base" hangingPunct="0">
              <a:lnSpc>
                <a:spcPct val="115000"/>
              </a:lnSpc>
              <a:spcBef>
                <a:spcPct val="0"/>
              </a:spcBef>
              <a:spcAft>
                <a:spcPts val="1000"/>
              </a:spcAft>
            </a:pPr>
            <a:endParaRPr lang="ru-RU"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180340" marR="635" indent="539750" algn="just" eaLnBrk="0" fontAlgn="base" hangingPunct="0">
              <a:lnSpc>
                <a:spcPct val="115000"/>
              </a:lnSpc>
              <a:spcBef>
                <a:spcPct val="0"/>
              </a:spcBef>
              <a:spcAft>
                <a:spcPts val="1000"/>
              </a:spcAft>
            </a:pPr>
            <a:r>
              <a:rPr lang="uk-UA" sz="28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МІСЦЕВИЙ ФІНАНСОВИЙ ОРГАН</a:t>
            </a:r>
            <a:r>
              <a:rPr lang="uk-UA"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УСТАНОВА, ЩО ВІДПОВІДНО ДО ЗАКОНОДАВСТВА УКРАЇНИ ЗДІЙСНЮЄ ФУНКЦІЇ З СКЛАДАННЯ ПРОГНОЗІВ МІСЦЕВИХ БЮДЖЕТІВ, СКЛАДАННЯ, ВИКОНАННЯ МІСЦЕВИХ БЮДЖЕТІВ, КОНТРОЛЮ ЗА ВИТРАЧАННЯМ КОШТІВ РОЗПОРЯДНИКАМИ БЮДЖЕТНИХ КОШТІВ, А ТАКОЖ ІНШІ ФУНКЦІЇ, ПОВ’ЯЗАНІ З УПРАВЛІННЯМ КОШТАМИ МІСЦЕВОГО БЮДЖЕТУ.</a:t>
            </a:r>
            <a:endParaRPr lang="uk-UA" sz="4000" b="1" dirty="0">
              <a:solidFill>
                <a:srgbClr val="002060"/>
              </a:solidFill>
              <a:latin typeface="Times New Roman"/>
            </a:endParaRPr>
          </a:p>
        </p:txBody>
      </p:sp>
      <p:sp>
        <p:nvSpPr>
          <p:cNvPr id="5" name="Прямокутник 4"/>
          <p:cNvSpPr/>
          <p:nvPr/>
        </p:nvSpPr>
        <p:spPr>
          <a:xfrm>
            <a:off x="1798184" y="558659"/>
            <a:ext cx="8589211" cy="674672"/>
          </a:xfrm>
          <a:prstGeom prst="rect">
            <a:avLst/>
          </a:prstGeom>
        </p:spPr>
        <p:txBody>
          <a:bodyPr wrap="none">
            <a:spAutoFit/>
          </a:bodyPr>
          <a:lstStyle/>
          <a:p>
            <a:pPr marL="180340" marR="635" indent="539750" algn="just" eaLnBrk="0" fontAlgn="base" hangingPunct="0">
              <a:lnSpc>
                <a:spcPct val="115000"/>
              </a:lnSpc>
              <a:spcBef>
                <a:spcPct val="0"/>
              </a:spcBef>
              <a:spcAft>
                <a:spcPts val="1000"/>
              </a:spcAft>
            </a:pPr>
            <a:r>
              <a:rPr lang="uk-UA" sz="3600" b="1" dirty="0">
                <a:solidFill>
                  <a:srgbClr val="00B050"/>
                </a:solidFill>
                <a:latin typeface="Segoe UI Black" panose="020B0A02040204020203" pitchFamily="34" charset="0"/>
                <a:ea typeface="Segoe UI Black" panose="020B0A02040204020203" pitchFamily="34" charset="0"/>
                <a:cs typeface="Times New Roman" panose="02020603050405020304" pitchFamily="18" charset="0"/>
              </a:rPr>
              <a:t>БЮДЖЕТНИЙ КОДЕКС УКРАЇНИ</a:t>
            </a:r>
            <a:endParaRPr lang="uk-UA" sz="2800" b="1" dirty="0">
              <a:solidFill>
                <a:srgbClr val="00B050"/>
              </a:solidFill>
              <a:latin typeface="Segoe UI Black" panose="020B0A02040204020203" pitchFamily="34" charset="0"/>
              <a:ea typeface="Segoe UI Black" panose="020B0A02040204020203" pitchFamily="34" charset="0"/>
              <a:cs typeface="Times New Roman" panose="02020603050405020304" pitchFamily="18" charset="0"/>
            </a:endParaRPr>
          </a:p>
        </p:txBody>
      </p:sp>
      <p:sp>
        <p:nvSpPr>
          <p:cNvPr id="6" name="Oval 22"/>
          <p:cNvSpPr>
            <a:spLocks noChangeArrowheads="1"/>
          </p:cNvSpPr>
          <p:nvPr/>
        </p:nvSpPr>
        <p:spPr bwMode="auto">
          <a:xfrm>
            <a:off x="11561071" y="84351"/>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en-US" sz="2400" dirty="0">
                <a:solidFill>
                  <a:srgbClr val="000000"/>
                </a:solidFill>
                <a:latin typeface="Times New Roman" pitchFamily="18" charset="0"/>
              </a:rPr>
              <a:t>1</a:t>
            </a:r>
            <a:endParaRPr kumimoji="1" lang="ru-RU" sz="2400" dirty="0">
              <a:solidFill>
                <a:srgbClr val="000000"/>
              </a:solidFill>
              <a:latin typeface="Times New Roman" pitchFamily="18" charset="0"/>
            </a:endParaRPr>
          </a:p>
        </p:txBody>
      </p:sp>
      <p:sp>
        <p:nvSpPr>
          <p:cNvPr id="8"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2" name="Прямоугольник 1"/>
          <p:cNvSpPr/>
          <p:nvPr/>
        </p:nvSpPr>
        <p:spPr>
          <a:xfrm>
            <a:off x="5298918" y="6078562"/>
            <a:ext cx="671979" cy="1107996"/>
          </a:xfrm>
          <a:prstGeom prst="rect">
            <a:avLst/>
          </a:prstGeom>
        </p:spPr>
        <p:txBody>
          <a:bodyPr wrap="none">
            <a:spAutoFit/>
          </a:bodyPr>
          <a:lstStyle/>
          <a:p>
            <a:pPr eaLnBrk="0" fontAlgn="base" hangingPunct="0">
              <a:spcBef>
                <a:spcPct val="0"/>
              </a:spcBef>
              <a:spcAft>
                <a:spcPct val="0"/>
              </a:spcAft>
            </a:pPr>
            <a:r>
              <a:rPr lang="uk-UA" b="1" dirty="0">
                <a:solidFill>
                  <a:srgbClr val="000000"/>
                </a:solidFill>
                <a:latin typeface="Arial" pitchFamily="34" charset="0"/>
              </a:rPr>
              <a:t> </a:t>
            </a:r>
            <a:r>
              <a:rPr lang="uk-UA" sz="6600" b="1" dirty="0">
                <a:solidFill>
                  <a:srgbClr val="0070C0"/>
                </a:solidFill>
                <a:latin typeface="Times New Roman"/>
              </a:rPr>
              <a:t>”</a:t>
            </a:r>
            <a:endParaRPr lang="uk-UA" b="1" dirty="0">
              <a:solidFill>
                <a:srgbClr val="0070C0"/>
              </a:solidFill>
              <a:latin typeface="Times New Roman"/>
            </a:endParaRPr>
          </a:p>
        </p:txBody>
      </p:sp>
      <p:sp>
        <p:nvSpPr>
          <p:cNvPr id="3" name="Прямоугольник 2"/>
          <p:cNvSpPr/>
          <p:nvPr/>
        </p:nvSpPr>
        <p:spPr>
          <a:xfrm>
            <a:off x="1124183" y="2202261"/>
            <a:ext cx="625223" cy="1015663"/>
          </a:xfrm>
          <a:prstGeom prst="rect">
            <a:avLst/>
          </a:prstGeom>
        </p:spPr>
        <p:txBody>
          <a:bodyPr wrap="square">
            <a:spAutoFit/>
          </a:bodyPr>
          <a:lstStyle/>
          <a:p>
            <a:pPr eaLnBrk="0" fontAlgn="base" hangingPunct="0">
              <a:spcBef>
                <a:spcPct val="0"/>
              </a:spcBef>
              <a:spcAft>
                <a:spcPct val="0"/>
              </a:spcAft>
            </a:pPr>
            <a:r>
              <a:rPr lang="uk-UA" sz="6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6000" b="1" dirty="0">
              <a:solidFill>
                <a:srgbClr val="0070C0"/>
              </a:solidFill>
              <a:latin typeface="Arial" pitchFamily="34" charset="0"/>
            </a:endParaRPr>
          </a:p>
        </p:txBody>
      </p:sp>
    </p:spTree>
    <p:extLst>
      <p:ext uri="{BB962C8B-B14F-4D97-AF65-F5344CB8AC3E}">
        <p14:creationId xmlns:p14="http://schemas.microsoft.com/office/powerpoint/2010/main" val="3017572681"/>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22">
            <a:extLst>
              <a:ext uri="{FF2B5EF4-FFF2-40B4-BE49-F238E27FC236}">
                <a16:creationId xmlns:a16="http://schemas.microsoft.com/office/drawing/2014/main" id="{9A729A88-489A-4984-961C-D3797A61A62E}"/>
              </a:ext>
            </a:extLst>
          </p:cNvPr>
          <p:cNvSpPr>
            <a:spLocks noChangeArrowheads="1"/>
          </p:cNvSpPr>
          <p:nvPr/>
        </p:nvSpPr>
        <p:spPr bwMode="auto">
          <a:xfrm>
            <a:off x="11580295" y="52740"/>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19Б</a:t>
            </a:r>
            <a:endParaRPr kumimoji="1" lang="ru-RU" sz="2400" dirty="0">
              <a:latin typeface="Times New Roman" pitchFamily="18" charset="0"/>
            </a:endParaRPr>
          </a:p>
        </p:txBody>
      </p:sp>
      <p:sp>
        <p:nvSpPr>
          <p:cNvPr id="7" name="Прямокутник 6">
            <a:extLst>
              <a:ext uri="{FF2B5EF4-FFF2-40B4-BE49-F238E27FC236}">
                <a16:creationId xmlns:a16="http://schemas.microsoft.com/office/drawing/2014/main" id="{8D07E32B-89CF-4B24-A0C2-9245D0F1BA1E}"/>
              </a:ext>
            </a:extLst>
          </p:cNvPr>
          <p:cNvSpPr/>
          <p:nvPr/>
        </p:nvSpPr>
        <p:spPr>
          <a:xfrm>
            <a:off x="10598936" y="241236"/>
            <a:ext cx="981359" cy="338554"/>
          </a:xfrm>
          <a:prstGeom prst="rect">
            <a:avLst/>
          </a:prstGeom>
        </p:spPr>
        <p:txBody>
          <a:bodyPr wrap="none">
            <a:spAutoFit/>
          </a:bodyPr>
          <a:lstStyle/>
          <a:p>
            <a:pPr eaLnBrk="0" fontAlgn="base" hangingPunct="0">
              <a:spcBef>
                <a:spcPct val="0"/>
              </a:spcBef>
              <a:spcAft>
                <a:spcPct val="0"/>
              </a:spcAft>
            </a:pPr>
            <a:r>
              <a:rPr lang="uk-UA" sz="1600" b="1" dirty="0">
                <a:solidFill>
                  <a:srgbClr val="002060"/>
                </a:solidFill>
                <a:latin typeface="Arial" pitchFamily="34" charset="0"/>
              </a:rPr>
              <a:t>млн грн</a:t>
            </a:r>
          </a:p>
        </p:txBody>
      </p:sp>
      <p:sp>
        <p:nvSpPr>
          <p:cNvPr id="8" name="Заголовок 1">
            <a:extLst>
              <a:ext uri="{FF2B5EF4-FFF2-40B4-BE49-F238E27FC236}">
                <a16:creationId xmlns:a16="http://schemas.microsoft.com/office/drawing/2014/main" id="{C1B82D98-1234-44A9-B3FE-ADBA9413E8FB}"/>
              </a:ext>
            </a:extLst>
          </p:cNvPr>
          <p:cNvSpPr>
            <a:spLocks noGrp="1"/>
          </p:cNvSpPr>
          <p:nvPr>
            <p:ph type="title"/>
          </p:nvPr>
        </p:nvSpPr>
        <p:spPr>
          <a:xfrm>
            <a:off x="780320" y="18365"/>
            <a:ext cx="10649968" cy="366699"/>
          </a:xfrm>
        </p:spPr>
        <p:txBody>
          <a:bodyPr/>
          <a:lstStyle/>
          <a:p>
            <a:pPr algn="ctr"/>
            <a:r>
              <a:rPr lang="ru-RU" sz="2000" b="1" u="sng" dirty="0">
                <a:solidFill>
                  <a:srgbClr val="002060"/>
                </a:solidFill>
              </a:rPr>
              <a:t>ВИПЛАТИ ПО ЗАПОЗИЧЕННЯХ  ТА МІСЦЕВИХ ГАРАНТІЯХ  У 202</a:t>
            </a:r>
            <a:r>
              <a:rPr lang="uk-UA" sz="2000" b="1" u="sng" dirty="0">
                <a:solidFill>
                  <a:srgbClr val="002060"/>
                </a:solidFill>
              </a:rPr>
              <a:t>2</a:t>
            </a:r>
            <a:r>
              <a:rPr lang="ru-RU" sz="2000" b="1" u="sng" dirty="0">
                <a:solidFill>
                  <a:srgbClr val="002060"/>
                </a:solidFill>
              </a:rPr>
              <a:t> РОЦІ</a:t>
            </a:r>
            <a:endParaRPr lang="uk-UA" sz="2000" b="1" u="sng" dirty="0">
              <a:solidFill>
                <a:srgbClr val="002060"/>
              </a:solidFill>
            </a:endParaRPr>
          </a:p>
        </p:txBody>
      </p:sp>
      <p:pic>
        <p:nvPicPr>
          <p:cNvPr id="2" name="Рисунок 1">
            <a:extLst>
              <a:ext uri="{FF2B5EF4-FFF2-40B4-BE49-F238E27FC236}">
                <a16:creationId xmlns:a16="http://schemas.microsoft.com/office/drawing/2014/main" id="{4C2B9EDC-99B8-4274-B5D9-50DC2CE96D4F}"/>
              </a:ext>
            </a:extLst>
          </p:cNvPr>
          <p:cNvPicPr>
            <a:picLocks noChangeAspect="1"/>
          </p:cNvPicPr>
          <p:nvPr/>
        </p:nvPicPr>
        <p:blipFill>
          <a:blip r:embed="rId2"/>
          <a:stretch>
            <a:fillRect/>
          </a:stretch>
        </p:blipFill>
        <p:spPr>
          <a:xfrm>
            <a:off x="399496" y="579790"/>
            <a:ext cx="11461072" cy="6158361"/>
          </a:xfrm>
          <a:prstGeom prst="rect">
            <a:avLst/>
          </a:prstGeom>
        </p:spPr>
      </p:pic>
    </p:spTree>
    <p:extLst>
      <p:ext uri="{BB962C8B-B14F-4D97-AF65-F5344CB8AC3E}">
        <p14:creationId xmlns:p14="http://schemas.microsoft.com/office/powerpoint/2010/main" val="11067688"/>
      </p:ext>
    </p:extLst>
  </p:cSld>
  <p:clrMapOvr>
    <a:masterClrMapping/>
  </p:clrMapOvr>
  <p:transition spd="slow">
    <p:cov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4384" y="419284"/>
            <a:ext cx="8201913" cy="400110"/>
          </a:xfrm>
          <a:prstGeom prst="rect">
            <a:avLst/>
          </a:prstGeom>
        </p:spPr>
        <p:txBody>
          <a:bodyPr wrap="square">
            <a:spAutoFit/>
          </a:bodyPr>
          <a:lstStyle/>
          <a:p>
            <a:pPr algn="ctr" eaLnBrk="0" fontAlgn="base" hangingPunct="0">
              <a:spcBef>
                <a:spcPct val="0"/>
              </a:spcBef>
              <a:spcAft>
                <a:spcPct val="0"/>
              </a:spcAft>
            </a:pPr>
            <a:r>
              <a:rPr lang="uk-UA" sz="2000" b="1" dirty="0">
                <a:solidFill>
                  <a:srgbClr val="002060"/>
                </a:solidFill>
                <a:latin typeface="Arial" pitchFamily="34" charset="0"/>
              </a:rPr>
              <a:t>ГРАФІК ПОГАШЕННЯ ГАРАНТОВАНОГО БОРГУ</a:t>
            </a:r>
          </a:p>
        </p:txBody>
      </p:sp>
      <p:sp>
        <p:nvSpPr>
          <p:cNvPr id="10" name="Oval 22"/>
          <p:cNvSpPr>
            <a:spLocks noChangeArrowheads="1"/>
          </p:cNvSpPr>
          <p:nvPr/>
        </p:nvSpPr>
        <p:spPr bwMode="auto">
          <a:xfrm>
            <a:off x="11570669"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20</a:t>
            </a:r>
            <a:endParaRPr kumimoji="1" lang="ru-RU" sz="2400" dirty="0">
              <a:latin typeface="Times New Roman" pitchFamily="18" charset="0"/>
            </a:endParaRPr>
          </a:p>
        </p:txBody>
      </p:sp>
      <p:sp>
        <p:nvSpPr>
          <p:cNvPr id="7"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pic>
        <p:nvPicPr>
          <p:cNvPr id="3" name="Рисунок 2">
            <a:extLst>
              <a:ext uri="{FF2B5EF4-FFF2-40B4-BE49-F238E27FC236}">
                <a16:creationId xmlns:a16="http://schemas.microsoft.com/office/drawing/2014/main" id="{584A782A-0182-4E47-82F9-7A60BC3D5AB6}"/>
              </a:ext>
            </a:extLst>
          </p:cNvPr>
          <p:cNvPicPr>
            <a:picLocks noChangeAspect="1"/>
          </p:cNvPicPr>
          <p:nvPr/>
        </p:nvPicPr>
        <p:blipFill>
          <a:blip r:embed="rId3"/>
          <a:stretch>
            <a:fillRect/>
          </a:stretch>
        </p:blipFill>
        <p:spPr>
          <a:xfrm>
            <a:off x="386527" y="812735"/>
            <a:ext cx="11184141" cy="5982899"/>
          </a:xfrm>
          <a:prstGeom prst="rect">
            <a:avLst/>
          </a:prstGeom>
        </p:spPr>
      </p:pic>
    </p:spTree>
    <p:extLst>
      <p:ext uri="{BB962C8B-B14F-4D97-AF65-F5344CB8AC3E}">
        <p14:creationId xmlns:p14="http://schemas.microsoft.com/office/powerpoint/2010/main" val="1532851171"/>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Oval 22"/>
          <p:cNvSpPr>
            <a:spLocks noChangeArrowheads="1"/>
          </p:cNvSpPr>
          <p:nvPr/>
        </p:nvSpPr>
        <p:spPr bwMode="auto">
          <a:xfrm>
            <a:off x="11605880"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en-US" sz="2400" dirty="0">
                <a:solidFill>
                  <a:srgbClr val="000000"/>
                </a:solidFill>
                <a:latin typeface="Times New Roman" pitchFamily="18" charset="0"/>
              </a:rPr>
              <a:t>2</a:t>
            </a:r>
            <a:endParaRPr kumimoji="1" lang="ru-RU" sz="2400" dirty="0">
              <a:solidFill>
                <a:srgbClr val="000000"/>
              </a:solidFill>
              <a:latin typeface="Times New Roman" pitchFamily="18" charset="0"/>
            </a:endParaRPr>
          </a:p>
        </p:txBody>
      </p:sp>
      <p:grpSp>
        <p:nvGrpSpPr>
          <p:cNvPr id="5" name="Группа 4"/>
          <p:cNvGrpSpPr/>
          <p:nvPr/>
        </p:nvGrpSpPr>
        <p:grpSpPr>
          <a:xfrm>
            <a:off x="1560284" y="460134"/>
            <a:ext cx="8856983" cy="4174806"/>
            <a:chOff x="36283" y="460134"/>
            <a:chExt cx="8856983" cy="4174806"/>
          </a:xfrm>
        </p:grpSpPr>
        <p:sp>
          <p:nvSpPr>
            <p:cNvPr id="8" name="Полилиния 7"/>
            <p:cNvSpPr/>
            <p:nvPr/>
          </p:nvSpPr>
          <p:spPr>
            <a:xfrm>
              <a:off x="7837235" y="3007188"/>
              <a:ext cx="106529" cy="254496"/>
            </a:xfrm>
            <a:custGeom>
              <a:avLst/>
              <a:gdLst/>
              <a:ahLst/>
              <a:cxnLst/>
              <a:rect l="0" t="0" r="0" b="0"/>
              <a:pathLst>
                <a:path>
                  <a:moveTo>
                    <a:pt x="0" y="0"/>
                  </a:moveTo>
                  <a:lnTo>
                    <a:pt x="0" y="173432"/>
                  </a:lnTo>
                  <a:lnTo>
                    <a:pt x="106529" y="173432"/>
                  </a:lnTo>
                  <a:lnTo>
                    <a:pt x="106529" y="254496"/>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Полилиния 8"/>
            <p:cNvSpPr/>
            <p:nvPr/>
          </p:nvSpPr>
          <p:spPr>
            <a:xfrm>
              <a:off x="6696320" y="2108894"/>
              <a:ext cx="1663242" cy="254496"/>
            </a:xfrm>
            <a:custGeom>
              <a:avLst/>
              <a:gdLst/>
              <a:ahLst/>
              <a:cxnLst/>
              <a:rect l="0" t="0" r="0" b="0"/>
              <a:pathLst>
                <a:path>
                  <a:moveTo>
                    <a:pt x="0" y="0"/>
                  </a:moveTo>
                  <a:lnTo>
                    <a:pt x="0" y="173432"/>
                  </a:lnTo>
                  <a:lnTo>
                    <a:pt x="1663242" y="173432"/>
                  </a:lnTo>
                  <a:lnTo>
                    <a:pt x="1663242" y="254496"/>
                  </a:lnTo>
                </a:path>
              </a:pathLst>
            </a:custGeom>
            <a:noFill/>
            <a:ln>
              <a:solidFill>
                <a:srgbClr val="009A46"/>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Полилиния 9"/>
            <p:cNvSpPr/>
            <p:nvPr/>
          </p:nvSpPr>
          <p:spPr>
            <a:xfrm>
              <a:off x="4232640" y="3288392"/>
              <a:ext cx="2295436" cy="270626"/>
            </a:xfrm>
            <a:custGeom>
              <a:avLst/>
              <a:gdLst/>
              <a:ahLst/>
              <a:cxnLst/>
              <a:rect l="0" t="0" r="0" b="0"/>
              <a:pathLst>
                <a:path>
                  <a:moveTo>
                    <a:pt x="0" y="0"/>
                  </a:moveTo>
                  <a:lnTo>
                    <a:pt x="0" y="183628"/>
                  </a:lnTo>
                  <a:lnTo>
                    <a:pt x="2494126" y="183628"/>
                  </a:lnTo>
                  <a:lnTo>
                    <a:pt x="2494126" y="264693"/>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Полилиния 10"/>
            <p:cNvSpPr/>
            <p:nvPr/>
          </p:nvSpPr>
          <p:spPr>
            <a:xfrm>
              <a:off x="4229626" y="2919364"/>
              <a:ext cx="830679" cy="633292"/>
            </a:xfrm>
            <a:custGeom>
              <a:avLst/>
              <a:gdLst/>
              <a:ahLst/>
              <a:cxnLst/>
              <a:rect l="0" t="0" r="0" b="0"/>
              <a:pathLst>
                <a:path>
                  <a:moveTo>
                    <a:pt x="0" y="0"/>
                  </a:moveTo>
                  <a:lnTo>
                    <a:pt x="0" y="552227"/>
                  </a:lnTo>
                  <a:lnTo>
                    <a:pt x="830679" y="552227"/>
                  </a:lnTo>
                  <a:lnTo>
                    <a:pt x="830679" y="633292"/>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Полилиния 11"/>
            <p:cNvSpPr/>
            <p:nvPr/>
          </p:nvSpPr>
          <p:spPr>
            <a:xfrm>
              <a:off x="3832182" y="2919364"/>
              <a:ext cx="397443" cy="633292"/>
            </a:xfrm>
            <a:custGeom>
              <a:avLst/>
              <a:gdLst/>
              <a:ahLst/>
              <a:cxnLst/>
              <a:rect l="0" t="0" r="0" b="0"/>
              <a:pathLst>
                <a:path>
                  <a:moveTo>
                    <a:pt x="397443" y="0"/>
                  </a:moveTo>
                  <a:lnTo>
                    <a:pt x="397443" y="552227"/>
                  </a:lnTo>
                  <a:lnTo>
                    <a:pt x="0" y="552227"/>
                  </a:lnTo>
                  <a:lnTo>
                    <a:pt x="0" y="633292"/>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Полилиния 12"/>
            <p:cNvSpPr/>
            <p:nvPr/>
          </p:nvSpPr>
          <p:spPr>
            <a:xfrm>
              <a:off x="2565776" y="2919364"/>
              <a:ext cx="1663850" cy="633292"/>
            </a:xfrm>
            <a:custGeom>
              <a:avLst/>
              <a:gdLst/>
              <a:ahLst/>
              <a:cxnLst/>
              <a:rect l="0" t="0" r="0" b="0"/>
              <a:pathLst>
                <a:path>
                  <a:moveTo>
                    <a:pt x="1663850" y="0"/>
                  </a:moveTo>
                  <a:lnTo>
                    <a:pt x="1663850" y="552227"/>
                  </a:lnTo>
                  <a:lnTo>
                    <a:pt x="0" y="552227"/>
                  </a:lnTo>
                  <a:lnTo>
                    <a:pt x="0" y="633292"/>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Полилиния 13"/>
            <p:cNvSpPr/>
            <p:nvPr/>
          </p:nvSpPr>
          <p:spPr>
            <a:xfrm>
              <a:off x="844032" y="2919364"/>
              <a:ext cx="3385594" cy="633292"/>
            </a:xfrm>
            <a:custGeom>
              <a:avLst/>
              <a:gdLst/>
              <a:ahLst/>
              <a:cxnLst/>
              <a:rect l="0" t="0" r="0" b="0"/>
              <a:pathLst>
                <a:path>
                  <a:moveTo>
                    <a:pt x="3385594" y="0"/>
                  </a:moveTo>
                  <a:lnTo>
                    <a:pt x="3385594" y="552227"/>
                  </a:lnTo>
                  <a:lnTo>
                    <a:pt x="0" y="552227"/>
                  </a:lnTo>
                  <a:lnTo>
                    <a:pt x="0" y="633292"/>
                  </a:lnTo>
                </a:path>
              </a:pathLst>
            </a:custGeom>
            <a:noFill/>
            <a:ln>
              <a:solidFill>
                <a:srgbClr val="009A46"/>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Полилиния 14"/>
            <p:cNvSpPr/>
            <p:nvPr/>
          </p:nvSpPr>
          <p:spPr>
            <a:xfrm>
              <a:off x="4902449" y="2119090"/>
              <a:ext cx="1793871" cy="244300"/>
            </a:xfrm>
            <a:custGeom>
              <a:avLst/>
              <a:gdLst/>
              <a:ahLst/>
              <a:cxnLst/>
              <a:rect l="0" t="0" r="0" b="0"/>
              <a:pathLst>
                <a:path>
                  <a:moveTo>
                    <a:pt x="1793871" y="0"/>
                  </a:moveTo>
                  <a:lnTo>
                    <a:pt x="1793871" y="163235"/>
                  </a:lnTo>
                  <a:lnTo>
                    <a:pt x="0" y="163235"/>
                  </a:lnTo>
                  <a:lnTo>
                    <a:pt x="0" y="244300"/>
                  </a:lnTo>
                </a:path>
              </a:pathLst>
            </a:custGeom>
            <a:noFill/>
            <a:ln>
              <a:solidFill>
                <a:srgbClr val="009A46"/>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Полилиния 15"/>
            <p:cNvSpPr/>
            <p:nvPr/>
          </p:nvSpPr>
          <p:spPr>
            <a:xfrm>
              <a:off x="4626075" y="866296"/>
              <a:ext cx="2253377" cy="530627"/>
            </a:xfrm>
            <a:custGeom>
              <a:avLst/>
              <a:gdLst/>
              <a:ahLst/>
              <a:cxnLst/>
              <a:rect l="0" t="0" r="0" b="0"/>
              <a:pathLst>
                <a:path>
                  <a:moveTo>
                    <a:pt x="0" y="0"/>
                  </a:moveTo>
                  <a:lnTo>
                    <a:pt x="0" y="449563"/>
                  </a:lnTo>
                  <a:lnTo>
                    <a:pt x="2253377" y="449563"/>
                  </a:lnTo>
                  <a:lnTo>
                    <a:pt x="2253377" y="530627"/>
                  </a:lnTo>
                </a:path>
              </a:pathLst>
            </a:custGeom>
            <a:noFill/>
            <a:ln>
              <a:solidFill>
                <a:srgbClr val="0070C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Полилиния 16"/>
            <p:cNvSpPr/>
            <p:nvPr/>
          </p:nvSpPr>
          <p:spPr>
            <a:xfrm>
              <a:off x="2154818" y="2286773"/>
              <a:ext cx="1079980" cy="221937"/>
            </a:xfrm>
            <a:custGeom>
              <a:avLst/>
              <a:gdLst/>
              <a:ahLst/>
              <a:cxnLst/>
              <a:rect l="0" t="0" r="0" b="0"/>
              <a:pathLst>
                <a:path>
                  <a:moveTo>
                    <a:pt x="0" y="0"/>
                  </a:moveTo>
                  <a:lnTo>
                    <a:pt x="0" y="173432"/>
                  </a:lnTo>
                  <a:lnTo>
                    <a:pt x="747814" y="173432"/>
                  </a:lnTo>
                  <a:lnTo>
                    <a:pt x="747814" y="254496"/>
                  </a:lnTo>
                </a:path>
              </a:pathLst>
            </a:custGeom>
            <a:noFill/>
            <a:ln>
              <a:solidFill>
                <a:srgbClr val="00B0F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Полилиния 17"/>
            <p:cNvSpPr/>
            <p:nvPr/>
          </p:nvSpPr>
          <p:spPr>
            <a:xfrm>
              <a:off x="1380984" y="2286773"/>
              <a:ext cx="773834" cy="254496"/>
            </a:xfrm>
            <a:custGeom>
              <a:avLst/>
              <a:gdLst/>
              <a:ahLst/>
              <a:cxnLst/>
              <a:rect l="0" t="0" r="0" b="0"/>
              <a:pathLst>
                <a:path>
                  <a:moveTo>
                    <a:pt x="773834" y="0"/>
                  </a:moveTo>
                  <a:lnTo>
                    <a:pt x="773834" y="173432"/>
                  </a:lnTo>
                  <a:lnTo>
                    <a:pt x="0" y="173432"/>
                  </a:lnTo>
                  <a:lnTo>
                    <a:pt x="0" y="254496"/>
                  </a:lnTo>
                </a:path>
              </a:pathLst>
            </a:custGeom>
            <a:noFill/>
            <a:ln>
              <a:solidFill>
                <a:srgbClr val="00B0F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9" name="Полилиния 18"/>
            <p:cNvSpPr/>
            <p:nvPr/>
          </p:nvSpPr>
          <p:spPr>
            <a:xfrm>
              <a:off x="2381506" y="868091"/>
              <a:ext cx="2244569" cy="530627"/>
            </a:xfrm>
            <a:custGeom>
              <a:avLst/>
              <a:gdLst/>
              <a:ahLst/>
              <a:cxnLst/>
              <a:rect l="0" t="0" r="0" b="0"/>
              <a:pathLst>
                <a:path>
                  <a:moveTo>
                    <a:pt x="2244569" y="0"/>
                  </a:moveTo>
                  <a:lnTo>
                    <a:pt x="2244569" y="449563"/>
                  </a:lnTo>
                  <a:lnTo>
                    <a:pt x="0" y="449563"/>
                  </a:lnTo>
                  <a:lnTo>
                    <a:pt x="0" y="530627"/>
                  </a:lnTo>
                </a:path>
              </a:pathLst>
            </a:custGeom>
            <a:noFill/>
            <a:ln>
              <a:solidFill>
                <a:srgbClr val="0070C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0" name="Скругленный прямоугольник 19"/>
            <p:cNvSpPr/>
            <p:nvPr/>
          </p:nvSpPr>
          <p:spPr>
            <a:xfrm>
              <a:off x="2917884" y="460134"/>
              <a:ext cx="3416381" cy="561769"/>
            </a:xfrm>
            <a:prstGeom prst="roundRect">
              <a:avLst>
                <a:gd name="adj" fmla="val 10000"/>
              </a:avLst>
            </a:prstGeom>
            <a:solidFill>
              <a:srgbClr val="0070C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Полилиния 20"/>
            <p:cNvSpPr/>
            <p:nvPr/>
          </p:nvSpPr>
          <p:spPr>
            <a:xfrm>
              <a:off x="3015114" y="561590"/>
              <a:ext cx="3404273" cy="537941"/>
            </a:xfrm>
            <a:custGeom>
              <a:avLst/>
              <a:gdLst>
                <a:gd name="connsiteX0" fmla="*/ 0 w 2513864"/>
                <a:gd name="connsiteY0" fmla="*/ 35634 h 356341"/>
                <a:gd name="connsiteX1" fmla="*/ 35634 w 2513864"/>
                <a:gd name="connsiteY1" fmla="*/ 0 h 356341"/>
                <a:gd name="connsiteX2" fmla="*/ 2478230 w 2513864"/>
                <a:gd name="connsiteY2" fmla="*/ 0 h 356341"/>
                <a:gd name="connsiteX3" fmla="*/ 2513864 w 2513864"/>
                <a:gd name="connsiteY3" fmla="*/ 35634 h 356341"/>
                <a:gd name="connsiteX4" fmla="*/ 2513864 w 2513864"/>
                <a:gd name="connsiteY4" fmla="*/ 320707 h 356341"/>
                <a:gd name="connsiteX5" fmla="*/ 2478230 w 2513864"/>
                <a:gd name="connsiteY5" fmla="*/ 356341 h 356341"/>
                <a:gd name="connsiteX6" fmla="*/ 35634 w 2513864"/>
                <a:gd name="connsiteY6" fmla="*/ 356341 h 356341"/>
                <a:gd name="connsiteX7" fmla="*/ 0 w 2513864"/>
                <a:gd name="connsiteY7" fmla="*/ 320707 h 356341"/>
                <a:gd name="connsiteX8" fmla="*/ 0 w 2513864"/>
                <a:gd name="connsiteY8" fmla="*/ 35634 h 35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13864" h="356341">
                  <a:moveTo>
                    <a:pt x="0" y="35634"/>
                  </a:moveTo>
                  <a:cubicBezTo>
                    <a:pt x="0" y="15954"/>
                    <a:pt x="15954" y="0"/>
                    <a:pt x="35634" y="0"/>
                  </a:cubicBezTo>
                  <a:lnTo>
                    <a:pt x="2478230" y="0"/>
                  </a:lnTo>
                  <a:cubicBezTo>
                    <a:pt x="2497910" y="0"/>
                    <a:pt x="2513864" y="15954"/>
                    <a:pt x="2513864" y="35634"/>
                  </a:cubicBezTo>
                  <a:lnTo>
                    <a:pt x="2513864" y="320707"/>
                  </a:lnTo>
                  <a:cubicBezTo>
                    <a:pt x="2513864" y="340387"/>
                    <a:pt x="2497910" y="356341"/>
                    <a:pt x="2478230" y="356341"/>
                  </a:cubicBezTo>
                  <a:lnTo>
                    <a:pt x="35634" y="356341"/>
                  </a:lnTo>
                  <a:cubicBezTo>
                    <a:pt x="15954" y="356341"/>
                    <a:pt x="0" y="340387"/>
                    <a:pt x="0" y="320707"/>
                  </a:cubicBezTo>
                  <a:lnTo>
                    <a:pt x="0" y="35634"/>
                  </a:lnTo>
                  <a:close/>
                </a:path>
              </a:pathLst>
            </a:custGeom>
            <a:ln>
              <a:solidFill>
                <a:srgbClr val="0070C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777" tIns="63777" rIns="63777" bIns="63777" numCol="1" spcCol="1270" anchor="ctr" anchorCtr="0">
              <a:noAutofit/>
            </a:bodyPr>
            <a:lstStyle/>
            <a:p>
              <a:pPr algn="ctr" defTabSz="622300" eaLnBrk="0" fontAlgn="base" hangingPunct="0">
                <a:lnSpc>
                  <a:spcPct val="90000"/>
                </a:lnSpc>
                <a:spcBef>
                  <a:spcPct val="0"/>
                </a:spcBef>
                <a:spcAft>
                  <a:spcPct val="35000"/>
                </a:spcAft>
              </a:pPr>
              <a:r>
                <a:rPr lang="uk-UA" b="1" dirty="0">
                  <a:solidFill>
                    <a:srgbClr val="000000">
                      <a:hueOff val="0"/>
                      <a:satOff val="0"/>
                      <a:lumOff val="0"/>
                      <a:alphaOff val="0"/>
                    </a:srgbClr>
                  </a:solidFill>
                  <a:latin typeface="Times New Roman"/>
                </a:rPr>
                <a:t>Директор департаменту фінансової політики</a:t>
              </a:r>
              <a:endParaRPr lang="ru-RU" b="1" dirty="0">
                <a:solidFill>
                  <a:srgbClr val="000000">
                    <a:hueOff val="0"/>
                    <a:satOff val="0"/>
                    <a:lumOff val="0"/>
                    <a:alphaOff val="0"/>
                  </a:srgbClr>
                </a:solidFill>
                <a:latin typeface="Times New Roman"/>
              </a:endParaRPr>
            </a:p>
          </p:txBody>
        </p:sp>
        <p:sp>
          <p:nvSpPr>
            <p:cNvPr id="22" name="Скругленный прямоугольник 21"/>
            <p:cNvSpPr/>
            <p:nvPr/>
          </p:nvSpPr>
          <p:spPr>
            <a:xfrm>
              <a:off x="550892" y="1398851"/>
              <a:ext cx="2867399" cy="452183"/>
            </a:xfrm>
            <a:prstGeom prst="roundRect">
              <a:avLst>
                <a:gd name="adj" fmla="val 10000"/>
              </a:avLst>
            </a:prstGeom>
            <a:solidFill>
              <a:srgbClr val="00B0F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Полилиния 22"/>
            <p:cNvSpPr/>
            <p:nvPr/>
          </p:nvSpPr>
          <p:spPr>
            <a:xfrm>
              <a:off x="621301" y="1491220"/>
              <a:ext cx="2894219" cy="422858"/>
            </a:xfrm>
            <a:custGeom>
              <a:avLst/>
              <a:gdLst>
                <a:gd name="connsiteX0" fmla="*/ 0 w 2265014"/>
                <a:gd name="connsiteY0" fmla="*/ 55566 h 555663"/>
                <a:gd name="connsiteX1" fmla="*/ 55566 w 2265014"/>
                <a:gd name="connsiteY1" fmla="*/ 0 h 555663"/>
                <a:gd name="connsiteX2" fmla="*/ 2209448 w 2265014"/>
                <a:gd name="connsiteY2" fmla="*/ 0 h 555663"/>
                <a:gd name="connsiteX3" fmla="*/ 2265014 w 2265014"/>
                <a:gd name="connsiteY3" fmla="*/ 55566 h 555663"/>
                <a:gd name="connsiteX4" fmla="*/ 2265014 w 2265014"/>
                <a:gd name="connsiteY4" fmla="*/ 500097 h 555663"/>
                <a:gd name="connsiteX5" fmla="*/ 2209448 w 2265014"/>
                <a:gd name="connsiteY5" fmla="*/ 555663 h 555663"/>
                <a:gd name="connsiteX6" fmla="*/ 55566 w 2265014"/>
                <a:gd name="connsiteY6" fmla="*/ 555663 h 555663"/>
                <a:gd name="connsiteX7" fmla="*/ 0 w 2265014"/>
                <a:gd name="connsiteY7" fmla="*/ 500097 h 555663"/>
                <a:gd name="connsiteX8" fmla="*/ 0 w 2265014"/>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5014" h="555663">
                  <a:moveTo>
                    <a:pt x="0" y="55566"/>
                  </a:moveTo>
                  <a:cubicBezTo>
                    <a:pt x="0" y="24878"/>
                    <a:pt x="24878" y="0"/>
                    <a:pt x="55566" y="0"/>
                  </a:cubicBezTo>
                  <a:lnTo>
                    <a:pt x="2209448" y="0"/>
                  </a:lnTo>
                  <a:cubicBezTo>
                    <a:pt x="2240136" y="0"/>
                    <a:pt x="2265014" y="24878"/>
                    <a:pt x="2265014" y="55566"/>
                  </a:cubicBezTo>
                  <a:lnTo>
                    <a:pt x="2265014" y="500097"/>
                  </a:lnTo>
                  <a:cubicBezTo>
                    <a:pt x="2265014" y="530785"/>
                    <a:pt x="2240136" y="555663"/>
                    <a:pt x="2209448" y="555663"/>
                  </a:cubicBezTo>
                  <a:lnTo>
                    <a:pt x="55566" y="555663"/>
                  </a:lnTo>
                  <a:cubicBezTo>
                    <a:pt x="24878" y="555663"/>
                    <a:pt x="0" y="530785"/>
                    <a:pt x="0" y="500097"/>
                  </a:cubicBezTo>
                  <a:lnTo>
                    <a:pt x="0" y="55566"/>
                  </a:lnTo>
                  <a:close/>
                </a:path>
              </a:pathLst>
            </a:custGeom>
            <a:ln>
              <a:solidFill>
                <a:srgbClr val="00B0F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Управління адміністрування місцевих та залучених фінансів </a:t>
              </a:r>
              <a:endParaRPr lang="ru-RU" sz="1400" b="1" dirty="0">
                <a:solidFill>
                  <a:srgbClr val="000000">
                    <a:hueOff val="0"/>
                    <a:satOff val="0"/>
                    <a:lumOff val="0"/>
                    <a:alphaOff val="0"/>
                  </a:srgbClr>
                </a:solidFill>
                <a:latin typeface="Times New Roman"/>
              </a:endParaRPr>
            </a:p>
          </p:txBody>
        </p:sp>
        <p:sp>
          <p:nvSpPr>
            <p:cNvPr id="24" name="Скругленный прямоугольник 23"/>
            <p:cNvSpPr/>
            <p:nvPr/>
          </p:nvSpPr>
          <p:spPr>
            <a:xfrm>
              <a:off x="431477" y="2550786"/>
              <a:ext cx="1647879" cy="586951"/>
            </a:xfrm>
            <a:prstGeom prst="roundRect">
              <a:avLst>
                <a:gd name="adj" fmla="val 10000"/>
              </a:avLst>
            </a:prstGeom>
            <a:solidFill>
              <a:srgbClr val="00B0F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5" name="Полилиния 24"/>
            <p:cNvSpPr/>
            <p:nvPr/>
          </p:nvSpPr>
          <p:spPr>
            <a:xfrm>
              <a:off x="514929" y="2646652"/>
              <a:ext cx="1654518" cy="555663"/>
            </a:xfrm>
            <a:custGeom>
              <a:avLst/>
              <a:gdLst>
                <a:gd name="connsiteX0" fmla="*/ 0 w 1301170"/>
                <a:gd name="connsiteY0" fmla="*/ 55566 h 555663"/>
                <a:gd name="connsiteX1" fmla="*/ 55566 w 1301170"/>
                <a:gd name="connsiteY1" fmla="*/ 0 h 555663"/>
                <a:gd name="connsiteX2" fmla="*/ 1245604 w 1301170"/>
                <a:gd name="connsiteY2" fmla="*/ 0 h 555663"/>
                <a:gd name="connsiteX3" fmla="*/ 1301170 w 1301170"/>
                <a:gd name="connsiteY3" fmla="*/ 55566 h 555663"/>
                <a:gd name="connsiteX4" fmla="*/ 1301170 w 1301170"/>
                <a:gd name="connsiteY4" fmla="*/ 500097 h 555663"/>
                <a:gd name="connsiteX5" fmla="*/ 1245604 w 1301170"/>
                <a:gd name="connsiteY5" fmla="*/ 555663 h 555663"/>
                <a:gd name="connsiteX6" fmla="*/ 55566 w 1301170"/>
                <a:gd name="connsiteY6" fmla="*/ 555663 h 555663"/>
                <a:gd name="connsiteX7" fmla="*/ 0 w 1301170"/>
                <a:gd name="connsiteY7" fmla="*/ 500097 h 555663"/>
                <a:gd name="connsiteX8" fmla="*/ 0 w 130117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1170" h="555663">
                  <a:moveTo>
                    <a:pt x="0" y="55566"/>
                  </a:moveTo>
                  <a:cubicBezTo>
                    <a:pt x="0" y="24878"/>
                    <a:pt x="24878" y="0"/>
                    <a:pt x="55566" y="0"/>
                  </a:cubicBezTo>
                  <a:lnTo>
                    <a:pt x="1245604" y="0"/>
                  </a:lnTo>
                  <a:cubicBezTo>
                    <a:pt x="1276292" y="0"/>
                    <a:pt x="1301170" y="24878"/>
                    <a:pt x="1301170" y="55566"/>
                  </a:cubicBezTo>
                  <a:lnTo>
                    <a:pt x="1301170" y="500097"/>
                  </a:lnTo>
                  <a:cubicBezTo>
                    <a:pt x="1301170" y="530785"/>
                    <a:pt x="1276292" y="555663"/>
                    <a:pt x="1245604" y="555663"/>
                  </a:cubicBezTo>
                  <a:lnTo>
                    <a:pt x="55566" y="555663"/>
                  </a:lnTo>
                  <a:cubicBezTo>
                    <a:pt x="24878" y="555663"/>
                    <a:pt x="0" y="530785"/>
                    <a:pt x="0" y="500097"/>
                  </a:cubicBezTo>
                  <a:lnTo>
                    <a:pt x="0" y="55566"/>
                  </a:lnTo>
                  <a:close/>
                </a:path>
              </a:pathLst>
            </a:custGeom>
            <a:ln>
              <a:solidFill>
                <a:srgbClr val="00B0F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Відділ обліку надходжень до місцевого бюджету</a:t>
              </a:r>
              <a:endParaRPr lang="ru-RU" sz="1400" b="1" dirty="0">
                <a:solidFill>
                  <a:srgbClr val="000000">
                    <a:hueOff val="0"/>
                    <a:satOff val="0"/>
                    <a:lumOff val="0"/>
                    <a:alphaOff val="0"/>
                  </a:srgbClr>
                </a:solidFill>
                <a:latin typeface="Times New Roman"/>
              </a:endParaRPr>
            </a:p>
          </p:txBody>
        </p:sp>
        <p:sp>
          <p:nvSpPr>
            <p:cNvPr id="26" name="Скругленный прямоугольник 25"/>
            <p:cNvSpPr/>
            <p:nvPr/>
          </p:nvSpPr>
          <p:spPr>
            <a:xfrm>
              <a:off x="2266676" y="2536046"/>
              <a:ext cx="1353210" cy="555663"/>
            </a:xfrm>
            <a:prstGeom prst="roundRect">
              <a:avLst>
                <a:gd name="adj" fmla="val 10000"/>
              </a:avLst>
            </a:prstGeom>
            <a:solidFill>
              <a:srgbClr val="00B0F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7" name="Полилиния 26"/>
            <p:cNvSpPr/>
            <p:nvPr/>
          </p:nvSpPr>
          <p:spPr>
            <a:xfrm>
              <a:off x="2350128" y="2631912"/>
              <a:ext cx="1353210" cy="555663"/>
            </a:xfrm>
            <a:custGeom>
              <a:avLst/>
              <a:gdLst>
                <a:gd name="connsiteX0" fmla="*/ 0 w 1353210"/>
                <a:gd name="connsiteY0" fmla="*/ 55566 h 555663"/>
                <a:gd name="connsiteX1" fmla="*/ 55566 w 1353210"/>
                <a:gd name="connsiteY1" fmla="*/ 0 h 555663"/>
                <a:gd name="connsiteX2" fmla="*/ 1297644 w 1353210"/>
                <a:gd name="connsiteY2" fmla="*/ 0 h 555663"/>
                <a:gd name="connsiteX3" fmla="*/ 1353210 w 1353210"/>
                <a:gd name="connsiteY3" fmla="*/ 55566 h 555663"/>
                <a:gd name="connsiteX4" fmla="*/ 1353210 w 1353210"/>
                <a:gd name="connsiteY4" fmla="*/ 500097 h 555663"/>
                <a:gd name="connsiteX5" fmla="*/ 1297644 w 1353210"/>
                <a:gd name="connsiteY5" fmla="*/ 555663 h 555663"/>
                <a:gd name="connsiteX6" fmla="*/ 55566 w 1353210"/>
                <a:gd name="connsiteY6" fmla="*/ 555663 h 555663"/>
                <a:gd name="connsiteX7" fmla="*/ 0 w 1353210"/>
                <a:gd name="connsiteY7" fmla="*/ 500097 h 555663"/>
                <a:gd name="connsiteX8" fmla="*/ 0 w 135321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3210" h="555663">
                  <a:moveTo>
                    <a:pt x="0" y="55566"/>
                  </a:moveTo>
                  <a:cubicBezTo>
                    <a:pt x="0" y="24878"/>
                    <a:pt x="24878" y="0"/>
                    <a:pt x="55566" y="0"/>
                  </a:cubicBezTo>
                  <a:lnTo>
                    <a:pt x="1297644" y="0"/>
                  </a:lnTo>
                  <a:cubicBezTo>
                    <a:pt x="1328332" y="0"/>
                    <a:pt x="1353210" y="24878"/>
                    <a:pt x="1353210" y="55566"/>
                  </a:cubicBezTo>
                  <a:lnTo>
                    <a:pt x="1353210" y="500097"/>
                  </a:lnTo>
                  <a:cubicBezTo>
                    <a:pt x="1353210" y="530785"/>
                    <a:pt x="1328332" y="555663"/>
                    <a:pt x="1297644" y="555663"/>
                  </a:cubicBezTo>
                  <a:lnTo>
                    <a:pt x="55566" y="555663"/>
                  </a:lnTo>
                  <a:cubicBezTo>
                    <a:pt x="24878" y="555663"/>
                    <a:pt x="0" y="530785"/>
                    <a:pt x="0" y="500097"/>
                  </a:cubicBezTo>
                  <a:lnTo>
                    <a:pt x="0" y="55566"/>
                  </a:lnTo>
                  <a:close/>
                </a:path>
              </a:pathLst>
            </a:custGeom>
            <a:ln>
              <a:solidFill>
                <a:srgbClr val="00B0F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Відділ залучених фінансів</a:t>
              </a:r>
              <a:endParaRPr lang="ru-RU" sz="1400" b="1" dirty="0">
                <a:solidFill>
                  <a:srgbClr val="000000">
                    <a:hueOff val="0"/>
                    <a:satOff val="0"/>
                    <a:lumOff val="0"/>
                    <a:alphaOff val="0"/>
                  </a:srgbClr>
                </a:solidFill>
                <a:latin typeface="Times New Roman"/>
              </a:endParaRPr>
            </a:p>
          </p:txBody>
        </p:sp>
        <p:sp>
          <p:nvSpPr>
            <p:cNvPr id="28" name="Скругленный прямоугольник 27"/>
            <p:cNvSpPr/>
            <p:nvPr/>
          </p:nvSpPr>
          <p:spPr>
            <a:xfrm>
              <a:off x="5406836" y="1373190"/>
              <a:ext cx="2483664" cy="291644"/>
            </a:xfrm>
            <a:prstGeom prst="roundRect">
              <a:avLst>
                <a:gd name="adj" fmla="val 10000"/>
              </a:avLst>
            </a:prstGeom>
            <a:solidFill>
              <a:srgbClr val="009A4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9" name="Полилиния 28"/>
            <p:cNvSpPr/>
            <p:nvPr/>
          </p:nvSpPr>
          <p:spPr>
            <a:xfrm>
              <a:off x="5491998" y="1446104"/>
              <a:ext cx="2483665" cy="285334"/>
            </a:xfrm>
            <a:custGeom>
              <a:avLst/>
              <a:gdLst>
                <a:gd name="connsiteX0" fmla="*/ 0 w 1427783"/>
                <a:gd name="connsiteY0" fmla="*/ 55566 h 555663"/>
                <a:gd name="connsiteX1" fmla="*/ 55566 w 1427783"/>
                <a:gd name="connsiteY1" fmla="*/ 0 h 555663"/>
                <a:gd name="connsiteX2" fmla="*/ 1372217 w 1427783"/>
                <a:gd name="connsiteY2" fmla="*/ 0 h 555663"/>
                <a:gd name="connsiteX3" fmla="*/ 1427783 w 1427783"/>
                <a:gd name="connsiteY3" fmla="*/ 55566 h 555663"/>
                <a:gd name="connsiteX4" fmla="*/ 1427783 w 1427783"/>
                <a:gd name="connsiteY4" fmla="*/ 500097 h 555663"/>
                <a:gd name="connsiteX5" fmla="*/ 1372217 w 1427783"/>
                <a:gd name="connsiteY5" fmla="*/ 555663 h 555663"/>
                <a:gd name="connsiteX6" fmla="*/ 55566 w 1427783"/>
                <a:gd name="connsiteY6" fmla="*/ 555663 h 555663"/>
                <a:gd name="connsiteX7" fmla="*/ 0 w 1427783"/>
                <a:gd name="connsiteY7" fmla="*/ 500097 h 555663"/>
                <a:gd name="connsiteX8" fmla="*/ 0 w 1427783"/>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7783" h="555663">
                  <a:moveTo>
                    <a:pt x="0" y="55566"/>
                  </a:moveTo>
                  <a:cubicBezTo>
                    <a:pt x="0" y="24878"/>
                    <a:pt x="24878" y="0"/>
                    <a:pt x="55566" y="0"/>
                  </a:cubicBezTo>
                  <a:lnTo>
                    <a:pt x="1372217" y="0"/>
                  </a:lnTo>
                  <a:cubicBezTo>
                    <a:pt x="1402905" y="0"/>
                    <a:pt x="1427783" y="24878"/>
                    <a:pt x="1427783" y="55566"/>
                  </a:cubicBezTo>
                  <a:lnTo>
                    <a:pt x="1427783" y="500097"/>
                  </a:lnTo>
                  <a:cubicBezTo>
                    <a:pt x="1427783" y="530785"/>
                    <a:pt x="1402905" y="555663"/>
                    <a:pt x="1372217" y="555663"/>
                  </a:cubicBezTo>
                  <a:lnTo>
                    <a:pt x="55566" y="555663"/>
                  </a:lnTo>
                  <a:cubicBezTo>
                    <a:pt x="24878" y="555663"/>
                    <a:pt x="0" y="530785"/>
                    <a:pt x="0" y="500097"/>
                  </a:cubicBezTo>
                  <a:lnTo>
                    <a:pt x="0" y="55566"/>
                  </a:lnTo>
                  <a:close/>
                </a:path>
              </a:pathLst>
            </a:custGeom>
            <a:ln>
              <a:solidFill>
                <a:srgbClr val="005C2A"/>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600" b="1" dirty="0">
                  <a:solidFill>
                    <a:srgbClr val="000000">
                      <a:hueOff val="0"/>
                      <a:satOff val="0"/>
                      <a:lumOff val="0"/>
                      <a:alphaOff val="0"/>
                    </a:srgbClr>
                  </a:solidFill>
                  <a:latin typeface="Times New Roman"/>
                </a:rPr>
                <a:t>Управління фінансів</a:t>
              </a:r>
              <a:endParaRPr lang="ru-RU" sz="1600" b="1" dirty="0">
                <a:solidFill>
                  <a:srgbClr val="000000">
                    <a:hueOff val="0"/>
                    <a:satOff val="0"/>
                    <a:lumOff val="0"/>
                    <a:alphaOff val="0"/>
                  </a:srgbClr>
                </a:solidFill>
                <a:latin typeface="Times New Roman"/>
              </a:endParaRPr>
            </a:p>
          </p:txBody>
        </p:sp>
        <p:sp>
          <p:nvSpPr>
            <p:cNvPr id="30" name="Скругленный прямоугольник 29"/>
            <p:cNvSpPr/>
            <p:nvPr/>
          </p:nvSpPr>
          <p:spPr>
            <a:xfrm>
              <a:off x="3913346" y="2388737"/>
              <a:ext cx="2038024" cy="556607"/>
            </a:xfrm>
            <a:prstGeom prst="roundRect">
              <a:avLst>
                <a:gd name="adj" fmla="val 10000"/>
              </a:avLst>
            </a:prstGeom>
            <a:solidFill>
              <a:srgbClr val="009A4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1" name="Полилиния 30"/>
            <p:cNvSpPr/>
            <p:nvPr/>
          </p:nvSpPr>
          <p:spPr>
            <a:xfrm>
              <a:off x="4010575" y="2481104"/>
              <a:ext cx="2039596" cy="555663"/>
            </a:xfrm>
            <a:custGeom>
              <a:avLst/>
              <a:gdLst>
                <a:gd name="connsiteX0" fmla="*/ 0 w 1648613"/>
                <a:gd name="connsiteY0" fmla="*/ 55566 h 555663"/>
                <a:gd name="connsiteX1" fmla="*/ 55566 w 1648613"/>
                <a:gd name="connsiteY1" fmla="*/ 0 h 555663"/>
                <a:gd name="connsiteX2" fmla="*/ 1593047 w 1648613"/>
                <a:gd name="connsiteY2" fmla="*/ 0 h 555663"/>
                <a:gd name="connsiteX3" fmla="*/ 1648613 w 1648613"/>
                <a:gd name="connsiteY3" fmla="*/ 55566 h 555663"/>
                <a:gd name="connsiteX4" fmla="*/ 1648613 w 1648613"/>
                <a:gd name="connsiteY4" fmla="*/ 500097 h 555663"/>
                <a:gd name="connsiteX5" fmla="*/ 1593047 w 1648613"/>
                <a:gd name="connsiteY5" fmla="*/ 555663 h 555663"/>
                <a:gd name="connsiteX6" fmla="*/ 55566 w 1648613"/>
                <a:gd name="connsiteY6" fmla="*/ 555663 h 555663"/>
                <a:gd name="connsiteX7" fmla="*/ 0 w 1648613"/>
                <a:gd name="connsiteY7" fmla="*/ 500097 h 555663"/>
                <a:gd name="connsiteX8" fmla="*/ 0 w 1648613"/>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8613" h="555663">
                  <a:moveTo>
                    <a:pt x="0" y="55566"/>
                  </a:moveTo>
                  <a:cubicBezTo>
                    <a:pt x="0" y="24878"/>
                    <a:pt x="24878" y="0"/>
                    <a:pt x="55566" y="0"/>
                  </a:cubicBezTo>
                  <a:lnTo>
                    <a:pt x="1593047" y="0"/>
                  </a:lnTo>
                  <a:cubicBezTo>
                    <a:pt x="1623735" y="0"/>
                    <a:pt x="1648613" y="24878"/>
                    <a:pt x="1648613" y="55566"/>
                  </a:cubicBezTo>
                  <a:lnTo>
                    <a:pt x="1648613" y="500097"/>
                  </a:lnTo>
                  <a:cubicBezTo>
                    <a:pt x="1648613" y="530785"/>
                    <a:pt x="1623735" y="555663"/>
                    <a:pt x="1593047" y="555663"/>
                  </a:cubicBezTo>
                  <a:lnTo>
                    <a:pt x="55566" y="555663"/>
                  </a:lnTo>
                  <a:cubicBezTo>
                    <a:pt x="24878" y="555663"/>
                    <a:pt x="0" y="530785"/>
                    <a:pt x="0" y="500097"/>
                  </a:cubicBezTo>
                  <a:lnTo>
                    <a:pt x="0" y="55566"/>
                  </a:lnTo>
                  <a:close/>
                </a:path>
              </a:pathLst>
            </a:custGeom>
            <a:ln>
              <a:solidFill>
                <a:srgbClr val="005C2A"/>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Заступник начальника управління</a:t>
              </a:r>
              <a:endParaRPr lang="ru-RU" sz="1400" b="1" dirty="0">
                <a:solidFill>
                  <a:srgbClr val="000000">
                    <a:hueOff val="0"/>
                    <a:satOff val="0"/>
                    <a:lumOff val="0"/>
                    <a:alphaOff val="0"/>
                  </a:srgbClr>
                </a:solidFill>
                <a:latin typeface="Times New Roman"/>
              </a:endParaRPr>
            </a:p>
          </p:txBody>
        </p:sp>
        <p:sp>
          <p:nvSpPr>
            <p:cNvPr id="32" name="Скругленный прямоугольник 31"/>
            <p:cNvSpPr/>
            <p:nvPr/>
          </p:nvSpPr>
          <p:spPr>
            <a:xfrm>
              <a:off x="36283" y="3552655"/>
              <a:ext cx="1622762" cy="984401"/>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Полилиния 32"/>
            <p:cNvSpPr/>
            <p:nvPr/>
          </p:nvSpPr>
          <p:spPr>
            <a:xfrm>
              <a:off x="133510" y="3645024"/>
              <a:ext cx="1615501" cy="989916"/>
            </a:xfrm>
            <a:custGeom>
              <a:avLst/>
              <a:gdLst>
                <a:gd name="connsiteX0" fmla="*/ 0 w 1615501"/>
                <a:gd name="connsiteY0" fmla="*/ 55566 h 555663"/>
                <a:gd name="connsiteX1" fmla="*/ 55566 w 1615501"/>
                <a:gd name="connsiteY1" fmla="*/ 0 h 555663"/>
                <a:gd name="connsiteX2" fmla="*/ 1559935 w 1615501"/>
                <a:gd name="connsiteY2" fmla="*/ 0 h 555663"/>
                <a:gd name="connsiteX3" fmla="*/ 1615501 w 1615501"/>
                <a:gd name="connsiteY3" fmla="*/ 55566 h 555663"/>
                <a:gd name="connsiteX4" fmla="*/ 1615501 w 1615501"/>
                <a:gd name="connsiteY4" fmla="*/ 500097 h 555663"/>
                <a:gd name="connsiteX5" fmla="*/ 1559935 w 1615501"/>
                <a:gd name="connsiteY5" fmla="*/ 555663 h 555663"/>
                <a:gd name="connsiteX6" fmla="*/ 55566 w 1615501"/>
                <a:gd name="connsiteY6" fmla="*/ 555663 h 555663"/>
                <a:gd name="connsiteX7" fmla="*/ 0 w 1615501"/>
                <a:gd name="connsiteY7" fmla="*/ 500097 h 555663"/>
                <a:gd name="connsiteX8" fmla="*/ 0 w 1615501"/>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15501" h="555663">
                  <a:moveTo>
                    <a:pt x="0" y="55566"/>
                  </a:moveTo>
                  <a:cubicBezTo>
                    <a:pt x="0" y="24878"/>
                    <a:pt x="24878" y="0"/>
                    <a:pt x="55566" y="0"/>
                  </a:cubicBezTo>
                  <a:lnTo>
                    <a:pt x="1559935" y="0"/>
                  </a:lnTo>
                  <a:cubicBezTo>
                    <a:pt x="1590623" y="0"/>
                    <a:pt x="1615501" y="24878"/>
                    <a:pt x="1615501" y="55566"/>
                  </a:cubicBezTo>
                  <a:lnTo>
                    <a:pt x="1615501" y="500097"/>
                  </a:lnTo>
                  <a:cubicBezTo>
                    <a:pt x="1615501" y="530785"/>
                    <a:pt x="1590623" y="555663"/>
                    <a:pt x="1559935"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000" tIns="0" rIns="0" bIns="0" numCol="1" spcCol="1270" anchor="ctr" anchorCtr="0">
              <a:noAutofit/>
            </a:bodyPr>
            <a:lstStyle/>
            <a:p>
              <a:pPr algn="ctr" defTabSz="400050" eaLnBrk="0" fontAlgn="base" hangingPunct="0">
                <a:lnSpc>
                  <a:spcPct val="90000"/>
                </a:lnSpc>
                <a:spcBef>
                  <a:spcPct val="0"/>
                </a:spcBef>
                <a:spcAft>
                  <a:spcPct val="35000"/>
                </a:spcAft>
              </a:pPr>
              <a:r>
                <a:rPr lang="uk-UA" sz="1200" b="1" dirty="0">
                  <a:solidFill>
                    <a:srgbClr val="000000">
                      <a:hueOff val="0"/>
                      <a:satOff val="0"/>
                      <a:lumOff val="0"/>
                      <a:alphaOff val="0"/>
                    </a:srgbClr>
                  </a:solidFill>
                  <a:latin typeface="Times New Roman"/>
                </a:rPr>
                <a:t>Відділ фінансування соціального забезпечення і програм соціального захисту населення</a:t>
              </a:r>
              <a:endParaRPr lang="ru-RU" sz="1200" b="1" dirty="0">
                <a:solidFill>
                  <a:srgbClr val="000000">
                    <a:hueOff val="0"/>
                    <a:satOff val="0"/>
                    <a:lumOff val="0"/>
                    <a:alphaOff val="0"/>
                  </a:srgbClr>
                </a:solidFill>
                <a:latin typeface="Times New Roman"/>
              </a:endParaRPr>
            </a:p>
          </p:txBody>
        </p:sp>
        <p:sp>
          <p:nvSpPr>
            <p:cNvPr id="34" name="Скругленный прямоугольник 33"/>
            <p:cNvSpPr/>
            <p:nvPr/>
          </p:nvSpPr>
          <p:spPr>
            <a:xfrm>
              <a:off x="1882486" y="3552656"/>
              <a:ext cx="1312365" cy="984400"/>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5" name="Полилиния 34"/>
            <p:cNvSpPr/>
            <p:nvPr/>
          </p:nvSpPr>
          <p:spPr>
            <a:xfrm>
              <a:off x="1979714" y="3645024"/>
              <a:ext cx="1325461" cy="989916"/>
            </a:xfrm>
            <a:custGeom>
              <a:avLst/>
              <a:gdLst>
                <a:gd name="connsiteX0" fmla="*/ 0 w 1366581"/>
                <a:gd name="connsiteY0" fmla="*/ 55566 h 555663"/>
                <a:gd name="connsiteX1" fmla="*/ 55566 w 1366581"/>
                <a:gd name="connsiteY1" fmla="*/ 0 h 555663"/>
                <a:gd name="connsiteX2" fmla="*/ 1311015 w 1366581"/>
                <a:gd name="connsiteY2" fmla="*/ 0 h 555663"/>
                <a:gd name="connsiteX3" fmla="*/ 1366581 w 1366581"/>
                <a:gd name="connsiteY3" fmla="*/ 55566 h 555663"/>
                <a:gd name="connsiteX4" fmla="*/ 1366581 w 1366581"/>
                <a:gd name="connsiteY4" fmla="*/ 500097 h 555663"/>
                <a:gd name="connsiteX5" fmla="*/ 1311015 w 1366581"/>
                <a:gd name="connsiteY5" fmla="*/ 555663 h 555663"/>
                <a:gd name="connsiteX6" fmla="*/ 55566 w 1366581"/>
                <a:gd name="connsiteY6" fmla="*/ 555663 h 555663"/>
                <a:gd name="connsiteX7" fmla="*/ 0 w 1366581"/>
                <a:gd name="connsiteY7" fmla="*/ 500097 h 555663"/>
                <a:gd name="connsiteX8" fmla="*/ 0 w 1366581"/>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581" h="555663">
                  <a:moveTo>
                    <a:pt x="0" y="55566"/>
                  </a:moveTo>
                  <a:cubicBezTo>
                    <a:pt x="0" y="24878"/>
                    <a:pt x="24878" y="0"/>
                    <a:pt x="55566" y="0"/>
                  </a:cubicBezTo>
                  <a:lnTo>
                    <a:pt x="1311015" y="0"/>
                  </a:lnTo>
                  <a:cubicBezTo>
                    <a:pt x="1341703" y="0"/>
                    <a:pt x="1366581" y="24878"/>
                    <a:pt x="1366581" y="55566"/>
                  </a:cubicBezTo>
                  <a:lnTo>
                    <a:pt x="1366581" y="500097"/>
                  </a:lnTo>
                  <a:cubicBezTo>
                    <a:pt x="1366581" y="530785"/>
                    <a:pt x="1341703" y="555663"/>
                    <a:pt x="1311015"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000" tIns="0" rIns="0" bIns="0" numCol="1" spcCol="1270" anchor="ctr" anchorCtr="0">
              <a:noAutofit/>
            </a:bodyPr>
            <a:lstStyle/>
            <a:p>
              <a:pPr algn="ctr" defTabSz="444500" eaLnBrk="0" fontAlgn="base" hangingPunct="0">
                <a:lnSpc>
                  <a:spcPct val="90000"/>
                </a:lnSpc>
                <a:spcBef>
                  <a:spcPct val="0"/>
                </a:spcBef>
                <a:spcAft>
                  <a:spcPct val="35000"/>
                </a:spcAft>
              </a:pPr>
              <a:r>
                <a:rPr lang="uk-UA" sz="1200" b="1" dirty="0">
                  <a:solidFill>
                    <a:srgbClr val="000000">
                      <a:hueOff val="0"/>
                      <a:satOff val="0"/>
                      <a:lumOff val="0"/>
                      <a:alphaOff val="0"/>
                    </a:srgbClr>
                  </a:solidFill>
                  <a:latin typeface="Times New Roman"/>
                </a:rPr>
                <a:t>Відділ фінансування місцевих органів влади і управління</a:t>
              </a:r>
              <a:endParaRPr lang="ru-RU" sz="1200" b="1" dirty="0">
                <a:solidFill>
                  <a:srgbClr val="000000">
                    <a:hueOff val="0"/>
                    <a:satOff val="0"/>
                    <a:lumOff val="0"/>
                    <a:alphaOff val="0"/>
                  </a:srgbClr>
                </a:solidFill>
                <a:latin typeface="Times New Roman"/>
              </a:endParaRPr>
            </a:p>
          </p:txBody>
        </p:sp>
        <p:sp>
          <p:nvSpPr>
            <p:cNvPr id="36" name="Скругленный прямоугольник 35"/>
            <p:cNvSpPr/>
            <p:nvPr/>
          </p:nvSpPr>
          <p:spPr>
            <a:xfrm>
              <a:off x="3418291" y="3552656"/>
              <a:ext cx="916851" cy="984400"/>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7" name="Полилиния 36"/>
            <p:cNvSpPr/>
            <p:nvPr/>
          </p:nvSpPr>
          <p:spPr>
            <a:xfrm>
              <a:off x="3515521" y="3645024"/>
              <a:ext cx="875060" cy="989916"/>
            </a:xfrm>
            <a:custGeom>
              <a:avLst/>
              <a:gdLst>
                <a:gd name="connsiteX0" fmla="*/ 0 w 875060"/>
                <a:gd name="connsiteY0" fmla="*/ 55566 h 555663"/>
                <a:gd name="connsiteX1" fmla="*/ 55566 w 875060"/>
                <a:gd name="connsiteY1" fmla="*/ 0 h 555663"/>
                <a:gd name="connsiteX2" fmla="*/ 819494 w 875060"/>
                <a:gd name="connsiteY2" fmla="*/ 0 h 555663"/>
                <a:gd name="connsiteX3" fmla="*/ 875060 w 875060"/>
                <a:gd name="connsiteY3" fmla="*/ 55566 h 555663"/>
                <a:gd name="connsiteX4" fmla="*/ 875060 w 875060"/>
                <a:gd name="connsiteY4" fmla="*/ 500097 h 555663"/>
                <a:gd name="connsiteX5" fmla="*/ 819494 w 875060"/>
                <a:gd name="connsiteY5" fmla="*/ 555663 h 555663"/>
                <a:gd name="connsiteX6" fmla="*/ 55566 w 875060"/>
                <a:gd name="connsiteY6" fmla="*/ 555663 h 555663"/>
                <a:gd name="connsiteX7" fmla="*/ 0 w 875060"/>
                <a:gd name="connsiteY7" fmla="*/ 500097 h 555663"/>
                <a:gd name="connsiteX8" fmla="*/ 0 w 87506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5060" h="555663">
                  <a:moveTo>
                    <a:pt x="0" y="55566"/>
                  </a:moveTo>
                  <a:cubicBezTo>
                    <a:pt x="0" y="24878"/>
                    <a:pt x="24878" y="0"/>
                    <a:pt x="55566" y="0"/>
                  </a:cubicBezTo>
                  <a:lnTo>
                    <a:pt x="819494" y="0"/>
                  </a:lnTo>
                  <a:cubicBezTo>
                    <a:pt x="850182" y="0"/>
                    <a:pt x="875060" y="24878"/>
                    <a:pt x="875060" y="55566"/>
                  </a:cubicBezTo>
                  <a:lnTo>
                    <a:pt x="875060" y="500097"/>
                  </a:lnTo>
                  <a:cubicBezTo>
                    <a:pt x="875060" y="530785"/>
                    <a:pt x="850182" y="555663"/>
                    <a:pt x="819494"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Відділ обліку та звітності</a:t>
              </a:r>
              <a:endParaRPr lang="ru-RU" sz="1400" b="1" dirty="0">
                <a:solidFill>
                  <a:srgbClr val="000000">
                    <a:hueOff val="0"/>
                    <a:satOff val="0"/>
                    <a:lumOff val="0"/>
                    <a:alphaOff val="0"/>
                  </a:srgbClr>
                </a:solidFill>
                <a:latin typeface="Times New Roman"/>
              </a:endParaRPr>
            </a:p>
          </p:txBody>
        </p:sp>
        <p:sp>
          <p:nvSpPr>
            <p:cNvPr id="38" name="Скругленный прямоугольник 37"/>
            <p:cNvSpPr/>
            <p:nvPr/>
          </p:nvSpPr>
          <p:spPr>
            <a:xfrm>
              <a:off x="4528846" y="3565480"/>
              <a:ext cx="1320137" cy="971576"/>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9" name="Полилиния 38"/>
            <p:cNvSpPr/>
            <p:nvPr/>
          </p:nvSpPr>
          <p:spPr>
            <a:xfrm>
              <a:off x="4626075" y="3657847"/>
              <a:ext cx="1303494" cy="977093"/>
            </a:xfrm>
            <a:custGeom>
              <a:avLst/>
              <a:gdLst>
                <a:gd name="connsiteX0" fmla="*/ 0 w 875060"/>
                <a:gd name="connsiteY0" fmla="*/ 55566 h 555663"/>
                <a:gd name="connsiteX1" fmla="*/ 55566 w 875060"/>
                <a:gd name="connsiteY1" fmla="*/ 0 h 555663"/>
                <a:gd name="connsiteX2" fmla="*/ 819494 w 875060"/>
                <a:gd name="connsiteY2" fmla="*/ 0 h 555663"/>
                <a:gd name="connsiteX3" fmla="*/ 875060 w 875060"/>
                <a:gd name="connsiteY3" fmla="*/ 55566 h 555663"/>
                <a:gd name="connsiteX4" fmla="*/ 875060 w 875060"/>
                <a:gd name="connsiteY4" fmla="*/ 500097 h 555663"/>
                <a:gd name="connsiteX5" fmla="*/ 819494 w 875060"/>
                <a:gd name="connsiteY5" fmla="*/ 555663 h 555663"/>
                <a:gd name="connsiteX6" fmla="*/ 55566 w 875060"/>
                <a:gd name="connsiteY6" fmla="*/ 555663 h 555663"/>
                <a:gd name="connsiteX7" fmla="*/ 0 w 875060"/>
                <a:gd name="connsiteY7" fmla="*/ 500097 h 555663"/>
                <a:gd name="connsiteX8" fmla="*/ 0 w 87506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5060" h="555663">
                  <a:moveTo>
                    <a:pt x="0" y="55566"/>
                  </a:moveTo>
                  <a:cubicBezTo>
                    <a:pt x="0" y="24878"/>
                    <a:pt x="24878" y="0"/>
                    <a:pt x="55566" y="0"/>
                  </a:cubicBezTo>
                  <a:lnTo>
                    <a:pt x="819494" y="0"/>
                  </a:lnTo>
                  <a:cubicBezTo>
                    <a:pt x="850182" y="0"/>
                    <a:pt x="875060" y="24878"/>
                    <a:pt x="875060" y="55566"/>
                  </a:cubicBezTo>
                  <a:lnTo>
                    <a:pt x="875060" y="500097"/>
                  </a:lnTo>
                  <a:cubicBezTo>
                    <a:pt x="875060" y="530785"/>
                    <a:pt x="850182" y="555663"/>
                    <a:pt x="819494"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algn="ctr" defTabSz="444500" eaLnBrk="0" fontAlgn="base" hangingPunct="0">
                <a:lnSpc>
                  <a:spcPct val="90000"/>
                </a:lnSpc>
                <a:spcBef>
                  <a:spcPct val="0"/>
                </a:spcBef>
                <a:spcAft>
                  <a:spcPct val="35000"/>
                </a:spcAft>
              </a:pPr>
              <a:r>
                <a:rPr lang="uk-UA" sz="1200" b="1" dirty="0">
                  <a:solidFill>
                    <a:srgbClr val="000000">
                      <a:hueOff val="0"/>
                      <a:satOff val="0"/>
                      <a:lumOff val="0"/>
                      <a:alphaOff val="0"/>
                    </a:srgbClr>
                  </a:solidFill>
                  <a:latin typeface="Times New Roman"/>
                </a:rPr>
                <a:t>Відділ фінансування підприємств комунальної власності та інвестицій</a:t>
              </a:r>
              <a:endParaRPr lang="ru-RU" sz="1200" b="1" dirty="0">
                <a:solidFill>
                  <a:srgbClr val="000000">
                    <a:hueOff val="0"/>
                    <a:satOff val="0"/>
                    <a:lumOff val="0"/>
                    <a:alphaOff val="0"/>
                  </a:srgbClr>
                </a:solidFill>
                <a:latin typeface="Times New Roman"/>
              </a:endParaRPr>
            </a:p>
          </p:txBody>
        </p:sp>
        <p:sp>
          <p:nvSpPr>
            <p:cNvPr id="40" name="Скругленный прямоугольник 39"/>
            <p:cNvSpPr/>
            <p:nvPr/>
          </p:nvSpPr>
          <p:spPr>
            <a:xfrm>
              <a:off x="6042686" y="3567648"/>
              <a:ext cx="897480" cy="969408"/>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1" name="Полилиния 40"/>
            <p:cNvSpPr/>
            <p:nvPr/>
          </p:nvSpPr>
          <p:spPr>
            <a:xfrm>
              <a:off x="6139915" y="3660016"/>
              <a:ext cx="875060" cy="974924"/>
            </a:xfrm>
            <a:custGeom>
              <a:avLst/>
              <a:gdLst>
                <a:gd name="connsiteX0" fmla="*/ 0 w 875060"/>
                <a:gd name="connsiteY0" fmla="*/ 55566 h 555663"/>
                <a:gd name="connsiteX1" fmla="*/ 55566 w 875060"/>
                <a:gd name="connsiteY1" fmla="*/ 0 h 555663"/>
                <a:gd name="connsiteX2" fmla="*/ 819494 w 875060"/>
                <a:gd name="connsiteY2" fmla="*/ 0 h 555663"/>
                <a:gd name="connsiteX3" fmla="*/ 875060 w 875060"/>
                <a:gd name="connsiteY3" fmla="*/ 55566 h 555663"/>
                <a:gd name="connsiteX4" fmla="*/ 875060 w 875060"/>
                <a:gd name="connsiteY4" fmla="*/ 500097 h 555663"/>
                <a:gd name="connsiteX5" fmla="*/ 819494 w 875060"/>
                <a:gd name="connsiteY5" fmla="*/ 555663 h 555663"/>
                <a:gd name="connsiteX6" fmla="*/ 55566 w 875060"/>
                <a:gd name="connsiteY6" fmla="*/ 555663 h 555663"/>
                <a:gd name="connsiteX7" fmla="*/ 0 w 875060"/>
                <a:gd name="connsiteY7" fmla="*/ 500097 h 555663"/>
                <a:gd name="connsiteX8" fmla="*/ 0 w 87506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5060" h="555663">
                  <a:moveTo>
                    <a:pt x="0" y="55566"/>
                  </a:moveTo>
                  <a:cubicBezTo>
                    <a:pt x="0" y="24878"/>
                    <a:pt x="24878" y="0"/>
                    <a:pt x="55566" y="0"/>
                  </a:cubicBezTo>
                  <a:lnTo>
                    <a:pt x="819494" y="0"/>
                  </a:lnTo>
                  <a:cubicBezTo>
                    <a:pt x="850182" y="0"/>
                    <a:pt x="875060" y="24878"/>
                    <a:pt x="875060" y="55566"/>
                  </a:cubicBezTo>
                  <a:lnTo>
                    <a:pt x="875060" y="500097"/>
                  </a:lnTo>
                  <a:cubicBezTo>
                    <a:pt x="875060" y="530785"/>
                    <a:pt x="850182" y="555663"/>
                    <a:pt x="819494"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algn="ctr" defTabSz="622300" eaLnBrk="0" fontAlgn="base" hangingPunct="0">
                <a:lnSpc>
                  <a:spcPct val="90000"/>
                </a:lnSpc>
                <a:spcBef>
                  <a:spcPct val="0"/>
                </a:spcBef>
                <a:spcAft>
                  <a:spcPct val="35000"/>
                </a:spcAft>
              </a:pPr>
              <a:r>
                <a:rPr lang="uk-UA" sz="1200" b="1" dirty="0">
                  <a:solidFill>
                    <a:srgbClr val="000000">
                      <a:hueOff val="0"/>
                      <a:satOff val="0"/>
                      <a:lumOff val="0"/>
                      <a:alphaOff val="0"/>
                    </a:srgbClr>
                  </a:solidFill>
                  <a:latin typeface="Times New Roman"/>
                </a:rPr>
                <a:t>Відділ прогнозу-</a:t>
              </a:r>
              <a:r>
                <a:rPr lang="uk-UA" sz="1200" b="1" dirty="0" err="1">
                  <a:solidFill>
                    <a:srgbClr val="000000">
                      <a:hueOff val="0"/>
                      <a:satOff val="0"/>
                      <a:lumOff val="0"/>
                      <a:alphaOff val="0"/>
                    </a:srgbClr>
                  </a:solidFill>
                  <a:latin typeface="Times New Roman"/>
                </a:rPr>
                <a:t>вання</a:t>
              </a:r>
              <a:r>
                <a:rPr lang="uk-UA" sz="1200" b="1" dirty="0">
                  <a:solidFill>
                    <a:srgbClr val="000000">
                      <a:hueOff val="0"/>
                      <a:satOff val="0"/>
                      <a:lumOff val="0"/>
                      <a:alphaOff val="0"/>
                    </a:srgbClr>
                  </a:solidFill>
                  <a:latin typeface="Times New Roman"/>
                </a:rPr>
                <a:t> та аналізу  доходів</a:t>
              </a:r>
              <a:endParaRPr lang="ru-RU" sz="1200" b="1" dirty="0">
                <a:solidFill>
                  <a:srgbClr val="000000">
                    <a:hueOff val="0"/>
                    <a:satOff val="0"/>
                    <a:lumOff val="0"/>
                    <a:alphaOff val="0"/>
                  </a:srgbClr>
                </a:solidFill>
                <a:latin typeface="Times New Roman"/>
              </a:endParaRPr>
            </a:p>
          </p:txBody>
        </p:sp>
        <p:sp>
          <p:nvSpPr>
            <p:cNvPr id="42" name="Скругленный прямоугольник 41"/>
            <p:cNvSpPr/>
            <p:nvPr/>
          </p:nvSpPr>
          <p:spPr>
            <a:xfrm>
              <a:off x="6577445" y="2373897"/>
              <a:ext cx="2218592" cy="555663"/>
            </a:xfrm>
            <a:prstGeom prst="roundRect">
              <a:avLst>
                <a:gd name="adj" fmla="val 10000"/>
              </a:avLst>
            </a:prstGeom>
            <a:solidFill>
              <a:srgbClr val="009A4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3" name="Полилиния 42"/>
            <p:cNvSpPr/>
            <p:nvPr/>
          </p:nvSpPr>
          <p:spPr>
            <a:xfrm>
              <a:off x="6674674" y="2466265"/>
              <a:ext cx="2218592" cy="555663"/>
            </a:xfrm>
            <a:custGeom>
              <a:avLst/>
              <a:gdLst>
                <a:gd name="connsiteX0" fmla="*/ 0 w 2218592"/>
                <a:gd name="connsiteY0" fmla="*/ 55566 h 555663"/>
                <a:gd name="connsiteX1" fmla="*/ 55566 w 2218592"/>
                <a:gd name="connsiteY1" fmla="*/ 0 h 555663"/>
                <a:gd name="connsiteX2" fmla="*/ 2163026 w 2218592"/>
                <a:gd name="connsiteY2" fmla="*/ 0 h 555663"/>
                <a:gd name="connsiteX3" fmla="*/ 2218592 w 2218592"/>
                <a:gd name="connsiteY3" fmla="*/ 55566 h 555663"/>
                <a:gd name="connsiteX4" fmla="*/ 2218592 w 2218592"/>
                <a:gd name="connsiteY4" fmla="*/ 500097 h 555663"/>
                <a:gd name="connsiteX5" fmla="*/ 2163026 w 2218592"/>
                <a:gd name="connsiteY5" fmla="*/ 555663 h 555663"/>
                <a:gd name="connsiteX6" fmla="*/ 55566 w 2218592"/>
                <a:gd name="connsiteY6" fmla="*/ 555663 h 555663"/>
                <a:gd name="connsiteX7" fmla="*/ 0 w 2218592"/>
                <a:gd name="connsiteY7" fmla="*/ 500097 h 555663"/>
                <a:gd name="connsiteX8" fmla="*/ 0 w 2218592"/>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18592" h="555663">
                  <a:moveTo>
                    <a:pt x="0" y="55566"/>
                  </a:moveTo>
                  <a:cubicBezTo>
                    <a:pt x="0" y="24878"/>
                    <a:pt x="24878" y="0"/>
                    <a:pt x="55566" y="0"/>
                  </a:cubicBezTo>
                  <a:lnTo>
                    <a:pt x="2163026" y="0"/>
                  </a:lnTo>
                  <a:cubicBezTo>
                    <a:pt x="2193714" y="0"/>
                    <a:pt x="2218592" y="24878"/>
                    <a:pt x="2218592" y="55566"/>
                  </a:cubicBezTo>
                  <a:lnTo>
                    <a:pt x="2218592" y="500097"/>
                  </a:lnTo>
                  <a:cubicBezTo>
                    <a:pt x="2218592" y="530785"/>
                    <a:pt x="2193714" y="555663"/>
                    <a:pt x="2163026" y="555663"/>
                  </a:cubicBezTo>
                  <a:lnTo>
                    <a:pt x="55566" y="555663"/>
                  </a:lnTo>
                  <a:cubicBezTo>
                    <a:pt x="24878" y="555663"/>
                    <a:pt x="0" y="530785"/>
                    <a:pt x="0" y="500097"/>
                  </a:cubicBezTo>
                  <a:lnTo>
                    <a:pt x="0" y="55566"/>
                  </a:lnTo>
                  <a:close/>
                </a:path>
              </a:pathLst>
            </a:custGeom>
            <a:ln>
              <a:solidFill>
                <a:srgbClr val="00B05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Заступник начальника управління</a:t>
              </a:r>
              <a:r>
                <a:rPr lang="en-US" sz="1400" b="1" dirty="0">
                  <a:solidFill>
                    <a:srgbClr val="000000">
                      <a:hueOff val="0"/>
                      <a:satOff val="0"/>
                      <a:lumOff val="0"/>
                      <a:alphaOff val="0"/>
                    </a:srgbClr>
                  </a:solidFill>
                  <a:latin typeface="Times New Roman"/>
                </a:rPr>
                <a:t> -</a:t>
              </a:r>
              <a:r>
                <a:rPr lang="uk-UA" sz="1400" b="1" dirty="0">
                  <a:solidFill>
                    <a:srgbClr val="000000">
                      <a:hueOff val="0"/>
                      <a:satOff val="0"/>
                      <a:lumOff val="0"/>
                      <a:alphaOff val="0"/>
                    </a:srgbClr>
                  </a:solidFill>
                  <a:latin typeface="Times New Roman"/>
                </a:rPr>
                <a:t> начальник бюджетного відділу</a:t>
              </a:r>
              <a:endParaRPr lang="ru-RU" sz="1400" b="1" dirty="0">
                <a:solidFill>
                  <a:srgbClr val="000000">
                    <a:hueOff val="0"/>
                    <a:satOff val="0"/>
                    <a:lumOff val="0"/>
                    <a:alphaOff val="0"/>
                  </a:srgbClr>
                </a:solidFill>
                <a:latin typeface="Times New Roman"/>
              </a:endParaRPr>
            </a:p>
          </p:txBody>
        </p:sp>
        <p:sp>
          <p:nvSpPr>
            <p:cNvPr id="44" name="Скругленный прямоугольник 43"/>
            <p:cNvSpPr/>
            <p:nvPr/>
          </p:nvSpPr>
          <p:spPr>
            <a:xfrm>
              <a:off x="7282733" y="3181429"/>
              <a:ext cx="1285534" cy="589579"/>
            </a:xfrm>
            <a:prstGeom prst="roundRect">
              <a:avLst>
                <a:gd name="adj" fmla="val 10000"/>
              </a:avLst>
            </a:prstGeom>
            <a:solidFill>
              <a:srgbClr val="009A4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Полилиния 44"/>
            <p:cNvSpPr/>
            <p:nvPr/>
          </p:nvSpPr>
          <p:spPr>
            <a:xfrm>
              <a:off x="7355741" y="3276425"/>
              <a:ext cx="1323771" cy="555663"/>
            </a:xfrm>
            <a:custGeom>
              <a:avLst/>
              <a:gdLst>
                <a:gd name="connsiteX0" fmla="*/ 0 w 875060"/>
                <a:gd name="connsiteY0" fmla="*/ 55566 h 555663"/>
                <a:gd name="connsiteX1" fmla="*/ 55566 w 875060"/>
                <a:gd name="connsiteY1" fmla="*/ 0 h 555663"/>
                <a:gd name="connsiteX2" fmla="*/ 819494 w 875060"/>
                <a:gd name="connsiteY2" fmla="*/ 0 h 555663"/>
                <a:gd name="connsiteX3" fmla="*/ 875060 w 875060"/>
                <a:gd name="connsiteY3" fmla="*/ 55566 h 555663"/>
                <a:gd name="connsiteX4" fmla="*/ 875060 w 875060"/>
                <a:gd name="connsiteY4" fmla="*/ 500097 h 555663"/>
                <a:gd name="connsiteX5" fmla="*/ 819494 w 875060"/>
                <a:gd name="connsiteY5" fmla="*/ 555663 h 555663"/>
                <a:gd name="connsiteX6" fmla="*/ 55566 w 875060"/>
                <a:gd name="connsiteY6" fmla="*/ 555663 h 555663"/>
                <a:gd name="connsiteX7" fmla="*/ 0 w 875060"/>
                <a:gd name="connsiteY7" fmla="*/ 500097 h 555663"/>
                <a:gd name="connsiteX8" fmla="*/ 0 w 87506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5060" h="555663">
                  <a:moveTo>
                    <a:pt x="0" y="55566"/>
                  </a:moveTo>
                  <a:cubicBezTo>
                    <a:pt x="0" y="24878"/>
                    <a:pt x="24878" y="0"/>
                    <a:pt x="55566" y="0"/>
                  </a:cubicBezTo>
                  <a:lnTo>
                    <a:pt x="819494" y="0"/>
                  </a:lnTo>
                  <a:cubicBezTo>
                    <a:pt x="850182" y="0"/>
                    <a:pt x="875060" y="24878"/>
                    <a:pt x="875060" y="55566"/>
                  </a:cubicBezTo>
                  <a:lnTo>
                    <a:pt x="875060" y="500097"/>
                  </a:lnTo>
                  <a:cubicBezTo>
                    <a:pt x="875060" y="530785"/>
                    <a:pt x="850182" y="555663"/>
                    <a:pt x="819494" y="555663"/>
                  </a:cubicBezTo>
                  <a:lnTo>
                    <a:pt x="55566" y="555663"/>
                  </a:lnTo>
                  <a:cubicBezTo>
                    <a:pt x="24878" y="555663"/>
                    <a:pt x="0" y="530785"/>
                    <a:pt x="0" y="500097"/>
                  </a:cubicBezTo>
                  <a:lnTo>
                    <a:pt x="0" y="55566"/>
                  </a:lnTo>
                  <a:close/>
                </a:path>
              </a:pathLst>
            </a:custGeom>
            <a:ln>
              <a:solidFill>
                <a:srgbClr val="009A4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Бюджетний відділ</a:t>
              </a:r>
              <a:endParaRPr lang="ru-RU" sz="1400" b="1" dirty="0">
                <a:solidFill>
                  <a:srgbClr val="000000">
                    <a:hueOff val="0"/>
                    <a:satOff val="0"/>
                    <a:lumOff val="0"/>
                    <a:alphaOff val="0"/>
                  </a:srgbClr>
                </a:solidFill>
                <a:latin typeface="Times New Roman"/>
              </a:endParaRPr>
            </a:p>
          </p:txBody>
        </p:sp>
      </p:grpSp>
      <p:graphicFrame>
        <p:nvGraphicFramePr>
          <p:cNvPr id="4" name="Схема 3"/>
          <p:cNvGraphicFramePr/>
          <p:nvPr/>
        </p:nvGraphicFramePr>
        <p:xfrm>
          <a:off x="2830064" y="5338478"/>
          <a:ext cx="7837937" cy="915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6" name="Rectangle 2"/>
          <p:cNvSpPr>
            <a:spLocks noChangeArrowheads="1"/>
          </p:cNvSpPr>
          <p:nvPr/>
        </p:nvSpPr>
        <p:spPr bwMode="auto">
          <a:xfrm>
            <a:off x="7015998" y="1746179"/>
            <a:ext cx="2482850" cy="382084"/>
          </a:xfrm>
          <a:prstGeom prst="rect">
            <a:avLst/>
          </a:prstGeom>
          <a:solidFill>
            <a:srgbClr val="D6E3BC">
              <a:alpha val="37000"/>
            </a:srgbClr>
          </a:solidFill>
          <a:ln w="9525">
            <a:solidFill>
              <a:srgbClr val="008000"/>
            </a:solidFill>
            <a:miter lim="800000"/>
            <a:headEnd/>
            <a:tailEnd/>
          </a:ln>
        </p:spPr>
        <p:txBody>
          <a:bodyPr vert="horz" wrap="square" lIns="0" tIns="0" rIns="0" bIns="0" numCol="1" anchor="t" anchorCtr="0" compatLnSpc="1">
            <a:prstTxWarp prst="textNoShape">
              <a:avLst/>
            </a:prstTxWarp>
          </a:bodyPr>
          <a:lstStyle/>
          <a:p>
            <a:pPr algn="ctr" eaLnBrk="0" fontAlgn="base" hangingPunct="0">
              <a:spcBef>
                <a:spcPct val="0"/>
              </a:spcBef>
              <a:spcAft>
                <a:spcPts val="800"/>
              </a:spcAft>
            </a:pPr>
            <a:r>
              <a:rPr lang="uk-UA" altLang="uk-UA" sz="1100" b="1" dirty="0">
                <a:solidFill>
                  <a:srgbClr val="000000"/>
                </a:solidFill>
                <a:latin typeface="Times New Roman" panose="02020603050405020304" pitchFamily="18" charset="0"/>
              </a:rPr>
              <a:t>Заступник директора департаменту – начальник управління</a:t>
            </a:r>
            <a:endParaRPr lang="uk-UA" altLang="uk-UA" sz="1600" b="1" dirty="0">
              <a:solidFill>
                <a:srgbClr val="000000"/>
              </a:solidFill>
              <a:latin typeface="Arial" pitchFamily="34" charset="0"/>
            </a:endParaRPr>
          </a:p>
        </p:txBody>
      </p:sp>
      <p:sp>
        <p:nvSpPr>
          <p:cNvPr id="48" name="Rectangle 2"/>
          <p:cNvSpPr>
            <a:spLocks noChangeArrowheads="1"/>
          </p:cNvSpPr>
          <p:nvPr/>
        </p:nvSpPr>
        <p:spPr bwMode="auto">
          <a:xfrm>
            <a:off x="8896243" y="3844655"/>
            <a:ext cx="1196025" cy="692402"/>
          </a:xfrm>
          <a:prstGeom prst="rect">
            <a:avLst/>
          </a:prstGeom>
          <a:solidFill>
            <a:srgbClr val="92D050">
              <a:alpha val="37000"/>
            </a:srgbClr>
          </a:solidFill>
          <a:ln w="9525">
            <a:solidFill>
              <a:srgbClr val="008000"/>
            </a:solidFill>
            <a:miter lim="800000"/>
            <a:headEnd/>
            <a:tailEnd/>
          </a:ln>
        </p:spPr>
        <p:txBody>
          <a:bodyPr vert="horz" wrap="square" lIns="36000" tIns="36000" rIns="36000" bIns="36000" numCol="1" anchor="t" anchorCtr="0" compatLnSpc="1">
            <a:prstTxWarp prst="textNoShape">
              <a:avLst/>
            </a:prstTxWarp>
          </a:bodyPr>
          <a:lstStyle/>
          <a:p>
            <a:pPr algn="ctr" eaLnBrk="0" fontAlgn="base" hangingPunct="0">
              <a:spcBef>
                <a:spcPct val="0"/>
              </a:spcBef>
              <a:spcAft>
                <a:spcPct val="0"/>
              </a:spcAft>
            </a:pPr>
            <a:r>
              <a:rPr lang="uk-UA" sz="900" b="1" dirty="0">
                <a:solidFill>
                  <a:srgbClr val="000000"/>
                </a:solidFill>
                <a:latin typeface="Arial" pitchFamily="34" charset="0"/>
              </a:rPr>
              <a:t>Сектор фінансування установ соціально-культурної сфери </a:t>
            </a:r>
          </a:p>
        </p:txBody>
      </p:sp>
      <p:sp>
        <p:nvSpPr>
          <p:cNvPr id="50" name="Rectangle 2"/>
          <p:cNvSpPr>
            <a:spLocks noChangeArrowheads="1"/>
          </p:cNvSpPr>
          <p:nvPr/>
        </p:nvSpPr>
        <p:spPr bwMode="auto">
          <a:xfrm>
            <a:off x="2155090" y="1917964"/>
            <a:ext cx="2884430" cy="382084"/>
          </a:xfrm>
          <a:prstGeom prst="rect">
            <a:avLst/>
          </a:prstGeom>
          <a:solidFill>
            <a:srgbClr val="B3EBFF">
              <a:alpha val="36863"/>
            </a:srgbClr>
          </a:solidFill>
          <a:ln w="9525">
            <a:solidFill>
              <a:srgbClr val="00B0F0"/>
            </a:solidFill>
            <a:miter lim="800000"/>
            <a:headEnd/>
            <a:tailEnd/>
          </a:ln>
        </p:spPr>
        <p:txBody>
          <a:bodyPr vert="horz" wrap="square" lIns="0" tIns="0" rIns="0" bIns="0" numCol="1" anchor="t" anchorCtr="0" compatLnSpc="1">
            <a:prstTxWarp prst="textNoShape">
              <a:avLst/>
            </a:prstTxWarp>
          </a:bodyPr>
          <a:lstStyle/>
          <a:p>
            <a:pPr algn="ctr" eaLnBrk="0" fontAlgn="base" hangingPunct="0">
              <a:spcBef>
                <a:spcPct val="0"/>
              </a:spcBef>
              <a:spcAft>
                <a:spcPts val="800"/>
              </a:spcAft>
            </a:pPr>
            <a:r>
              <a:rPr lang="ru-RU" altLang="uk-UA" sz="1100" b="1" dirty="0">
                <a:solidFill>
                  <a:srgbClr val="000000"/>
                </a:solidFill>
                <a:latin typeface="Times New Roman" panose="02020603050405020304" pitchFamily="18" charset="0"/>
              </a:rPr>
              <a:t>Заступник директора департаменту – начальник </a:t>
            </a:r>
            <a:r>
              <a:rPr lang="ru-RU" altLang="uk-UA" sz="1100" b="1" dirty="0" err="1">
                <a:solidFill>
                  <a:srgbClr val="000000"/>
                </a:solidFill>
                <a:latin typeface="Times New Roman" panose="02020603050405020304" pitchFamily="18" charset="0"/>
              </a:rPr>
              <a:t>управління</a:t>
            </a:r>
            <a:endParaRPr lang="uk-UA" altLang="uk-UA" sz="1600" b="1" dirty="0">
              <a:solidFill>
                <a:srgbClr val="000000"/>
              </a:solidFill>
              <a:latin typeface="Arial" pitchFamily="34" charset="0"/>
            </a:endParaRPr>
          </a:p>
        </p:txBody>
      </p:sp>
      <p:cxnSp>
        <p:nvCxnSpPr>
          <p:cNvPr id="55" name="Прямая соединительная линия 54"/>
          <p:cNvCxnSpPr/>
          <p:nvPr/>
        </p:nvCxnSpPr>
        <p:spPr bwMode="auto">
          <a:xfrm>
            <a:off x="9883562" y="2288174"/>
            <a:ext cx="640620" cy="0"/>
          </a:xfrm>
          <a:prstGeom prst="line">
            <a:avLst/>
          </a:prstGeom>
          <a:solidFill>
            <a:schemeClr val="accent1"/>
          </a:solidFill>
          <a:ln w="22225" cap="sq" cmpd="sng" algn="ctr">
            <a:solidFill>
              <a:srgbClr val="009A46"/>
            </a:solidFill>
            <a:prstDash val="solid"/>
            <a:round/>
            <a:headEnd type="none" w="sm" len="sm"/>
            <a:tailEnd type="none" w="sm" len="sm"/>
          </a:ln>
          <a:effectLst/>
        </p:spPr>
      </p:cxnSp>
      <p:cxnSp>
        <p:nvCxnSpPr>
          <p:cNvPr id="57" name="Прямая соединительная линия 56"/>
          <p:cNvCxnSpPr/>
          <p:nvPr/>
        </p:nvCxnSpPr>
        <p:spPr bwMode="auto">
          <a:xfrm>
            <a:off x="4942291" y="5157192"/>
            <a:ext cx="3596684" cy="0"/>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59" name="Прямая соединительная линия 58"/>
          <p:cNvCxnSpPr/>
          <p:nvPr/>
        </p:nvCxnSpPr>
        <p:spPr bwMode="auto">
          <a:xfrm>
            <a:off x="4942291" y="5157192"/>
            <a:ext cx="0" cy="181286"/>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61" name="Прямая соединительная линия 60"/>
          <p:cNvCxnSpPr/>
          <p:nvPr/>
        </p:nvCxnSpPr>
        <p:spPr bwMode="auto">
          <a:xfrm>
            <a:off x="6672064" y="5157192"/>
            <a:ext cx="0" cy="181286"/>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62" name="Прямая соединительная линия 61"/>
          <p:cNvCxnSpPr/>
          <p:nvPr/>
        </p:nvCxnSpPr>
        <p:spPr bwMode="auto">
          <a:xfrm>
            <a:off x="8538975" y="5157192"/>
            <a:ext cx="0" cy="181286"/>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63" name="Прямая соединительная линия 62"/>
          <p:cNvCxnSpPr/>
          <p:nvPr/>
        </p:nvCxnSpPr>
        <p:spPr bwMode="auto">
          <a:xfrm>
            <a:off x="6672064" y="4869160"/>
            <a:ext cx="0" cy="288032"/>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4097" name="Прямая соединительная линия 4096"/>
          <p:cNvCxnSpPr/>
          <p:nvPr/>
        </p:nvCxnSpPr>
        <p:spPr bwMode="auto">
          <a:xfrm>
            <a:off x="6672064" y="4869160"/>
            <a:ext cx="3852118" cy="0"/>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4100" name="Прямая соединительная линия 4099"/>
          <p:cNvCxnSpPr/>
          <p:nvPr/>
        </p:nvCxnSpPr>
        <p:spPr bwMode="auto">
          <a:xfrm flipV="1">
            <a:off x="10524182" y="2299788"/>
            <a:ext cx="0" cy="2569373"/>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4104" name="Прямая соединительная линия 4103"/>
          <p:cNvCxnSpPr/>
          <p:nvPr/>
        </p:nvCxnSpPr>
        <p:spPr bwMode="auto">
          <a:xfrm>
            <a:off x="8257647" y="3476214"/>
            <a:ext cx="377803" cy="0"/>
          </a:xfrm>
          <a:prstGeom prst="line">
            <a:avLst/>
          </a:prstGeom>
          <a:solidFill>
            <a:schemeClr val="accent1"/>
          </a:solidFill>
          <a:ln w="25400" cap="sq" cmpd="sng" algn="ctr">
            <a:solidFill>
              <a:srgbClr val="009A46"/>
            </a:solidFill>
            <a:prstDash val="solid"/>
            <a:round/>
            <a:headEnd type="none" w="sm" len="sm"/>
            <a:tailEnd type="none" w="sm" len="sm"/>
          </a:ln>
          <a:effectLst/>
        </p:spPr>
      </p:cxnSp>
      <p:cxnSp>
        <p:nvCxnSpPr>
          <p:cNvPr id="4106" name="Прямая соединительная линия 4105"/>
          <p:cNvCxnSpPr/>
          <p:nvPr/>
        </p:nvCxnSpPr>
        <p:spPr bwMode="auto">
          <a:xfrm>
            <a:off x="8635449" y="3476215"/>
            <a:ext cx="0" cy="1375685"/>
          </a:xfrm>
          <a:prstGeom prst="line">
            <a:avLst/>
          </a:prstGeom>
          <a:solidFill>
            <a:schemeClr val="accent1"/>
          </a:solidFill>
          <a:ln w="25400" cap="sq" cmpd="sng" algn="ctr">
            <a:solidFill>
              <a:srgbClr val="009A46"/>
            </a:solidFill>
            <a:prstDash val="solid"/>
            <a:round/>
            <a:headEnd type="none" w="sm" len="sm"/>
            <a:tailEnd type="none" w="sm" len="sm"/>
          </a:ln>
          <a:effectLst/>
        </p:spPr>
      </p:cxnSp>
      <p:sp>
        <p:nvSpPr>
          <p:cNvPr id="58"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60" name="Рисунок 5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66" name="Скругленный прямоугольник 65"/>
          <p:cNvSpPr/>
          <p:nvPr/>
        </p:nvSpPr>
        <p:spPr>
          <a:xfrm>
            <a:off x="5293410" y="1395457"/>
            <a:ext cx="1285534" cy="365396"/>
          </a:xfrm>
          <a:prstGeom prst="roundRect">
            <a:avLst>
              <a:gd name="adj" fmla="val 10000"/>
            </a:avLst>
          </a:prstGeom>
          <a:solidFill>
            <a:schemeClr val="tx1">
              <a:lumMod val="50000"/>
              <a:lumOff val="50000"/>
            </a:schemeClr>
          </a:solidFill>
          <a:ln>
            <a:solidFill>
              <a:schemeClr val="bg2">
                <a:lumMod val="50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4" name="Полилиния 63"/>
          <p:cNvSpPr/>
          <p:nvPr/>
        </p:nvSpPr>
        <p:spPr>
          <a:xfrm>
            <a:off x="5365873" y="1472443"/>
            <a:ext cx="1323771" cy="349256"/>
          </a:xfrm>
          <a:custGeom>
            <a:avLst/>
            <a:gdLst>
              <a:gd name="connsiteX0" fmla="*/ 0 w 875060"/>
              <a:gd name="connsiteY0" fmla="*/ 55566 h 555663"/>
              <a:gd name="connsiteX1" fmla="*/ 55566 w 875060"/>
              <a:gd name="connsiteY1" fmla="*/ 0 h 555663"/>
              <a:gd name="connsiteX2" fmla="*/ 819494 w 875060"/>
              <a:gd name="connsiteY2" fmla="*/ 0 h 555663"/>
              <a:gd name="connsiteX3" fmla="*/ 875060 w 875060"/>
              <a:gd name="connsiteY3" fmla="*/ 55566 h 555663"/>
              <a:gd name="connsiteX4" fmla="*/ 875060 w 875060"/>
              <a:gd name="connsiteY4" fmla="*/ 500097 h 555663"/>
              <a:gd name="connsiteX5" fmla="*/ 819494 w 875060"/>
              <a:gd name="connsiteY5" fmla="*/ 555663 h 555663"/>
              <a:gd name="connsiteX6" fmla="*/ 55566 w 875060"/>
              <a:gd name="connsiteY6" fmla="*/ 555663 h 555663"/>
              <a:gd name="connsiteX7" fmla="*/ 0 w 875060"/>
              <a:gd name="connsiteY7" fmla="*/ 500097 h 555663"/>
              <a:gd name="connsiteX8" fmla="*/ 0 w 875060"/>
              <a:gd name="connsiteY8" fmla="*/ 55566 h 55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5060" h="555663">
                <a:moveTo>
                  <a:pt x="0" y="55566"/>
                </a:moveTo>
                <a:cubicBezTo>
                  <a:pt x="0" y="24878"/>
                  <a:pt x="24878" y="0"/>
                  <a:pt x="55566" y="0"/>
                </a:cubicBezTo>
                <a:lnTo>
                  <a:pt x="819494" y="0"/>
                </a:lnTo>
                <a:cubicBezTo>
                  <a:pt x="850182" y="0"/>
                  <a:pt x="875060" y="24878"/>
                  <a:pt x="875060" y="55566"/>
                </a:cubicBezTo>
                <a:lnTo>
                  <a:pt x="875060" y="500097"/>
                </a:lnTo>
                <a:cubicBezTo>
                  <a:pt x="875060" y="530785"/>
                  <a:pt x="850182" y="555663"/>
                  <a:pt x="819494" y="555663"/>
                </a:cubicBezTo>
                <a:lnTo>
                  <a:pt x="55566" y="555663"/>
                </a:lnTo>
                <a:cubicBezTo>
                  <a:pt x="24878" y="555663"/>
                  <a:pt x="0" y="530785"/>
                  <a:pt x="0" y="500097"/>
                </a:cubicBezTo>
                <a:lnTo>
                  <a:pt x="0" y="55566"/>
                </a:lnTo>
                <a:close/>
              </a:path>
            </a:pathLst>
          </a:custGeom>
          <a:ln>
            <a:solidFill>
              <a:schemeClr val="bg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9615" tIns="69615" rIns="69615" bIns="69615" numCol="1" spcCol="1270" anchor="ctr" anchorCtr="0">
            <a:noAutofit/>
          </a:bodyPr>
          <a:lstStyle/>
          <a:p>
            <a:pPr algn="ctr" defTabSz="622300" eaLnBrk="0" fontAlgn="base" hangingPunct="0">
              <a:lnSpc>
                <a:spcPct val="90000"/>
              </a:lnSpc>
              <a:spcBef>
                <a:spcPct val="0"/>
              </a:spcBef>
              <a:spcAft>
                <a:spcPct val="35000"/>
              </a:spcAft>
            </a:pPr>
            <a:r>
              <a:rPr lang="uk-UA" sz="1400" b="1" dirty="0">
                <a:solidFill>
                  <a:srgbClr val="000000">
                    <a:hueOff val="0"/>
                    <a:satOff val="0"/>
                    <a:lumOff val="0"/>
                    <a:alphaOff val="0"/>
                  </a:srgbClr>
                </a:solidFill>
                <a:latin typeface="Times New Roman"/>
              </a:rPr>
              <a:t>Апарат департаменту</a:t>
            </a:r>
            <a:endParaRPr lang="ru-RU" sz="1400" b="1" dirty="0">
              <a:solidFill>
                <a:srgbClr val="000000">
                  <a:hueOff val="0"/>
                  <a:satOff val="0"/>
                  <a:lumOff val="0"/>
                  <a:alphaOff val="0"/>
                </a:srgbClr>
              </a:solidFill>
              <a:latin typeface="Times New Roman"/>
            </a:endParaRPr>
          </a:p>
        </p:txBody>
      </p:sp>
      <p:cxnSp>
        <p:nvCxnSpPr>
          <p:cNvPr id="3" name="Прямая соединительная линия 2"/>
          <p:cNvCxnSpPr/>
          <p:nvPr/>
        </p:nvCxnSpPr>
        <p:spPr>
          <a:xfrm>
            <a:off x="6150075" y="1298169"/>
            <a:ext cx="0" cy="97288"/>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5" name="Rectangle 2"/>
          <p:cNvSpPr>
            <a:spLocks noChangeArrowheads="1"/>
          </p:cNvSpPr>
          <p:nvPr/>
        </p:nvSpPr>
        <p:spPr bwMode="auto">
          <a:xfrm>
            <a:off x="5429745" y="1819415"/>
            <a:ext cx="1196025" cy="216270"/>
          </a:xfrm>
          <a:prstGeom prst="rect">
            <a:avLst/>
          </a:prstGeom>
          <a:solidFill>
            <a:schemeClr val="bg1">
              <a:lumMod val="65000"/>
              <a:alpha val="37000"/>
            </a:schemeClr>
          </a:solidFill>
          <a:ln w="9525">
            <a:solidFill>
              <a:schemeClr val="bg2">
                <a:lumMod val="50000"/>
              </a:schemeClr>
            </a:solidFill>
            <a:miter lim="800000"/>
            <a:headEnd/>
            <a:tailEnd/>
          </a:ln>
        </p:spPr>
        <p:txBody>
          <a:bodyPr vert="horz" wrap="square" lIns="36000" tIns="36000" rIns="36000" bIns="36000" numCol="1" anchor="t" anchorCtr="0" compatLnSpc="1">
            <a:prstTxWarp prst="textNoShape">
              <a:avLst/>
            </a:prstTxWarp>
          </a:bodyPr>
          <a:lstStyle/>
          <a:p>
            <a:pPr algn="ctr" eaLnBrk="0" fontAlgn="base" hangingPunct="0">
              <a:spcBef>
                <a:spcPct val="0"/>
              </a:spcBef>
              <a:spcAft>
                <a:spcPct val="0"/>
              </a:spcAft>
            </a:pPr>
            <a:r>
              <a:rPr lang="uk-UA" sz="1000" b="1" dirty="0">
                <a:solidFill>
                  <a:srgbClr val="000000"/>
                </a:solidFill>
                <a:latin typeface="Arial" pitchFamily="34" charset="0"/>
              </a:rPr>
              <a:t>Сектор аудиту</a:t>
            </a:r>
          </a:p>
        </p:txBody>
      </p:sp>
    </p:spTree>
    <p:extLst>
      <p:ext uri="{BB962C8B-B14F-4D97-AF65-F5344CB8AC3E}">
        <p14:creationId xmlns:p14="http://schemas.microsoft.com/office/powerpoint/2010/main" val="3363600152"/>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4" name="Oval 22"/>
          <p:cNvSpPr>
            <a:spLocks noChangeArrowheads="1"/>
          </p:cNvSpPr>
          <p:nvPr/>
        </p:nvSpPr>
        <p:spPr bwMode="auto">
          <a:xfrm>
            <a:off x="10945114" y="471223"/>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en-US" sz="2400" dirty="0">
                <a:latin typeface="Times New Roman" pitchFamily="18" charset="0"/>
              </a:rPr>
              <a:t>4</a:t>
            </a:r>
            <a:endParaRPr kumimoji="1" lang="ru-RU" sz="2400" dirty="0">
              <a:latin typeface="Times New Roman" pitchFamily="18" charset="0"/>
            </a:endParaRPr>
          </a:p>
        </p:txBody>
      </p:sp>
      <p:sp>
        <p:nvSpPr>
          <p:cNvPr id="5125" name="Oval 22"/>
          <p:cNvSpPr>
            <a:spLocks noChangeArrowheads="1"/>
          </p:cNvSpPr>
          <p:nvPr/>
        </p:nvSpPr>
        <p:spPr bwMode="auto">
          <a:xfrm>
            <a:off x="5557079" y="471223"/>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en-US" sz="2400" dirty="0">
                <a:latin typeface="Times New Roman" pitchFamily="18" charset="0"/>
              </a:rPr>
              <a:t>3</a:t>
            </a:r>
            <a:endParaRPr kumimoji="1" lang="ru-RU" sz="2400" dirty="0">
              <a:latin typeface="Times New Roman" pitchFamily="18" charset="0"/>
            </a:endParaRPr>
          </a:p>
        </p:txBody>
      </p:sp>
      <p:sp>
        <p:nvSpPr>
          <p:cNvPr id="2" name="Прямокутник 1"/>
          <p:cNvSpPr/>
          <p:nvPr/>
        </p:nvSpPr>
        <p:spPr>
          <a:xfrm>
            <a:off x="1458419" y="1097655"/>
            <a:ext cx="4320481" cy="830997"/>
          </a:xfrm>
          <a:prstGeom prst="rect">
            <a:avLst/>
          </a:prstGeom>
        </p:spPr>
        <p:txBody>
          <a:bodyPr wrap="square">
            <a:spAutoFit/>
          </a:bodyPr>
          <a:lstStyle/>
          <a:p>
            <a:pPr algn="ctr" eaLnBrk="0" fontAlgn="base" hangingPunct="0">
              <a:spcBef>
                <a:spcPct val="0"/>
              </a:spcBef>
              <a:spcAft>
                <a:spcPct val="0"/>
              </a:spcAft>
              <a:defRPr sz="1600" b="1" i="0" u="none" strike="noStrike" kern="1200" spc="0" baseline="0">
                <a:solidFill>
                  <a:srgbClr val="000000"/>
                </a:solidFill>
                <a:latin typeface="+mn-lt"/>
                <a:ea typeface="+mn-ea"/>
                <a:cs typeface="+mn-cs"/>
              </a:defRPr>
            </a:pPr>
            <a:r>
              <a:rPr lang="uk-UA" sz="1600" b="1" dirty="0">
                <a:solidFill>
                  <a:srgbClr val="000000"/>
                </a:solidFill>
                <a:latin typeface="Times New Roman"/>
              </a:rPr>
              <a:t>РОЗПОДІЛ</a:t>
            </a:r>
            <a:r>
              <a:rPr lang="ru-RU" sz="1600" b="1" dirty="0">
                <a:solidFill>
                  <a:srgbClr val="000000"/>
                </a:solidFill>
                <a:latin typeface="Times New Roman"/>
              </a:rPr>
              <a:t> ПОСАДОВИХ ОСІБ </a:t>
            </a:r>
            <a:r>
              <a:rPr lang="uk-UA" sz="1600" b="1" dirty="0">
                <a:solidFill>
                  <a:srgbClr val="000000"/>
                </a:solidFill>
                <a:latin typeface="Times New Roman"/>
              </a:rPr>
              <a:t>Д</a:t>
            </a:r>
            <a:r>
              <a:rPr lang="ru-RU" sz="1600" b="1" dirty="0">
                <a:solidFill>
                  <a:srgbClr val="000000"/>
                </a:solidFill>
                <a:latin typeface="Times New Roman"/>
              </a:rPr>
              <a:t>ЕПАРТАМЕНТУ ФІНАНСОВОЇ ПОЛІТИКИ ЗА ВІКОВИМИ ГРУПАМИ</a:t>
            </a:r>
          </a:p>
        </p:txBody>
      </p:sp>
      <p:sp>
        <p:nvSpPr>
          <p:cNvPr id="3" name="Прямокутник 2"/>
          <p:cNvSpPr/>
          <p:nvPr/>
        </p:nvSpPr>
        <p:spPr>
          <a:xfrm>
            <a:off x="6634330" y="1097655"/>
            <a:ext cx="4377060" cy="830997"/>
          </a:xfrm>
          <a:prstGeom prst="rect">
            <a:avLst/>
          </a:prstGeom>
        </p:spPr>
        <p:txBody>
          <a:bodyPr wrap="square">
            <a:spAutoFit/>
          </a:bodyPr>
          <a:lstStyle/>
          <a:p>
            <a:pPr algn="ctr" eaLnBrk="0" fontAlgn="base" hangingPunct="0">
              <a:spcBef>
                <a:spcPct val="0"/>
              </a:spcBef>
              <a:spcAft>
                <a:spcPct val="0"/>
              </a:spcAft>
              <a:defRPr sz="1600" b="1" i="0" u="none" strike="noStrike" kern="1200" baseline="0">
                <a:solidFill>
                  <a:srgbClr val="000000"/>
                </a:solidFill>
                <a:latin typeface="+mn-lt"/>
                <a:ea typeface="+mn-ea"/>
                <a:cs typeface="+mn-cs"/>
              </a:defRPr>
            </a:pPr>
            <a:r>
              <a:rPr lang="uk-UA" sz="1600" b="1" dirty="0">
                <a:solidFill>
                  <a:srgbClr val="000000"/>
                </a:solidFill>
                <a:latin typeface="Times New Roman"/>
              </a:rPr>
              <a:t>РОЗПОДІЛ</a:t>
            </a:r>
            <a:r>
              <a:rPr lang="ru-RU" sz="1600" b="1" dirty="0">
                <a:solidFill>
                  <a:srgbClr val="000000"/>
                </a:solidFill>
                <a:latin typeface="Times New Roman"/>
              </a:rPr>
              <a:t> ПОСАДОВИХ ОСІБ </a:t>
            </a:r>
            <a:r>
              <a:rPr lang="uk-UA" sz="1600" b="1" dirty="0">
                <a:solidFill>
                  <a:srgbClr val="000000"/>
                </a:solidFill>
                <a:latin typeface="Times New Roman"/>
              </a:rPr>
              <a:t>Д</a:t>
            </a:r>
            <a:r>
              <a:rPr lang="ru-RU" sz="1600" b="1" dirty="0">
                <a:solidFill>
                  <a:srgbClr val="000000"/>
                </a:solidFill>
                <a:latin typeface="Times New Roman"/>
              </a:rPr>
              <a:t>ЕПАРТАМЕНТУ ФІНАНСОВОЇ ПОЛІТИКИ ЗА СТАЖЕМ РОБОТИ </a:t>
            </a:r>
          </a:p>
        </p:txBody>
      </p:sp>
      <p:graphicFrame>
        <p:nvGraphicFramePr>
          <p:cNvPr id="14" name="Діаграма 13">
            <a:extLst>
              <a:ext uri="{FF2B5EF4-FFF2-40B4-BE49-F238E27FC236}">
                <a16:creationId xmlns:a16="http://schemas.microsoft.com/office/drawing/2014/main" id="{DCAF2787-BD6B-49ED-8BA1-E3DDB4D8B92F}"/>
              </a:ext>
            </a:extLst>
          </p:cNvPr>
          <p:cNvGraphicFramePr>
            <a:graphicFrameLocks/>
          </p:cNvGraphicFramePr>
          <p:nvPr>
            <p:extLst>
              <p:ext uri="{D42A27DB-BD31-4B8C-83A1-F6EECF244321}">
                <p14:modId xmlns:p14="http://schemas.microsoft.com/office/powerpoint/2010/main" val="3332252515"/>
              </p:ext>
            </p:extLst>
          </p:nvPr>
        </p:nvGraphicFramePr>
        <p:xfrm>
          <a:off x="1243585" y="1928652"/>
          <a:ext cx="4853244" cy="43167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6" name="Диаграмма 1"/>
          <p:cNvGraphicFramePr>
            <a:graphicFrameLocks/>
          </p:cNvGraphicFramePr>
          <p:nvPr>
            <p:extLst>
              <p:ext uri="{D42A27DB-BD31-4B8C-83A1-F6EECF244321}">
                <p14:modId xmlns:p14="http://schemas.microsoft.com/office/powerpoint/2010/main" val="2758921982"/>
              </p:ext>
            </p:extLst>
          </p:nvPr>
        </p:nvGraphicFramePr>
        <p:xfrm>
          <a:off x="6160856" y="1928652"/>
          <a:ext cx="5324008" cy="43167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3" name="Рисунок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4263893083"/>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Прямоугольник 5"/>
          <p:cNvSpPr/>
          <p:nvPr/>
        </p:nvSpPr>
        <p:spPr bwMode="auto">
          <a:xfrm>
            <a:off x="1279725" y="249728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800" b="1" dirty="0">
                <a:solidFill>
                  <a:srgbClr val="FFFFFF"/>
                </a:solidFill>
                <a:latin typeface="Arial" pitchFamily="34" charset="0"/>
                <a:ea typeface="Times New Roman" pitchFamily="18" charset="0"/>
                <a:cs typeface="Arial" pitchFamily="34" charset="0"/>
              </a:rPr>
              <a:t>8 851 000,0</a:t>
            </a:r>
            <a:endParaRPr lang="en-US" sz="2800" b="1" dirty="0">
              <a:solidFill>
                <a:srgbClr val="FFFFFF"/>
              </a:solidFill>
              <a:latin typeface="Arial" pitchFamily="34" charset="0"/>
              <a:ea typeface="Times New Roman" pitchFamily="18" charset="0"/>
              <a:cs typeface="Arial" pitchFamily="34" charset="0"/>
            </a:endParaRPr>
          </a:p>
        </p:txBody>
      </p:sp>
      <p:sp>
        <p:nvSpPr>
          <p:cNvPr id="7" name="Прямоугольник 6"/>
          <p:cNvSpPr/>
          <p:nvPr/>
        </p:nvSpPr>
        <p:spPr bwMode="auto">
          <a:xfrm>
            <a:off x="1279725" y="3217362"/>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600" b="1" dirty="0">
                <a:solidFill>
                  <a:srgbClr val="000000"/>
                </a:solidFill>
                <a:latin typeface="Arial" pitchFamily="34" charset="0"/>
                <a:ea typeface="Times New Roman" pitchFamily="18" charset="0"/>
                <a:cs typeface="Arial" pitchFamily="34" charset="0"/>
              </a:rPr>
              <a:t>2 402 131,1</a:t>
            </a:r>
            <a:endParaRPr lang="uk-UA" sz="2600" b="1" dirty="0">
              <a:solidFill>
                <a:srgbClr val="000000"/>
              </a:solidFill>
              <a:latin typeface="Arial" charset="0"/>
            </a:endParaRPr>
          </a:p>
        </p:txBody>
      </p:sp>
      <p:sp>
        <p:nvSpPr>
          <p:cNvPr id="10" name="Прямоугольник 9"/>
          <p:cNvSpPr/>
          <p:nvPr/>
        </p:nvSpPr>
        <p:spPr>
          <a:xfrm>
            <a:off x="4349378" y="2618959"/>
            <a:ext cx="3400198" cy="461665"/>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ЗАГАЛЬНИЙ  ФОНД</a:t>
            </a:r>
          </a:p>
        </p:txBody>
      </p:sp>
      <p:sp>
        <p:nvSpPr>
          <p:cNvPr id="11" name="Прямоугольник 10"/>
          <p:cNvSpPr/>
          <p:nvPr/>
        </p:nvSpPr>
        <p:spPr>
          <a:xfrm>
            <a:off x="4170258" y="3353394"/>
            <a:ext cx="3806811" cy="461665"/>
          </a:xfrm>
          <a:prstGeom prst="rect">
            <a:avLst/>
          </a:prstGeom>
        </p:spPr>
        <p:txBody>
          <a:bodyPr wrap="none">
            <a:spAutoFit/>
          </a:bodyPr>
          <a:lstStyle/>
          <a:p>
            <a:pP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ОФІЦІЙНІ ТРАНСФЕРТИ</a:t>
            </a:r>
            <a:endParaRPr lang="uk-UA" sz="2400" b="1" u="sng" dirty="0">
              <a:solidFill>
                <a:srgbClr val="D09E00"/>
              </a:solidFill>
              <a:latin typeface="Arial" pitchFamily="34" charset="0"/>
            </a:endParaRPr>
          </a:p>
        </p:txBody>
      </p:sp>
      <p:sp>
        <p:nvSpPr>
          <p:cNvPr id="12" name="Прямоугольник 11"/>
          <p:cNvSpPr/>
          <p:nvPr/>
        </p:nvSpPr>
        <p:spPr>
          <a:xfrm>
            <a:off x="4491242" y="4059549"/>
            <a:ext cx="3341749" cy="461665"/>
          </a:xfrm>
          <a:prstGeom prst="rect">
            <a:avLst/>
          </a:prstGeom>
        </p:spPr>
        <p:txBody>
          <a:bodyPr wrap="non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БЮДЖЕТ РОЗВИТКУ</a:t>
            </a:r>
          </a:p>
        </p:txBody>
      </p:sp>
      <p:sp>
        <p:nvSpPr>
          <p:cNvPr id="13" name="Прямоугольник 12"/>
          <p:cNvSpPr/>
          <p:nvPr/>
        </p:nvSpPr>
        <p:spPr>
          <a:xfrm>
            <a:off x="3782727" y="4592843"/>
            <a:ext cx="4533499" cy="830997"/>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ВЛАСНІ НАДХОДЖЕННЯ</a:t>
            </a:r>
          </a:p>
          <a:p>
            <a:pPr algn="ctr" eaLnBrk="0" fontAlgn="base" hangingPunct="0">
              <a:spcBef>
                <a:spcPct val="0"/>
              </a:spcBef>
              <a:spcAft>
                <a:spcPct val="0"/>
              </a:spcAft>
            </a:pPr>
            <a:r>
              <a:rPr lang="uk-UA" sz="2400" b="1" u="sng" dirty="0">
                <a:solidFill>
                  <a:srgbClr val="D09E00"/>
                </a:solidFill>
                <a:latin typeface="Arial" pitchFamily="34" charset="0"/>
                <a:ea typeface="Times New Roman" pitchFamily="18" charset="0"/>
                <a:cs typeface="Arial" pitchFamily="34" charset="0"/>
              </a:rPr>
              <a:t> БЮДЖЕТНИХ УСТАНОВ</a:t>
            </a:r>
            <a:endParaRPr lang="uk-UA" sz="2400" b="1" u="sng" dirty="0">
              <a:solidFill>
                <a:srgbClr val="D09E00"/>
              </a:solidFill>
              <a:latin typeface="Arial" pitchFamily="34" charset="0"/>
            </a:endParaRPr>
          </a:p>
        </p:txBody>
      </p:sp>
      <p:sp>
        <p:nvSpPr>
          <p:cNvPr id="14" name="Прямоугольник 13"/>
          <p:cNvSpPr/>
          <p:nvPr/>
        </p:nvSpPr>
        <p:spPr>
          <a:xfrm>
            <a:off x="4509641" y="5550865"/>
            <a:ext cx="3451009" cy="461665"/>
          </a:xfrm>
          <a:prstGeom prst="rect">
            <a:avLst/>
          </a:prstGeom>
        </p:spPr>
        <p:txBody>
          <a:bodyPr wrap="none">
            <a:spAutoFit/>
          </a:bodyPr>
          <a:lstStyle/>
          <a:p>
            <a:pPr algn="ctr" eaLnBrk="0" fontAlgn="base" hangingPunct="0">
              <a:spcBef>
                <a:spcPct val="0"/>
              </a:spcBef>
              <a:spcAft>
                <a:spcPct val="0"/>
              </a:spcAft>
            </a:pPr>
            <a:r>
              <a:rPr lang="uk-UA" sz="2400" b="1" u="sng" dirty="0">
                <a:solidFill>
                  <a:srgbClr val="002060"/>
                </a:solidFill>
                <a:latin typeface="Arial" pitchFamily="34" charset="0"/>
                <a:ea typeface="Times New Roman" pitchFamily="18" charset="0"/>
                <a:cs typeface="Arial" pitchFamily="34" charset="0"/>
              </a:rPr>
              <a:t>ІНШІ НАДХОДЖЕННЯ</a:t>
            </a:r>
          </a:p>
        </p:txBody>
      </p:sp>
      <p:sp>
        <p:nvSpPr>
          <p:cNvPr id="26" name="Скругленная прямоугольная выноска 25"/>
          <p:cNvSpPr/>
          <p:nvPr/>
        </p:nvSpPr>
        <p:spPr bwMode="auto">
          <a:xfrm flipH="1">
            <a:off x="7749575" y="1767323"/>
            <a:ext cx="760645" cy="604664"/>
          </a:xfrm>
          <a:prstGeom prst="wedgeRoundRectCallout">
            <a:avLst/>
          </a:prstGeom>
          <a:solidFill>
            <a:srgbClr val="FFFF0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b="1" dirty="0">
                <a:solidFill>
                  <a:srgbClr val="000000"/>
                </a:solidFill>
                <a:latin typeface="Arial Black" panose="020B0A04020102020204" pitchFamily="34" charset="0"/>
              </a:rPr>
              <a:t>95%</a:t>
            </a:r>
          </a:p>
        </p:txBody>
      </p:sp>
      <p:sp>
        <p:nvSpPr>
          <p:cNvPr id="29" name="Прямоугольник 28"/>
          <p:cNvSpPr/>
          <p:nvPr/>
        </p:nvSpPr>
        <p:spPr bwMode="auto">
          <a:xfrm>
            <a:off x="1394974" y="485993"/>
            <a:ext cx="9534284" cy="928687"/>
          </a:xfrm>
          <a:prstGeom prst="rect">
            <a:avLst/>
          </a:prstGeom>
          <a:ln>
            <a:solidFill>
              <a:schemeClr val="bg1"/>
            </a:solidFill>
            <a:headEnd type="none" w="sm" len="sm"/>
            <a:tailEnd type="none" w="sm" len="sm"/>
          </a:ln>
        </p:spPr>
        <p:style>
          <a:lnRef idx="2">
            <a:schemeClr val="dk1"/>
          </a:lnRef>
          <a:fillRef idx="1">
            <a:schemeClr val="lt1"/>
          </a:fillRef>
          <a:effectRef idx="0">
            <a:schemeClr val="dk1"/>
          </a:effectRef>
          <a:fontRef idx="minor">
            <a:schemeClr val="dk1"/>
          </a:fontRef>
        </p:style>
        <p:txBody>
          <a:bodyPr/>
          <a:lstStyle/>
          <a:p>
            <a:pPr algn="ctr" eaLnBrk="0" fontAlgn="base" hangingPunct="0">
              <a:spcBef>
                <a:spcPct val="0"/>
              </a:spcBef>
              <a:spcAft>
                <a:spcPct val="0"/>
              </a:spcAft>
              <a:defRPr/>
            </a:pPr>
            <a:r>
              <a:rPr lang="uk-UA" sz="3600" b="1" dirty="0">
                <a:solidFill>
                  <a:srgbClr val="00B050"/>
                </a:solidFill>
                <a:latin typeface="Arial" charset="0"/>
              </a:rPr>
              <a:t>Виконання </a:t>
            </a:r>
            <a:r>
              <a:rPr lang="uk-UA" sz="3600" b="1" u="sng" dirty="0">
                <a:solidFill>
                  <a:srgbClr val="00B050"/>
                </a:solidFill>
                <a:latin typeface="Arial" charset="0"/>
              </a:rPr>
              <a:t>ДОХІДНОЇ ЧАСТИНИ</a:t>
            </a:r>
            <a:r>
              <a:rPr lang="uk-UA" sz="3600" b="1" dirty="0">
                <a:solidFill>
                  <a:srgbClr val="00B050"/>
                </a:solidFill>
                <a:latin typeface="Arial" charset="0"/>
              </a:rPr>
              <a:t> бюджету за 2021 рік</a:t>
            </a:r>
          </a:p>
        </p:txBody>
      </p:sp>
      <p:sp>
        <p:nvSpPr>
          <p:cNvPr id="30" name="Прямоугольник 29"/>
          <p:cNvSpPr/>
          <p:nvPr/>
        </p:nvSpPr>
        <p:spPr>
          <a:xfrm>
            <a:off x="1279725" y="1308370"/>
            <a:ext cx="2376264" cy="1261884"/>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70C0"/>
                </a:solidFill>
                <a:latin typeface="Arial" pitchFamily="34" charset="0"/>
                <a:ea typeface="Times New Roman" pitchFamily="18" charset="0"/>
                <a:cs typeface="Arial" pitchFamily="34" charset="0"/>
              </a:rPr>
              <a:t>ПЛАН</a:t>
            </a:r>
          </a:p>
          <a:p>
            <a:pPr algn="ctr" eaLnBrk="0" fontAlgn="base" hangingPunct="0">
              <a:spcBef>
                <a:spcPct val="0"/>
              </a:spcBef>
              <a:spcAft>
                <a:spcPct val="0"/>
              </a:spcAft>
            </a:pPr>
            <a:r>
              <a:rPr lang="uk-UA" sz="2800" b="1" dirty="0">
                <a:solidFill>
                  <a:srgbClr val="0070C0"/>
                </a:solidFill>
                <a:latin typeface="Arial" pitchFamily="34" charset="0"/>
                <a:ea typeface="Times New Roman" pitchFamily="18" charset="0"/>
                <a:cs typeface="Arial" pitchFamily="34" charset="0"/>
              </a:rPr>
              <a:t>12 267 515,5</a:t>
            </a:r>
          </a:p>
          <a:p>
            <a:pPr algn="ctr" eaLnBrk="0" fontAlgn="base" hangingPunct="0">
              <a:spcBef>
                <a:spcPct val="0"/>
              </a:spcBef>
              <a:spcAft>
                <a:spcPct val="0"/>
              </a:spcAft>
            </a:pPr>
            <a:r>
              <a:rPr lang="uk-UA" sz="2400" b="1" dirty="0">
                <a:solidFill>
                  <a:srgbClr val="0070C0"/>
                </a:solidFill>
                <a:latin typeface="Arial" pitchFamily="34" charset="0"/>
                <a:ea typeface="Times New Roman" pitchFamily="18" charset="0"/>
                <a:cs typeface="Arial" pitchFamily="34" charset="0"/>
              </a:rPr>
              <a:t>тис грн</a:t>
            </a:r>
          </a:p>
        </p:txBody>
      </p:sp>
      <p:sp>
        <p:nvSpPr>
          <p:cNvPr id="31" name="Прямоугольник 30"/>
          <p:cNvSpPr/>
          <p:nvPr/>
        </p:nvSpPr>
        <p:spPr>
          <a:xfrm>
            <a:off x="8480235" y="1303060"/>
            <a:ext cx="2376263" cy="1261884"/>
          </a:xfrm>
          <a:prstGeom prst="rect">
            <a:avLst/>
          </a:prstGeom>
        </p:spPr>
        <p:txBody>
          <a:bodyPr wrap="square">
            <a:spAutoFit/>
          </a:bodyPr>
          <a:lstStyle/>
          <a:p>
            <a:pPr algn="ctr" eaLnBrk="0" fontAlgn="base" hangingPunct="0">
              <a:spcBef>
                <a:spcPct val="0"/>
              </a:spcBef>
              <a:spcAft>
                <a:spcPct val="0"/>
              </a:spcAft>
            </a:pPr>
            <a:r>
              <a:rPr lang="uk-UA" sz="2400" b="1" u="sng" dirty="0">
                <a:solidFill>
                  <a:srgbClr val="008E40"/>
                </a:solidFill>
                <a:latin typeface="Arial" pitchFamily="34" charset="0"/>
                <a:ea typeface="Times New Roman" pitchFamily="18" charset="0"/>
                <a:cs typeface="Arial" pitchFamily="34" charset="0"/>
              </a:rPr>
              <a:t>ФАКТ</a:t>
            </a:r>
          </a:p>
          <a:p>
            <a:pPr algn="ctr" eaLnBrk="0" fontAlgn="base" hangingPunct="0">
              <a:spcBef>
                <a:spcPct val="0"/>
              </a:spcBef>
              <a:spcAft>
                <a:spcPct val="0"/>
              </a:spcAft>
            </a:pPr>
            <a:r>
              <a:rPr lang="uk-UA" sz="2800" b="1" dirty="0">
                <a:solidFill>
                  <a:srgbClr val="008E40"/>
                </a:solidFill>
                <a:latin typeface="Arial" pitchFamily="34" charset="0"/>
                <a:ea typeface="Times New Roman" pitchFamily="18" charset="0"/>
                <a:cs typeface="Arial" pitchFamily="34" charset="0"/>
              </a:rPr>
              <a:t>11 649 446,5</a:t>
            </a:r>
          </a:p>
          <a:p>
            <a:pPr algn="ctr" eaLnBrk="0" fontAlgn="base" hangingPunct="0">
              <a:spcBef>
                <a:spcPct val="0"/>
              </a:spcBef>
              <a:spcAft>
                <a:spcPct val="0"/>
              </a:spcAft>
            </a:pPr>
            <a:r>
              <a:rPr lang="en-US" sz="2400" b="1" dirty="0">
                <a:solidFill>
                  <a:srgbClr val="008E40"/>
                </a:solidFill>
                <a:latin typeface="Arial" pitchFamily="34" charset="0"/>
                <a:ea typeface="Times New Roman" pitchFamily="18" charset="0"/>
                <a:cs typeface="Arial" pitchFamily="34" charset="0"/>
              </a:rPr>
              <a:t> </a:t>
            </a:r>
            <a:r>
              <a:rPr lang="uk-UA" sz="2400" b="1" dirty="0">
                <a:solidFill>
                  <a:srgbClr val="008E40"/>
                </a:solidFill>
                <a:latin typeface="Arial" pitchFamily="34" charset="0"/>
                <a:ea typeface="Times New Roman" pitchFamily="18" charset="0"/>
                <a:cs typeface="Arial" pitchFamily="34" charset="0"/>
              </a:rPr>
              <a:t>тис грн</a:t>
            </a:r>
          </a:p>
        </p:txBody>
      </p:sp>
      <p:sp>
        <p:nvSpPr>
          <p:cNvPr id="32" name="Прямоугольник 31"/>
          <p:cNvSpPr/>
          <p:nvPr/>
        </p:nvSpPr>
        <p:spPr bwMode="auto">
          <a:xfrm>
            <a:off x="1279725" y="393034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a:solidFill>
                  <a:srgbClr val="FFFFFF"/>
                </a:solidFill>
                <a:latin typeface="Arial" pitchFamily="34" charset="0"/>
                <a:ea typeface="Times New Roman" pitchFamily="18" charset="0"/>
                <a:cs typeface="Arial" pitchFamily="34" charset="0"/>
              </a:rPr>
              <a:t>880 000,0</a:t>
            </a:r>
            <a:endParaRPr lang="en-US" sz="2400" b="1" dirty="0">
              <a:solidFill>
                <a:srgbClr val="FFFFFF"/>
              </a:solidFill>
              <a:latin typeface="Arial" pitchFamily="34" charset="0"/>
              <a:ea typeface="Times New Roman" pitchFamily="18" charset="0"/>
              <a:cs typeface="Arial" pitchFamily="34" charset="0"/>
            </a:endParaRPr>
          </a:p>
        </p:txBody>
      </p:sp>
      <p:sp>
        <p:nvSpPr>
          <p:cNvPr id="33" name="Прямоугольник 32"/>
          <p:cNvSpPr/>
          <p:nvPr/>
        </p:nvSpPr>
        <p:spPr bwMode="auto">
          <a:xfrm>
            <a:off x="8491339" y="3933015"/>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a:solidFill>
                  <a:srgbClr val="FFFFFF"/>
                </a:solidFill>
                <a:latin typeface="Arial" pitchFamily="34" charset="0"/>
                <a:ea typeface="Times New Roman" pitchFamily="18" charset="0"/>
                <a:cs typeface="Arial" pitchFamily="34" charset="0"/>
              </a:rPr>
              <a:t>470 581,4</a:t>
            </a:r>
            <a:endParaRPr lang="en-US" sz="2400" b="1" dirty="0">
              <a:solidFill>
                <a:srgbClr val="FFFFFF"/>
              </a:solidFill>
              <a:latin typeface="Arial" pitchFamily="34" charset="0"/>
              <a:ea typeface="Times New Roman" pitchFamily="18" charset="0"/>
              <a:cs typeface="Arial" pitchFamily="34" charset="0"/>
            </a:endParaRPr>
          </a:p>
        </p:txBody>
      </p:sp>
      <p:sp>
        <p:nvSpPr>
          <p:cNvPr id="34" name="Прямоугольник 33"/>
          <p:cNvSpPr/>
          <p:nvPr/>
        </p:nvSpPr>
        <p:spPr bwMode="auto">
          <a:xfrm>
            <a:off x="8491339" y="2489752"/>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800" b="1" dirty="0">
                <a:solidFill>
                  <a:srgbClr val="FFFFFF"/>
                </a:solidFill>
                <a:latin typeface="Arial" pitchFamily="34" charset="0"/>
                <a:ea typeface="Times New Roman" pitchFamily="18" charset="0"/>
                <a:cs typeface="Arial" pitchFamily="34" charset="0"/>
              </a:rPr>
              <a:t>8 936 431,3</a:t>
            </a:r>
            <a:endParaRPr lang="en-US" sz="2800" b="1" dirty="0">
              <a:solidFill>
                <a:srgbClr val="FFFFFF"/>
              </a:solidFill>
              <a:latin typeface="Arial" pitchFamily="34" charset="0"/>
              <a:ea typeface="Times New Roman" pitchFamily="18" charset="0"/>
              <a:cs typeface="Arial" pitchFamily="34" charset="0"/>
            </a:endParaRPr>
          </a:p>
        </p:txBody>
      </p:sp>
      <p:sp>
        <p:nvSpPr>
          <p:cNvPr id="35" name="Прямоугольник 34"/>
          <p:cNvSpPr/>
          <p:nvPr/>
        </p:nvSpPr>
        <p:spPr bwMode="auto">
          <a:xfrm>
            <a:off x="1279725" y="5368654"/>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2400" b="1" dirty="0">
                <a:solidFill>
                  <a:srgbClr val="FFFFFF"/>
                </a:solidFill>
                <a:latin typeface="Arial" pitchFamily="34" charset="0"/>
                <a:ea typeface="Times New Roman" pitchFamily="18" charset="0"/>
                <a:cs typeface="Arial" pitchFamily="34" charset="0"/>
              </a:rPr>
              <a:t>3 018,0</a:t>
            </a:r>
            <a:endParaRPr lang="uk-UA" sz="2400" b="1" dirty="0">
              <a:solidFill>
                <a:srgbClr val="FFFFFF"/>
              </a:solidFill>
              <a:latin typeface="Arial" pitchFamily="34" charset="0"/>
              <a:ea typeface="Times New Roman" pitchFamily="18" charset="0"/>
              <a:cs typeface="Arial" pitchFamily="34" charset="0"/>
            </a:endParaRPr>
          </a:p>
        </p:txBody>
      </p:sp>
      <p:sp>
        <p:nvSpPr>
          <p:cNvPr id="36" name="Прямоугольник 35"/>
          <p:cNvSpPr/>
          <p:nvPr/>
        </p:nvSpPr>
        <p:spPr bwMode="auto">
          <a:xfrm>
            <a:off x="8491339" y="5369204"/>
            <a:ext cx="2376264" cy="720080"/>
          </a:xfrm>
          <a:prstGeom prst="rect">
            <a:avLst/>
          </a:prstGeom>
          <a:solidFill>
            <a:srgbClr val="00B0F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a:solidFill>
                  <a:srgbClr val="FFFFFF"/>
                </a:solidFill>
                <a:latin typeface="Arial" pitchFamily="34" charset="0"/>
                <a:ea typeface="Times New Roman" pitchFamily="18" charset="0"/>
                <a:cs typeface="Arial" pitchFamily="34" charset="0"/>
              </a:rPr>
              <a:t>4 826,8</a:t>
            </a:r>
            <a:endParaRPr lang="en-US" sz="2400" b="1" dirty="0">
              <a:solidFill>
                <a:srgbClr val="FFFFFF"/>
              </a:solidFill>
              <a:latin typeface="Arial" pitchFamily="34" charset="0"/>
              <a:ea typeface="Times New Roman" pitchFamily="18" charset="0"/>
              <a:cs typeface="Arial" pitchFamily="34" charset="0"/>
            </a:endParaRPr>
          </a:p>
        </p:txBody>
      </p:sp>
      <p:sp>
        <p:nvSpPr>
          <p:cNvPr id="37" name="Прямоугольник 36"/>
          <p:cNvSpPr/>
          <p:nvPr/>
        </p:nvSpPr>
        <p:spPr bwMode="auto">
          <a:xfrm>
            <a:off x="8491339" y="3217362"/>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600" b="1" dirty="0">
                <a:solidFill>
                  <a:srgbClr val="000000"/>
                </a:solidFill>
                <a:latin typeface="Arial" pitchFamily="34" charset="0"/>
                <a:ea typeface="Times New Roman" pitchFamily="18" charset="0"/>
                <a:cs typeface="Arial" pitchFamily="34" charset="0"/>
              </a:rPr>
              <a:t>2 013 632,7</a:t>
            </a:r>
            <a:endParaRPr lang="en-US" sz="2600" b="1" dirty="0">
              <a:solidFill>
                <a:srgbClr val="000000"/>
              </a:solidFill>
              <a:latin typeface="Arial" pitchFamily="34" charset="0"/>
              <a:ea typeface="Times New Roman" pitchFamily="18" charset="0"/>
              <a:cs typeface="Arial" pitchFamily="34" charset="0"/>
            </a:endParaRPr>
          </a:p>
        </p:txBody>
      </p:sp>
      <p:sp>
        <p:nvSpPr>
          <p:cNvPr id="38" name="Прямоугольник 37"/>
          <p:cNvSpPr/>
          <p:nvPr/>
        </p:nvSpPr>
        <p:spPr bwMode="auto">
          <a:xfrm>
            <a:off x="8491339" y="4653136"/>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a:solidFill>
                  <a:srgbClr val="000000"/>
                </a:solidFill>
                <a:latin typeface="Arial" pitchFamily="34" charset="0"/>
                <a:ea typeface="Times New Roman" pitchFamily="18" charset="0"/>
                <a:cs typeface="Arial" pitchFamily="34" charset="0"/>
              </a:rPr>
              <a:t>223 974,3</a:t>
            </a:r>
            <a:endParaRPr lang="en-US" sz="1100" b="1" dirty="0">
              <a:solidFill>
                <a:srgbClr val="000000"/>
              </a:solidFill>
              <a:latin typeface="Arial" pitchFamily="34" charset="0"/>
              <a:ea typeface="Times New Roman" pitchFamily="18" charset="0"/>
              <a:cs typeface="Arial" pitchFamily="34" charset="0"/>
            </a:endParaRPr>
          </a:p>
        </p:txBody>
      </p:sp>
      <p:sp>
        <p:nvSpPr>
          <p:cNvPr id="39" name="Прямоугольник 38"/>
          <p:cNvSpPr/>
          <p:nvPr/>
        </p:nvSpPr>
        <p:spPr bwMode="auto">
          <a:xfrm>
            <a:off x="1279725" y="4649498"/>
            <a:ext cx="2376264" cy="720080"/>
          </a:xfrm>
          <a:prstGeom prst="rect">
            <a:avLst/>
          </a:prstGeom>
          <a:solidFill>
            <a:srgbClr val="FFFF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uk-UA" sz="2400" b="1" dirty="0">
                <a:solidFill>
                  <a:srgbClr val="000000"/>
                </a:solidFill>
                <a:latin typeface="Arial" pitchFamily="34" charset="0"/>
                <a:ea typeface="Times New Roman" pitchFamily="18" charset="0"/>
                <a:cs typeface="Arial" pitchFamily="34" charset="0"/>
              </a:rPr>
              <a:t>131 366,4</a:t>
            </a:r>
            <a:endParaRPr lang="en-US" sz="2400" b="1" dirty="0">
              <a:solidFill>
                <a:srgbClr val="000000"/>
              </a:solidFill>
              <a:latin typeface="Arial" pitchFamily="34" charset="0"/>
              <a:ea typeface="Times New Roman" pitchFamily="18" charset="0"/>
              <a:cs typeface="Arial" pitchFamily="34" charset="0"/>
            </a:endParaRPr>
          </a:p>
        </p:txBody>
      </p:sp>
      <p:sp>
        <p:nvSpPr>
          <p:cNvPr id="21" name="Oval 22"/>
          <p:cNvSpPr>
            <a:spLocks noChangeArrowheads="1"/>
          </p:cNvSpPr>
          <p:nvPr/>
        </p:nvSpPr>
        <p:spPr bwMode="auto">
          <a:xfrm>
            <a:off x="11570669"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5</a:t>
            </a:r>
            <a:endParaRPr kumimoji="1" lang="ru-RU" sz="2400" dirty="0">
              <a:latin typeface="Times New Roman" pitchFamily="18" charset="0"/>
            </a:endParaRPr>
          </a:p>
        </p:txBody>
      </p:sp>
      <p:sp>
        <p:nvSpPr>
          <p:cNvPr id="27"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28" name="Рисунок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3782073702"/>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990600" y="523875"/>
            <a:ext cx="10467975" cy="523220"/>
          </a:xfrm>
          <a:prstGeom prst="rect">
            <a:avLst/>
          </a:prstGeom>
          <a:noFill/>
        </p:spPr>
        <p:txBody>
          <a:bodyPr wrap="square" rtlCol="0">
            <a:spAutoFit/>
          </a:bodyPr>
          <a:lstStyle/>
          <a:p>
            <a:pPr algn="ctr"/>
            <a:r>
              <a:rPr lang="uk-UA" sz="2800" b="1" dirty="0">
                <a:solidFill>
                  <a:srgbClr val="0070C0"/>
                </a:solidFill>
              </a:rPr>
              <a:t>КІЛЬКІСТЬ РАХУНКІВ БЮДЖЕТУ ЛЬВІВСЬКОЇ МТГ</a:t>
            </a:r>
          </a:p>
        </p:txBody>
      </p:sp>
      <p:sp>
        <p:nvSpPr>
          <p:cNvPr id="6" name="Oval 22"/>
          <p:cNvSpPr>
            <a:spLocks noChangeArrowheads="1"/>
          </p:cNvSpPr>
          <p:nvPr/>
        </p:nvSpPr>
        <p:spPr bwMode="auto">
          <a:xfrm>
            <a:off x="11570669"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6</a:t>
            </a:r>
            <a:endParaRPr kumimoji="1" lang="ru-RU" sz="2400" dirty="0">
              <a:latin typeface="Times New Roman" pitchFamily="18" charset="0"/>
            </a:endParaRPr>
          </a:p>
        </p:txBody>
      </p:sp>
      <p:sp>
        <p:nvSpPr>
          <p:cNvPr id="7"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graphicFrame>
        <p:nvGraphicFramePr>
          <p:cNvPr id="10" name="Діаграма 9">
            <a:extLst>
              <a:ext uri="{FF2B5EF4-FFF2-40B4-BE49-F238E27FC236}">
                <a16:creationId xmlns:a16="http://schemas.microsoft.com/office/drawing/2014/main" id="{531C7DA9-39FA-49F9-A2D2-040952136D31}"/>
              </a:ext>
            </a:extLst>
          </p:cNvPr>
          <p:cNvGraphicFramePr/>
          <p:nvPr>
            <p:extLst>
              <p:ext uri="{D42A27DB-BD31-4B8C-83A1-F6EECF244321}">
                <p14:modId xmlns:p14="http://schemas.microsoft.com/office/powerpoint/2010/main" val="4163366719"/>
              </p:ext>
            </p:extLst>
          </p:nvPr>
        </p:nvGraphicFramePr>
        <p:xfrm>
          <a:off x="733425" y="1047095"/>
          <a:ext cx="10837244" cy="55586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3388277"/>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val 22"/>
          <p:cNvSpPr>
            <a:spLocks noChangeArrowheads="1"/>
          </p:cNvSpPr>
          <p:nvPr/>
        </p:nvSpPr>
        <p:spPr bwMode="auto">
          <a:xfrm>
            <a:off x="11535537" y="62365"/>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7</a:t>
            </a:r>
            <a:endParaRPr kumimoji="1" lang="ru-RU" sz="2400" dirty="0">
              <a:latin typeface="Times New Roman" pitchFamily="18" charset="0"/>
            </a:endParaRPr>
          </a:p>
        </p:txBody>
      </p:sp>
      <p:sp>
        <p:nvSpPr>
          <p:cNvPr id="2" name="Шестиугольник 1"/>
          <p:cNvSpPr/>
          <p:nvPr/>
        </p:nvSpPr>
        <p:spPr bwMode="auto">
          <a:xfrm>
            <a:off x="5961650" y="3177244"/>
            <a:ext cx="1387094" cy="1206702"/>
          </a:xfrm>
          <a:prstGeom prst="hexagon">
            <a:avLst/>
          </a:prstGeom>
          <a:solidFill>
            <a:srgbClr val="00206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1600" b="1" dirty="0">
                <a:solidFill>
                  <a:srgbClr val="FFFFFF"/>
                </a:solidFill>
                <a:latin typeface="Arial" charset="0"/>
              </a:rPr>
              <a:t>ВСЬОГО </a:t>
            </a:r>
            <a:r>
              <a:rPr lang="uk-UA" sz="2800" b="1" dirty="0">
                <a:solidFill>
                  <a:srgbClr val="FFFFFF"/>
                </a:solidFill>
                <a:latin typeface="Arial" charset="0"/>
              </a:rPr>
              <a:t>3 725</a:t>
            </a:r>
          </a:p>
        </p:txBody>
      </p:sp>
      <p:sp>
        <p:nvSpPr>
          <p:cNvPr id="4" name="Прямоугольник 3"/>
          <p:cNvSpPr/>
          <p:nvPr/>
        </p:nvSpPr>
        <p:spPr>
          <a:xfrm>
            <a:off x="1053061" y="743113"/>
            <a:ext cx="9958858" cy="954107"/>
          </a:xfrm>
          <a:prstGeom prst="rect">
            <a:avLst/>
          </a:prstGeom>
        </p:spPr>
        <p:txBody>
          <a:bodyPr wrap="square">
            <a:spAutoFit/>
          </a:bodyPr>
          <a:lstStyle/>
          <a:p>
            <a:pPr indent="342900" algn="ctr" fontAlgn="base">
              <a:spcBef>
                <a:spcPct val="0"/>
              </a:spcBef>
              <a:spcAft>
                <a:spcPct val="0"/>
              </a:spcAft>
            </a:pPr>
            <a:r>
              <a:rPr lang="uk-UA" sz="2800" b="1" dirty="0">
                <a:solidFill>
                  <a:srgbClr val="0066FF"/>
                </a:solidFill>
                <a:latin typeface="Arial" pitchFamily="34" charset="0"/>
                <a:ea typeface="Times New Roman" pitchFamily="18" charset="0"/>
                <a:cs typeface="Arial" pitchFamily="34" charset="0"/>
              </a:rPr>
              <a:t>У 2021 РОЦІ ПРАЦІВНИКАМИ УПРАВЛІННЯ ФІНАНСІВ ОФОРМЛЕНО:</a:t>
            </a:r>
          </a:p>
        </p:txBody>
      </p:sp>
      <p:sp>
        <p:nvSpPr>
          <p:cNvPr id="5" name="Прямоугольник 4"/>
          <p:cNvSpPr/>
          <p:nvPr/>
        </p:nvSpPr>
        <p:spPr>
          <a:xfrm>
            <a:off x="1775521" y="2023596"/>
            <a:ext cx="5573555" cy="1015663"/>
          </a:xfrm>
          <a:prstGeom prst="rect">
            <a:avLst/>
          </a:prstGeom>
        </p:spPr>
        <p:txBody>
          <a:bodyPr wrap="square">
            <a:spAutoFit/>
          </a:bodyPr>
          <a:lstStyle/>
          <a:p>
            <a:pPr algn="r" eaLnBrk="0" fontAlgn="base" hangingPunct="0">
              <a:spcBef>
                <a:spcPct val="0"/>
              </a:spcBef>
              <a:spcAft>
                <a:spcPct val="0"/>
              </a:spcAft>
            </a:pPr>
            <a:r>
              <a:rPr lang="uk-UA" sz="2000" b="1" dirty="0">
                <a:solidFill>
                  <a:srgbClr val="00B050"/>
                </a:solidFill>
                <a:latin typeface="Arial" pitchFamily="34" charset="0"/>
                <a:ea typeface="Times New Roman" pitchFamily="18" charset="0"/>
                <a:cs typeface="Arial" pitchFamily="34" charset="0"/>
              </a:rPr>
              <a:t>РОЗПОРЯДЖЕНЬ</a:t>
            </a:r>
            <a:r>
              <a:rPr lang="uk-UA" sz="2000" dirty="0">
                <a:solidFill>
                  <a:srgbClr val="00B050"/>
                </a:solidFill>
                <a:latin typeface="Arial" pitchFamily="34" charset="0"/>
                <a:ea typeface="Times New Roman" pitchFamily="18" charset="0"/>
                <a:cs typeface="Arial" pitchFamily="34" charset="0"/>
              </a:rPr>
              <a:t> ПРО ФІНАНСУВАННЯ КОШТІВ З ЗАГАЛЬНОГО (СПЕЦІАЛЬНОГО) ФОНДУ БЮДЖЕТУ</a:t>
            </a:r>
            <a:endParaRPr lang="uk-UA" sz="2000" b="1" dirty="0">
              <a:solidFill>
                <a:srgbClr val="00B050"/>
              </a:solidFill>
              <a:latin typeface="Arial" pitchFamily="34" charset="0"/>
            </a:endParaRPr>
          </a:p>
        </p:txBody>
      </p:sp>
      <p:sp>
        <p:nvSpPr>
          <p:cNvPr id="8" name="Прямоугольник 7"/>
          <p:cNvSpPr/>
          <p:nvPr/>
        </p:nvSpPr>
        <p:spPr>
          <a:xfrm>
            <a:off x="6997695" y="5145766"/>
            <a:ext cx="4014224" cy="707886"/>
          </a:xfrm>
          <a:prstGeom prst="rect">
            <a:avLst/>
          </a:prstGeom>
          <a:solidFill>
            <a:schemeClr val="bg1"/>
          </a:solidFill>
        </p:spPr>
        <p:txBody>
          <a:bodyPr wrap="square">
            <a:spAutoFit/>
          </a:bodyPr>
          <a:lstStyle/>
          <a:p>
            <a:pPr eaLnBrk="0" fontAlgn="base" hangingPunct="0">
              <a:spcBef>
                <a:spcPct val="0"/>
              </a:spcBef>
              <a:spcAft>
                <a:spcPct val="0"/>
              </a:spcAft>
            </a:pPr>
            <a:r>
              <a:rPr lang="uk-UA" sz="2000" b="1" dirty="0">
                <a:solidFill>
                  <a:srgbClr val="7030A0"/>
                </a:solidFill>
                <a:latin typeface="Arial" pitchFamily="34" charset="0"/>
                <a:ea typeface="Times New Roman" pitchFamily="18" charset="0"/>
                <a:cs typeface="Arial" pitchFamily="34" charset="0"/>
              </a:rPr>
              <a:t>ДОВІДОК </a:t>
            </a:r>
            <a:r>
              <a:rPr lang="uk-UA" sz="2000" dirty="0">
                <a:solidFill>
                  <a:srgbClr val="7030A0"/>
                </a:solidFill>
                <a:latin typeface="Arial" pitchFamily="34" charset="0"/>
                <a:ea typeface="Times New Roman" pitchFamily="18" charset="0"/>
                <a:cs typeface="Arial" pitchFamily="34" charset="0"/>
              </a:rPr>
              <a:t>ПРО ВНЕСЕННЯ ЗМІН ДО РОЗПИСУ ДОХОДІВ</a:t>
            </a:r>
            <a:endParaRPr lang="uk-UA" sz="2000" b="1" dirty="0">
              <a:solidFill>
                <a:srgbClr val="7030A0"/>
              </a:solidFill>
              <a:latin typeface="Arial" pitchFamily="34" charset="0"/>
            </a:endParaRPr>
          </a:p>
        </p:txBody>
      </p:sp>
      <p:sp>
        <p:nvSpPr>
          <p:cNvPr id="10" name="Шестиугольник 9"/>
          <p:cNvSpPr/>
          <p:nvPr/>
        </p:nvSpPr>
        <p:spPr bwMode="auto">
          <a:xfrm>
            <a:off x="7188589" y="2637322"/>
            <a:ext cx="1152128" cy="1041899"/>
          </a:xfrm>
          <a:prstGeom prst="hexagon">
            <a:avLst/>
          </a:prstGeom>
          <a:solidFill>
            <a:srgbClr val="009A46"/>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450" b="1" dirty="0">
                <a:solidFill>
                  <a:srgbClr val="FFFFFF"/>
                </a:solidFill>
                <a:latin typeface="Arial" charset="0"/>
              </a:rPr>
              <a:t>1 433</a:t>
            </a:r>
          </a:p>
        </p:txBody>
      </p:sp>
      <p:sp>
        <p:nvSpPr>
          <p:cNvPr id="11" name="Шестиугольник 10"/>
          <p:cNvSpPr/>
          <p:nvPr/>
        </p:nvSpPr>
        <p:spPr bwMode="auto">
          <a:xfrm>
            <a:off x="6032490" y="4491596"/>
            <a:ext cx="1150430" cy="1008112"/>
          </a:xfrm>
          <a:prstGeom prst="hexagon">
            <a:avLst/>
          </a:prstGeom>
          <a:solidFill>
            <a:srgbClr val="7030A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800" b="1" dirty="0">
                <a:solidFill>
                  <a:srgbClr val="FFFFFF"/>
                </a:solidFill>
                <a:latin typeface="Arial" charset="0"/>
              </a:rPr>
              <a:t>72</a:t>
            </a:r>
          </a:p>
        </p:txBody>
      </p:sp>
      <p:sp>
        <p:nvSpPr>
          <p:cNvPr id="12" name="Шестиугольник 11"/>
          <p:cNvSpPr/>
          <p:nvPr/>
        </p:nvSpPr>
        <p:spPr bwMode="auto">
          <a:xfrm>
            <a:off x="4969680" y="3917482"/>
            <a:ext cx="1167499" cy="1039529"/>
          </a:xfrm>
          <a:prstGeom prst="hexagon">
            <a:avLst/>
          </a:prstGeom>
          <a:solidFill>
            <a:srgbClr val="0070C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450" b="1" dirty="0">
                <a:solidFill>
                  <a:srgbClr val="FFFFFF"/>
                </a:solidFill>
                <a:latin typeface="Arial" charset="0"/>
              </a:rPr>
              <a:t>2 220</a:t>
            </a:r>
          </a:p>
        </p:txBody>
      </p:sp>
      <p:sp>
        <p:nvSpPr>
          <p:cNvPr id="15" name="Прямоугольник 14"/>
          <p:cNvSpPr/>
          <p:nvPr/>
        </p:nvSpPr>
        <p:spPr>
          <a:xfrm>
            <a:off x="1205837" y="4539794"/>
            <a:ext cx="3763843" cy="707886"/>
          </a:xfrm>
          <a:prstGeom prst="rect">
            <a:avLst/>
          </a:prstGeom>
          <a:solidFill>
            <a:schemeClr val="bg1"/>
          </a:solidFill>
        </p:spPr>
        <p:txBody>
          <a:bodyPr wrap="square" lIns="0" rIns="0">
            <a:spAutoFit/>
          </a:bodyPr>
          <a:lstStyle/>
          <a:p>
            <a:pPr algn="r" eaLnBrk="0" fontAlgn="base" hangingPunct="0">
              <a:spcBef>
                <a:spcPct val="0"/>
              </a:spcBef>
              <a:spcAft>
                <a:spcPct val="0"/>
              </a:spcAft>
            </a:pPr>
            <a:r>
              <a:rPr lang="uk-UA" sz="2000" b="1" dirty="0">
                <a:solidFill>
                  <a:srgbClr val="0070C0"/>
                </a:solidFill>
                <a:latin typeface="Arial" pitchFamily="34" charset="0"/>
                <a:ea typeface="Times New Roman" pitchFamily="18" charset="0"/>
                <a:cs typeface="Arial" pitchFamily="34" charset="0"/>
              </a:rPr>
              <a:t>ДОВІДОК </a:t>
            </a:r>
            <a:r>
              <a:rPr lang="uk-UA" sz="2000" dirty="0">
                <a:solidFill>
                  <a:srgbClr val="0070C0"/>
                </a:solidFill>
                <a:latin typeface="Arial" pitchFamily="34" charset="0"/>
                <a:ea typeface="Times New Roman" pitchFamily="18" charset="0"/>
                <a:cs typeface="Arial" pitchFamily="34" charset="0"/>
              </a:rPr>
              <a:t>ПРО ВНЕСЕННЯ ЗМІН ДО РОЗПИСУ ВИДАТКІВ</a:t>
            </a:r>
            <a:endParaRPr lang="uk-UA" sz="2000" b="1" dirty="0">
              <a:solidFill>
                <a:srgbClr val="0070C0"/>
              </a:solidFill>
              <a:latin typeface="Arial" pitchFamily="34" charset="0"/>
            </a:endParaRPr>
          </a:p>
        </p:txBody>
      </p:sp>
      <p:sp>
        <p:nvSpPr>
          <p:cNvPr id="13" name="Прямоугольник 4"/>
          <p:cNvSpPr/>
          <p:nvPr/>
        </p:nvSpPr>
        <p:spPr>
          <a:xfrm rot="983152">
            <a:off x="8470044" y="2469687"/>
            <a:ext cx="2609967" cy="1292662"/>
          </a:xfrm>
          <a:prstGeom prst="rect">
            <a:avLst/>
          </a:prstGeom>
        </p:spPr>
        <p:txBody>
          <a:bodyPr wrap="square">
            <a:spAutoFit/>
          </a:bodyPr>
          <a:lstStyle/>
          <a:p>
            <a:pPr algn="ctr" eaLnBrk="0" fontAlgn="base" hangingPunct="0">
              <a:spcBef>
                <a:spcPct val="0"/>
              </a:spcBef>
              <a:spcAft>
                <a:spcPct val="0"/>
              </a:spcAft>
              <a:defRPr/>
            </a:pPr>
            <a:r>
              <a:rPr lang="uk-UA" sz="1300" b="1" i="1" dirty="0">
                <a:solidFill>
                  <a:srgbClr val="009999"/>
                </a:solidFill>
                <a:latin typeface="Arial" pitchFamily="34" charset="0"/>
                <a:ea typeface="Times New Roman" pitchFamily="18" charset="0"/>
                <a:cs typeface="Arial" pitchFamily="34" charset="0"/>
              </a:rPr>
              <a:t>у тому числі розпорядження про виділення коштів з бюджету розвитку для виконання гарантійних </a:t>
            </a:r>
            <a:r>
              <a:rPr lang="uk-UA" sz="1300" b="1" i="1" dirty="0" err="1">
                <a:solidFill>
                  <a:srgbClr val="009999"/>
                </a:solidFill>
                <a:latin typeface="Arial" pitchFamily="34" charset="0"/>
                <a:ea typeface="Times New Roman" pitchFamily="18" charset="0"/>
                <a:cs typeface="Arial" pitchFamily="34" charset="0"/>
              </a:rPr>
              <a:t>зобов</a:t>
            </a:r>
            <a:r>
              <a:rPr lang="en-US" sz="1300" b="1" i="1" dirty="0">
                <a:solidFill>
                  <a:srgbClr val="009999"/>
                </a:solidFill>
                <a:latin typeface="Arial" pitchFamily="34" charset="0"/>
                <a:ea typeface="Times New Roman" pitchFamily="18" charset="0"/>
                <a:cs typeface="Arial" pitchFamily="34" charset="0"/>
              </a:rPr>
              <a:t>`</a:t>
            </a:r>
            <a:r>
              <a:rPr lang="uk-UA" sz="1300" b="1" i="1" dirty="0" err="1">
                <a:solidFill>
                  <a:srgbClr val="009999"/>
                </a:solidFill>
                <a:latin typeface="Arial" pitchFamily="34" charset="0"/>
                <a:ea typeface="Times New Roman" pitchFamily="18" charset="0"/>
                <a:cs typeface="Arial" pitchFamily="34" charset="0"/>
              </a:rPr>
              <a:t>язань</a:t>
            </a:r>
            <a:r>
              <a:rPr lang="uk-UA" sz="1300" b="1" i="1" dirty="0">
                <a:solidFill>
                  <a:srgbClr val="009999"/>
                </a:solidFill>
                <a:latin typeface="Arial" pitchFamily="34" charset="0"/>
                <a:ea typeface="Times New Roman" pitchFamily="18" charset="0"/>
                <a:cs typeface="Arial" pitchFamily="34" charset="0"/>
              </a:rPr>
              <a:t> ЛКП</a:t>
            </a:r>
            <a:endParaRPr lang="uk-UA" sz="1300" b="1" i="1" dirty="0">
              <a:solidFill>
                <a:srgbClr val="009999"/>
              </a:solidFill>
              <a:latin typeface="Arial" pitchFamily="34" charset="0"/>
            </a:endParaRPr>
          </a:p>
        </p:txBody>
      </p:sp>
      <p:sp>
        <p:nvSpPr>
          <p:cNvPr id="14" name="6-кутна зірка 13"/>
          <p:cNvSpPr/>
          <p:nvPr/>
        </p:nvSpPr>
        <p:spPr bwMode="auto">
          <a:xfrm rot="289714">
            <a:off x="8098407" y="2414302"/>
            <a:ext cx="583583" cy="624957"/>
          </a:xfrm>
          <a:prstGeom prst="star6">
            <a:avLst/>
          </a:prstGeom>
          <a:gradFill flip="none" rotWithShape="1">
            <a:gsLst>
              <a:gs pos="0">
                <a:srgbClr val="9BFBC0">
                  <a:shade val="30000"/>
                  <a:satMod val="115000"/>
                </a:srgbClr>
              </a:gs>
              <a:gs pos="50000">
                <a:srgbClr val="9BFBC0">
                  <a:shade val="67500"/>
                  <a:satMod val="115000"/>
                </a:srgbClr>
              </a:gs>
              <a:gs pos="100000">
                <a:srgbClr val="9BFBC0">
                  <a:shade val="100000"/>
                  <a:satMod val="115000"/>
                </a:srgbClr>
              </a:gs>
            </a:gsLst>
            <a:lin ang="2700000" scaled="1"/>
            <a:tileRect/>
          </a:gradFill>
          <a:ln w="12700" cap="sq" cmpd="sng" algn="ctr">
            <a:solidFill>
              <a:schemeClr val="tx1"/>
            </a:solidFill>
            <a:prstDash val="solid"/>
            <a:round/>
            <a:headEnd type="none" w="sm" len="sm"/>
            <a:tailEnd type="none" w="sm" len="sm"/>
          </a:ln>
          <a:effectLst/>
        </p:spPr>
        <p:txBody>
          <a:bodyPr vert="horz" wrap="square" lIns="36000" tIns="36000" rIns="36000" bIns="36000" numCol="1" rtlCol="0" anchor="ctr" anchorCtr="0" compatLnSpc="1">
            <a:prstTxWarp prst="textNoShape">
              <a:avLst/>
            </a:prstTxWarp>
          </a:bodyPr>
          <a:lstStyle/>
          <a:p>
            <a:pPr eaLnBrk="0" fontAlgn="base" hangingPunct="0">
              <a:spcBef>
                <a:spcPct val="0"/>
              </a:spcBef>
              <a:spcAft>
                <a:spcPct val="0"/>
              </a:spcAft>
              <a:defRPr/>
            </a:pPr>
            <a:r>
              <a:rPr lang="uk-UA" sz="2000" b="1" dirty="0">
                <a:solidFill>
                  <a:srgbClr val="005C2A"/>
                </a:solidFill>
                <a:latin typeface="Arial" charset="0"/>
              </a:rPr>
              <a:t>13</a:t>
            </a:r>
          </a:p>
        </p:txBody>
      </p:sp>
      <p:sp>
        <p:nvSpPr>
          <p:cNvPr id="16"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7" name="Рисунок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Tree>
    <p:extLst>
      <p:ext uri="{BB962C8B-B14F-4D97-AF65-F5344CB8AC3E}">
        <p14:creationId xmlns:p14="http://schemas.microsoft.com/office/powerpoint/2010/main" val="1123101502"/>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Таблиця 5"/>
          <p:cNvGraphicFramePr>
            <a:graphicFrameLocks noGrp="1"/>
          </p:cNvGraphicFramePr>
          <p:nvPr>
            <p:extLst>
              <p:ext uri="{D42A27DB-BD31-4B8C-83A1-F6EECF244321}">
                <p14:modId xmlns:p14="http://schemas.microsoft.com/office/powerpoint/2010/main" val="2811892950"/>
              </p:ext>
            </p:extLst>
          </p:nvPr>
        </p:nvGraphicFramePr>
        <p:xfrm>
          <a:off x="63208" y="1584240"/>
          <a:ext cx="12107293" cy="4399987"/>
        </p:xfrm>
        <a:graphic>
          <a:graphicData uri="http://schemas.openxmlformats.org/drawingml/2006/table">
            <a:tbl>
              <a:tblPr/>
              <a:tblGrid>
                <a:gridCol w="2651232">
                  <a:extLst>
                    <a:ext uri="{9D8B030D-6E8A-4147-A177-3AD203B41FA5}">
                      <a16:colId xmlns:a16="http://schemas.microsoft.com/office/drawing/2014/main" val="20000"/>
                    </a:ext>
                  </a:extLst>
                </a:gridCol>
                <a:gridCol w="1060493">
                  <a:extLst>
                    <a:ext uri="{9D8B030D-6E8A-4147-A177-3AD203B41FA5}">
                      <a16:colId xmlns:a16="http://schemas.microsoft.com/office/drawing/2014/main" val="20001"/>
                    </a:ext>
                  </a:extLst>
                </a:gridCol>
                <a:gridCol w="1502365">
                  <a:extLst>
                    <a:ext uri="{9D8B030D-6E8A-4147-A177-3AD203B41FA5}">
                      <a16:colId xmlns:a16="http://schemas.microsoft.com/office/drawing/2014/main" val="20002"/>
                    </a:ext>
                  </a:extLst>
                </a:gridCol>
                <a:gridCol w="1060493">
                  <a:extLst>
                    <a:ext uri="{9D8B030D-6E8A-4147-A177-3AD203B41FA5}">
                      <a16:colId xmlns:a16="http://schemas.microsoft.com/office/drawing/2014/main" val="20003"/>
                    </a:ext>
                  </a:extLst>
                </a:gridCol>
                <a:gridCol w="1060493">
                  <a:extLst>
                    <a:ext uri="{9D8B030D-6E8A-4147-A177-3AD203B41FA5}">
                      <a16:colId xmlns:a16="http://schemas.microsoft.com/office/drawing/2014/main" val="20004"/>
                    </a:ext>
                  </a:extLst>
                </a:gridCol>
                <a:gridCol w="1413990">
                  <a:extLst>
                    <a:ext uri="{9D8B030D-6E8A-4147-A177-3AD203B41FA5}">
                      <a16:colId xmlns:a16="http://schemas.microsoft.com/office/drawing/2014/main" val="20005"/>
                    </a:ext>
                  </a:extLst>
                </a:gridCol>
                <a:gridCol w="1060493">
                  <a:extLst>
                    <a:ext uri="{9D8B030D-6E8A-4147-A177-3AD203B41FA5}">
                      <a16:colId xmlns:a16="http://schemas.microsoft.com/office/drawing/2014/main" val="20006"/>
                    </a:ext>
                  </a:extLst>
                </a:gridCol>
                <a:gridCol w="1148867">
                  <a:extLst>
                    <a:ext uri="{9D8B030D-6E8A-4147-A177-3AD203B41FA5}">
                      <a16:colId xmlns:a16="http://schemas.microsoft.com/office/drawing/2014/main" val="20007"/>
                    </a:ext>
                  </a:extLst>
                </a:gridCol>
                <a:gridCol w="1148867">
                  <a:extLst>
                    <a:ext uri="{9D8B030D-6E8A-4147-A177-3AD203B41FA5}">
                      <a16:colId xmlns:a16="http://schemas.microsoft.com/office/drawing/2014/main" val="1407858712"/>
                    </a:ext>
                  </a:extLst>
                </a:gridCol>
              </a:tblGrid>
              <a:tr h="680278">
                <a:tc rowSpan="2">
                  <a:txBody>
                    <a:bodyPr/>
                    <a:lstStyle/>
                    <a:p>
                      <a:pPr algn="ctr" fontAlgn="ctr"/>
                      <a:r>
                        <a:rPr lang="uk-UA" sz="1100" b="0" i="0" u="none" strike="noStrike" dirty="0">
                          <a:solidFill>
                            <a:srgbClr val="000000"/>
                          </a:solidFill>
                          <a:effectLst/>
                          <a:latin typeface="Arial" panose="020B0604020202020204" pitchFamily="34" charset="0"/>
                        </a:rPr>
                        <a:t> </a:t>
                      </a:r>
                    </a:p>
                  </a:txBody>
                  <a:tcPr marL="5738" marR="5738" marT="5738" marB="0" anchor="ctr">
                    <a:lnL>
                      <a:noFill/>
                    </a:lnL>
                    <a:lnR>
                      <a:noFill/>
                    </a:lnR>
                    <a:lnT>
                      <a:noFill/>
                    </a:lnT>
                    <a:lnB>
                      <a:noFill/>
                    </a:lnB>
                    <a:solidFill>
                      <a:srgbClr val="FFFFFF"/>
                    </a:solidFill>
                  </a:tcPr>
                </a:tc>
                <a:tc rowSpan="2">
                  <a:txBody>
                    <a:bodyPr/>
                    <a:lstStyle/>
                    <a:p>
                      <a:pPr algn="ctr" fontAlgn="ctr"/>
                      <a:r>
                        <a:rPr lang="ru-RU" sz="1500" b="1" i="0" u="none" strike="noStrike" dirty="0">
                          <a:solidFill>
                            <a:srgbClr val="FFFFFF"/>
                          </a:solidFill>
                          <a:effectLst/>
                          <a:latin typeface="Calibri" panose="020F0502020204030204" pitchFamily="34" charset="0"/>
                        </a:rPr>
                        <a:t>КІЛЬКІСТЬ ЛИСТІВ ЗВЕРНЕНЬ ВІД ГРК, ЯКІ НАДІЙШЛИ В УФ</a:t>
                      </a:r>
                    </a:p>
                  </a:txBody>
                  <a:tcPr marL="5738" marR="5738" marT="57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ru-RU" sz="1500" b="1" i="0" u="none" strike="noStrike" dirty="0">
                          <a:solidFill>
                            <a:srgbClr val="FFFFFF"/>
                          </a:solidFill>
                          <a:effectLst/>
                          <a:latin typeface="Calibri" panose="020F0502020204030204" pitchFamily="34" charset="0"/>
                        </a:rPr>
                        <a:t>КІЛЬКІСТЬ ПІДГОТОВЛЕНИХ РОЗПОРЯДЖЕНЬ МІСЬКОГО ГОЛОВИ</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gridSpan="2">
                  <a:txBody>
                    <a:bodyPr/>
                    <a:lstStyle/>
                    <a:p>
                      <a:pPr algn="ctr" fontAlgn="ctr"/>
                      <a:r>
                        <a:rPr lang="uk-UA" sz="1500" b="1" i="0" u="none" strike="noStrike" dirty="0">
                          <a:solidFill>
                            <a:srgbClr val="FFFFFF"/>
                          </a:solidFill>
                          <a:effectLst/>
                          <a:latin typeface="Calibri" panose="020F0502020204030204" pitchFamily="34" charset="0"/>
                        </a:rPr>
                        <a:t>ЗАРЕЄСТРОВАНІ ЗОБОВ`ЯЗАННЯ</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endParaRPr lang="uk-UA"/>
                    </a:p>
                  </a:txBody>
                  <a:tcPr/>
                </a:tc>
                <a:tc rowSpan="2">
                  <a:txBody>
                    <a:bodyPr/>
                    <a:lstStyle/>
                    <a:p>
                      <a:pPr algn="ctr" fontAlgn="ctr"/>
                      <a:r>
                        <a:rPr lang="ru-RU" sz="1500" b="1" i="0" u="none" strike="noStrike" dirty="0">
                          <a:solidFill>
                            <a:srgbClr val="FFFFFF"/>
                          </a:solidFill>
                          <a:effectLst/>
                          <a:latin typeface="Calibri" panose="020F0502020204030204" pitchFamily="34" charset="0"/>
                        </a:rPr>
                        <a:t>ПІДГОТОВЛЕНІ РОЗПОРЯДЖЕН-НЯ ПРО </a:t>
                      </a:r>
                      <a:r>
                        <a:rPr lang="ru-RU" sz="1500" b="1" i="0" u="none" strike="noStrike" baseline="0" dirty="0">
                          <a:solidFill>
                            <a:srgbClr val="FFFFFF"/>
                          </a:solidFill>
                          <a:effectLst/>
                          <a:latin typeface="Calibri" panose="020F0502020204030204" pitchFamily="34" charset="0"/>
                        </a:rPr>
                        <a:t>ФІНАНСУВАННЯ</a:t>
                      </a:r>
                      <a:r>
                        <a:rPr lang="ru-RU" sz="1500" b="1" i="0" u="none" strike="noStrike" dirty="0">
                          <a:solidFill>
                            <a:srgbClr val="FFFFFF"/>
                          </a:solidFill>
                          <a:effectLst/>
                          <a:latin typeface="Calibri" panose="020F0502020204030204" pitchFamily="34" charset="0"/>
                        </a:rPr>
                        <a:t> КОШТІВ</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500" b="1" i="0" u="none" strike="noStrike" dirty="0">
                          <a:solidFill>
                            <a:srgbClr val="FFFFFF"/>
                          </a:solidFill>
                          <a:effectLst/>
                          <a:latin typeface="Calibri" panose="020F0502020204030204" pitchFamily="34" charset="0"/>
                        </a:rPr>
                        <a:t>КІЛЬКІСТЬ ПЛАТІЖНИХ ДОРУЧЕНЬ</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500" b="1" i="0" u="none" strike="noStrike" dirty="0">
                          <a:solidFill>
                            <a:srgbClr val="FFFFFF"/>
                          </a:solidFill>
                          <a:effectLst/>
                          <a:latin typeface="Calibri" panose="020F0502020204030204" pitchFamily="34" charset="0"/>
                        </a:rPr>
                        <a:t>СУМА ВИДАТКІВ (МЛН</a:t>
                      </a:r>
                      <a:r>
                        <a:rPr lang="uk-UA" sz="1500" b="1" i="0" u="none" strike="noStrike" baseline="0" dirty="0">
                          <a:solidFill>
                            <a:srgbClr val="FFFFFF"/>
                          </a:solidFill>
                          <a:effectLst/>
                          <a:latin typeface="Calibri" panose="020F0502020204030204" pitchFamily="34" charset="0"/>
                        </a:rPr>
                        <a:t> </a:t>
                      </a:r>
                      <a:r>
                        <a:rPr lang="uk-UA" sz="1500" b="1" i="0" u="none" strike="noStrike" dirty="0">
                          <a:solidFill>
                            <a:srgbClr val="FFFFFF"/>
                          </a:solidFill>
                          <a:effectLst/>
                          <a:latin typeface="Calibri" panose="020F0502020204030204" pitchFamily="34" charset="0"/>
                        </a:rPr>
                        <a:t>ГРН)</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500" b="1" i="0" u="none" strike="noStrike" dirty="0">
                          <a:solidFill>
                            <a:srgbClr val="FFFFFF"/>
                          </a:solidFill>
                          <a:effectLst/>
                          <a:latin typeface="Calibri" panose="020F0502020204030204" pitchFamily="34" charset="0"/>
                        </a:rPr>
                        <a:t>КІЛЬКІСТЬ</a:t>
                      </a:r>
                      <a:r>
                        <a:rPr lang="uk-UA" sz="1500" b="1" i="0" u="none" strike="noStrike" baseline="0" dirty="0">
                          <a:solidFill>
                            <a:srgbClr val="FFFFFF"/>
                          </a:solidFill>
                          <a:effectLst/>
                          <a:latin typeface="Calibri" panose="020F0502020204030204" pitchFamily="34" charset="0"/>
                        </a:rPr>
                        <a:t> ОБ</a:t>
                      </a:r>
                      <a:r>
                        <a:rPr lang="en-US" sz="1500" b="1" i="0" u="none" strike="noStrike" baseline="0" dirty="0">
                          <a:solidFill>
                            <a:srgbClr val="FFFFFF"/>
                          </a:solidFill>
                          <a:effectLst/>
                          <a:latin typeface="Calibri" panose="020F0502020204030204" pitchFamily="34" charset="0"/>
                        </a:rPr>
                        <a:t>’</a:t>
                      </a:r>
                      <a:r>
                        <a:rPr lang="uk-UA" sz="1500" b="1" i="0" u="none" strike="noStrike" baseline="0" dirty="0">
                          <a:solidFill>
                            <a:srgbClr val="FFFFFF"/>
                          </a:solidFill>
                          <a:effectLst/>
                          <a:latin typeface="Calibri" panose="020F0502020204030204" pitchFamily="34" charset="0"/>
                        </a:rPr>
                        <a:t>ЄКТІВ ПО ЯКИХ ЗДІЙСНЮЄТЬСЯ ОБЛІК ФІНАНСУВАННЯ ТА ЗМІНИ</a:t>
                      </a:r>
                      <a:endParaRPr lang="uk-UA" sz="15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858708">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ctr" fontAlgn="ctr"/>
                      <a:r>
                        <a:rPr lang="uk-UA" sz="1500" b="1" i="0" u="none" strike="noStrike" dirty="0">
                          <a:solidFill>
                            <a:srgbClr val="FFFFFF"/>
                          </a:solidFill>
                          <a:effectLst/>
                          <a:latin typeface="Calibri" panose="020F0502020204030204" pitchFamily="34" charset="0"/>
                        </a:rPr>
                        <a:t>БЮДЖЕТНІ</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uk-UA" sz="1500" b="1" i="0" u="none" strike="noStrike" dirty="0">
                          <a:solidFill>
                            <a:srgbClr val="FFFFFF"/>
                          </a:solidFill>
                          <a:effectLst/>
                          <a:latin typeface="Calibri" panose="020F0502020204030204" pitchFamily="34" charset="0"/>
                        </a:rPr>
                        <a:t>ФІНАНСОВІ</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vMerge="1">
                  <a:txBody>
                    <a:bodyPr/>
                    <a:lstStyle/>
                    <a:p>
                      <a:endParaRPr lang="uk-UA"/>
                    </a:p>
                  </a:txBody>
                  <a:tcP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0001"/>
                  </a:ext>
                </a:extLst>
              </a:tr>
              <a:tr h="959065">
                <a:tc>
                  <a:txBody>
                    <a:bodyPr/>
                    <a:lstStyle/>
                    <a:p>
                      <a:pPr algn="ctr" fontAlgn="ctr"/>
                      <a:r>
                        <a:rPr lang="uk-UA" sz="2400" b="1" i="0" u="none" strike="noStrike" dirty="0">
                          <a:solidFill>
                            <a:srgbClr val="1F497D"/>
                          </a:solidFill>
                          <a:effectLst/>
                          <a:latin typeface="Calibri" panose="020F0502020204030204" pitchFamily="34" charset="0"/>
                        </a:rPr>
                        <a:t>ПАТ</a:t>
                      </a:r>
                      <a:r>
                        <a:rPr lang="en-US" sz="2400" b="1" i="0" u="none" strike="noStrike" dirty="0">
                          <a:solidFill>
                            <a:srgbClr val="1F497D"/>
                          </a:solidFill>
                          <a:effectLst/>
                          <a:latin typeface="Calibri" panose="020F0502020204030204" pitchFamily="34" charset="0"/>
                        </a:rPr>
                        <a:t> </a:t>
                      </a:r>
                      <a:r>
                        <a:rPr lang="uk-UA" sz="2400" b="1" i="0" u="none" strike="noStrike" dirty="0">
                          <a:solidFill>
                            <a:srgbClr val="1F497D"/>
                          </a:solidFill>
                          <a:effectLst/>
                          <a:latin typeface="Calibri" panose="020F0502020204030204" pitchFamily="34" charset="0"/>
                        </a:rPr>
                        <a:t>«Акціонерний банк «</a:t>
                      </a:r>
                      <a:r>
                        <a:rPr lang="uk-UA" sz="2400" b="1" i="0" u="none" strike="noStrike" dirty="0" err="1">
                          <a:solidFill>
                            <a:srgbClr val="1F497D"/>
                          </a:solidFill>
                          <a:effectLst/>
                          <a:latin typeface="Calibri" panose="020F0502020204030204" pitchFamily="34" charset="0"/>
                        </a:rPr>
                        <a:t>Укргазбанк</a:t>
                      </a:r>
                      <a:r>
                        <a:rPr lang="uk-UA" sz="2400" b="1" i="0" u="none" strike="noStrike" dirty="0">
                          <a:solidFill>
                            <a:srgbClr val="1F497D"/>
                          </a:solidFill>
                          <a:effectLst/>
                          <a:latin typeface="Calibri" panose="020F0502020204030204" pitchFamily="34" charset="0"/>
                        </a:rPr>
                        <a:t>»</a:t>
                      </a:r>
                    </a:p>
                  </a:txBody>
                  <a:tcPr marL="5738" marR="5738" marT="5738" marB="0" anchor="ctr">
                    <a:lnL>
                      <a:noFill/>
                    </a:lnL>
                    <a:lnR w="12700" cap="flat" cmpd="sng" algn="ctr">
                      <a:noFill/>
                      <a:prstDash val="sysDot"/>
                      <a:round/>
                      <a:headEnd type="none" w="med" len="med"/>
                      <a:tailEnd type="none" w="med" len="med"/>
                    </a:lnR>
                    <a:lnT w="19050" cap="flat" cmpd="sng" algn="ctr">
                      <a:no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a:solidFill>
                            <a:srgbClr val="1F497D"/>
                          </a:solidFill>
                          <a:effectLst/>
                          <a:latin typeface="Calibri" panose="020F0502020204030204" pitchFamily="34" charset="0"/>
                        </a:rPr>
                        <a:t>2 490</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214</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3 124</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2 620</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363</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en-US" sz="2800" b="1" i="0" u="none" strike="noStrike" dirty="0">
                          <a:solidFill>
                            <a:srgbClr val="1F497D"/>
                          </a:solidFill>
                          <a:effectLst/>
                          <a:latin typeface="Calibri" panose="020F0502020204030204" pitchFamily="34" charset="0"/>
                        </a:rPr>
                        <a:t>1 </a:t>
                      </a:r>
                      <a:r>
                        <a:rPr lang="uk-UA" sz="2800" b="1" i="0" u="none" strike="noStrike" dirty="0">
                          <a:solidFill>
                            <a:srgbClr val="1F497D"/>
                          </a:solidFill>
                          <a:effectLst/>
                          <a:latin typeface="Calibri" panose="020F0502020204030204" pitchFamily="34" charset="0"/>
                        </a:rPr>
                        <a:t>754</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3 117,8</a:t>
                      </a: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1 180</a:t>
                      </a: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1150902">
                <a:tc>
                  <a:txBody>
                    <a:bodyPr/>
                    <a:lstStyle/>
                    <a:p>
                      <a:pPr algn="ctr" fontAlgn="ctr"/>
                      <a:r>
                        <a:rPr lang="uk-UA" sz="2400" b="1" i="0" u="none" strike="noStrike" dirty="0">
                          <a:solidFill>
                            <a:srgbClr val="1F497D"/>
                          </a:solidFill>
                          <a:effectLst/>
                          <a:latin typeface="Calibri" panose="020F0502020204030204" pitchFamily="34" charset="0"/>
                        </a:rPr>
                        <a:t>органи державного казначейства</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a:solidFill>
                            <a:srgbClr val="1F497D"/>
                          </a:solidFill>
                          <a:effectLst/>
                          <a:latin typeface="Calibri" panose="020F0502020204030204" pitchFamily="34" charset="0"/>
                        </a:rPr>
                        <a:t>124</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1F497D"/>
                          </a:solidFill>
                          <a:effectLst/>
                          <a:latin typeface="Calibri" panose="020F0502020204030204" pitchFamily="34" charset="0"/>
                        </a:rPr>
                        <a:t>99</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1F497D"/>
                          </a:solidFill>
                          <a:effectLst/>
                          <a:latin typeface="Calibri" panose="020F050202020403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A6E4F2"/>
                    </a:solidFill>
                  </a:tcPr>
                </a:tc>
                <a:tc>
                  <a:txBody>
                    <a:bodyPr/>
                    <a:lstStyle/>
                    <a:p>
                      <a:pPr marL="0" indent="0" algn="ctr" fontAlgn="ctr"/>
                      <a:r>
                        <a:rPr lang="uk-UA" sz="2800" b="1" i="0" u="none" strike="noStrike" dirty="0">
                          <a:solidFill>
                            <a:srgbClr val="1F497D"/>
                          </a:solidFill>
                          <a:effectLst/>
                          <a:latin typeface="Calibri" panose="020F0502020204030204" pitchFamily="34" charset="0"/>
                        </a:rPr>
                        <a:t>108,0</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0F0F8"/>
                    </a:solidFill>
                  </a:tcPr>
                </a:tc>
                <a:tc>
                  <a:txBody>
                    <a:bodyPr/>
                    <a:lstStyle/>
                    <a:p>
                      <a:pPr marL="0" indent="0" algn="ctr" fontAlgn="ctr"/>
                      <a:r>
                        <a:rPr lang="uk-UA" sz="2800" b="1" i="0" u="none" strike="noStrike" dirty="0">
                          <a:solidFill>
                            <a:srgbClr val="1F497D"/>
                          </a:solidFill>
                          <a:effectLst/>
                          <a:latin typeface="Calibri" panose="020F0502020204030204" pitchFamily="34" charset="0"/>
                        </a:rPr>
                        <a:t>28</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3"/>
                  </a:ext>
                </a:extLst>
              </a:tr>
              <a:tr h="171088">
                <a:tc>
                  <a:txBody>
                    <a:bodyPr/>
                    <a:lstStyle/>
                    <a:p>
                      <a:pPr algn="ctr" fontAlgn="ctr"/>
                      <a:r>
                        <a:rPr lang="uk-UA" sz="100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bg1"/>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4"/>
                  </a:ext>
                </a:extLst>
              </a:tr>
              <a:tr h="512994">
                <a:tc>
                  <a:txBody>
                    <a:bodyPr/>
                    <a:lstStyle/>
                    <a:p>
                      <a:pPr algn="ctr" fontAlgn="ctr"/>
                      <a:r>
                        <a:rPr lang="uk-UA" sz="2800" b="1" i="0" u="none" strike="noStrike" dirty="0">
                          <a:solidFill>
                            <a:srgbClr val="002060"/>
                          </a:solidFill>
                          <a:effectLst/>
                          <a:latin typeface="Calibri" panose="020F0502020204030204" pitchFamily="34" charset="0"/>
                        </a:rPr>
                        <a:t>Всього</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a:solidFill>
                            <a:srgbClr val="002060"/>
                          </a:solidFill>
                          <a:effectLst/>
                          <a:latin typeface="Calibri" panose="020F0502020204030204" pitchFamily="34" charset="0"/>
                        </a:rPr>
                        <a:t>2 614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002060"/>
                          </a:solidFill>
                          <a:effectLst/>
                          <a:latin typeface="Calibri" panose="020F0502020204030204" pitchFamily="34" charset="0"/>
                        </a:rPr>
                        <a:t>214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002060"/>
                          </a:solidFill>
                          <a:effectLst/>
                          <a:latin typeface="Calibri" panose="020F0502020204030204" pitchFamily="34" charset="0"/>
                        </a:rPr>
                        <a:t>3 124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002060"/>
                          </a:solidFill>
                          <a:effectLst/>
                          <a:latin typeface="Calibri" panose="020F0502020204030204" pitchFamily="34" charset="0"/>
                        </a:rPr>
                        <a:t>2 620</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002060"/>
                          </a:solidFill>
                          <a:effectLst/>
                          <a:latin typeface="Calibri" panose="020F0502020204030204" pitchFamily="34" charset="0"/>
                        </a:rPr>
                        <a:t>462</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en-US" sz="2800" b="1" i="0" u="none" strike="noStrike" dirty="0">
                          <a:solidFill>
                            <a:srgbClr val="002060"/>
                          </a:solidFill>
                          <a:effectLst/>
                          <a:latin typeface="Calibri" panose="020F0502020204030204" pitchFamily="34" charset="0"/>
                        </a:rPr>
                        <a:t>1 </a:t>
                      </a:r>
                      <a:r>
                        <a:rPr lang="uk-UA" sz="2800" b="1" i="0" u="none" strike="noStrike" dirty="0">
                          <a:solidFill>
                            <a:srgbClr val="002060"/>
                          </a:solidFill>
                          <a:effectLst/>
                          <a:latin typeface="Calibri" panose="020F0502020204030204" pitchFamily="34" charset="0"/>
                        </a:rPr>
                        <a:t>754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A6E4F2"/>
                    </a:solidFill>
                  </a:tcPr>
                </a:tc>
                <a:tc>
                  <a:txBody>
                    <a:bodyPr/>
                    <a:lstStyle/>
                    <a:p>
                      <a:pPr algn="ctr" fontAlgn="ctr"/>
                      <a:r>
                        <a:rPr lang="uk-UA" sz="2800" b="1" i="0" u="none" strike="noStrike" dirty="0">
                          <a:solidFill>
                            <a:srgbClr val="002060"/>
                          </a:solidFill>
                          <a:effectLst/>
                          <a:latin typeface="Calibri" panose="020F0502020204030204" pitchFamily="34" charset="0"/>
                        </a:rPr>
                        <a:t>3 225,8</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0F0F8"/>
                    </a:solidFill>
                  </a:tcPr>
                </a:tc>
                <a:tc>
                  <a:txBody>
                    <a:bodyPr/>
                    <a:lstStyle/>
                    <a:p>
                      <a:pPr algn="ctr" fontAlgn="ctr"/>
                      <a:r>
                        <a:rPr lang="uk-UA" sz="2800" b="1" i="0" u="none" strike="noStrike" dirty="0">
                          <a:solidFill>
                            <a:srgbClr val="002060"/>
                          </a:solidFill>
                          <a:effectLst/>
                          <a:latin typeface="Calibri" panose="020F0502020204030204" pitchFamily="34" charset="0"/>
                        </a:rPr>
                        <a:t>1 208</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
        <p:nvSpPr>
          <p:cNvPr id="7" name="Прямокутник 6"/>
          <p:cNvSpPr/>
          <p:nvPr/>
        </p:nvSpPr>
        <p:spPr>
          <a:xfrm>
            <a:off x="338561" y="606849"/>
            <a:ext cx="11556585" cy="830997"/>
          </a:xfrm>
          <a:prstGeom prst="rect">
            <a:avLst/>
          </a:prstGeom>
        </p:spPr>
        <p:txBody>
          <a:bodyPr wrap="square">
            <a:spAutoFit/>
          </a:bodyPr>
          <a:lstStyle/>
          <a:p>
            <a:pPr algn="ctr" eaLnBrk="0" fontAlgn="ctr" hangingPunct="0">
              <a:spcBef>
                <a:spcPct val="0"/>
              </a:spcBef>
              <a:spcAft>
                <a:spcPct val="0"/>
              </a:spcAft>
            </a:pPr>
            <a:r>
              <a:rPr lang="uk-UA" sz="2400" b="1" dirty="0">
                <a:solidFill>
                  <a:srgbClr val="002060"/>
                </a:solidFill>
                <a:latin typeface="Arial" pitchFamily="34" charset="0"/>
              </a:rPr>
              <a:t>ІНФОРМАЦІЯ </a:t>
            </a:r>
            <a:r>
              <a:rPr lang="ru-RU" sz="2400" b="1" dirty="0">
                <a:solidFill>
                  <a:srgbClr val="002060"/>
                </a:solidFill>
                <a:latin typeface="Arial" pitchFamily="34" charset="0"/>
              </a:rPr>
              <a:t>ПРО ПРОВЕДЕНУ РОБОТУ ЩОДО ФІНАНСУВАННЯ ВИДАТКІВ З БЮДЖЕТУ РОЗВИТКУ БЮДЖЕТУ ЛЬВІВСЬКОЇ МТГ У 2021 РОЦІ</a:t>
            </a:r>
            <a:endParaRPr lang="uk-UA" sz="2400" b="1" dirty="0">
              <a:solidFill>
                <a:srgbClr val="002060"/>
              </a:solidFill>
              <a:latin typeface="Arial" pitchFamily="34" charset="0"/>
            </a:endParaRPr>
          </a:p>
        </p:txBody>
      </p:sp>
      <p:sp>
        <p:nvSpPr>
          <p:cNvPr id="8" name="Oval 22"/>
          <p:cNvSpPr>
            <a:spLocks noChangeArrowheads="1"/>
          </p:cNvSpPr>
          <p:nvPr/>
        </p:nvSpPr>
        <p:spPr bwMode="auto">
          <a:xfrm>
            <a:off x="11561044" y="71198"/>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8</a:t>
            </a:r>
            <a:endParaRPr kumimoji="1" lang="ru-RU" sz="2400" dirty="0">
              <a:latin typeface="Times New Roman" pitchFamily="18" charset="0"/>
            </a:endParaRPr>
          </a:p>
        </p:txBody>
      </p:sp>
      <p:sp>
        <p:nvSpPr>
          <p:cNvPr id="10"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2" name="TextBox 1"/>
          <p:cNvSpPr txBox="1"/>
          <p:nvPr/>
        </p:nvSpPr>
        <p:spPr>
          <a:xfrm>
            <a:off x="991078" y="6092173"/>
            <a:ext cx="7883415" cy="646331"/>
          </a:xfrm>
          <a:prstGeom prst="rect">
            <a:avLst/>
          </a:prstGeom>
          <a:noFill/>
        </p:spPr>
        <p:txBody>
          <a:bodyPr wrap="square" rtlCol="0">
            <a:spAutoFit/>
          </a:bodyPr>
          <a:lstStyle/>
          <a:p>
            <a:r>
              <a:rPr lang="uk-UA" b="1" dirty="0">
                <a:solidFill>
                  <a:srgbClr val="002060"/>
                </a:solidFill>
              </a:rPr>
              <a:t>Кількість рішень (ухвал), якими вносилися зміни до переліку об</a:t>
            </a:r>
            <a:r>
              <a:rPr lang="en-US" b="1" dirty="0">
                <a:solidFill>
                  <a:srgbClr val="002060"/>
                </a:solidFill>
              </a:rPr>
              <a:t>’</a:t>
            </a:r>
            <a:r>
              <a:rPr lang="uk-UA" b="1" dirty="0" err="1">
                <a:solidFill>
                  <a:srgbClr val="002060"/>
                </a:solidFill>
              </a:rPr>
              <a:t>єктів</a:t>
            </a:r>
            <a:r>
              <a:rPr lang="uk-UA" b="1" dirty="0">
                <a:solidFill>
                  <a:srgbClr val="002060"/>
                </a:solidFill>
              </a:rPr>
              <a:t> бюджету розвитку, що фінансуються через </a:t>
            </a:r>
            <a:r>
              <a:rPr lang="uk-UA" b="1" dirty="0" err="1">
                <a:solidFill>
                  <a:srgbClr val="002060"/>
                </a:solidFill>
              </a:rPr>
              <a:t>Укргазбанк</a:t>
            </a:r>
            <a:endParaRPr lang="uk-UA" sz="2000" b="1" dirty="0">
              <a:solidFill>
                <a:srgbClr val="002060"/>
              </a:solidFill>
            </a:endParaRPr>
          </a:p>
        </p:txBody>
      </p:sp>
      <p:sp>
        <p:nvSpPr>
          <p:cNvPr id="9" name="Шестиугольник 8"/>
          <p:cNvSpPr/>
          <p:nvPr/>
        </p:nvSpPr>
        <p:spPr bwMode="auto">
          <a:xfrm>
            <a:off x="246471" y="6119853"/>
            <a:ext cx="650584" cy="590973"/>
          </a:xfrm>
          <a:prstGeom prst="hexagon">
            <a:avLst/>
          </a:prstGeom>
          <a:solidFill>
            <a:srgbClr val="00B0F0"/>
          </a:solidFill>
          <a:ln w="12700" cap="sq" cmpd="sng" algn="ctr">
            <a:solidFill>
              <a:schemeClr val="tx1"/>
            </a:solidFill>
            <a:prstDash val="solid"/>
            <a:round/>
            <a:headEnd type="none" w="sm" len="sm"/>
            <a:tailEnd type="none" w="sm" len="sm"/>
          </a:ln>
          <a:effectLst/>
        </p:spPr>
        <p:txBody>
          <a:bodyPr vert="horz" wrap="square" lIns="0" tIns="0" rIns="0" bIns="0" numCol="1" rtlCol="0" anchor="ctr" anchorCtr="0" compatLnSpc="1">
            <a:prstTxWarp prst="textNoShape">
              <a:avLst/>
            </a:prstTxWarp>
          </a:bodyPr>
          <a:lstStyle/>
          <a:p>
            <a:pPr algn="ctr" eaLnBrk="0" fontAlgn="base" hangingPunct="0">
              <a:spcBef>
                <a:spcPct val="0"/>
              </a:spcBef>
              <a:spcAft>
                <a:spcPct val="0"/>
              </a:spcAft>
            </a:pPr>
            <a:r>
              <a:rPr lang="uk-UA" sz="2800" b="1" dirty="0">
                <a:solidFill>
                  <a:srgbClr val="FFFFFF"/>
                </a:solidFill>
                <a:latin typeface="Arial" charset="0"/>
              </a:rPr>
              <a:t>63</a:t>
            </a:r>
          </a:p>
        </p:txBody>
      </p:sp>
    </p:spTree>
    <p:extLst>
      <p:ext uri="{BB962C8B-B14F-4D97-AF65-F5344CB8AC3E}">
        <p14:creationId xmlns:p14="http://schemas.microsoft.com/office/powerpoint/2010/main" val="2829797327"/>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Таблиця 5"/>
          <p:cNvGraphicFramePr>
            <a:graphicFrameLocks noGrp="1"/>
          </p:cNvGraphicFramePr>
          <p:nvPr>
            <p:extLst>
              <p:ext uri="{D42A27DB-BD31-4B8C-83A1-F6EECF244321}">
                <p14:modId xmlns:p14="http://schemas.microsoft.com/office/powerpoint/2010/main" val="84076044"/>
              </p:ext>
            </p:extLst>
          </p:nvPr>
        </p:nvGraphicFramePr>
        <p:xfrm>
          <a:off x="408235" y="2030234"/>
          <a:ext cx="11459712" cy="4032712"/>
        </p:xfrm>
        <a:graphic>
          <a:graphicData uri="http://schemas.openxmlformats.org/drawingml/2006/table">
            <a:tbl>
              <a:tblPr>
                <a:effectLst/>
              </a:tblPr>
              <a:tblGrid>
                <a:gridCol w="2418872">
                  <a:extLst>
                    <a:ext uri="{9D8B030D-6E8A-4147-A177-3AD203B41FA5}">
                      <a16:colId xmlns:a16="http://schemas.microsoft.com/office/drawing/2014/main" val="20000"/>
                    </a:ext>
                  </a:extLst>
                </a:gridCol>
                <a:gridCol w="1265242">
                  <a:extLst>
                    <a:ext uri="{9D8B030D-6E8A-4147-A177-3AD203B41FA5}">
                      <a16:colId xmlns:a16="http://schemas.microsoft.com/office/drawing/2014/main" val="20001"/>
                    </a:ext>
                  </a:extLst>
                </a:gridCol>
                <a:gridCol w="1069145">
                  <a:extLst>
                    <a:ext uri="{9D8B030D-6E8A-4147-A177-3AD203B41FA5}">
                      <a16:colId xmlns:a16="http://schemas.microsoft.com/office/drawing/2014/main" val="20002"/>
                    </a:ext>
                  </a:extLst>
                </a:gridCol>
                <a:gridCol w="1166340">
                  <a:extLst>
                    <a:ext uri="{9D8B030D-6E8A-4147-A177-3AD203B41FA5}">
                      <a16:colId xmlns:a16="http://schemas.microsoft.com/office/drawing/2014/main" val="20003"/>
                    </a:ext>
                  </a:extLst>
                </a:gridCol>
                <a:gridCol w="874754">
                  <a:extLst>
                    <a:ext uri="{9D8B030D-6E8A-4147-A177-3AD203B41FA5}">
                      <a16:colId xmlns:a16="http://schemas.microsoft.com/office/drawing/2014/main" val="20005"/>
                    </a:ext>
                  </a:extLst>
                </a:gridCol>
                <a:gridCol w="1166340">
                  <a:extLst>
                    <a:ext uri="{9D8B030D-6E8A-4147-A177-3AD203B41FA5}">
                      <a16:colId xmlns:a16="http://schemas.microsoft.com/office/drawing/2014/main" val="20006"/>
                    </a:ext>
                  </a:extLst>
                </a:gridCol>
                <a:gridCol w="1069145">
                  <a:extLst>
                    <a:ext uri="{9D8B030D-6E8A-4147-A177-3AD203B41FA5}">
                      <a16:colId xmlns:a16="http://schemas.microsoft.com/office/drawing/2014/main" val="20007"/>
                    </a:ext>
                  </a:extLst>
                </a:gridCol>
                <a:gridCol w="971950">
                  <a:extLst>
                    <a:ext uri="{9D8B030D-6E8A-4147-A177-3AD203B41FA5}">
                      <a16:colId xmlns:a16="http://schemas.microsoft.com/office/drawing/2014/main" val="522568473"/>
                    </a:ext>
                  </a:extLst>
                </a:gridCol>
                <a:gridCol w="1457924">
                  <a:extLst>
                    <a:ext uri="{9D8B030D-6E8A-4147-A177-3AD203B41FA5}">
                      <a16:colId xmlns:a16="http://schemas.microsoft.com/office/drawing/2014/main" val="4139295550"/>
                    </a:ext>
                  </a:extLst>
                </a:gridCol>
              </a:tblGrid>
              <a:tr h="736574">
                <a:tc rowSpan="2">
                  <a:txBody>
                    <a:bodyPr/>
                    <a:lstStyle/>
                    <a:p>
                      <a:pPr algn="ctr" fontAlgn="ctr"/>
                      <a:r>
                        <a:rPr lang="uk-UA" sz="1100" b="0" i="0" u="none" strike="noStrike" dirty="0">
                          <a:solidFill>
                            <a:srgbClr val="000000"/>
                          </a:solidFill>
                          <a:effectLst/>
                          <a:latin typeface="Arial" panose="020B0604020202020204" pitchFamily="34" charset="0"/>
                        </a:rPr>
                        <a:t> </a:t>
                      </a:r>
                    </a:p>
                  </a:txBody>
                  <a:tcPr marL="5738" marR="5738" marT="5738" marB="0" anchor="ctr">
                    <a:lnL>
                      <a:noFill/>
                    </a:lnL>
                    <a:lnR>
                      <a:noFill/>
                    </a:lnR>
                    <a:lnT>
                      <a:noFill/>
                    </a:lnT>
                    <a:lnB w="19050" cap="flat" cmpd="sng" algn="ctr">
                      <a:solidFill>
                        <a:srgbClr val="4F81BD"/>
                      </a:solidFill>
                      <a:prstDash val="solid"/>
                      <a:round/>
                      <a:headEnd type="none" w="med" len="med"/>
                      <a:tailEnd type="none" w="med" len="med"/>
                    </a:lnB>
                    <a:solidFill>
                      <a:schemeClr val="bg1"/>
                    </a:solidFill>
                  </a:tcPr>
                </a:tc>
                <a:tc rowSpan="2">
                  <a:txBody>
                    <a:bodyPr/>
                    <a:lstStyle/>
                    <a:p>
                      <a:pPr algn="ctr" fontAlgn="ctr"/>
                      <a:r>
                        <a:rPr lang="ru-RU" sz="1400" b="1" i="0" u="none" strike="noStrike" dirty="0">
                          <a:solidFill>
                            <a:srgbClr val="FFFFFF"/>
                          </a:solidFill>
                          <a:effectLst/>
                          <a:latin typeface="Calibri" panose="020F0502020204030204" pitchFamily="34" charset="0"/>
                        </a:rPr>
                        <a:t>КІЛЬКІСТЬ ПІДГОТОВ-ЛЕНИХ РОЗПОРЯД-ЖЕНЬ </a:t>
                      </a:r>
                    </a:p>
                    <a:p>
                      <a:pPr algn="ctr" fontAlgn="ctr"/>
                      <a:r>
                        <a:rPr lang="ru-RU" sz="1400" b="1" i="0" u="none" strike="noStrike" dirty="0">
                          <a:solidFill>
                            <a:srgbClr val="FFFFFF"/>
                          </a:solidFill>
                          <a:effectLst/>
                          <a:latin typeface="Calibri" panose="020F0502020204030204" pitchFamily="34" charset="0"/>
                        </a:rPr>
                        <a:t>МІСЬКОГО ГОЛОВИ</a:t>
                      </a:r>
                    </a:p>
                  </a:txBody>
                  <a:tcPr marL="5738" marR="5738" marT="57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tc gridSpan="5">
                  <a:txBody>
                    <a:bodyPr/>
                    <a:lstStyle/>
                    <a:p>
                      <a:pPr algn="ctr" fontAlgn="ctr"/>
                      <a:r>
                        <a:rPr lang="ru-RU" sz="1600" b="1" i="0" u="none" strike="noStrike" dirty="0">
                          <a:solidFill>
                            <a:srgbClr val="FFFFFF"/>
                          </a:solidFill>
                          <a:effectLst/>
                          <a:latin typeface="Calibri" panose="020F0502020204030204" pitchFamily="34" charset="0"/>
                        </a:rPr>
                        <a:t>КІЛЬКІСТЬ ДОКУМЕНТІВ,</a:t>
                      </a:r>
                      <a:r>
                        <a:rPr lang="ru-RU" sz="1600" b="1" i="0" u="none" strike="noStrike" baseline="0" dirty="0">
                          <a:solidFill>
                            <a:srgbClr val="FFFFFF"/>
                          </a:solidFill>
                          <a:effectLst/>
                          <a:latin typeface="Calibri" panose="020F0502020204030204" pitchFamily="34" charset="0"/>
                        </a:rPr>
                        <a:t> </a:t>
                      </a:r>
                      <a:r>
                        <a:rPr lang="ru-RU" sz="1600" b="1" i="0" u="none" strike="noStrike" dirty="0">
                          <a:solidFill>
                            <a:srgbClr val="FFFFFF"/>
                          </a:solidFill>
                          <a:effectLst/>
                          <a:latin typeface="Calibri" panose="020F0502020204030204" pitchFamily="34" charset="0"/>
                        </a:rPr>
                        <a:t>ПІДГОТОВЛЕНИХ В ГУДКС у ЛЬВІВСЬКІЙ ОБЛАСТІ</a:t>
                      </a:r>
                      <a:endParaRPr lang="uk-UA" sz="16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ru-RU"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pPr algn="ctr" fontAlgn="ctr"/>
                      <a:endParaRPr lang="uk-UA" sz="1200" b="1" i="0" u="none" strike="noStrike" dirty="0">
                        <a:solidFill>
                          <a:srgbClr val="FFFFFF"/>
                        </a:solidFill>
                        <a:effectLst/>
                        <a:latin typeface="Calibri" panose="020F0502020204030204" pitchFamily="34" charset="0"/>
                      </a:endParaRP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rowSpan="2">
                  <a:txBody>
                    <a:bodyPr/>
                    <a:lstStyle/>
                    <a:p>
                      <a:pPr algn="ctr" fontAlgn="ctr"/>
                      <a:r>
                        <a:rPr lang="uk-UA" sz="1600" b="1" i="0" u="none" strike="noStrike" dirty="0">
                          <a:solidFill>
                            <a:srgbClr val="FFFFFF"/>
                          </a:solidFill>
                          <a:effectLst/>
                          <a:latin typeface="Calibri" panose="020F0502020204030204" pitchFamily="34" charset="0"/>
                        </a:rPr>
                        <a:t>КІЛЬКІСТЬ ПОДАНИХ ЗАЯВОК В БАНК</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tc rowSpan="2">
                  <a:txBody>
                    <a:bodyPr/>
                    <a:lstStyle/>
                    <a:p>
                      <a:pPr algn="ctr" fontAlgn="ctr"/>
                      <a:r>
                        <a:rPr lang="uk-UA" sz="1600" b="1" i="0" u="none" strike="noStrike" dirty="0">
                          <a:solidFill>
                            <a:srgbClr val="FFFFFF"/>
                          </a:solidFill>
                          <a:effectLst/>
                          <a:latin typeface="Calibri" panose="020F0502020204030204" pitchFamily="34" charset="0"/>
                        </a:rPr>
                        <a:t>СУМА ОТРИМАНА ВІД РОЗМІЩЕННЯ НА ДЕПОЗИТ (МЛН</a:t>
                      </a:r>
                      <a:r>
                        <a:rPr lang="en-US" sz="1600" b="1" i="0" u="none" strike="noStrike" baseline="0" dirty="0">
                          <a:solidFill>
                            <a:srgbClr val="FFFFFF"/>
                          </a:solidFill>
                          <a:effectLst/>
                          <a:latin typeface="Calibri" panose="020F0502020204030204" pitchFamily="34" charset="0"/>
                        </a:rPr>
                        <a:t> </a:t>
                      </a:r>
                      <a:r>
                        <a:rPr lang="uk-UA" sz="1600" b="1" i="0" u="none" strike="noStrike" dirty="0">
                          <a:solidFill>
                            <a:srgbClr val="FFFFFF"/>
                          </a:solidFill>
                          <a:effectLst/>
                          <a:latin typeface="Calibri" panose="020F0502020204030204" pitchFamily="34" charset="0"/>
                        </a:rPr>
                        <a:t>ГРН)</a:t>
                      </a:r>
                    </a:p>
                  </a:txBody>
                  <a:tcPr marL="5738" marR="5738" marT="57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073135">
                <a:tc vMerge="1">
                  <a:txBody>
                    <a:bodyPr/>
                    <a:lstStyle/>
                    <a:p>
                      <a:endParaRPr lang="uk-UA"/>
                    </a:p>
                  </a:txBody>
                  <a:tcPr/>
                </a:tc>
                <a:tc vMerge="1">
                  <a:txBody>
                    <a:bodyPr/>
                    <a:lstStyle/>
                    <a:p>
                      <a:endParaRPr lang="uk-UA"/>
                    </a:p>
                  </a:txBody>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ДОВІДКИ ПРО ЗМІНИ РОЗПИСУ ФІНАНСУ-ВАННЯ БЮДЖЕТУ</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РОЗПОРЯД-ЖЕННЯ ПРО ВИДІЛЕННЯ КОШТІВ</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ФОРМА №5</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ЛИСТИ ПРО ВІДСУТНІСТЬ ПРОСТРО-ЧЕНОЇ ЗАБОРГО-ВАНОСТІ</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a:r>
                        <a:rPr lang="uk-UA" sz="1400" b="1" dirty="0">
                          <a:solidFill>
                            <a:srgbClr val="000099"/>
                          </a:solidFill>
                          <a:latin typeface="Calibri" panose="020F0502020204030204" pitchFamily="34" charset="0"/>
                          <a:cs typeface="Calibri" panose="020F0502020204030204" pitchFamily="34" charset="0"/>
                        </a:rPr>
                        <a:t>ПЛАТІЖНІ</a:t>
                      </a:r>
                      <a:r>
                        <a:rPr lang="uk-UA" sz="1400" b="1" baseline="0" dirty="0">
                          <a:solidFill>
                            <a:srgbClr val="000099"/>
                          </a:solidFill>
                          <a:latin typeface="Calibri" panose="020F0502020204030204" pitchFamily="34" charset="0"/>
                          <a:cs typeface="Calibri" panose="020F0502020204030204" pitchFamily="34" charset="0"/>
                        </a:rPr>
                        <a:t> ДОРУЧЕННЯ</a:t>
                      </a:r>
                      <a:endParaRPr lang="uk-UA" sz="1400" b="1"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vMerge="1">
                  <a:txBody>
                    <a:bodyPr/>
                    <a:lstStyle/>
                    <a:p>
                      <a:pPr algn="ctr"/>
                      <a:endParaRPr lang="uk-UA" sz="1100"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vMerge="1">
                  <a:txBody>
                    <a:bodyPr/>
                    <a:lstStyle/>
                    <a:p>
                      <a:pPr algn="ctr"/>
                      <a:endParaRPr lang="uk-UA" sz="1100" dirty="0">
                        <a:solidFill>
                          <a:srgbClr val="000099"/>
                        </a:solidFill>
                        <a:latin typeface="Calibri" panose="020F0502020204030204" pitchFamily="34" charset="0"/>
                        <a:cs typeface="Calibri" panose="020F0502020204030204" pitchFamily="34" charset="0"/>
                      </a:endParaRPr>
                    </a:p>
                  </a:txBody>
                  <a:tcPr marL="5738" marR="5738" marT="5738" marB="0" anchor="ctr">
                    <a:lnL w="12700" cap="flat" cmpd="sng" algn="ctr">
                      <a:noFill/>
                      <a:prstDash val="sys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355566339"/>
                  </a:ext>
                </a:extLst>
              </a:tr>
              <a:tr h="702771">
                <a:tc>
                  <a:txBody>
                    <a:bodyPr/>
                    <a:lstStyle/>
                    <a:p>
                      <a:pPr algn="ctr" fontAlgn="ctr"/>
                      <a:r>
                        <a:rPr lang="uk-UA" sz="2800" b="1" i="0" u="none" strike="noStrike" dirty="0">
                          <a:solidFill>
                            <a:srgbClr val="1F497D"/>
                          </a:solidFill>
                          <a:effectLst/>
                          <a:latin typeface="Calibri" panose="020F0502020204030204" pitchFamily="34" charset="0"/>
                        </a:rPr>
                        <a:t>На розміщення </a:t>
                      </a:r>
                    </a:p>
                  </a:txBody>
                  <a:tcPr marL="5738" marR="5738" marT="5738" marB="0" anchor="ctr">
                    <a:lnL>
                      <a:noFill/>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a:solidFill>
                            <a:srgbClr val="1F497D"/>
                          </a:solidFill>
                          <a:effectLst/>
                          <a:latin typeface="Calibri" panose="020F0502020204030204" pitchFamily="34" charset="0"/>
                        </a:rPr>
                        <a:t>8</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1F497D"/>
                          </a:solidFill>
                          <a:effectLst/>
                          <a:latin typeface="Calibri" panose="020F0502020204030204" pitchFamily="34" charset="0"/>
                        </a:rPr>
                        <a:t>16</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1F497D"/>
                          </a:solidFill>
                          <a:effectLst/>
                          <a:latin typeface="Calibri" panose="020F0502020204030204" pitchFamily="34" charset="0"/>
                        </a:rPr>
                        <a:t>24</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1F497D"/>
                          </a:solidFill>
                          <a:effectLst/>
                          <a:latin typeface="Calibri" panose="020F0502020204030204" pitchFamily="34" charset="0"/>
                        </a:rPr>
                        <a:t>24</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1F497D"/>
                          </a:solidFill>
                          <a:effectLst/>
                          <a:latin typeface="Calibri" panose="020F0502020204030204" pitchFamily="34" charset="0"/>
                        </a:rPr>
                        <a:t>8</a:t>
                      </a:r>
                    </a:p>
                  </a:txBody>
                  <a:tcPr marL="5738" marR="5738" marT="5738"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1F497D"/>
                          </a:solidFill>
                          <a:effectLst/>
                          <a:latin typeface="Calibri" panose="020F0502020204030204" pitchFamily="34" charset="0"/>
                        </a:rPr>
                        <a:t>24</a:t>
                      </a: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1F497D"/>
                          </a:solidFill>
                          <a:effectLst/>
                          <a:latin typeface="Calibri" panose="020F0502020204030204" pitchFamily="34" charset="0"/>
                        </a:rPr>
                        <a:t>8</a:t>
                      </a: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1F497D"/>
                          </a:solidFill>
                          <a:effectLst/>
                          <a:latin typeface="Calibri" panose="020F0502020204030204" pitchFamily="34" charset="0"/>
                        </a:rPr>
                        <a:t>30,6</a:t>
                      </a:r>
                    </a:p>
                  </a:txBody>
                  <a:tcPr marL="5738" marR="5738" marT="5738" marB="0" anchor="ctr">
                    <a:lnL w="12700" cap="flat" cmpd="sng" algn="ctr">
                      <a:noFill/>
                      <a:prstDash val="sysDot"/>
                      <a:round/>
                      <a:headEnd type="none" w="med" len="med"/>
                      <a:tailEnd type="none" w="med" len="med"/>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809012833"/>
                  </a:ext>
                </a:extLst>
              </a:tr>
              <a:tr h="654732">
                <a:tc>
                  <a:txBody>
                    <a:bodyPr/>
                    <a:lstStyle/>
                    <a:p>
                      <a:pPr algn="ctr" fontAlgn="ctr"/>
                      <a:r>
                        <a:rPr lang="uk-UA" sz="2800" b="1" i="0" u="none" strike="noStrike" dirty="0">
                          <a:solidFill>
                            <a:srgbClr val="1F497D"/>
                          </a:solidFill>
                          <a:effectLst/>
                          <a:latin typeface="Calibri" panose="020F0502020204030204" pitchFamily="34" charset="0"/>
                        </a:rPr>
                        <a:t>На повернення</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1F497D"/>
                          </a:solidFill>
                          <a:effectLst/>
                          <a:latin typeface="Calibri" panose="020F0502020204030204" pitchFamily="34" charset="0"/>
                        </a:rPr>
                        <a:t>18</a:t>
                      </a: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2800" b="1" i="0" u="none" strike="noStrike" dirty="0">
                        <a:solidFill>
                          <a:srgbClr val="1F497D"/>
                        </a:solidFill>
                        <a:effectLst/>
                        <a:latin typeface="Calibri" panose="020F050202020403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3"/>
                  </a:ext>
                </a:extLst>
              </a:tr>
              <a:tr h="162412">
                <a:tc>
                  <a:txBody>
                    <a:bodyPr/>
                    <a:lstStyle/>
                    <a:p>
                      <a:pPr algn="ctr" fontAlgn="ctr"/>
                      <a:r>
                        <a:rPr lang="uk-UA" sz="1050" b="0" i="0" u="none" strike="noStrike" dirty="0">
                          <a:solidFill>
                            <a:srgbClr val="000000"/>
                          </a:solidFill>
                          <a:effectLst/>
                          <a:latin typeface="Arial" panose="020B0604020202020204" pitchFamily="34" charset="0"/>
                        </a:rPr>
                        <a:t> </a:t>
                      </a: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FFFF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9F5FF"/>
                    </a:solidFill>
                  </a:tcPr>
                </a:tc>
                <a:tc>
                  <a:txBody>
                    <a:bodyPr/>
                    <a:lstStyle/>
                    <a:p>
                      <a:pPr algn="ctr" fontAlgn="ctr"/>
                      <a:endParaRPr lang="uk-UA" sz="1050" b="0" i="0" u="none" strike="noStrike" dirty="0">
                        <a:solidFill>
                          <a:srgbClr val="000000"/>
                        </a:solidFill>
                        <a:effectLst/>
                        <a:latin typeface="Arial" panose="020B0604020202020204" pitchFamily="34" charset="0"/>
                      </a:endParaRPr>
                    </a:p>
                  </a:txBody>
                  <a:tcPr marL="5738" marR="5738" marT="5738" marB="0" anchor="ctr">
                    <a:lnL>
                      <a:noFill/>
                    </a:lnL>
                    <a:lnR>
                      <a:noFill/>
                    </a:lnR>
                    <a:lnT w="190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4"/>
                  </a:ext>
                </a:extLst>
              </a:tr>
              <a:tr h="486979">
                <a:tc>
                  <a:txBody>
                    <a:bodyPr/>
                    <a:lstStyle/>
                    <a:p>
                      <a:pPr algn="ctr" fontAlgn="ctr"/>
                      <a:r>
                        <a:rPr lang="uk-UA" sz="2800" b="1" i="0" u="none" strike="noStrike" dirty="0">
                          <a:solidFill>
                            <a:srgbClr val="002060"/>
                          </a:solidFill>
                          <a:effectLst/>
                          <a:latin typeface="Calibri" panose="020F0502020204030204" pitchFamily="34" charset="0"/>
                        </a:rPr>
                        <a:t>Всього</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FFFFFF"/>
                    </a:solidFill>
                  </a:tcPr>
                </a:tc>
                <a:tc>
                  <a:txBody>
                    <a:bodyPr/>
                    <a:lstStyle/>
                    <a:p>
                      <a:pPr algn="ctr" fontAlgn="ctr"/>
                      <a:r>
                        <a:rPr lang="uk-UA" sz="2800" b="1" i="0" u="none" strike="noStrike" dirty="0">
                          <a:solidFill>
                            <a:srgbClr val="002060"/>
                          </a:solidFill>
                          <a:effectLst/>
                          <a:latin typeface="Calibri" panose="020F0502020204030204" pitchFamily="34" charset="0"/>
                        </a:rPr>
                        <a:t>8</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002060"/>
                          </a:solidFill>
                          <a:effectLst/>
                          <a:latin typeface="Calibri" panose="020F0502020204030204" pitchFamily="34" charset="0"/>
                        </a:rPr>
                        <a:t>16</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002060"/>
                          </a:solidFill>
                          <a:effectLst/>
                          <a:latin typeface="Calibri" panose="020F0502020204030204" pitchFamily="34" charset="0"/>
                        </a:rPr>
                        <a:t>24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002060"/>
                          </a:solidFill>
                          <a:effectLst/>
                          <a:latin typeface="Calibri" panose="020F0502020204030204" pitchFamily="34" charset="0"/>
                        </a:rPr>
                        <a:t>24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002060"/>
                          </a:solidFill>
                          <a:effectLst/>
                          <a:latin typeface="Calibri" panose="020F0502020204030204" pitchFamily="34" charset="0"/>
                        </a:rPr>
                        <a:t>8</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002060"/>
                          </a:solidFill>
                          <a:effectLst/>
                          <a:latin typeface="Calibri" panose="020F0502020204030204" pitchFamily="34" charset="0"/>
                        </a:rPr>
                        <a:t>24</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tc>
                  <a:txBody>
                    <a:bodyPr/>
                    <a:lstStyle/>
                    <a:p>
                      <a:pPr algn="ctr" fontAlgn="ctr"/>
                      <a:r>
                        <a:rPr lang="uk-UA" sz="2800" b="1" i="0" u="none" strike="noStrike" dirty="0">
                          <a:solidFill>
                            <a:srgbClr val="002060"/>
                          </a:solidFill>
                          <a:effectLst/>
                          <a:latin typeface="Calibri" panose="020F0502020204030204" pitchFamily="34" charset="0"/>
                        </a:rPr>
                        <a:t>26</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D9F5FF"/>
                    </a:solidFill>
                  </a:tcPr>
                </a:tc>
                <a:tc>
                  <a:txBody>
                    <a:bodyPr/>
                    <a:lstStyle/>
                    <a:p>
                      <a:pPr algn="ctr" fontAlgn="ctr"/>
                      <a:r>
                        <a:rPr lang="uk-UA" sz="2800" b="1" i="0" u="none" strike="noStrike" dirty="0">
                          <a:solidFill>
                            <a:srgbClr val="002060"/>
                          </a:solidFill>
                          <a:effectLst/>
                          <a:latin typeface="Calibri" panose="020F0502020204030204" pitchFamily="34" charset="0"/>
                        </a:rPr>
                        <a:t>30,6</a:t>
                      </a:r>
                    </a:p>
                  </a:txBody>
                  <a:tcPr marL="5738" marR="5738" marT="5738" marB="0" anchor="ctr">
                    <a:lnL>
                      <a:noFill/>
                    </a:lnL>
                    <a:lnR>
                      <a:noFill/>
                    </a:lnR>
                    <a:lnT w="6350" cap="flat" cmpd="sng" algn="ctr">
                      <a:solidFill>
                        <a:srgbClr val="4F81BD"/>
                      </a:solidFill>
                      <a:prstDash val="solid"/>
                      <a:round/>
                      <a:headEnd type="none" w="med" len="med"/>
                      <a:tailEnd type="none" w="med" len="med"/>
                    </a:lnT>
                    <a:lnB w="25400" cap="flat" cmpd="dbl" algn="ctr">
                      <a:solidFill>
                        <a:srgbClr val="4F81BD"/>
                      </a:solidFill>
                      <a:prstDash val="solid"/>
                      <a:round/>
                      <a:headEnd type="none" w="med" len="med"/>
                      <a:tailEnd type="none" w="med" len="med"/>
                    </a:lnB>
                    <a:solidFill>
                      <a:srgbClr val="B3EBFF"/>
                    </a:solidFill>
                  </a:tcPr>
                </a:tc>
                <a:extLst>
                  <a:ext uri="{0D108BD9-81ED-4DB2-BD59-A6C34878D82A}">
                    <a16:rowId xmlns:a16="http://schemas.microsoft.com/office/drawing/2014/main" val="10005"/>
                  </a:ext>
                </a:extLst>
              </a:tr>
            </a:tbl>
          </a:graphicData>
        </a:graphic>
      </p:graphicFrame>
      <p:sp>
        <p:nvSpPr>
          <p:cNvPr id="7" name="Прямокутник 6"/>
          <p:cNvSpPr/>
          <p:nvPr/>
        </p:nvSpPr>
        <p:spPr>
          <a:xfrm>
            <a:off x="204117" y="578932"/>
            <a:ext cx="11867947" cy="1384995"/>
          </a:xfrm>
          <a:prstGeom prst="rect">
            <a:avLst/>
          </a:prstGeom>
        </p:spPr>
        <p:txBody>
          <a:bodyPr wrap="square">
            <a:spAutoFit/>
          </a:bodyPr>
          <a:lstStyle/>
          <a:p>
            <a:pPr algn="ctr" eaLnBrk="0" fontAlgn="ctr" hangingPunct="0">
              <a:spcBef>
                <a:spcPct val="0"/>
              </a:spcBef>
              <a:spcAft>
                <a:spcPct val="0"/>
              </a:spcAft>
            </a:pPr>
            <a:r>
              <a:rPr lang="uk-UA" sz="2800" b="1" dirty="0">
                <a:solidFill>
                  <a:srgbClr val="002060"/>
                </a:solidFill>
                <a:latin typeface="Arial" pitchFamily="34" charset="0"/>
              </a:rPr>
              <a:t>ІНФОРМАЦІЯ </a:t>
            </a:r>
            <a:r>
              <a:rPr lang="ru-RU" sz="2800" b="1" dirty="0">
                <a:solidFill>
                  <a:srgbClr val="002060"/>
                </a:solidFill>
                <a:latin typeface="Arial" pitchFamily="34" charset="0"/>
              </a:rPr>
              <a:t>ПРО ПРОВЕДЕНУ РОБОТУ ЩОДО РОЗМІЩЕННЯ ТИМЧАСОВО ВІЛЬНИХ КОШТІВ БЮДЖЕТУ ЛЬВІВСЬКОЇ МТГ У 2021 РОЦІ</a:t>
            </a:r>
            <a:endParaRPr lang="uk-UA" sz="2800" b="1" dirty="0">
              <a:solidFill>
                <a:srgbClr val="002060"/>
              </a:solidFill>
              <a:latin typeface="Arial" pitchFamily="34" charset="0"/>
            </a:endParaRPr>
          </a:p>
        </p:txBody>
      </p:sp>
      <p:sp>
        <p:nvSpPr>
          <p:cNvPr id="8" name="Oval 22"/>
          <p:cNvSpPr>
            <a:spLocks noChangeArrowheads="1"/>
          </p:cNvSpPr>
          <p:nvPr/>
        </p:nvSpPr>
        <p:spPr bwMode="auto">
          <a:xfrm>
            <a:off x="11598072" y="69950"/>
            <a:ext cx="539750" cy="527050"/>
          </a:xfrm>
          <a:prstGeom prst="ellipse">
            <a:avLst/>
          </a:prstGeom>
          <a:noFill/>
          <a:ln w="28575" cap="sq">
            <a:solidFill>
              <a:schemeClr val="tx1"/>
            </a:solidFill>
            <a:round/>
            <a:headEnd type="none" w="sm" len="sm"/>
            <a:tailEnd type="none" w="sm" len="sm"/>
          </a:ln>
        </p:spPr>
        <p:txBody>
          <a:bodyPr wrap="none" anchor="ctr"/>
          <a:lstStyle/>
          <a:p>
            <a:pPr algn="ctr" eaLnBrk="0" fontAlgn="base" hangingPunct="0">
              <a:spcBef>
                <a:spcPct val="0"/>
              </a:spcBef>
              <a:spcAft>
                <a:spcPct val="0"/>
              </a:spcAft>
            </a:pPr>
            <a:r>
              <a:rPr kumimoji="1" lang="uk-UA" sz="2400" dirty="0">
                <a:latin typeface="Times New Roman" pitchFamily="18" charset="0"/>
              </a:rPr>
              <a:t>9</a:t>
            </a:r>
            <a:endParaRPr kumimoji="1" lang="ru-RU" sz="2400" dirty="0">
              <a:latin typeface="Times New Roman" pitchFamily="18" charset="0"/>
            </a:endParaRPr>
          </a:p>
        </p:txBody>
      </p:sp>
      <p:sp>
        <p:nvSpPr>
          <p:cNvPr id="10" name="Rectangle 2"/>
          <p:cNvSpPr txBox="1">
            <a:spLocks noChangeArrowheads="1"/>
          </p:cNvSpPr>
          <p:nvPr/>
        </p:nvSpPr>
        <p:spPr bwMode="auto">
          <a:xfrm>
            <a:off x="432560" y="62365"/>
            <a:ext cx="6372200" cy="321546"/>
          </a:xfrm>
          <a:prstGeom prst="rect">
            <a:avLst/>
          </a:prstGeom>
          <a:solidFill>
            <a:srgbClr val="0070C0"/>
          </a:solid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a:lstStyle>
          <a:p>
            <a:pPr eaLnBrk="1" hangingPunct="1"/>
            <a:r>
              <a:rPr lang="ru-RU" sz="1350" b="1" kern="0" dirty="0">
                <a:solidFill>
                  <a:srgbClr val="FFFFFF"/>
                </a:solidFill>
                <a:latin typeface="Times New Roman"/>
              </a:rPr>
              <a:t>ДЕПАРТАМЕНТ ФІНАНСОВОЇ ПОЛІТИКИ ЛЬВІВСЬКОЇ МІСЬКОЇ РАДИ</a:t>
            </a: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07" y="62365"/>
            <a:ext cx="323528" cy="408858"/>
          </a:xfrm>
          <a:prstGeom prst="rect">
            <a:avLst/>
          </a:prstGeom>
        </p:spPr>
      </p:pic>
      <p:sp>
        <p:nvSpPr>
          <p:cNvPr id="9" name="Прямокутник 8">
            <a:extLst>
              <a:ext uri="{FF2B5EF4-FFF2-40B4-BE49-F238E27FC236}">
                <a16:creationId xmlns:a16="http://schemas.microsoft.com/office/drawing/2014/main" id="{FAF4754C-A89A-42B6-8060-EF1D54ABBACE}"/>
              </a:ext>
            </a:extLst>
          </p:cNvPr>
          <p:cNvSpPr/>
          <p:nvPr/>
        </p:nvSpPr>
        <p:spPr bwMode="auto">
          <a:xfrm>
            <a:off x="338816" y="6116324"/>
            <a:ext cx="11459712" cy="648072"/>
          </a:xfrm>
          <a:prstGeom prst="rect">
            <a:avLst/>
          </a:prstGeom>
          <a:ln>
            <a:solidFill>
              <a:schemeClr val="bg1"/>
            </a:solidFill>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uk-UA" sz="2000" b="1" i="1" u="none" strike="noStrike" cap="none" normalizeH="0" baseline="0" dirty="0">
                <a:ln>
                  <a:noFill/>
                </a:ln>
                <a:solidFill>
                  <a:srgbClr val="00B050"/>
                </a:solidFill>
                <a:effectLst/>
                <a:latin typeface="Arial" charset="0"/>
              </a:rPr>
              <a:t>Крім цього, додатково отримано 6,6 млн</a:t>
            </a:r>
            <a:r>
              <a:rPr kumimoji="0" lang="en-US" sz="2000" b="1" i="1" u="none" strike="noStrike" cap="none" normalizeH="0" dirty="0">
                <a:ln>
                  <a:noFill/>
                </a:ln>
                <a:solidFill>
                  <a:srgbClr val="00B050"/>
                </a:solidFill>
                <a:effectLst/>
                <a:latin typeface="Arial" charset="0"/>
              </a:rPr>
              <a:t> </a:t>
            </a:r>
            <a:r>
              <a:rPr kumimoji="0" lang="uk-UA" sz="2000" b="1" i="1" u="none" strike="noStrike" cap="none" normalizeH="0" baseline="0" dirty="0">
                <a:ln>
                  <a:noFill/>
                </a:ln>
                <a:solidFill>
                  <a:srgbClr val="00B050"/>
                </a:solidFill>
                <a:effectLst/>
                <a:latin typeface="Arial" charset="0"/>
              </a:rPr>
              <a:t>грн на щоденні залишки на рахунку бюджету розвитку</a:t>
            </a:r>
          </a:p>
        </p:txBody>
      </p:sp>
    </p:spTree>
    <p:extLst>
      <p:ext uri="{BB962C8B-B14F-4D97-AF65-F5344CB8AC3E}">
        <p14:creationId xmlns:p14="http://schemas.microsoft.com/office/powerpoint/2010/main" val="2213991655"/>
      </p:ext>
    </p:extLst>
  </p:cSld>
  <p:clrMapOvr>
    <a:masterClrMapping/>
  </p:clrMapOvr>
  <p:transition spd="slow">
    <p:cover/>
  </p:transition>
</p:sld>
</file>

<file path=ppt/theme/theme1.xml><?xml version="1.0" encoding="utf-8"?>
<a:theme xmlns:a="http://schemas.openxmlformats.org/drawingml/2006/main" name="1_Безмятежность">
  <a:themeElements>
    <a:clrScheme name="Безмятежность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fontScheme name="Безмятежность">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Безмятежность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Безмятежность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Безмятежность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Аспект">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892</TotalTime>
  <Words>2258</Words>
  <Application>Microsoft Office PowerPoint</Application>
  <PresentationFormat>Широкий екран</PresentationFormat>
  <Paragraphs>515</Paragraphs>
  <Slides>21</Slides>
  <Notes>2</Notes>
  <HiddenSlides>0</HiddenSlides>
  <MMClips>0</MMClips>
  <ScaleCrop>false</ScaleCrop>
  <HeadingPairs>
    <vt:vector size="8" baseType="variant">
      <vt:variant>
        <vt:lpstr>Використані шрифти</vt:lpstr>
      </vt:variant>
      <vt:variant>
        <vt:i4>11</vt:i4>
      </vt:variant>
      <vt:variant>
        <vt:lpstr>Тема</vt:lpstr>
      </vt:variant>
      <vt:variant>
        <vt:i4>2</vt:i4>
      </vt:variant>
      <vt:variant>
        <vt:lpstr>Вбудовані сервери OLE</vt:lpstr>
      </vt:variant>
      <vt:variant>
        <vt:i4>1</vt:i4>
      </vt:variant>
      <vt:variant>
        <vt:lpstr>Заголовки слайдів</vt:lpstr>
      </vt:variant>
      <vt:variant>
        <vt:i4>21</vt:i4>
      </vt:variant>
    </vt:vector>
  </HeadingPairs>
  <TitlesOfParts>
    <vt:vector size="35" baseType="lpstr">
      <vt:lpstr>Arial</vt:lpstr>
      <vt:lpstr>Arial Black</vt:lpstr>
      <vt:lpstr>Calibri</vt:lpstr>
      <vt:lpstr>Clarendon Condensed</vt:lpstr>
      <vt:lpstr>Lucida Sans Unicode</vt:lpstr>
      <vt:lpstr>Monotype Sorts</vt:lpstr>
      <vt:lpstr>Segoe UI Black</vt:lpstr>
      <vt:lpstr>Times New Roman</vt:lpstr>
      <vt:lpstr>Trebuchet MS</vt:lpstr>
      <vt:lpstr>Wingdings</vt:lpstr>
      <vt:lpstr>Wingdings 3</vt:lpstr>
      <vt:lpstr>1_Безмятежность</vt:lpstr>
      <vt:lpstr>Аспект</vt:lpstr>
      <vt:lpstr>Document</vt:lpstr>
      <vt:lpstr>ЗВІТ  ПРО РОБОТУ  ДЕПАРТАМЕНТУ ФІНАНСОВОЇ ПОЛІТИКИ  ЛЬВІВСЬКОЇ МІСЬКОЇ РАДИ ЗА 2021 РІК</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ВЕДЕННЯ ОСОБОВИХ РАХУНКІВ</vt:lpstr>
      <vt:lpstr>Презентація PowerPoint</vt:lpstr>
      <vt:lpstr>Презентація PowerPoint</vt:lpstr>
      <vt:lpstr>ВИПЛАТИ ПО ЗАПОЗИЧЕННЯХ  ТА МІСЦЕВИХ ГАРАНТІЯХ  У 2022 РОЦІ</vt:lpstr>
      <vt:lpstr>ВИПЛАТИ ПО ЗАПОЗИЧЕННЯХ  ТА МІСЦЕВИХ ГАРАНТІЯХ  У 2022 РОЦІ</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Турчак Дмитро</dc:creator>
  <cp:lastModifiedBy>Вихопень Оксана</cp:lastModifiedBy>
  <cp:revision>149</cp:revision>
  <cp:lastPrinted>2022-01-17T08:01:07Z</cp:lastPrinted>
  <dcterms:created xsi:type="dcterms:W3CDTF">2021-01-19T08:36:15Z</dcterms:created>
  <dcterms:modified xsi:type="dcterms:W3CDTF">2022-01-31T09:22:05Z</dcterms:modified>
</cp:coreProperties>
</file>