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71" r:id="rId11"/>
    <p:sldId id="265" r:id="rId12"/>
    <p:sldId id="270" r:id="rId13"/>
    <p:sldId id="269" r:id="rId14"/>
    <p:sldId id="266" r:id="rId15"/>
    <p:sldId id="267" r:id="rId16"/>
    <p:sldId id="268" r:id="rId17"/>
  </p:sldIdLst>
  <p:sldSz cx="12192000" cy="6858000"/>
  <p:notesSz cx="12192000" cy="6858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216" y="4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1F3863"/>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1" i="0">
                <a:solidFill>
                  <a:srgbClr val="001F5F"/>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1F3863"/>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1/31/2023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82856" cy="6857999"/>
          </a:xfrm>
          <a:prstGeom prst="rect">
            <a:avLst/>
          </a:prstGeom>
        </p:spPr>
      </p:pic>
      <p:sp>
        <p:nvSpPr>
          <p:cNvPr id="2" name="Holder 2"/>
          <p:cNvSpPr>
            <a:spLocks noGrp="1"/>
          </p:cNvSpPr>
          <p:nvPr>
            <p:ph type="title"/>
          </p:nvPr>
        </p:nvSpPr>
        <p:spPr/>
        <p:txBody>
          <a:bodyPr lIns="0" tIns="0" rIns="0" bIns="0"/>
          <a:lstStyle>
            <a:lvl1pPr>
              <a:defRPr sz="2000" b="1" i="0">
                <a:solidFill>
                  <a:srgbClr val="1F3863"/>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1/31/2023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1/31/2023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35509" y="79069"/>
            <a:ext cx="11920981" cy="329565"/>
          </a:xfrm>
          <a:prstGeom prst="rect">
            <a:avLst/>
          </a:prstGeom>
        </p:spPr>
        <p:txBody>
          <a:bodyPr wrap="square" lIns="0" tIns="0" rIns="0" bIns="0">
            <a:spAutoFit/>
          </a:bodyPr>
          <a:lstStyle>
            <a:lvl1pPr>
              <a:defRPr sz="2000" b="1" i="0">
                <a:solidFill>
                  <a:srgbClr val="1F3863"/>
                </a:solidFill>
                <a:latin typeface="Calibri"/>
                <a:cs typeface="Calibri"/>
              </a:defRPr>
            </a:lvl1pPr>
          </a:lstStyle>
          <a:p>
            <a:endParaRPr/>
          </a:p>
        </p:txBody>
      </p:sp>
      <p:sp>
        <p:nvSpPr>
          <p:cNvPr id="3" name="Holder 3"/>
          <p:cNvSpPr>
            <a:spLocks noGrp="1"/>
          </p:cNvSpPr>
          <p:nvPr>
            <p:ph type="body" idx="1"/>
          </p:nvPr>
        </p:nvSpPr>
        <p:spPr>
          <a:xfrm>
            <a:off x="4996688" y="2576525"/>
            <a:ext cx="6589395" cy="1947545"/>
          </a:xfrm>
          <a:prstGeom prst="rect">
            <a:avLst/>
          </a:prstGeom>
        </p:spPr>
        <p:txBody>
          <a:bodyPr wrap="square" lIns="0" tIns="0" rIns="0" bIns="0">
            <a:spAutoFit/>
          </a:bodyPr>
          <a:lstStyle>
            <a:lvl1pPr>
              <a:defRPr sz="1800" b="1" i="0">
                <a:solidFill>
                  <a:srgbClr val="001F5F"/>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1/31/2023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618" y="2"/>
            <a:ext cx="12192000" cy="6857998"/>
          </a:xfrm>
          <a:prstGeom prst="rect">
            <a:avLst/>
          </a:prstGeom>
        </p:spPr>
      </p:pic>
      <p:sp>
        <p:nvSpPr>
          <p:cNvPr id="3" name="object 3"/>
          <p:cNvSpPr txBox="1">
            <a:spLocks noGrp="1"/>
          </p:cNvSpPr>
          <p:nvPr>
            <p:ph type="title"/>
          </p:nvPr>
        </p:nvSpPr>
        <p:spPr>
          <a:xfrm>
            <a:off x="5410200" y="838200"/>
            <a:ext cx="6307710" cy="1674817"/>
          </a:xfrm>
          <a:prstGeom prst="rect">
            <a:avLst/>
          </a:prstGeom>
        </p:spPr>
        <p:txBody>
          <a:bodyPr vert="horz" wrap="square" lIns="0" tIns="12700" rIns="0" bIns="0" rtlCol="0">
            <a:spAutoFit/>
          </a:bodyPr>
          <a:lstStyle/>
          <a:p>
            <a:pPr marL="12700" marR="5080" algn="ctr">
              <a:lnSpc>
                <a:spcPct val="100000"/>
              </a:lnSpc>
              <a:spcBef>
                <a:spcPts val="100"/>
              </a:spcBef>
            </a:pPr>
            <a:r>
              <a:rPr sz="3600" spc="-5" dirty="0" smtClean="0">
                <a:solidFill>
                  <a:schemeClr val="accent1">
                    <a:lumMod val="50000"/>
                  </a:schemeClr>
                </a:solidFill>
              </a:rPr>
              <a:t>ЗВІТ</a:t>
            </a:r>
            <a:r>
              <a:rPr lang="uk-UA" sz="3600" spc="-25" dirty="0">
                <a:solidFill>
                  <a:schemeClr val="accent1">
                    <a:lumMod val="50000"/>
                  </a:schemeClr>
                </a:solidFill>
              </a:rPr>
              <a:t> </a:t>
            </a:r>
            <a:r>
              <a:rPr lang="uk-UA" sz="3600" spc="-25" dirty="0" smtClean="0">
                <a:solidFill>
                  <a:schemeClr val="accent1">
                    <a:lumMod val="50000"/>
                  </a:schemeClr>
                </a:solidFill>
              </a:rPr>
              <a:t>РОБОТИ </a:t>
            </a:r>
            <a:br>
              <a:rPr lang="uk-UA" sz="3600" spc="-25" dirty="0" smtClean="0">
                <a:solidFill>
                  <a:schemeClr val="accent1">
                    <a:lumMod val="50000"/>
                  </a:schemeClr>
                </a:solidFill>
              </a:rPr>
            </a:br>
            <a:r>
              <a:rPr sz="3600" spc="-20" dirty="0" smtClean="0">
                <a:solidFill>
                  <a:schemeClr val="accent1">
                    <a:lumMod val="50000"/>
                  </a:schemeClr>
                </a:solidFill>
              </a:rPr>
              <a:t>УПРАВЛІННЯ</a:t>
            </a:r>
            <a:r>
              <a:rPr sz="3600" spc="-70" dirty="0" smtClean="0">
                <a:solidFill>
                  <a:schemeClr val="accent1">
                    <a:lumMod val="50000"/>
                  </a:schemeClr>
                </a:solidFill>
              </a:rPr>
              <a:t> </a:t>
            </a:r>
            <a:r>
              <a:rPr sz="3600" spc="-5" dirty="0">
                <a:solidFill>
                  <a:schemeClr val="accent1">
                    <a:lumMod val="50000"/>
                  </a:schemeClr>
                </a:solidFill>
              </a:rPr>
              <a:t>ПЕРСОНАЛОМ </a:t>
            </a:r>
            <a:r>
              <a:rPr sz="3600" spc="-800" dirty="0">
                <a:solidFill>
                  <a:schemeClr val="accent1">
                    <a:lumMod val="50000"/>
                  </a:schemeClr>
                </a:solidFill>
              </a:rPr>
              <a:t> </a:t>
            </a:r>
            <a:r>
              <a:rPr sz="3600" spc="-20" dirty="0">
                <a:solidFill>
                  <a:schemeClr val="accent1">
                    <a:lumMod val="50000"/>
                  </a:schemeClr>
                </a:solidFill>
              </a:rPr>
              <a:t>ЗА</a:t>
            </a:r>
            <a:r>
              <a:rPr sz="3600" spc="-5" dirty="0">
                <a:solidFill>
                  <a:schemeClr val="accent1">
                    <a:lumMod val="50000"/>
                  </a:schemeClr>
                </a:solidFill>
              </a:rPr>
              <a:t> </a:t>
            </a:r>
            <a:r>
              <a:rPr sz="3600" dirty="0" smtClean="0">
                <a:solidFill>
                  <a:schemeClr val="accent1">
                    <a:lumMod val="50000"/>
                  </a:schemeClr>
                </a:solidFill>
              </a:rPr>
              <a:t>202</a:t>
            </a:r>
            <a:r>
              <a:rPr lang="uk-UA" sz="3600" dirty="0" smtClean="0">
                <a:solidFill>
                  <a:schemeClr val="accent1">
                    <a:lumMod val="50000"/>
                  </a:schemeClr>
                </a:solidFill>
              </a:rPr>
              <a:t>2</a:t>
            </a:r>
            <a:r>
              <a:rPr sz="3600" dirty="0" smtClean="0">
                <a:solidFill>
                  <a:schemeClr val="accent1">
                    <a:lumMod val="50000"/>
                  </a:schemeClr>
                </a:solidFill>
              </a:rPr>
              <a:t> </a:t>
            </a:r>
            <a:r>
              <a:rPr sz="3600" spc="-5" dirty="0">
                <a:solidFill>
                  <a:schemeClr val="accent1">
                    <a:lumMod val="50000"/>
                  </a:schemeClr>
                </a:solidFill>
              </a:rPr>
              <a:t>РІК</a:t>
            </a:r>
            <a:endParaRPr sz="3600" dirty="0">
              <a:solidFill>
                <a:schemeClr val="accent1">
                  <a:lumMod val="50000"/>
                </a:schemeClr>
              </a:solidFill>
            </a:endParaRPr>
          </a:p>
        </p:txBody>
      </p:sp>
      <p:sp>
        <p:nvSpPr>
          <p:cNvPr id="4" name="object 4"/>
          <p:cNvSpPr txBox="1"/>
          <p:nvPr/>
        </p:nvSpPr>
        <p:spPr>
          <a:xfrm>
            <a:off x="9407143" y="5512409"/>
            <a:ext cx="1107440"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ЛЬВІВ</a:t>
            </a:r>
            <a:r>
              <a:rPr sz="1800" spc="-85" dirty="0">
                <a:latin typeface="Calibri"/>
                <a:cs typeface="Calibri"/>
              </a:rPr>
              <a:t> </a:t>
            </a:r>
            <a:r>
              <a:rPr sz="1800" spc="-5" dirty="0" smtClean="0">
                <a:latin typeface="Calibri"/>
                <a:cs typeface="Calibri"/>
              </a:rPr>
              <a:t>202</a:t>
            </a:r>
            <a:r>
              <a:rPr lang="uk-UA" sz="1800" spc="-5" dirty="0" smtClean="0">
                <a:latin typeface="Calibri"/>
                <a:cs typeface="Calibri"/>
              </a:rPr>
              <a:t>3</a:t>
            </a:r>
            <a:endParaRPr sz="1800" dirty="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144" y="4"/>
            <a:ext cx="12182856" cy="6857996"/>
            <a:chOff x="0" y="38378"/>
            <a:chExt cx="12182856" cy="6857996"/>
          </a:xfrm>
        </p:grpSpPr>
        <p:pic>
          <p:nvPicPr>
            <p:cNvPr id="3" name="object 3"/>
            <p:cNvPicPr/>
            <p:nvPr/>
          </p:nvPicPr>
          <p:blipFill>
            <a:blip r:embed="rId2" cstate="print"/>
            <a:stretch>
              <a:fillRect/>
            </a:stretch>
          </p:blipFill>
          <p:spPr>
            <a:xfrm>
              <a:off x="4236720" y="1185672"/>
              <a:ext cx="1801368" cy="1560576"/>
            </a:xfrm>
            <a:prstGeom prst="rect">
              <a:avLst/>
            </a:prstGeom>
          </p:spPr>
        </p:pic>
        <p:pic>
          <p:nvPicPr>
            <p:cNvPr id="4" name="object 4"/>
            <p:cNvPicPr/>
            <p:nvPr/>
          </p:nvPicPr>
          <p:blipFill>
            <a:blip r:embed="rId3" cstate="print"/>
            <a:stretch>
              <a:fillRect/>
            </a:stretch>
          </p:blipFill>
          <p:spPr>
            <a:xfrm>
              <a:off x="0" y="38378"/>
              <a:ext cx="12182856" cy="6857996"/>
            </a:xfrm>
            <a:prstGeom prst="rect">
              <a:avLst/>
            </a:prstGeom>
          </p:spPr>
        </p:pic>
        <p:pic>
          <p:nvPicPr>
            <p:cNvPr id="6" name="object 6"/>
            <p:cNvPicPr/>
            <p:nvPr/>
          </p:nvPicPr>
          <p:blipFill>
            <a:blip r:embed="rId4" cstate="print"/>
            <a:stretch>
              <a:fillRect/>
            </a:stretch>
          </p:blipFill>
          <p:spPr>
            <a:xfrm>
              <a:off x="3989435" y="3173609"/>
              <a:ext cx="1804416" cy="1563624"/>
            </a:xfrm>
            <a:prstGeom prst="rect">
              <a:avLst/>
            </a:prstGeom>
          </p:spPr>
        </p:pic>
        <p:pic>
          <p:nvPicPr>
            <p:cNvPr id="7" name="object 7"/>
            <p:cNvPicPr/>
            <p:nvPr/>
          </p:nvPicPr>
          <p:blipFill>
            <a:blip r:embed="rId5" cstate="print"/>
            <a:stretch>
              <a:fillRect/>
            </a:stretch>
          </p:blipFill>
          <p:spPr>
            <a:xfrm>
              <a:off x="5696928" y="2314763"/>
              <a:ext cx="1804415" cy="1521638"/>
            </a:xfrm>
            <a:prstGeom prst="rect">
              <a:avLst/>
            </a:prstGeom>
          </p:spPr>
        </p:pic>
      </p:grpSp>
      <p:sp>
        <p:nvSpPr>
          <p:cNvPr id="9" name="object 9"/>
          <p:cNvSpPr txBox="1"/>
          <p:nvPr/>
        </p:nvSpPr>
        <p:spPr>
          <a:xfrm>
            <a:off x="815965" y="3622611"/>
            <a:ext cx="3439795" cy="1490152"/>
          </a:xfrm>
          <a:prstGeom prst="rect">
            <a:avLst/>
          </a:prstGeom>
        </p:spPr>
        <p:txBody>
          <a:bodyPr vert="horz" wrap="square" lIns="0" tIns="12700" rIns="0" bIns="0" rtlCol="0">
            <a:spAutoFit/>
          </a:bodyPr>
          <a:lstStyle/>
          <a:p>
            <a:pPr marL="12700" marR="5080">
              <a:lnSpc>
                <a:spcPct val="100000"/>
              </a:lnSpc>
              <a:spcBef>
                <a:spcPts val="100"/>
              </a:spcBef>
            </a:pPr>
            <a:r>
              <a:rPr lang="uk-UA" sz="2400" spc="-5" dirty="0">
                <a:latin typeface="Calibri"/>
                <a:cs typeface="Calibri"/>
              </a:rPr>
              <a:t>В</a:t>
            </a:r>
            <a:r>
              <a:rPr lang="uk-UA" sz="2400" spc="-5" dirty="0" smtClean="0">
                <a:latin typeface="Calibri"/>
                <a:cs typeface="Calibri"/>
              </a:rPr>
              <a:t>иданих посвідчень на транспортний засіб з метою громадського порядку з 24.02.2022</a:t>
            </a:r>
            <a:endParaRPr sz="2400" dirty="0">
              <a:latin typeface="Calibri"/>
              <a:cs typeface="Calibri"/>
            </a:endParaRPr>
          </a:p>
        </p:txBody>
      </p:sp>
      <p:sp>
        <p:nvSpPr>
          <p:cNvPr id="10" name="object 10"/>
          <p:cNvSpPr txBox="1"/>
          <p:nvPr/>
        </p:nvSpPr>
        <p:spPr>
          <a:xfrm>
            <a:off x="4647628" y="1717036"/>
            <a:ext cx="997839" cy="566822"/>
          </a:xfrm>
          <a:prstGeom prst="rect">
            <a:avLst/>
          </a:prstGeom>
        </p:spPr>
        <p:txBody>
          <a:bodyPr vert="horz" wrap="square" lIns="0" tIns="12700" rIns="0" bIns="0" rtlCol="0">
            <a:spAutoFit/>
          </a:bodyPr>
          <a:lstStyle/>
          <a:p>
            <a:pPr marL="12700" algn="ctr">
              <a:lnSpc>
                <a:spcPct val="100000"/>
              </a:lnSpc>
              <a:spcBef>
                <a:spcPts val="100"/>
              </a:spcBef>
            </a:pPr>
            <a:r>
              <a:rPr lang="uk-UA" sz="3600" b="1" spc="-5" dirty="0">
                <a:solidFill>
                  <a:srgbClr val="FFFFFF"/>
                </a:solidFill>
                <a:latin typeface="Calibri"/>
                <a:cs typeface="Calibri"/>
              </a:rPr>
              <a:t>7</a:t>
            </a:r>
            <a:r>
              <a:rPr lang="uk-UA" sz="3600" b="1" spc="-5" dirty="0" smtClean="0">
                <a:solidFill>
                  <a:srgbClr val="FFFFFF"/>
                </a:solidFill>
                <a:latin typeface="Calibri"/>
                <a:cs typeface="Calibri"/>
              </a:rPr>
              <a:t>913</a:t>
            </a:r>
            <a:endParaRPr sz="3600" dirty="0">
              <a:latin typeface="Calibri"/>
              <a:cs typeface="Calibri"/>
            </a:endParaRPr>
          </a:p>
        </p:txBody>
      </p:sp>
      <p:sp>
        <p:nvSpPr>
          <p:cNvPr id="11" name="object 11"/>
          <p:cNvSpPr txBox="1"/>
          <p:nvPr/>
        </p:nvSpPr>
        <p:spPr>
          <a:xfrm>
            <a:off x="5989605" y="2758989"/>
            <a:ext cx="1324771" cy="566822"/>
          </a:xfrm>
          <a:prstGeom prst="rect">
            <a:avLst/>
          </a:prstGeom>
        </p:spPr>
        <p:txBody>
          <a:bodyPr vert="horz" wrap="square" lIns="0" tIns="12700" rIns="0" bIns="0" rtlCol="0">
            <a:spAutoFit/>
          </a:bodyPr>
          <a:lstStyle/>
          <a:p>
            <a:pPr marL="12700">
              <a:lnSpc>
                <a:spcPct val="100000"/>
              </a:lnSpc>
              <a:spcBef>
                <a:spcPts val="100"/>
              </a:spcBef>
            </a:pPr>
            <a:r>
              <a:rPr lang="uk-UA" sz="3600" b="1" dirty="0" smtClean="0">
                <a:solidFill>
                  <a:srgbClr val="FFFFFF"/>
                </a:solidFill>
                <a:latin typeface="Calibri"/>
                <a:cs typeface="Calibri"/>
              </a:rPr>
              <a:t>10630</a:t>
            </a:r>
            <a:endParaRPr sz="3600" dirty="0">
              <a:latin typeface="Calibri"/>
              <a:cs typeface="Calibri"/>
            </a:endParaRPr>
          </a:p>
        </p:txBody>
      </p:sp>
      <p:sp>
        <p:nvSpPr>
          <p:cNvPr id="12" name="object 12"/>
          <p:cNvSpPr txBox="1"/>
          <p:nvPr/>
        </p:nvSpPr>
        <p:spPr>
          <a:xfrm>
            <a:off x="4363777" y="3644618"/>
            <a:ext cx="952564" cy="566822"/>
          </a:xfrm>
          <a:prstGeom prst="rect">
            <a:avLst/>
          </a:prstGeom>
        </p:spPr>
        <p:txBody>
          <a:bodyPr vert="horz" wrap="square" lIns="0" tIns="12700" rIns="0" bIns="0" rtlCol="0">
            <a:spAutoFit/>
          </a:bodyPr>
          <a:lstStyle/>
          <a:p>
            <a:pPr marL="12700">
              <a:lnSpc>
                <a:spcPct val="100000"/>
              </a:lnSpc>
              <a:spcBef>
                <a:spcPts val="100"/>
              </a:spcBef>
            </a:pPr>
            <a:r>
              <a:rPr lang="uk-UA" sz="3600" b="1" spc="-5" dirty="0" smtClean="0">
                <a:solidFill>
                  <a:srgbClr val="FFFFFF"/>
                </a:solidFill>
                <a:latin typeface="Calibri"/>
                <a:cs typeface="Calibri"/>
              </a:rPr>
              <a:t>3376</a:t>
            </a:r>
            <a:endParaRPr sz="3600" dirty="0">
              <a:latin typeface="Calibri"/>
              <a:cs typeface="Calibri"/>
            </a:endParaRPr>
          </a:p>
        </p:txBody>
      </p:sp>
      <p:sp>
        <p:nvSpPr>
          <p:cNvPr id="15" name="object 15"/>
          <p:cNvSpPr txBox="1"/>
          <p:nvPr/>
        </p:nvSpPr>
        <p:spPr>
          <a:xfrm>
            <a:off x="7847480" y="2463020"/>
            <a:ext cx="4065270" cy="1490152"/>
          </a:xfrm>
          <a:prstGeom prst="rect">
            <a:avLst/>
          </a:prstGeom>
        </p:spPr>
        <p:txBody>
          <a:bodyPr vert="horz" wrap="square" lIns="0" tIns="12700" rIns="0" bIns="0" rtlCol="0">
            <a:spAutoFit/>
          </a:bodyPr>
          <a:lstStyle/>
          <a:p>
            <a:pPr marL="12700" marR="5080" algn="just">
              <a:lnSpc>
                <a:spcPct val="100000"/>
              </a:lnSpc>
              <a:spcBef>
                <a:spcPts val="100"/>
              </a:spcBef>
            </a:pPr>
            <a:r>
              <a:rPr lang="uk-UA" sz="2400" spc="-5" dirty="0">
                <a:latin typeface="Calibri"/>
                <a:cs typeface="Calibri"/>
              </a:rPr>
              <a:t>В</a:t>
            </a:r>
            <a:r>
              <a:rPr lang="uk-UA" sz="2400" spc="-5" dirty="0" smtClean="0">
                <a:latin typeface="Calibri"/>
                <a:cs typeface="Calibri"/>
              </a:rPr>
              <a:t>иданих посвідчень на особу з метою підтримки громадського порядку з 24.02.2022</a:t>
            </a:r>
            <a:endParaRPr sz="2400" dirty="0">
              <a:latin typeface="Calibri"/>
              <a:cs typeface="Calibri"/>
            </a:endParaRPr>
          </a:p>
        </p:txBody>
      </p:sp>
      <p:sp>
        <p:nvSpPr>
          <p:cNvPr id="16" name="object 16"/>
          <p:cNvSpPr txBox="1"/>
          <p:nvPr/>
        </p:nvSpPr>
        <p:spPr>
          <a:xfrm>
            <a:off x="6933945" y="79069"/>
            <a:ext cx="4485640" cy="329565"/>
          </a:xfrm>
          <a:prstGeom prst="rect">
            <a:avLst/>
          </a:prstGeom>
        </p:spPr>
        <p:txBody>
          <a:bodyPr vert="horz" wrap="square" lIns="0" tIns="12065" rIns="0" bIns="0" rtlCol="0">
            <a:spAutoFit/>
          </a:bodyPr>
          <a:lstStyle/>
          <a:p>
            <a:pPr marL="12700">
              <a:lnSpc>
                <a:spcPct val="100000"/>
              </a:lnSpc>
              <a:spcBef>
                <a:spcPts val="95"/>
              </a:spcBef>
            </a:pPr>
            <a:r>
              <a:rPr sz="2000" b="1" spc="-5" dirty="0">
                <a:solidFill>
                  <a:srgbClr val="1F3863"/>
                </a:solidFill>
                <a:latin typeface="Calibri"/>
                <a:cs typeface="Calibri"/>
              </a:rPr>
              <a:t>ВІДДІЛ</a:t>
            </a:r>
            <a:r>
              <a:rPr sz="2000" b="1" spc="25" dirty="0">
                <a:solidFill>
                  <a:srgbClr val="1F3863"/>
                </a:solidFill>
                <a:latin typeface="Calibri"/>
                <a:cs typeface="Calibri"/>
              </a:rPr>
              <a:t> </a:t>
            </a:r>
            <a:r>
              <a:rPr sz="2000" b="1" spc="-10" dirty="0">
                <a:solidFill>
                  <a:srgbClr val="1F3863"/>
                </a:solidFill>
                <a:latin typeface="Calibri"/>
                <a:cs typeface="Calibri"/>
              </a:rPr>
              <a:t>ПІДБОРУ</a:t>
            </a:r>
            <a:r>
              <a:rPr sz="2000" b="1" spc="30" dirty="0">
                <a:solidFill>
                  <a:srgbClr val="1F3863"/>
                </a:solidFill>
                <a:latin typeface="Calibri"/>
                <a:cs typeface="Calibri"/>
              </a:rPr>
              <a:t> </a:t>
            </a:r>
            <a:r>
              <a:rPr sz="2000" b="1" spc="-80" dirty="0">
                <a:solidFill>
                  <a:srgbClr val="1F3863"/>
                </a:solidFill>
                <a:latin typeface="Calibri"/>
                <a:cs typeface="Calibri"/>
              </a:rPr>
              <a:t>ТА</a:t>
            </a:r>
            <a:r>
              <a:rPr sz="2000" b="1" spc="5" dirty="0">
                <a:solidFill>
                  <a:srgbClr val="1F3863"/>
                </a:solidFill>
                <a:latin typeface="Calibri"/>
                <a:cs typeface="Calibri"/>
              </a:rPr>
              <a:t> </a:t>
            </a:r>
            <a:r>
              <a:rPr sz="2000" b="1" spc="-10" dirty="0">
                <a:solidFill>
                  <a:srgbClr val="1F3863"/>
                </a:solidFill>
                <a:latin typeface="Calibri"/>
                <a:cs typeface="Calibri"/>
              </a:rPr>
              <a:t>ОЦІНКИ</a:t>
            </a:r>
            <a:r>
              <a:rPr sz="2000" b="1" spc="-5" dirty="0">
                <a:solidFill>
                  <a:srgbClr val="1F3863"/>
                </a:solidFill>
                <a:latin typeface="Calibri"/>
                <a:cs typeface="Calibri"/>
              </a:rPr>
              <a:t> </a:t>
            </a:r>
            <a:r>
              <a:rPr sz="2000" b="1" spc="-15" dirty="0">
                <a:solidFill>
                  <a:srgbClr val="1F3863"/>
                </a:solidFill>
                <a:latin typeface="Calibri"/>
                <a:cs typeface="Calibri"/>
              </a:rPr>
              <a:t>ПЕРСОНАЛУ</a:t>
            </a:r>
            <a:endParaRPr sz="2000" dirty="0">
              <a:latin typeface="Calibri"/>
              <a:cs typeface="Calibri"/>
            </a:endParaRPr>
          </a:p>
        </p:txBody>
      </p:sp>
      <p:sp>
        <p:nvSpPr>
          <p:cNvPr id="21" name="object 11"/>
          <p:cNvSpPr txBox="1"/>
          <p:nvPr/>
        </p:nvSpPr>
        <p:spPr>
          <a:xfrm>
            <a:off x="5867400" y="5387701"/>
            <a:ext cx="1101991" cy="566822"/>
          </a:xfrm>
          <a:prstGeom prst="rect">
            <a:avLst/>
          </a:prstGeom>
        </p:spPr>
        <p:txBody>
          <a:bodyPr vert="horz" wrap="square" lIns="0" tIns="12700" rIns="0" bIns="0" rtlCol="0">
            <a:spAutoFit/>
          </a:bodyPr>
          <a:lstStyle/>
          <a:p>
            <a:pPr marL="12700" algn="ctr">
              <a:lnSpc>
                <a:spcPct val="100000"/>
              </a:lnSpc>
              <a:spcBef>
                <a:spcPts val="100"/>
              </a:spcBef>
            </a:pPr>
            <a:r>
              <a:rPr lang="uk-UA" sz="3600" b="1" dirty="0" smtClean="0">
                <a:solidFill>
                  <a:srgbClr val="FFFFFF"/>
                </a:solidFill>
                <a:latin typeface="Calibri"/>
                <a:cs typeface="Calibri"/>
              </a:rPr>
              <a:t>6913</a:t>
            </a:r>
            <a:endParaRPr sz="3600" dirty="0">
              <a:latin typeface="Calibri"/>
              <a:cs typeface="Calibri"/>
            </a:endParaRPr>
          </a:p>
        </p:txBody>
      </p:sp>
      <p:sp>
        <p:nvSpPr>
          <p:cNvPr id="22" name="object 14"/>
          <p:cNvSpPr txBox="1"/>
          <p:nvPr/>
        </p:nvSpPr>
        <p:spPr>
          <a:xfrm>
            <a:off x="828301" y="982613"/>
            <a:ext cx="3415124" cy="2228815"/>
          </a:xfrm>
          <a:prstGeom prst="rect">
            <a:avLst/>
          </a:prstGeom>
        </p:spPr>
        <p:txBody>
          <a:bodyPr vert="horz" wrap="square" lIns="0" tIns="12700" rIns="0" bIns="0" rtlCol="0">
            <a:spAutoFit/>
          </a:bodyPr>
          <a:lstStyle/>
          <a:p>
            <a:pPr marL="12700" marR="5080" indent="2540" algn="just">
              <a:lnSpc>
                <a:spcPct val="100000"/>
              </a:lnSpc>
              <a:spcBef>
                <a:spcPts val="100"/>
              </a:spcBef>
            </a:pPr>
            <a:r>
              <a:rPr lang="uk-UA" sz="2400" spc="-5" dirty="0" smtClean="0">
                <a:latin typeface="Calibri"/>
                <a:cs typeface="Calibri"/>
              </a:rPr>
              <a:t>Виданих перепусток працівникам</a:t>
            </a:r>
            <a:r>
              <a:rPr lang="uk-UA" sz="2400" spc="-5" dirty="0">
                <a:latin typeface="Calibri"/>
                <a:cs typeface="Calibri"/>
              </a:rPr>
              <a:t> </a:t>
            </a:r>
            <a:r>
              <a:rPr lang="uk-UA" sz="2400" spc="-5" dirty="0" smtClean="0">
                <a:latin typeface="Calibri"/>
                <a:cs typeface="Calibri"/>
              </a:rPr>
              <a:t>Львівської міської ради та підприємств для пересування у комендантський час</a:t>
            </a:r>
            <a:endParaRPr sz="2400" dirty="0">
              <a:latin typeface="Calibri"/>
              <a:cs typeface="Calibri"/>
            </a:endParaRPr>
          </a:p>
        </p:txBody>
      </p:sp>
      <p:sp>
        <p:nvSpPr>
          <p:cNvPr id="27" name="object 11"/>
          <p:cNvSpPr txBox="1"/>
          <p:nvPr/>
        </p:nvSpPr>
        <p:spPr>
          <a:xfrm>
            <a:off x="5937444" y="5486219"/>
            <a:ext cx="991074" cy="574040"/>
          </a:xfrm>
          <a:prstGeom prst="rect">
            <a:avLst/>
          </a:prstGeom>
        </p:spPr>
        <p:txBody>
          <a:bodyPr vert="horz" wrap="square" lIns="0" tIns="12700" rIns="0" bIns="0" rtlCol="0">
            <a:spAutoFit/>
          </a:bodyPr>
          <a:lstStyle/>
          <a:p>
            <a:pPr marL="12700" algn="ctr">
              <a:lnSpc>
                <a:spcPct val="100000"/>
              </a:lnSpc>
              <a:spcBef>
                <a:spcPts val="100"/>
              </a:spcBef>
            </a:pPr>
            <a:r>
              <a:rPr lang="uk-UA" sz="3600" b="1" dirty="0" smtClean="0">
                <a:solidFill>
                  <a:srgbClr val="FFFFFF"/>
                </a:solidFill>
                <a:latin typeface="Calibri"/>
                <a:cs typeface="Calibri"/>
              </a:rPr>
              <a:t>6913</a:t>
            </a:r>
            <a:endParaRPr sz="3600" dirty="0">
              <a:latin typeface="Calibri"/>
              <a:cs typeface="Calibri"/>
            </a:endParaRPr>
          </a:p>
        </p:txBody>
      </p:sp>
    </p:spTree>
    <p:extLst>
      <p:ext uri="{BB962C8B-B14F-4D97-AF65-F5344CB8AC3E}">
        <p14:creationId xmlns:p14="http://schemas.microsoft.com/office/powerpoint/2010/main" val="804453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7998"/>
          </a:xfrm>
          <a:prstGeom prst="rect">
            <a:avLst/>
          </a:prstGeom>
        </p:spPr>
      </p:pic>
      <p:sp>
        <p:nvSpPr>
          <p:cNvPr id="12" name="object 12"/>
          <p:cNvSpPr txBox="1"/>
          <p:nvPr/>
        </p:nvSpPr>
        <p:spPr>
          <a:xfrm>
            <a:off x="1622805" y="85996"/>
            <a:ext cx="4108195" cy="5695790"/>
          </a:xfrm>
          <a:prstGeom prst="rect">
            <a:avLst/>
          </a:prstGeom>
        </p:spPr>
        <p:txBody>
          <a:bodyPr vert="horz" wrap="square" lIns="0" tIns="154305" rIns="0" bIns="0" rtlCol="0">
            <a:spAutoFit/>
          </a:bodyPr>
          <a:lstStyle/>
          <a:p>
            <a:pPr algn="ctr"/>
            <a:r>
              <a:rPr lang="uk-UA" sz="2400" b="1" dirty="0" smtClean="0">
                <a:solidFill>
                  <a:schemeClr val="accent1">
                    <a:lumMod val="50000"/>
                  </a:schemeClr>
                </a:solidFill>
              </a:rPr>
              <a:t>Проведення навчань </a:t>
            </a:r>
            <a:r>
              <a:rPr lang="uk-UA" sz="2400" b="1" dirty="0">
                <a:solidFill>
                  <a:schemeClr val="accent1">
                    <a:lumMod val="50000"/>
                  </a:schemeClr>
                </a:solidFill>
              </a:rPr>
              <a:t>для студентів програми </a:t>
            </a:r>
            <a:endParaRPr lang="uk-UA" sz="2400" b="1" dirty="0" smtClean="0">
              <a:solidFill>
                <a:schemeClr val="accent1">
                  <a:lumMod val="50000"/>
                </a:schemeClr>
              </a:solidFill>
            </a:endParaRPr>
          </a:p>
          <a:p>
            <a:pPr algn="ctr"/>
            <a:r>
              <a:rPr lang="uk-UA" sz="2400" b="1" dirty="0" smtClean="0">
                <a:solidFill>
                  <a:schemeClr val="accent1">
                    <a:lumMod val="50000"/>
                  </a:schemeClr>
                </a:solidFill>
              </a:rPr>
              <a:t>«</a:t>
            </a:r>
            <a:r>
              <a:rPr lang="uk-UA" sz="2400" b="1" dirty="0">
                <a:solidFill>
                  <a:schemeClr val="accent1">
                    <a:lumMod val="50000"/>
                  </a:schemeClr>
                </a:solidFill>
              </a:rPr>
              <a:t>Перший кар’єрний крок</a:t>
            </a:r>
            <a:r>
              <a:rPr lang="uk-UA" sz="2400" b="1" dirty="0" smtClean="0">
                <a:solidFill>
                  <a:schemeClr val="accent1">
                    <a:lumMod val="50000"/>
                  </a:schemeClr>
                </a:solidFill>
              </a:rPr>
              <a:t>»</a:t>
            </a:r>
            <a:r>
              <a:rPr lang="uk-UA" sz="2000" dirty="0" smtClean="0">
                <a:solidFill>
                  <a:schemeClr val="accent1">
                    <a:lumMod val="50000"/>
                  </a:schemeClr>
                </a:solidFill>
              </a:rPr>
              <a:t>:</a:t>
            </a:r>
            <a:endParaRPr lang="uk-UA" sz="2000" dirty="0">
              <a:solidFill>
                <a:schemeClr val="accent1">
                  <a:lumMod val="50000"/>
                </a:schemeClr>
              </a:solidFill>
            </a:endParaRPr>
          </a:p>
          <a:p>
            <a:pPr lvl="0"/>
            <a:r>
              <a:rPr lang="uk-UA" sz="2400" dirty="0"/>
              <a:t>«Структура Львівської міської ради»</a:t>
            </a:r>
          </a:p>
          <a:p>
            <a:pPr lvl="0"/>
            <a:r>
              <a:rPr lang="uk-UA" sz="2400" dirty="0"/>
              <a:t>«Співбесіда, після якої до Вас зателефонують»</a:t>
            </a:r>
          </a:p>
          <a:p>
            <a:pPr lvl="0"/>
            <a:r>
              <a:rPr lang="uk-UA" sz="2400" dirty="0"/>
              <a:t>«Робота в команді»</a:t>
            </a:r>
          </a:p>
          <a:p>
            <a:pPr lvl="0"/>
            <a:r>
              <a:rPr lang="uk-UA" sz="2400" dirty="0"/>
              <a:t>«Як скласти ефективне резюме».</a:t>
            </a:r>
          </a:p>
          <a:p>
            <a:r>
              <a:rPr lang="uk-UA" sz="2400" dirty="0"/>
              <a:t>Для новопризначених </a:t>
            </a:r>
            <a:r>
              <a:rPr lang="uk-UA" sz="2400" dirty="0" smtClean="0"/>
              <a:t>працівників: «Структура </a:t>
            </a:r>
            <a:r>
              <a:rPr lang="uk-UA" sz="2400" dirty="0"/>
              <a:t>Львівської міської ради. Законодавство, яким має володіти посадова особа».</a:t>
            </a:r>
          </a:p>
        </p:txBody>
      </p:sp>
      <p:sp>
        <p:nvSpPr>
          <p:cNvPr id="14" name="object 14"/>
          <p:cNvSpPr txBox="1">
            <a:spLocks noGrp="1"/>
          </p:cNvSpPr>
          <p:nvPr>
            <p:ph type="title"/>
          </p:nvPr>
        </p:nvSpPr>
        <p:spPr>
          <a:xfrm>
            <a:off x="6933945" y="79069"/>
            <a:ext cx="4485640" cy="329565"/>
          </a:xfrm>
          <a:prstGeom prst="rect">
            <a:avLst/>
          </a:prstGeom>
        </p:spPr>
        <p:txBody>
          <a:bodyPr vert="horz" wrap="square" lIns="0" tIns="12065" rIns="0" bIns="0" rtlCol="0">
            <a:spAutoFit/>
          </a:bodyPr>
          <a:lstStyle/>
          <a:p>
            <a:pPr marL="12700">
              <a:lnSpc>
                <a:spcPct val="100000"/>
              </a:lnSpc>
              <a:spcBef>
                <a:spcPts val="95"/>
              </a:spcBef>
            </a:pPr>
            <a:r>
              <a:rPr spc="-5" dirty="0"/>
              <a:t>ВІДДІЛ</a:t>
            </a:r>
            <a:r>
              <a:rPr spc="25" dirty="0"/>
              <a:t> </a:t>
            </a:r>
            <a:r>
              <a:rPr spc="-10" dirty="0"/>
              <a:t>ПІДБОРУ</a:t>
            </a:r>
            <a:r>
              <a:rPr spc="30" dirty="0"/>
              <a:t> </a:t>
            </a:r>
            <a:r>
              <a:rPr spc="-80" dirty="0"/>
              <a:t>ТА</a:t>
            </a:r>
            <a:r>
              <a:rPr spc="5" dirty="0"/>
              <a:t> </a:t>
            </a:r>
            <a:r>
              <a:rPr spc="-10" dirty="0"/>
              <a:t>ОЦІНКИ</a:t>
            </a:r>
            <a:r>
              <a:rPr spc="-5" dirty="0"/>
              <a:t> </a:t>
            </a:r>
            <a:r>
              <a:rPr spc="-15" dirty="0"/>
              <a:t>ПЕРСОНАЛУ</a:t>
            </a:r>
          </a:p>
        </p:txBody>
      </p:sp>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1000" y="731494"/>
            <a:ext cx="3962400" cy="3962400"/>
          </a:xfrm>
          <a:prstGeom prst="rect">
            <a:avLst/>
          </a:prstGeom>
        </p:spPr>
      </p:pic>
      <p:pic>
        <p:nvPicPr>
          <p:cNvPr id="21" name="Рисунок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5831" y="3029436"/>
            <a:ext cx="4114800" cy="33528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6927"/>
            <a:ext cx="12192000" cy="6857998"/>
          </a:xfrm>
          <a:prstGeom prst="rect">
            <a:avLst/>
          </a:prstGeom>
        </p:spPr>
      </p:pic>
      <p:sp>
        <p:nvSpPr>
          <p:cNvPr id="14" name="object 14"/>
          <p:cNvSpPr txBox="1">
            <a:spLocks noGrp="1"/>
          </p:cNvSpPr>
          <p:nvPr>
            <p:ph type="title"/>
          </p:nvPr>
        </p:nvSpPr>
        <p:spPr>
          <a:xfrm>
            <a:off x="7010400" y="236115"/>
            <a:ext cx="4485640" cy="329565"/>
          </a:xfrm>
          <a:prstGeom prst="rect">
            <a:avLst/>
          </a:prstGeom>
        </p:spPr>
        <p:txBody>
          <a:bodyPr vert="horz" wrap="square" lIns="0" tIns="12065" rIns="0" bIns="0" rtlCol="0">
            <a:spAutoFit/>
          </a:bodyPr>
          <a:lstStyle/>
          <a:p>
            <a:pPr marL="12700">
              <a:lnSpc>
                <a:spcPct val="100000"/>
              </a:lnSpc>
              <a:spcBef>
                <a:spcPts val="95"/>
              </a:spcBef>
            </a:pPr>
            <a:r>
              <a:rPr spc="-5" dirty="0"/>
              <a:t>ВІДДІЛ</a:t>
            </a:r>
            <a:r>
              <a:rPr spc="25" dirty="0"/>
              <a:t> </a:t>
            </a:r>
            <a:r>
              <a:rPr spc="-10" dirty="0"/>
              <a:t>ПІДБОРУ</a:t>
            </a:r>
            <a:r>
              <a:rPr spc="30" dirty="0"/>
              <a:t> </a:t>
            </a:r>
            <a:r>
              <a:rPr spc="-80" dirty="0"/>
              <a:t>ТА</a:t>
            </a:r>
            <a:r>
              <a:rPr spc="5" dirty="0"/>
              <a:t> </a:t>
            </a:r>
            <a:r>
              <a:rPr spc="-10" dirty="0"/>
              <a:t>ОЦІНКИ</a:t>
            </a:r>
            <a:r>
              <a:rPr spc="-5" dirty="0"/>
              <a:t> </a:t>
            </a:r>
            <a:r>
              <a:rPr spc="-15" dirty="0"/>
              <a:t>ПЕРСОНАЛУ</a:t>
            </a:r>
          </a:p>
        </p:txBody>
      </p:sp>
      <p:sp>
        <p:nvSpPr>
          <p:cNvPr id="3" name="Прямокутник 2"/>
          <p:cNvSpPr/>
          <p:nvPr/>
        </p:nvSpPr>
        <p:spPr>
          <a:xfrm>
            <a:off x="1745672" y="400898"/>
            <a:ext cx="3886200" cy="3236207"/>
          </a:xfrm>
          <a:prstGeom prst="rect">
            <a:avLst/>
          </a:prstGeom>
        </p:spPr>
        <p:txBody>
          <a:bodyPr wrap="square">
            <a:spAutoFit/>
          </a:bodyPr>
          <a:lstStyle/>
          <a:p>
            <a:pPr indent="450215" algn="just">
              <a:lnSpc>
                <a:spcPct val="107000"/>
              </a:lnSpc>
              <a:spcAft>
                <a:spcPts val="0"/>
              </a:spcAft>
            </a:pPr>
            <a:r>
              <a:rPr lang="uk-UA" sz="2400" dirty="0">
                <a:latin typeface="+mj-lt"/>
                <a:ea typeface="Calibri" panose="020F0502020204030204" pitchFamily="34" charset="0"/>
                <a:cs typeface="Times New Roman" panose="02020603050405020304" pitchFamily="18" charset="0"/>
              </a:rPr>
              <a:t>Прийнято </a:t>
            </a:r>
            <a:r>
              <a:rPr lang="uk-UA" sz="2400" dirty="0" smtClean="0">
                <a:latin typeface="+mj-lt"/>
                <a:ea typeface="Calibri" panose="020F0502020204030204" pitchFamily="34" charset="0"/>
                <a:cs typeface="Times New Roman" panose="02020603050405020304" pitchFamily="18" charset="0"/>
              </a:rPr>
              <a:t>та </a:t>
            </a:r>
            <a:r>
              <a:rPr lang="uk-UA" sz="2400" dirty="0">
                <a:latin typeface="+mj-lt"/>
                <a:ea typeface="Calibri" panose="020F0502020204030204" pitchFamily="34" charset="0"/>
                <a:cs typeface="Times New Roman" panose="02020603050405020304" pitchFamily="18" charset="0"/>
              </a:rPr>
              <a:t>опрацьовано 1613 звернень у </a:t>
            </a:r>
            <a:r>
              <a:rPr lang="uk-UA" sz="2400" dirty="0" smtClean="0">
                <a:latin typeface="+mj-lt"/>
                <a:ea typeface="Calibri" panose="020F0502020204030204" pitchFamily="34" charset="0"/>
                <a:cs typeface="Times New Roman" panose="02020603050405020304" pitchFamily="18" charset="0"/>
              </a:rPr>
              <a:t>Центр </a:t>
            </a:r>
            <a:r>
              <a:rPr lang="uk-UA" sz="2400" dirty="0">
                <a:latin typeface="+mj-lt"/>
                <a:ea typeface="Calibri" panose="020F0502020204030204" pitchFamily="34" charset="0"/>
                <a:cs typeface="Times New Roman" panose="02020603050405020304" pitchFamily="18" charset="0"/>
              </a:rPr>
              <a:t>підтримки внутрішньо переміщених осіб з питання працевлаштування, з них </a:t>
            </a:r>
            <a:r>
              <a:rPr lang="uk-UA" sz="2400" dirty="0" err="1">
                <a:latin typeface="+mj-lt"/>
                <a:ea typeface="Calibri" panose="020F0502020204030204" pitchFamily="34" charset="0"/>
                <a:cs typeface="Times New Roman" panose="02020603050405020304" pitchFamily="18" charset="0"/>
              </a:rPr>
              <a:t>працевлаштовано</a:t>
            </a:r>
            <a:r>
              <a:rPr lang="uk-UA" sz="2400" dirty="0">
                <a:latin typeface="+mj-lt"/>
                <a:ea typeface="Calibri" panose="020F0502020204030204" pitchFamily="34" charset="0"/>
                <a:cs typeface="Times New Roman" panose="02020603050405020304" pitchFamily="18" charset="0"/>
              </a:rPr>
              <a:t> 37 % осіб, 26% виїхали за межі Львова. </a:t>
            </a:r>
            <a:endParaRPr lang="uk-UA" sz="2400" dirty="0">
              <a:effectLst/>
              <a:latin typeface="+mj-lt"/>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4302" y="1524000"/>
            <a:ext cx="5835268" cy="3200400"/>
          </a:xfrm>
          <a:prstGeom prst="rect">
            <a:avLst/>
          </a:prstGeom>
        </p:spPr>
      </p:pic>
      <p:sp>
        <p:nvSpPr>
          <p:cNvPr id="6" name="Прямокутник 5"/>
          <p:cNvSpPr/>
          <p:nvPr/>
        </p:nvSpPr>
        <p:spPr>
          <a:xfrm>
            <a:off x="1745672" y="3653269"/>
            <a:ext cx="3886200" cy="2841034"/>
          </a:xfrm>
          <a:prstGeom prst="rect">
            <a:avLst/>
          </a:prstGeom>
        </p:spPr>
        <p:txBody>
          <a:bodyPr wrap="square">
            <a:spAutoFit/>
          </a:bodyPr>
          <a:lstStyle/>
          <a:p>
            <a:pPr indent="450215" algn="just">
              <a:lnSpc>
                <a:spcPct val="107000"/>
              </a:lnSpc>
              <a:spcAft>
                <a:spcPts val="0"/>
              </a:spcAft>
            </a:pPr>
            <a:r>
              <a:rPr lang="uk-UA" sz="2400" dirty="0">
                <a:latin typeface="+mj-lt"/>
                <a:ea typeface="Calibri" panose="020F0502020204030204" pitchFamily="34" charset="0"/>
                <a:cs typeface="Times New Roman" panose="02020603050405020304" pitchFamily="18" charset="0"/>
              </a:rPr>
              <a:t>Прийнято </a:t>
            </a:r>
            <a:r>
              <a:rPr lang="uk-UA" sz="2400" dirty="0" smtClean="0">
                <a:latin typeface="+mj-lt"/>
                <a:ea typeface="Calibri" panose="020F0502020204030204" pitchFamily="34" charset="0"/>
                <a:cs typeface="Times New Roman" panose="02020603050405020304" pitchFamily="18" charset="0"/>
              </a:rPr>
              <a:t>участь у понад 20 заходах, а саме: тренінгах, круглих столах, дискусіях з метою покращення інтеграції та адаптації внутрішньо переміщених осіб у місті. </a:t>
            </a:r>
            <a:endParaRPr lang="uk-UA" sz="2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356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7998"/>
          </a:xfrm>
          <a:prstGeom prst="rect">
            <a:avLst/>
          </a:prstGeom>
        </p:spPr>
      </p:pic>
      <p:sp>
        <p:nvSpPr>
          <p:cNvPr id="11" name="object 11"/>
          <p:cNvSpPr/>
          <p:nvPr/>
        </p:nvSpPr>
        <p:spPr>
          <a:xfrm>
            <a:off x="2877311" y="6412991"/>
            <a:ext cx="2853690" cy="0"/>
          </a:xfrm>
          <a:custGeom>
            <a:avLst/>
            <a:gdLst/>
            <a:ahLst/>
            <a:cxnLst/>
            <a:rect l="l" t="t" r="r" b="b"/>
            <a:pathLst>
              <a:path w="2853690">
                <a:moveTo>
                  <a:pt x="0" y="0"/>
                </a:moveTo>
                <a:lnTo>
                  <a:pt x="2853309" y="0"/>
                </a:lnTo>
              </a:path>
            </a:pathLst>
          </a:custGeom>
          <a:ln w="6096">
            <a:solidFill>
              <a:srgbClr val="5B9BD4"/>
            </a:solidFill>
          </a:ln>
        </p:spPr>
        <p:txBody>
          <a:bodyPr wrap="square" lIns="0" tIns="0" rIns="0" bIns="0" rtlCol="0"/>
          <a:lstStyle/>
          <a:p>
            <a:endParaRPr/>
          </a:p>
        </p:txBody>
      </p:sp>
      <p:sp>
        <p:nvSpPr>
          <p:cNvPr id="12" name="object 12"/>
          <p:cNvSpPr txBox="1"/>
          <p:nvPr/>
        </p:nvSpPr>
        <p:spPr>
          <a:xfrm>
            <a:off x="1676400" y="1143000"/>
            <a:ext cx="3766820" cy="3264355"/>
          </a:xfrm>
          <a:prstGeom prst="rect">
            <a:avLst/>
          </a:prstGeom>
        </p:spPr>
        <p:txBody>
          <a:bodyPr vert="horz" wrap="square" lIns="0" tIns="154305" rIns="0" bIns="0" rtlCol="0">
            <a:spAutoFit/>
          </a:bodyPr>
          <a:lstStyle/>
          <a:p>
            <a:pPr marL="260985" algn="ctr">
              <a:lnSpc>
                <a:spcPct val="100000"/>
              </a:lnSpc>
              <a:spcBef>
                <a:spcPts val="1215"/>
              </a:spcBef>
            </a:pPr>
            <a:r>
              <a:rPr sz="2400" b="1" spc="-20" dirty="0">
                <a:solidFill>
                  <a:srgbClr val="1F3863"/>
                </a:solidFill>
                <a:latin typeface="Calibri"/>
                <a:cs typeface="Calibri"/>
              </a:rPr>
              <a:t>ПРОГРАМА</a:t>
            </a:r>
            <a:r>
              <a:rPr sz="2400" b="1" spc="-5" dirty="0">
                <a:solidFill>
                  <a:srgbClr val="1F3863"/>
                </a:solidFill>
                <a:latin typeface="Calibri"/>
                <a:cs typeface="Calibri"/>
              </a:rPr>
              <a:t> </a:t>
            </a:r>
            <a:endParaRPr lang="uk-UA" sz="2400" b="1" spc="-5" dirty="0" smtClean="0">
              <a:solidFill>
                <a:srgbClr val="1F3863"/>
              </a:solidFill>
              <a:latin typeface="Calibri"/>
              <a:cs typeface="Calibri"/>
            </a:endParaRPr>
          </a:p>
          <a:p>
            <a:pPr marL="260985" algn="ctr">
              <a:lnSpc>
                <a:spcPct val="100000"/>
              </a:lnSpc>
              <a:spcBef>
                <a:spcPts val="1215"/>
              </a:spcBef>
            </a:pPr>
            <a:r>
              <a:rPr sz="2400" b="1" dirty="0" smtClean="0">
                <a:solidFill>
                  <a:srgbClr val="1F3863"/>
                </a:solidFill>
                <a:latin typeface="Calibri"/>
                <a:cs typeface="Calibri"/>
              </a:rPr>
              <a:t>«</a:t>
            </a:r>
            <a:r>
              <a:rPr sz="2400" b="1" dirty="0">
                <a:solidFill>
                  <a:srgbClr val="1F3863"/>
                </a:solidFill>
                <a:latin typeface="Calibri"/>
                <a:cs typeface="Calibri"/>
              </a:rPr>
              <a:t>ОБМІН</a:t>
            </a:r>
            <a:r>
              <a:rPr sz="2400" b="1" spc="-25" dirty="0">
                <a:solidFill>
                  <a:srgbClr val="1F3863"/>
                </a:solidFill>
                <a:latin typeface="Calibri"/>
                <a:cs typeface="Calibri"/>
              </a:rPr>
              <a:t> </a:t>
            </a:r>
            <a:r>
              <a:rPr sz="2400" b="1" spc="-15" dirty="0">
                <a:solidFill>
                  <a:srgbClr val="1F3863"/>
                </a:solidFill>
                <a:latin typeface="Calibri"/>
                <a:cs typeface="Calibri"/>
              </a:rPr>
              <a:t>ДОСВІДОМ»</a:t>
            </a:r>
            <a:endParaRPr sz="2400" dirty="0">
              <a:latin typeface="Calibri"/>
              <a:cs typeface="Calibri"/>
            </a:endParaRPr>
          </a:p>
          <a:p>
            <a:pPr algn="just"/>
            <a:r>
              <a:rPr lang="uk-UA" sz="2400" dirty="0" smtClean="0"/>
              <a:t>проведення </a:t>
            </a:r>
            <a:r>
              <a:rPr lang="uk-UA" sz="2400" dirty="0"/>
              <a:t>обміну досвідом Львівської міської ради з іншими містами України у кількості </a:t>
            </a:r>
            <a:r>
              <a:rPr lang="uk-UA" sz="2400" dirty="0" smtClean="0"/>
              <a:t>34 особи (Ужгород</a:t>
            </a:r>
            <a:r>
              <a:rPr lang="uk-UA" sz="2400" dirty="0"/>
              <a:t>, Черкаси, Чернівці, Маріуполь, Коломия</a:t>
            </a:r>
            <a:r>
              <a:rPr lang="uk-UA" sz="2400" dirty="0" smtClean="0"/>
              <a:t>).</a:t>
            </a:r>
            <a:endParaRPr lang="uk-UA" sz="2400" dirty="0"/>
          </a:p>
        </p:txBody>
      </p:sp>
      <p:sp>
        <p:nvSpPr>
          <p:cNvPr id="14" name="object 14"/>
          <p:cNvSpPr txBox="1">
            <a:spLocks noGrp="1"/>
          </p:cNvSpPr>
          <p:nvPr>
            <p:ph type="title"/>
          </p:nvPr>
        </p:nvSpPr>
        <p:spPr>
          <a:xfrm>
            <a:off x="6933945" y="79069"/>
            <a:ext cx="4485640" cy="329565"/>
          </a:xfrm>
          <a:prstGeom prst="rect">
            <a:avLst/>
          </a:prstGeom>
        </p:spPr>
        <p:txBody>
          <a:bodyPr vert="horz" wrap="square" lIns="0" tIns="12065" rIns="0" bIns="0" rtlCol="0">
            <a:spAutoFit/>
          </a:bodyPr>
          <a:lstStyle/>
          <a:p>
            <a:pPr marL="12700">
              <a:lnSpc>
                <a:spcPct val="100000"/>
              </a:lnSpc>
              <a:spcBef>
                <a:spcPts val="95"/>
              </a:spcBef>
            </a:pPr>
            <a:r>
              <a:rPr spc="-5" dirty="0"/>
              <a:t>ВІДДІЛ</a:t>
            </a:r>
            <a:r>
              <a:rPr spc="25" dirty="0"/>
              <a:t> </a:t>
            </a:r>
            <a:r>
              <a:rPr spc="-10" dirty="0"/>
              <a:t>ПІДБОРУ</a:t>
            </a:r>
            <a:r>
              <a:rPr spc="30" dirty="0"/>
              <a:t> </a:t>
            </a:r>
            <a:r>
              <a:rPr spc="-80" dirty="0"/>
              <a:t>ТА</a:t>
            </a:r>
            <a:r>
              <a:rPr spc="5" dirty="0"/>
              <a:t> </a:t>
            </a:r>
            <a:r>
              <a:rPr spc="-10" dirty="0"/>
              <a:t>ОЦІНКИ</a:t>
            </a:r>
            <a:r>
              <a:rPr spc="-5" dirty="0"/>
              <a:t> </a:t>
            </a:r>
            <a:r>
              <a:rPr spc="-15" dirty="0"/>
              <a:t>ПЕРСОНАЛУ</a:t>
            </a:r>
          </a:p>
        </p:txBody>
      </p:sp>
      <p:pic>
        <p:nvPicPr>
          <p:cNvPr id="15" name="Рисунок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895964" y="553112"/>
            <a:ext cx="3347005" cy="2510254"/>
          </a:xfrm>
          <a:prstGeom prst="rect">
            <a:avLst/>
          </a:prstGeom>
        </p:spPr>
      </p:pic>
      <p:pic>
        <p:nvPicPr>
          <p:cNvPr id="16" name="Рисунок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1598" y="4203191"/>
            <a:ext cx="2946400" cy="2209800"/>
          </a:xfrm>
          <a:prstGeom prst="rect">
            <a:avLst/>
          </a:prstGeom>
        </p:spPr>
      </p:pic>
      <p:pic>
        <p:nvPicPr>
          <p:cNvPr id="17" name="Рисунок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7596" y="2672932"/>
            <a:ext cx="3050334" cy="2287750"/>
          </a:xfrm>
          <a:prstGeom prst="rect">
            <a:avLst/>
          </a:prstGeom>
        </p:spPr>
      </p:pic>
    </p:spTree>
    <p:extLst>
      <p:ext uri="{BB962C8B-B14F-4D97-AF65-F5344CB8AC3E}">
        <p14:creationId xmlns:p14="http://schemas.microsoft.com/office/powerpoint/2010/main" val="3422591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890" y="239221"/>
            <a:ext cx="12183110" cy="6654165"/>
            <a:chOff x="0" y="0"/>
            <a:chExt cx="12183110" cy="6654165"/>
          </a:xfrm>
        </p:grpSpPr>
        <p:pic>
          <p:nvPicPr>
            <p:cNvPr id="3" name="object 3"/>
            <p:cNvPicPr/>
            <p:nvPr/>
          </p:nvPicPr>
          <p:blipFill>
            <a:blip r:embed="rId2" cstate="print"/>
            <a:stretch>
              <a:fillRect/>
            </a:stretch>
          </p:blipFill>
          <p:spPr>
            <a:xfrm>
              <a:off x="0" y="0"/>
              <a:ext cx="12182856" cy="6653783"/>
            </a:xfrm>
            <a:prstGeom prst="rect">
              <a:avLst/>
            </a:prstGeom>
          </p:spPr>
        </p:pic>
        <p:sp>
          <p:nvSpPr>
            <p:cNvPr id="4" name="object 4"/>
            <p:cNvSpPr/>
            <p:nvPr/>
          </p:nvSpPr>
          <p:spPr>
            <a:xfrm>
              <a:off x="3672840" y="615695"/>
              <a:ext cx="4188460" cy="5742940"/>
            </a:xfrm>
            <a:custGeom>
              <a:avLst/>
              <a:gdLst/>
              <a:ahLst/>
              <a:cxnLst/>
              <a:rect l="l" t="t" r="r" b="b"/>
              <a:pathLst>
                <a:path w="4188459" h="5742940">
                  <a:moveTo>
                    <a:pt x="45720" y="0"/>
                  </a:moveTo>
                  <a:lnTo>
                    <a:pt x="0" y="0"/>
                  </a:lnTo>
                  <a:lnTo>
                    <a:pt x="0" y="5742432"/>
                  </a:lnTo>
                  <a:lnTo>
                    <a:pt x="45720" y="5742432"/>
                  </a:lnTo>
                  <a:lnTo>
                    <a:pt x="45720" y="0"/>
                  </a:lnTo>
                  <a:close/>
                </a:path>
                <a:path w="4188459" h="5742940">
                  <a:moveTo>
                    <a:pt x="4187952" y="0"/>
                  </a:moveTo>
                  <a:lnTo>
                    <a:pt x="4142232" y="0"/>
                  </a:lnTo>
                  <a:lnTo>
                    <a:pt x="4142232" y="5013960"/>
                  </a:lnTo>
                  <a:lnTo>
                    <a:pt x="4187952" y="5013960"/>
                  </a:lnTo>
                  <a:lnTo>
                    <a:pt x="4187952" y="0"/>
                  </a:lnTo>
                  <a:close/>
                </a:path>
              </a:pathLst>
            </a:custGeom>
            <a:solidFill>
              <a:srgbClr val="D9D9D9"/>
            </a:solidFill>
          </p:spPr>
          <p:txBody>
            <a:bodyPr wrap="square" lIns="0" tIns="0" rIns="0" bIns="0" rtlCol="0"/>
            <a:lstStyle/>
            <a:p>
              <a:endParaRPr sz="1600" b="1">
                <a:latin typeface="Arial" panose="020B0604020202020204" pitchFamily="34" charset="0"/>
                <a:cs typeface="Arial" panose="020B0604020202020204" pitchFamily="34" charset="0"/>
              </a:endParaRPr>
            </a:p>
          </p:txBody>
        </p:sp>
      </p:grpSp>
      <p:sp>
        <p:nvSpPr>
          <p:cNvPr id="5" name="object 5"/>
          <p:cNvSpPr txBox="1">
            <a:spLocks noGrp="1"/>
          </p:cNvSpPr>
          <p:nvPr>
            <p:ph type="title"/>
          </p:nvPr>
        </p:nvSpPr>
        <p:spPr>
          <a:xfrm>
            <a:off x="6840728" y="34289"/>
            <a:ext cx="5255260" cy="257763"/>
          </a:xfrm>
          <a:prstGeom prst="rect">
            <a:avLst/>
          </a:prstGeom>
        </p:spPr>
        <p:txBody>
          <a:bodyPr vert="horz" wrap="square" lIns="0" tIns="11430" rIns="0" bIns="0" rtlCol="0">
            <a:spAutoFit/>
          </a:bodyPr>
          <a:lstStyle/>
          <a:p>
            <a:pPr marL="12700">
              <a:lnSpc>
                <a:spcPct val="100000"/>
              </a:lnSpc>
              <a:spcBef>
                <a:spcPts val="90"/>
              </a:spcBef>
            </a:pPr>
            <a:r>
              <a:rPr sz="1600" spc="-5" dirty="0">
                <a:latin typeface="Arial" panose="020B0604020202020204" pitchFamily="34" charset="0"/>
                <a:cs typeface="Arial" panose="020B0604020202020204" pitchFamily="34" charset="0"/>
              </a:rPr>
              <a:t>ВІДДІЛ</a:t>
            </a:r>
            <a:r>
              <a:rPr sz="1600" spc="35" dirty="0">
                <a:latin typeface="Arial" panose="020B0604020202020204" pitchFamily="34" charset="0"/>
                <a:cs typeface="Arial" panose="020B0604020202020204" pitchFamily="34" charset="0"/>
              </a:rPr>
              <a:t> </a:t>
            </a:r>
            <a:r>
              <a:rPr sz="1600" spc="-15" dirty="0">
                <a:latin typeface="Arial" panose="020B0604020202020204" pitchFamily="34" charset="0"/>
                <a:cs typeface="Arial" panose="020B0604020202020204" pitchFamily="34" charset="0"/>
              </a:rPr>
              <a:t>НАВЧАННЯ,</a:t>
            </a:r>
            <a:r>
              <a:rPr sz="1600" spc="50" dirty="0">
                <a:latin typeface="Arial" panose="020B0604020202020204" pitchFamily="34" charset="0"/>
                <a:cs typeface="Arial" panose="020B0604020202020204" pitchFamily="34" charset="0"/>
              </a:rPr>
              <a:t> </a:t>
            </a:r>
            <a:r>
              <a:rPr sz="1600" spc="-30" dirty="0">
                <a:latin typeface="Arial" panose="020B0604020202020204" pitchFamily="34" charset="0"/>
                <a:cs typeface="Arial" panose="020B0604020202020204" pitchFamily="34" charset="0"/>
              </a:rPr>
              <a:t>СТАЖУВАННЯ</a:t>
            </a:r>
            <a:r>
              <a:rPr sz="1600" spc="95" dirty="0">
                <a:latin typeface="Arial" panose="020B0604020202020204" pitchFamily="34" charset="0"/>
                <a:cs typeface="Arial" panose="020B0604020202020204" pitchFamily="34" charset="0"/>
              </a:rPr>
              <a:t> </a:t>
            </a:r>
            <a:r>
              <a:rPr sz="1600" spc="-80" dirty="0">
                <a:latin typeface="Arial" panose="020B0604020202020204" pitchFamily="34" charset="0"/>
                <a:cs typeface="Arial" panose="020B0604020202020204" pitchFamily="34" charset="0"/>
              </a:rPr>
              <a:t>ТА</a:t>
            </a:r>
            <a:r>
              <a:rPr sz="1600" spc="-20" dirty="0">
                <a:latin typeface="Arial" panose="020B0604020202020204" pitchFamily="34" charset="0"/>
                <a:cs typeface="Arial" panose="020B0604020202020204" pitchFamily="34" charset="0"/>
              </a:rPr>
              <a:t> </a:t>
            </a:r>
            <a:r>
              <a:rPr sz="1600" spc="-30" dirty="0">
                <a:latin typeface="Arial" panose="020B0604020202020204" pitchFamily="34" charset="0"/>
                <a:cs typeface="Arial" panose="020B0604020202020204" pitchFamily="34" charset="0"/>
              </a:rPr>
              <a:t>ПРАКТИКИ</a:t>
            </a:r>
          </a:p>
        </p:txBody>
      </p:sp>
      <p:pic>
        <p:nvPicPr>
          <p:cNvPr id="6" name="object 6"/>
          <p:cNvPicPr/>
          <p:nvPr/>
        </p:nvPicPr>
        <p:blipFill>
          <a:blip r:embed="rId3" cstate="print"/>
          <a:stretch>
            <a:fillRect/>
          </a:stretch>
        </p:blipFill>
        <p:spPr>
          <a:xfrm>
            <a:off x="69089" y="885616"/>
            <a:ext cx="947928" cy="822960"/>
          </a:xfrm>
          <a:prstGeom prst="rect">
            <a:avLst/>
          </a:prstGeom>
        </p:spPr>
      </p:pic>
      <p:sp>
        <p:nvSpPr>
          <p:cNvPr id="7" name="object 7"/>
          <p:cNvSpPr txBox="1"/>
          <p:nvPr/>
        </p:nvSpPr>
        <p:spPr>
          <a:xfrm>
            <a:off x="340673" y="1168214"/>
            <a:ext cx="409575" cy="257763"/>
          </a:xfrm>
          <a:prstGeom prst="rect">
            <a:avLst/>
          </a:prstGeom>
        </p:spPr>
        <p:txBody>
          <a:bodyPr vert="horz" wrap="square" lIns="0" tIns="11430" rIns="0" bIns="0" rtlCol="0">
            <a:spAutoFit/>
          </a:bodyPr>
          <a:lstStyle/>
          <a:p>
            <a:pPr marL="12700">
              <a:lnSpc>
                <a:spcPct val="100000"/>
              </a:lnSpc>
              <a:spcBef>
                <a:spcPts val="90"/>
              </a:spcBef>
            </a:pPr>
            <a:r>
              <a:rPr lang="uk-UA" sz="1600" b="1" spc="-10" dirty="0" smtClean="0">
                <a:solidFill>
                  <a:srgbClr val="1F3863"/>
                </a:solidFill>
                <a:latin typeface="Arial" panose="020B0604020202020204" pitchFamily="34" charset="0"/>
                <a:cs typeface="Arial" panose="020B0604020202020204" pitchFamily="34" charset="0"/>
              </a:rPr>
              <a:t>170</a:t>
            </a:r>
            <a:endParaRPr sz="1600" b="1" dirty="0">
              <a:latin typeface="Arial" panose="020B0604020202020204" pitchFamily="34" charset="0"/>
              <a:cs typeface="Arial" panose="020B0604020202020204" pitchFamily="34" charset="0"/>
            </a:endParaRPr>
          </a:p>
        </p:txBody>
      </p:sp>
      <p:sp>
        <p:nvSpPr>
          <p:cNvPr id="8" name="object 8"/>
          <p:cNvSpPr txBox="1"/>
          <p:nvPr/>
        </p:nvSpPr>
        <p:spPr>
          <a:xfrm>
            <a:off x="903224" y="168020"/>
            <a:ext cx="1358392" cy="259686"/>
          </a:xfrm>
          <a:prstGeom prst="rect">
            <a:avLst/>
          </a:prstGeom>
        </p:spPr>
        <p:txBody>
          <a:bodyPr vert="horz" wrap="square" lIns="0" tIns="13335" rIns="0" bIns="0" rtlCol="0">
            <a:spAutoFit/>
          </a:bodyPr>
          <a:lstStyle/>
          <a:p>
            <a:pPr marL="12700">
              <a:lnSpc>
                <a:spcPct val="100000"/>
              </a:lnSpc>
              <a:spcBef>
                <a:spcPts val="105"/>
              </a:spcBef>
            </a:pPr>
            <a:r>
              <a:rPr sz="1600" b="1" dirty="0">
                <a:solidFill>
                  <a:srgbClr val="1F3863"/>
                </a:solidFill>
                <a:latin typeface="Arial" panose="020B0604020202020204" pitchFamily="34" charset="0"/>
                <a:cs typeface="Arial" panose="020B0604020202020204" pitchFamily="34" charset="0"/>
              </a:rPr>
              <a:t>У</a:t>
            </a:r>
            <a:r>
              <a:rPr sz="1600" b="1" spc="-30" dirty="0">
                <a:solidFill>
                  <a:srgbClr val="1F3863"/>
                </a:solidFill>
                <a:latin typeface="Arial" panose="020B0604020202020204" pitchFamily="34" charset="0"/>
                <a:cs typeface="Arial" panose="020B0604020202020204" pitchFamily="34" charset="0"/>
              </a:rPr>
              <a:t> </a:t>
            </a:r>
            <a:r>
              <a:rPr sz="1600" b="1" dirty="0" smtClean="0">
                <a:solidFill>
                  <a:srgbClr val="1F3863"/>
                </a:solidFill>
                <a:latin typeface="Arial" panose="020B0604020202020204" pitchFamily="34" charset="0"/>
                <a:cs typeface="Arial" panose="020B0604020202020204" pitchFamily="34" charset="0"/>
              </a:rPr>
              <a:t>202</a:t>
            </a:r>
            <a:r>
              <a:rPr lang="uk-UA" sz="1600" b="1" dirty="0" smtClean="0">
                <a:solidFill>
                  <a:srgbClr val="1F3863"/>
                </a:solidFill>
                <a:latin typeface="Arial" panose="020B0604020202020204" pitchFamily="34" charset="0"/>
                <a:cs typeface="Arial" panose="020B0604020202020204" pitchFamily="34" charset="0"/>
              </a:rPr>
              <a:t>2</a:t>
            </a:r>
            <a:r>
              <a:rPr sz="1600" b="1" spc="-55" dirty="0" smtClean="0">
                <a:solidFill>
                  <a:srgbClr val="1F3863"/>
                </a:solidFill>
                <a:latin typeface="Arial" panose="020B0604020202020204" pitchFamily="34" charset="0"/>
                <a:cs typeface="Arial" panose="020B0604020202020204" pitchFamily="34" charset="0"/>
              </a:rPr>
              <a:t> </a:t>
            </a:r>
            <a:r>
              <a:rPr sz="1600" b="1" dirty="0">
                <a:solidFill>
                  <a:srgbClr val="1F3863"/>
                </a:solidFill>
                <a:latin typeface="Arial" panose="020B0604020202020204" pitchFamily="34" charset="0"/>
                <a:cs typeface="Arial" panose="020B0604020202020204" pitchFamily="34" charset="0"/>
              </a:rPr>
              <a:t>РОЦІ</a:t>
            </a:r>
            <a:endParaRPr sz="1600" b="1" dirty="0">
              <a:latin typeface="Arial" panose="020B0604020202020204" pitchFamily="34" charset="0"/>
              <a:cs typeface="Arial" panose="020B0604020202020204" pitchFamily="34" charset="0"/>
            </a:endParaRPr>
          </a:p>
        </p:txBody>
      </p:sp>
      <p:grpSp>
        <p:nvGrpSpPr>
          <p:cNvPr id="9" name="object 9"/>
          <p:cNvGrpSpPr/>
          <p:nvPr/>
        </p:nvGrpSpPr>
        <p:grpSpPr>
          <a:xfrm>
            <a:off x="3745829" y="751850"/>
            <a:ext cx="3882464" cy="1964489"/>
            <a:chOff x="3806952" y="981455"/>
            <a:chExt cx="3882464" cy="1964489"/>
          </a:xfrm>
        </p:grpSpPr>
        <p:pic>
          <p:nvPicPr>
            <p:cNvPr id="10" name="object 10"/>
            <p:cNvPicPr/>
            <p:nvPr/>
          </p:nvPicPr>
          <p:blipFill>
            <a:blip r:embed="rId4" cstate="print"/>
            <a:stretch>
              <a:fillRect/>
            </a:stretch>
          </p:blipFill>
          <p:spPr>
            <a:xfrm>
              <a:off x="3806952" y="981455"/>
              <a:ext cx="783336" cy="981456"/>
            </a:xfrm>
            <a:prstGeom prst="rect">
              <a:avLst/>
            </a:prstGeom>
          </p:spPr>
        </p:pic>
        <p:pic>
          <p:nvPicPr>
            <p:cNvPr id="11" name="object 11"/>
            <p:cNvPicPr/>
            <p:nvPr/>
          </p:nvPicPr>
          <p:blipFill>
            <a:blip r:embed="rId5" cstate="print"/>
            <a:stretch>
              <a:fillRect/>
            </a:stretch>
          </p:blipFill>
          <p:spPr>
            <a:xfrm>
              <a:off x="6817689" y="1851713"/>
              <a:ext cx="871727" cy="1094231"/>
            </a:xfrm>
            <a:prstGeom prst="rect">
              <a:avLst/>
            </a:prstGeom>
          </p:spPr>
        </p:pic>
      </p:grpSp>
      <p:sp>
        <p:nvSpPr>
          <p:cNvPr id="12" name="object 12"/>
          <p:cNvSpPr txBox="1"/>
          <p:nvPr/>
        </p:nvSpPr>
        <p:spPr>
          <a:xfrm>
            <a:off x="3964748" y="985820"/>
            <a:ext cx="346710" cy="257763"/>
          </a:xfrm>
          <a:prstGeom prst="rect">
            <a:avLst/>
          </a:prstGeom>
        </p:spPr>
        <p:txBody>
          <a:bodyPr vert="horz" wrap="square" lIns="0" tIns="11430" rIns="0" bIns="0" rtlCol="0">
            <a:spAutoFit/>
          </a:bodyPr>
          <a:lstStyle/>
          <a:p>
            <a:pPr marL="12700" algn="ctr">
              <a:lnSpc>
                <a:spcPct val="100000"/>
              </a:lnSpc>
              <a:spcBef>
                <a:spcPts val="90"/>
              </a:spcBef>
            </a:pPr>
            <a:r>
              <a:rPr lang="uk-UA" sz="1600" b="1" spc="-5" dirty="0" smtClean="0">
                <a:solidFill>
                  <a:srgbClr val="FFFFFF"/>
                </a:solidFill>
                <a:latin typeface="Arial" panose="020B0604020202020204" pitchFamily="34" charset="0"/>
                <a:cs typeface="Arial" panose="020B0604020202020204" pitchFamily="34" charset="0"/>
              </a:rPr>
              <a:t>28</a:t>
            </a:r>
            <a:endParaRPr sz="1600" b="1" dirty="0">
              <a:latin typeface="Arial" panose="020B0604020202020204" pitchFamily="34" charset="0"/>
              <a:cs typeface="Arial" panose="020B0604020202020204" pitchFamily="34" charset="0"/>
            </a:endParaRPr>
          </a:p>
        </p:txBody>
      </p:sp>
      <p:sp>
        <p:nvSpPr>
          <p:cNvPr id="13" name="object 13"/>
          <p:cNvSpPr txBox="1"/>
          <p:nvPr/>
        </p:nvSpPr>
        <p:spPr>
          <a:xfrm>
            <a:off x="6836091" y="2740799"/>
            <a:ext cx="281559" cy="257763"/>
          </a:xfrm>
          <a:prstGeom prst="rect">
            <a:avLst/>
          </a:prstGeom>
        </p:spPr>
        <p:txBody>
          <a:bodyPr vert="horz" wrap="square" lIns="0" tIns="11430" rIns="0" bIns="0" rtlCol="0">
            <a:spAutoFit/>
          </a:bodyPr>
          <a:lstStyle/>
          <a:p>
            <a:pPr marL="12700" algn="ctr">
              <a:lnSpc>
                <a:spcPct val="100000"/>
              </a:lnSpc>
              <a:spcBef>
                <a:spcPts val="90"/>
              </a:spcBef>
            </a:pPr>
            <a:r>
              <a:rPr lang="uk-UA" sz="1600" b="1" spc="-5" dirty="0" smtClean="0">
                <a:solidFill>
                  <a:srgbClr val="FFFFFF"/>
                </a:solidFill>
                <a:latin typeface="Arial" panose="020B0604020202020204" pitchFamily="34" charset="0"/>
                <a:cs typeface="Arial" panose="020B0604020202020204" pitchFamily="34" charset="0"/>
              </a:rPr>
              <a:t>26</a:t>
            </a:r>
            <a:endParaRPr sz="1600" b="1" dirty="0">
              <a:latin typeface="Arial" panose="020B0604020202020204" pitchFamily="34" charset="0"/>
              <a:cs typeface="Arial" panose="020B0604020202020204" pitchFamily="34" charset="0"/>
            </a:endParaRPr>
          </a:p>
        </p:txBody>
      </p:sp>
      <p:sp>
        <p:nvSpPr>
          <p:cNvPr id="14" name="object 14"/>
          <p:cNvSpPr txBox="1"/>
          <p:nvPr/>
        </p:nvSpPr>
        <p:spPr>
          <a:xfrm>
            <a:off x="4767035" y="762480"/>
            <a:ext cx="2647578" cy="649858"/>
          </a:xfrm>
          <a:prstGeom prst="rect">
            <a:avLst/>
          </a:prstGeom>
        </p:spPr>
        <p:txBody>
          <a:bodyPr vert="horz" wrap="square" lIns="0" tIns="12700" rIns="0" bIns="0" rtlCol="0">
            <a:spAutoFit/>
          </a:bodyPr>
          <a:lstStyle/>
          <a:p>
            <a:pPr marL="12700" marR="5080" indent="78105" algn="just">
              <a:lnSpc>
                <a:spcPct val="137200"/>
              </a:lnSpc>
              <a:spcBef>
                <a:spcPts val="100"/>
              </a:spcBef>
            </a:pPr>
            <a:r>
              <a:rPr lang="uk-UA" sz="1600" b="1" spc="-5" dirty="0" smtClean="0">
                <a:solidFill>
                  <a:schemeClr val="accent1">
                    <a:lumMod val="50000"/>
                  </a:schemeClr>
                </a:solidFill>
                <a:latin typeface="Arial" panose="020B0604020202020204" pitchFamily="34" charset="0"/>
                <a:cs typeface="Arial" panose="020B0604020202020204" pitchFamily="34" charset="0"/>
              </a:rPr>
              <a:t>Навчань на тему «Основи </a:t>
            </a:r>
            <a:r>
              <a:rPr lang="uk-UA" sz="1600" b="1" spc="-5" dirty="0" err="1" smtClean="0">
                <a:solidFill>
                  <a:schemeClr val="accent1">
                    <a:lumMod val="50000"/>
                  </a:schemeClr>
                </a:solidFill>
                <a:latin typeface="Arial" panose="020B0604020202020204" pitchFamily="34" charset="0"/>
                <a:cs typeface="Arial" panose="020B0604020202020204" pitchFamily="34" charset="0"/>
              </a:rPr>
              <a:t>кібергігієни</a:t>
            </a:r>
            <a:r>
              <a:rPr lang="uk-UA" sz="1600" b="1" spc="-5" dirty="0" smtClean="0">
                <a:solidFill>
                  <a:schemeClr val="accent1">
                    <a:lumMod val="50000"/>
                  </a:schemeClr>
                </a:solidFill>
                <a:latin typeface="Arial" panose="020B0604020202020204" pitchFamily="34" charset="0"/>
                <a:cs typeface="Arial" panose="020B0604020202020204" pitchFamily="34" charset="0"/>
              </a:rPr>
              <a:t>»</a:t>
            </a:r>
            <a:endParaRPr sz="1600" b="1" dirty="0">
              <a:solidFill>
                <a:schemeClr val="accent1">
                  <a:lumMod val="50000"/>
                </a:schemeClr>
              </a:solidFill>
              <a:latin typeface="Arial" panose="020B0604020202020204" pitchFamily="34" charset="0"/>
              <a:cs typeface="Arial" panose="020B0604020202020204" pitchFamily="34" charset="0"/>
            </a:endParaRPr>
          </a:p>
        </p:txBody>
      </p:sp>
      <p:sp>
        <p:nvSpPr>
          <p:cNvPr id="17" name="object 17"/>
          <p:cNvSpPr/>
          <p:nvPr/>
        </p:nvSpPr>
        <p:spPr>
          <a:xfrm>
            <a:off x="7958328" y="1243583"/>
            <a:ext cx="719455" cy="619125"/>
          </a:xfrm>
          <a:custGeom>
            <a:avLst/>
            <a:gdLst/>
            <a:ahLst/>
            <a:cxnLst/>
            <a:rect l="l" t="t" r="r" b="b"/>
            <a:pathLst>
              <a:path w="719454" h="619125">
                <a:moveTo>
                  <a:pt x="359664" y="0"/>
                </a:moveTo>
                <a:lnTo>
                  <a:pt x="306517" y="3355"/>
                </a:lnTo>
                <a:lnTo>
                  <a:pt x="255791" y="13102"/>
                </a:lnTo>
                <a:lnTo>
                  <a:pt x="208042" y="28761"/>
                </a:lnTo>
                <a:lnTo>
                  <a:pt x="163827" y="49853"/>
                </a:lnTo>
                <a:lnTo>
                  <a:pt x="123701" y="75899"/>
                </a:lnTo>
                <a:lnTo>
                  <a:pt x="88222" y="106420"/>
                </a:lnTo>
                <a:lnTo>
                  <a:pt x="57946" y="140936"/>
                </a:lnTo>
                <a:lnTo>
                  <a:pt x="33429" y="178968"/>
                </a:lnTo>
                <a:lnTo>
                  <a:pt x="15228" y="220038"/>
                </a:lnTo>
                <a:lnTo>
                  <a:pt x="3899" y="263665"/>
                </a:lnTo>
                <a:lnTo>
                  <a:pt x="0" y="309371"/>
                </a:lnTo>
                <a:lnTo>
                  <a:pt x="3899" y="355078"/>
                </a:lnTo>
                <a:lnTo>
                  <a:pt x="15228" y="398705"/>
                </a:lnTo>
                <a:lnTo>
                  <a:pt x="33429" y="439775"/>
                </a:lnTo>
                <a:lnTo>
                  <a:pt x="57946" y="477807"/>
                </a:lnTo>
                <a:lnTo>
                  <a:pt x="88222" y="512323"/>
                </a:lnTo>
                <a:lnTo>
                  <a:pt x="123701" y="542844"/>
                </a:lnTo>
                <a:lnTo>
                  <a:pt x="163827" y="568890"/>
                </a:lnTo>
                <a:lnTo>
                  <a:pt x="208042" y="589982"/>
                </a:lnTo>
                <a:lnTo>
                  <a:pt x="255791" y="605641"/>
                </a:lnTo>
                <a:lnTo>
                  <a:pt x="306517" y="615388"/>
                </a:lnTo>
                <a:lnTo>
                  <a:pt x="359664" y="618743"/>
                </a:lnTo>
                <a:lnTo>
                  <a:pt x="412810" y="615388"/>
                </a:lnTo>
                <a:lnTo>
                  <a:pt x="463536" y="605641"/>
                </a:lnTo>
                <a:lnTo>
                  <a:pt x="511285" y="589982"/>
                </a:lnTo>
                <a:lnTo>
                  <a:pt x="555500" y="568890"/>
                </a:lnTo>
                <a:lnTo>
                  <a:pt x="595626" y="542844"/>
                </a:lnTo>
                <a:lnTo>
                  <a:pt x="631105" y="512323"/>
                </a:lnTo>
                <a:lnTo>
                  <a:pt x="661381" y="477807"/>
                </a:lnTo>
                <a:lnTo>
                  <a:pt x="685898" y="439775"/>
                </a:lnTo>
                <a:lnTo>
                  <a:pt x="704099" y="398705"/>
                </a:lnTo>
                <a:lnTo>
                  <a:pt x="715428" y="355078"/>
                </a:lnTo>
                <a:lnTo>
                  <a:pt x="719327" y="309371"/>
                </a:lnTo>
                <a:lnTo>
                  <a:pt x="715428" y="263665"/>
                </a:lnTo>
                <a:lnTo>
                  <a:pt x="704099" y="220038"/>
                </a:lnTo>
                <a:lnTo>
                  <a:pt x="685898" y="178968"/>
                </a:lnTo>
                <a:lnTo>
                  <a:pt x="661381" y="140936"/>
                </a:lnTo>
                <a:lnTo>
                  <a:pt x="631105" y="106420"/>
                </a:lnTo>
                <a:lnTo>
                  <a:pt x="595626" y="75899"/>
                </a:lnTo>
                <a:lnTo>
                  <a:pt x="555500" y="49853"/>
                </a:lnTo>
                <a:lnTo>
                  <a:pt x="511285" y="28761"/>
                </a:lnTo>
                <a:lnTo>
                  <a:pt x="463536" y="13102"/>
                </a:lnTo>
                <a:lnTo>
                  <a:pt x="412810" y="3355"/>
                </a:lnTo>
                <a:lnTo>
                  <a:pt x="359664" y="0"/>
                </a:lnTo>
                <a:close/>
              </a:path>
            </a:pathLst>
          </a:custGeom>
          <a:solidFill>
            <a:srgbClr val="FFC000"/>
          </a:solidFill>
        </p:spPr>
        <p:txBody>
          <a:bodyPr wrap="square" lIns="0" tIns="0" rIns="0" bIns="0" rtlCol="0"/>
          <a:lstStyle/>
          <a:p>
            <a:endParaRPr sz="1600" b="1">
              <a:latin typeface="Arial" panose="020B0604020202020204" pitchFamily="34" charset="0"/>
              <a:cs typeface="Arial" panose="020B0604020202020204" pitchFamily="34" charset="0"/>
            </a:endParaRPr>
          </a:p>
        </p:txBody>
      </p:sp>
      <p:sp>
        <p:nvSpPr>
          <p:cNvPr id="18" name="object 18"/>
          <p:cNvSpPr txBox="1"/>
          <p:nvPr/>
        </p:nvSpPr>
        <p:spPr>
          <a:xfrm>
            <a:off x="8052820" y="1373249"/>
            <a:ext cx="498729" cy="257763"/>
          </a:xfrm>
          <a:prstGeom prst="rect">
            <a:avLst/>
          </a:prstGeom>
        </p:spPr>
        <p:txBody>
          <a:bodyPr vert="horz" wrap="square" lIns="0" tIns="11430" rIns="0" bIns="0" rtlCol="0">
            <a:spAutoFit/>
          </a:bodyPr>
          <a:lstStyle/>
          <a:p>
            <a:pPr marL="12700" algn="ctr">
              <a:lnSpc>
                <a:spcPct val="100000"/>
              </a:lnSpc>
              <a:spcBef>
                <a:spcPts val="90"/>
              </a:spcBef>
            </a:pPr>
            <a:r>
              <a:rPr lang="uk-UA" sz="1600" b="1" spc="-10" dirty="0" smtClean="0">
                <a:solidFill>
                  <a:srgbClr val="FFFFFF"/>
                </a:solidFill>
                <a:latin typeface="Arial" panose="020B0604020202020204" pitchFamily="34" charset="0"/>
                <a:cs typeface="Arial" panose="020B0604020202020204" pitchFamily="34" charset="0"/>
              </a:rPr>
              <a:t>100</a:t>
            </a:r>
            <a:endParaRPr sz="1600" b="1" dirty="0">
              <a:latin typeface="Arial" panose="020B0604020202020204" pitchFamily="34" charset="0"/>
              <a:cs typeface="Arial" panose="020B0604020202020204" pitchFamily="34" charset="0"/>
            </a:endParaRPr>
          </a:p>
        </p:txBody>
      </p:sp>
      <p:sp>
        <p:nvSpPr>
          <p:cNvPr id="19" name="object 19"/>
          <p:cNvSpPr/>
          <p:nvPr/>
        </p:nvSpPr>
        <p:spPr>
          <a:xfrm>
            <a:off x="7949928" y="2150404"/>
            <a:ext cx="716280" cy="615950"/>
          </a:xfrm>
          <a:custGeom>
            <a:avLst/>
            <a:gdLst/>
            <a:ahLst/>
            <a:cxnLst/>
            <a:rect l="l" t="t" r="r" b="b"/>
            <a:pathLst>
              <a:path w="716279" h="615950">
                <a:moveTo>
                  <a:pt x="358139" y="0"/>
                </a:moveTo>
                <a:lnTo>
                  <a:pt x="305229" y="3337"/>
                </a:lnTo>
                <a:lnTo>
                  <a:pt x="254724" y="13031"/>
                </a:lnTo>
                <a:lnTo>
                  <a:pt x="207181" y="28606"/>
                </a:lnTo>
                <a:lnTo>
                  <a:pt x="163153" y="49587"/>
                </a:lnTo>
                <a:lnTo>
                  <a:pt x="123196" y="75498"/>
                </a:lnTo>
                <a:lnTo>
                  <a:pt x="87864" y="105863"/>
                </a:lnTo>
                <a:lnTo>
                  <a:pt x="57712" y="140206"/>
                </a:lnTo>
                <a:lnTo>
                  <a:pt x="33295" y="178052"/>
                </a:lnTo>
                <a:lnTo>
                  <a:pt x="15167" y="218925"/>
                </a:lnTo>
                <a:lnTo>
                  <a:pt x="3884" y="262348"/>
                </a:lnTo>
                <a:lnTo>
                  <a:pt x="0" y="307848"/>
                </a:lnTo>
                <a:lnTo>
                  <a:pt x="3884" y="353347"/>
                </a:lnTo>
                <a:lnTo>
                  <a:pt x="15167" y="396770"/>
                </a:lnTo>
                <a:lnTo>
                  <a:pt x="33295" y="437643"/>
                </a:lnTo>
                <a:lnTo>
                  <a:pt x="57712" y="475489"/>
                </a:lnTo>
                <a:lnTo>
                  <a:pt x="87864" y="509832"/>
                </a:lnTo>
                <a:lnTo>
                  <a:pt x="123196" y="540197"/>
                </a:lnTo>
                <a:lnTo>
                  <a:pt x="163153" y="566108"/>
                </a:lnTo>
                <a:lnTo>
                  <a:pt x="207181" y="587089"/>
                </a:lnTo>
                <a:lnTo>
                  <a:pt x="254724" y="602664"/>
                </a:lnTo>
                <a:lnTo>
                  <a:pt x="305229" y="612358"/>
                </a:lnTo>
                <a:lnTo>
                  <a:pt x="358139" y="615696"/>
                </a:lnTo>
                <a:lnTo>
                  <a:pt x="411050" y="612358"/>
                </a:lnTo>
                <a:lnTo>
                  <a:pt x="461555" y="602664"/>
                </a:lnTo>
                <a:lnTo>
                  <a:pt x="509098" y="587089"/>
                </a:lnTo>
                <a:lnTo>
                  <a:pt x="553126" y="566108"/>
                </a:lnTo>
                <a:lnTo>
                  <a:pt x="593083" y="540197"/>
                </a:lnTo>
                <a:lnTo>
                  <a:pt x="628415" y="509832"/>
                </a:lnTo>
                <a:lnTo>
                  <a:pt x="658567" y="475489"/>
                </a:lnTo>
                <a:lnTo>
                  <a:pt x="682984" y="437643"/>
                </a:lnTo>
                <a:lnTo>
                  <a:pt x="701112" y="396770"/>
                </a:lnTo>
                <a:lnTo>
                  <a:pt x="712395" y="353347"/>
                </a:lnTo>
                <a:lnTo>
                  <a:pt x="716279" y="307848"/>
                </a:lnTo>
                <a:lnTo>
                  <a:pt x="712395" y="262348"/>
                </a:lnTo>
                <a:lnTo>
                  <a:pt x="701112" y="218925"/>
                </a:lnTo>
                <a:lnTo>
                  <a:pt x="682984" y="178052"/>
                </a:lnTo>
                <a:lnTo>
                  <a:pt x="658567" y="140206"/>
                </a:lnTo>
                <a:lnTo>
                  <a:pt x="628415" y="105863"/>
                </a:lnTo>
                <a:lnTo>
                  <a:pt x="593083" y="75498"/>
                </a:lnTo>
                <a:lnTo>
                  <a:pt x="553126" y="49587"/>
                </a:lnTo>
                <a:lnTo>
                  <a:pt x="509098" y="28606"/>
                </a:lnTo>
                <a:lnTo>
                  <a:pt x="461555" y="13031"/>
                </a:lnTo>
                <a:lnTo>
                  <a:pt x="411050" y="3337"/>
                </a:lnTo>
                <a:lnTo>
                  <a:pt x="358139" y="0"/>
                </a:lnTo>
                <a:close/>
              </a:path>
            </a:pathLst>
          </a:custGeom>
          <a:solidFill>
            <a:srgbClr val="FFC000"/>
          </a:solidFill>
        </p:spPr>
        <p:txBody>
          <a:bodyPr wrap="square" lIns="0" tIns="0" rIns="0" bIns="0" rtlCol="0"/>
          <a:lstStyle/>
          <a:p>
            <a:endParaRPr sz="1600" b="1">
              <a:latin typeface="Arial" panose="020B0604020202020204" pitchFamily="34" charset="0"/>
              <a:cs typeface="Arial" panose="020B0604020202020204" pitchFamily="34" charset="0"/>
            </a:endParaRPr>
          </a:p>
        </p:txBody>
      </p:sp>
      <p:sp>
        <p:nvSpPr>
          <p:cNvPr id="20" name="object 20"/>
          <p:cNvSpPr txBox="1"/>
          <p:nvPr/>
        </p:nvSpPr>
        <p:spPr>
          <a:xfrm>
            <a:off x="8251063" y="2353437"/>
            <a:ext cx="153670" cy="257763"/>
          </a:xfrm>
          <a:prstGeom prst="rect">
            <a:avLst/>
          </a:prstGeom>
        </p:spPr>
        <p:txBody>
          <a:bodyPr vert="horz" wrap="square" lIns="0" tIns="11430" rIns="0" bIns="0" rtlCol="0">
            <a:spAutoFit/>
          </a:bodyPr>
          <a:lstStyle/>
          <a:p>
            <a:pPr marL="12700">
              <a:lnSpc>
                <a:spcPct val="100000"/>
              </a:lnSpc>
              <a:spcBef>
                <a:spcPts val="90"/>
              </a:spcBef>
            </a:pPr>
            <a:r>
              <a:rPr lang="uk-UA" sz="1600" b="1" spc="-5" dirty="0">
                <a:solidFill>
                  <a:srgbClr val="FFFFFF"/>
                </a:solidFill>
                <a:latin typeface="Arial" panose="020B0604020202020204" pitchFamily="34" charset="0"/>
                <a:cs typeface="Arial" panose="020B0604020202020204" pitchFamily="34" charset="0"/>
              </a:rPr>
              <a:t>3</a:t>
            </a:r>
            <a:endParaRPr sz="1600" b="1" dirty="0">
              <a:latin typeface="Arial" panose="020B0604020202020204" pitchFamily="34" charset="0"/>
              <a:cs typeface="Arial" panose="020B0604020202020204" pitchFamily="34" charset="0"/>
            </a:endParaRPr>
          </a:p>
        </p:txBody>
      </p:sp>
      <p:sp>
        <p:nvSpPr>
          <p:cNvPr id="21" name="object 21"/>
          <p:cNvSpPr/>
          <p:nvPr/>
        </p:nvSpPr>
        <p:spPr>
          <a:xfrm>
            <a:off x="7958328" y="3383279"/>
            <a:ext cx="719455" cy="619125"/>
          </a:xfrm>
          <a:custGeom>
            <a:avLst/>
            <a:gdLst/>
            <a:ahLst/>
            <a:cxnLst/>
            <a:rect l="l" t="t" r="r" b="b"/>
            <a:pathLst>
              <a:path w="719454" h="619125">
                <a:moveTo>
                  <a:pt x="359664" y="0"/>
                </a:moveTo>
                <a:lnTo>
                  <a:pt x="306517" y="3355"/>
                </a:lnTo>
                <a:lnTo>
                  <a:pt x="255791" y="13102"/>
                </a:lnTo>
                <a:lnTo>
                  <a:pt x="208042" y="28761"/>
                </a:lnTo>
                <a:lnTo>
                  <a:pt x="163827" y="49853"/>
                </a:lnTo>
                <a:lnTo>
                  <a:pt x="123701" y="75899"/>
                </a:lnTo>
                <a:lnTo>
                  <a:pt x="88222" y="106420"/>
                </a:lnTo>
                <a:lnTo>
                  <a:pt x="57946" y="140936"/>
                </a:lnTo>
                <a:lnTo>
                  <a:pt x="33429" y="178968"/>
                </a:lnTo>
                <a:lnTo>
                  <a:pt x="15228" y="220038"/>
                </a:lnTo>
                <a:lnTo>
                  <a:pt x="3899" y="263665"/>
                </a:lnTo>
                <a:lnTo>
                  <a:pt x="0" y="309372"/>
                </a:lnTo>
                <a:lnTo>
                  <a:pt x="3899" y="355078"/>
                </a:lnTo>
                <a:lnTo>
                  <a:pt x="15228" y="398705"/>
                </a:lnTo>
                <a:lnTo>
                  <a:pt x="33429" y="439775"/>
                </a:lnTo>
                <a:lnTo>
                  <a:pt x="57946" y="477807"/>
                </a:lnTo>
                <a:lnTo>
                  <a:pt x="88222" y="512323"/>
                </a:lnTo>
                <a:lnTo>
                  <a:pt x="123701" y="542844"/>
                </a:lnTo>
                <a:lnTo>
                  <a:pt x="163827" y="568890"/>
                </a:lnTo>
                <a:lnTo>
                  <a:pt x="208042" y="589982"/>
                </a:lnTo>
                <a:lnTo>
                  <a:pt x="255791" y="605641"/>
                </a:lnTo>
                <a:lnTo>
                  <a:pt x="306517" y="615388"/>
                </a:lnTo>
                <a:lnTo>
                  <a:pt x="359664" y="618744"/>
                </a:lnTo>
                <a:lnTo>
                  <a:pt x="412810" y="615388"/>
                </a:lnTo>
                <a:lnTo>
                  <a:pt x="463536" y="605641"/>
                </a:lnTo>
                <a:lnTo>
                  <a:pt x="511285" y="589982"/>
                </a:lnTo>
                <a:lnTo>
                  <a:pt x="555500" y="568890"/>
                </a:lnTo>
                <a:lnTo>
                  <a:pt x="595626" y="542844"/>
                </a:lnTo>
                <a:lnTo>
                  <a:pt x="631105" y="512323"/>
                </a:lnTo>
                <a:lnTo>
                  <a:pt x="661381" y="477807"/>
                </a:lnTo>
                <a:lnTo>
                  <a:pt x="685898" y="439775"/>
                </a:lnTo>
                <a:lnTo>
                  <a:pt x="704099" y="398705"/>
                </a:lnTo>
                <a:lnTo>
                  <a:pt x="715428" y="355078"/>
                </a:lnTo>
                <a:lnTo>
                  <a:pt x="719327" y="309372"/>
                </a:lnTo>
                <a:lnTo>
                  <a:pt x="715428" y="263665"/>
                </a:lnTo>
                <a:lnTo>
                  <a:pt x="704099" y="220038"/>
                </a:lnTo>
                <a:lnTo>
                  <a:pt x="685898" y="178968"/>
                </a:lnTo>
                <a:lnTo>
                  <a:pt x="661381" y="140936"/>
                </a:lnTo>
                <a:lnTo>
                  <a:pt x="631105" y="106420"/>
                </a:lnTo>
                <a:lnTo>
                  <a:pt x="595626" y="75899"/>
                </a:lnTo>
                <a:lnTo>
                  <a:pt x="555500" y="49853"/>
                </a:lnTo>
                <a:lnTo>
                  <a:pt x="511285" y="28761"/>
                </a:lnTo>
                <a:lnTo>
                  <a:pt x="463536" y="13102"/>
                </a:lnTo>
                <a:lnTo>
                  <a:pt x="412810" y="3355"/>
                </a:lnTo>
                <a:lnTo>
                  <a:pt x="359664" y="0"/>
                </a:lnTo>
                <a:close/>
              </a:path>
            </a:pathLst>
          </a:custGeom>
          <a:solidFill>
            <a:srgbClr val="FFC000"/>
          </a:solidFill>
        </p:spPr>
        <p:txBody>
          <a:bodyPr wrap="square" lIns="0" tIns="0" rIns="0" bIns="0" rtlCol="0"/>
          <a:lstStyle/>
          <a:p>
            <a:endParaRPr sz="1600" b="1">
              <a:latin typeface="Arial" panose="020B0604020202020204" pitchFamily="34" charset="0"/>
              <a:cs typeface="Arial" panose="020B0604020202020204" pitchFamily="34" charset="0"/>
            </a:endParaRPr>
          </a:p>
        </p:txBody>
      </p:sp>
      <p:sp>
        <p:nvSpPr>
          <p:cNvPr id="22" name="object 22"/>
          <p:cNvSpPr txBox="1"/>
          <p:nvPr/>
        </p:nvSpPr>
        <p:spPr>
          <a:xfrm>
            <a:off x="8198774" y="3515859"/>
            <a:ext cx="270256" cy="257763"/>
          </a:xfrm>
          <a:prstGeom prst="rect">
            <a:avLst/>
          </a:prstGeom>
        </p:spPr>
        <p:txBody>
          <a:bodyPr vert="horz" wrap="square" lIns="0" tIns="11430" rIns="0" bIns="0" rtlCol="0">
            <a:spAutoFit/>
          </a:bodyPr>
          <a:lstStyle/>
          <a:p>
            <a:pPr marL="12700" algn="ctr">
              <a:lnSpc>
                <a:spcPct val="100000"/>
              </a:lnSpc>
              <a:spcBef>
                <a:spcPts val="90"/>
              </a:spcBef>
            </a:pPr>
            <a:r>
              <a:rPr lang="en-US" sz="1600" b="1" spc="-5" dirty="0" smtClean="0">
                <a:solidFill>
                  <a:srgbClr val="FFFFFF"/>
                </a:solidFill>
                <a:latin typeface="Arial" panose="020B0604020202020204" pitchFamily="34" charset="0"/>
                <a:cs typeface="Arial" panose="020B0604020202020204" pitchFamily="34" charset="0"/>
              </a:rPr>
              <a:t>33</a:t>
            </a:r>
            <a:endParaRPr sz="1600" b="1" dirty="0">
              <a:latin typeface="Arial" panose="020B0604020202020204" pitchFamily="34" charset="0"/>
              <a:cs typeface="Arial" panose="020B0604020202020204" pitchFamily="34" charset="0"/>
            </a:endParaRPr>
          </a:p>
        </p:txBody>
      </p:sp>
      <p:sp>
        <p:nvSpPr>
          <p:cNvPr id="23" name="object 23"/>
          <p:cNvSpPr txBox="1"/>
          <p:nvPr/>
        </p:nvSpPr>
        <p:spPr>
          <a:xfrm>
            <a:off x="8891396" y="1284803"/>
            <a:ext cx="2914650" cy="505908"/>
          </a:xfrm>
          <a:prstGeom prst="rect">
            <a:avLst/>
          </a:prstGeom>
        </p:spPr>
        <p:txBody>
          <a:bodyPr vert="horz" wrap="square" lIns="0" tIns="13335" rIns="0" bIns="0" rtlCol="0">
            <a:spAutoFit/>
          </a:bodyPr>
          <a:lstStyle/>
          <a:p>
            <a:pPr marL="12700">
              <a:lnSpc>
                <a:spcPct val="100000"/>
              </a:lnSpc>
              <a:spcBef>
                <a:spcPts val="105"/>
              </a:spcBef>
            </a:pPr>
            <a:r>
              <a:rPr lang="uk-UA" sz="1600" b="1" spc="5" dirty="0" smtClean="0">
                <a:solidFill>
                  <a:srgbClr val="1F3863"/>
                </a:solidFill>
                <a:latin typeface="Arial" panose="020B0604020202020204" pitchFamily="34" charset="0"/>
                <a:cs typeface="Arial" panose="020B0604020202020204" pitchFamily="34" charset="0"/>
              </a:rPr>
              <a:t>Внутрішніх навчань на різні тематики</a:t>
            </a:r>
            <a:endParaRPr sz="1600" b="1" dirty="0">
              <a:latin typeface="Arial" panose="020B0604020202020204" pitchFamily="34" charset="0"/>
              <a:cs typeface="Arial" panose="020B0604020202020204" pitchFamily="34" charset="0"/>
            </a:endParaRPr>
          </a:p>
        </p:txBody>
      </p:sp>
      <p:sp>
        <p:nvSpPr>
          <p:cNvPr id="24" name="object 24"/>
          <p:cNvSpPr txBox="1"/>
          <p:nvPr/>
        </p:nvSpPr>
        <p:spPr>
          <a:xfrm>
            <a:off x="8872791" y="2225039"/>
            <a:ext cx="2261235" cy="998991"/>
          </a:xfrm>
          <a:prstGeom prst="rect">
            <a:avLst/>
          </a:prstGeom>
        </p:spPr>
        <p:txBody>
          <a:bodyPr vert="horz" wrap="square" lIns="0" tIns="13970" rIns="0" bIns="0" rtlCol="0">
            <a:spAutoFit/>
          </a:bodyPr>
          <a:lstStyle/>
          <a:p>
            <a:pPr marL="12700" marR="5080">
              <a:lnSpc>
                <a:spcPct val="100000"/>
              </a:lnSpc>
              <a:spcBef>
                <a:spcPts val="110"/>
              </a:spcBef>
            </a:pPr>
            <a:r>
              <a:rPr lang="uk-UA" sz="1600" b="1" dirty="0" err="1" smtClean="0">
                <a:solidFill>
                  <a:srgbClr val="1F3863"/>
                </a:solidFill>
                <a:latin typeface="Arial" panose="020B0604020202020204" pitchFamily="34" charset="0"/>
                <a:cs typeface="Arial" panose="020B0604020202020204" pitchFamily="34" charset="0"/>
              </a:rPr>
              <a:t>Вебінари</a:t>
            </a:r>
            <a:r>
              <a:rPr lang="uk-UA" sz="1600" b="1" dirty="0" smtClean="0">
                <a:solidFill>
                  <a:srgbClr val="1F3863"/>
                </a:solidFill>
                <a:latin typeface="Arial" panose="020B0604020202020204" pitchFamily="34" charset="0"/>
                <a:cs typeface="Arial" panose="020B0604020202020204" pitchFamily="34" charset="0"/>
              </a:rPr>
              <a:t> від членів громадської ради при управлінні персоналом</a:t>
            </a:r>
            <a:endParaRPr sz="1600" b="1" dirty="0">
              <a:latin typeface="Arial" panose="020B0604020202020204" pitchFamily="34" charset="0"/>
              <a:cs typeface="Arial" panose="020B0604020202020204" pitchFamily="34" charset="0"/>
            </a:endParaRPr>
          </a:p>
        </p:txBody>
      </p:sp>
      <p:sp>
        <p:nvSpPr>
          <p:cNvPr id="25" name="object 25"/>
          <p:cNvSpPr txBox="1"/>
          <p:nvPr/>
        </p:nvSpPr>
        <p:spPr>
          <a:xfrm>
            <a:off x="8872791" y="3405111"/>
            <a:ext cx="2914015" cy="998350"/>
          </a:xfrm>
          <a:prstGeom prst="rect">
            <a:avLst/>
          </a:prstGeom>
        </p:spPr>
        <p:txBody>
          <a:bodyPr vert="horz" wrap="square" lIns="0" tIns="13335" rIns="0" bIns="0" rtlCol="0">
            <a:spAutoFit/>
          </a:bodyPr>
          <a:lstStyle/>
          <a:p>
            <a:pPr marL="12700" marR="99695">
              <a:lnSpc>
                <a:spcPct val="100000"/>
              </a:lnSpc>
              <a:spcBef>
                <a:spcPts val="105"/>
              </a:spcBef>
            </a:pPr>
            <a:r>
              <a:rPr lang="uk-UA" sz="1600" b="1" dirty="0" smtClean="0">
                <a:solidFill>
                  <a:srgbClr val="1F3863"/>
                </a:solidFill>
                <a:latin typeface="Arial" panose="020B0604020202020204" pitchFamily="34" charset="0"/>
                <a:cs typeface="Arial" panose="020B0604020202020204" pitchFamily="34" charset="0"/>
              </a:rPr>
              <a:t>Навчання, </a:t>
            </a:r>
            <a:r>
              <a:rPr lang="uk-UA" sz="1600" b="1" dirty="0" err="1" smtClean="0">
                <a:solidFill>
                  <a:srgbClr val="1F3863"/>
                </a:solidFill>
                <a:latin typeface="Arial" panose="020B0604020202020204" pitchFamily="34" charset="0"/>
                <a:cs typeface="Arial" panose="020B0604020202020204" pitchFamily="34" charset="0"/>
              </a:rPr>
              <a:t>вебінари</a:t>
            </a:r>
            <a:r>
              <a:rPr lang="uk-UA" sz="1600" b="1" dirty="0" smtClean="0">
                <a:solidFill>
                  <a:srgbClr val="1F3863"/>
                </a:solidFill>
                <a:latin typeface="Arial" panose="020B0604020202020204" pitchFamily="34" charset="0"/>
                <a:cs typeface="Arial" panose="020B0604020202020204" pitchFamily="34" charset="0"/>
              </a:rPr>
              <a:t> у співпраці з зовнішніми організаціями (НАЗК, ЛДУБЖД)</a:t>
            </a:r>
            <a:endParaRPr sz="1600" b="1" dirty="0">
              <a:latin typeface="Arial" panose="020B0604020202020204" pitchFamily="34" charset="0"/>
              <a:cs typeface="Arial" panose="020B0604020202020204" pitchFamily="34" charset="0"/>
            </a:endParaRPr>
          </a:p>
        </p:txBody>
      </p:sp>
      <p:pic>
        <p:nvPicPr>
          <p:cNvPr id="27" name="object 27"/>
          <p:cNvPicPr/>
          <p:nvPr/>
        </p:nvPicPr>
        <p:blipFill>
          <a:blip r:embed="rId6" cstate="print"/>
          <a:stretch>
            <a:fillRect/>
          </a:stretch>
        </p:blipFill>
        <p:spPr>
          <a:xfrm>
            <a:off x="2452816" y="3363321"/>
            <a:ext cx="1115568" cy="966215"/>
          </a:xfrm>
          <a:prstGeom prst="rect">
            <a:avLst/>
          </a:prstGeom>
        </p:spPr>
      </p:pic>
      <p:sp>
        <p:nvSpPr>
          <p:cNvPr id="28" name="object 28"/>
          <p:cNvSpPr txBox="1"/>
          <p:nvPr/>
        </p:nvSpPr>
        <p:spPr>
          <a:xfrm>
            <a:off x="2877595" y="3692841"/>
            <a:ext cx="409575" cy="258404"/>
          </a:xfrm>
          <a:prstGeom prst="rect">
            <a:avLst/>
          </a:prstGeom>
        </p:spPr>
        <p:txBody>
          <a:bodyPr vert="horz" wrap="square" lIns="0" tIns="12065" rIns="0" bIns="0" rtlCol="0">
            <a:spAutoFit/>
          </a:bodyPr>
          <a:lstStyle/>
          <a:p>
            <a:pPr marL="12700">
              <a:lnSpc>
                <a:spcPct val="100000"/>
              </a:lnSpc>
              <a:spcBef>
                <a:spcPts val="95"/>
              </a:spcBef>
            </a:pPr>
            <a:r>
              <a:rPr lang="uk-UA" sz="1600" b="1" spc="-10" dirty="0" smtClean="0">
                <a:solidFill>
                  <a:srgbClr val="1F3863"/>
                </a:solidFill>
                <a:latin typeface="Arial" panose="020B0604020202020204" pitchFamily="34" charset="0"/>
                <a:cs typeface="Arial" panose="020B0604020202020204" pitchFamily="34" charset="0"/>
              </a:rPr>
              <a:t>40</a:t>
            </a:r>
            <a:endParaRPr sz="1600" b="1" dirty="0">
              <a:latin typeface="Arial" panose="020B0604020202020204" pitchFamily="34" charset="0"/>
              <a:cs typeface="Arial" panose="020B0604020202020204" pitchFamily="34" charset="0"/>
            </a:endParaRPr>
          </a:p>
        </p:txBody>
      </p:sp>
      <p:sp>
        <p:nvSpPr>
          <p:cNvPr id="29" name="object 29"/>
          <p:cNvSpPr txBox="1"/>
          <p:nvPr/>
        </p:nvSpPr>
        <p:spPr>
          <a:xfrm>
            <a:off x="1017017" y="4088690"/>
            <a:ext cx="2900893" cy="1244571"/>
          </a:xfrm>
          <a:prstGeom prst="rect">
            <a:avLst/>
          </a:prstGeom>
        </p:spPr>
        <p:txBody>
          <a:bodyPr vert="horz" wrap="square" lIns="0" tIns="13335" rIns="0" bIns="0" rtlCol="0">
            <a:spAutoFit/>
          </a:bodyPr>
          <a:lstStyle/>
          <a:p>
            <a:pPr marL="12700" marR="387985">
              <a:lnSpc>
                <a:spcPct val="100000"/>
              </a:lnSpc>
              <a:spcBef>
                <a:spcPts val="105"/>
              </a:spcBef>
            </a:pPr>
            <a:r>
              <a:rPr lang="uk-UA" sz="1600" b="1" spc="-5" dirty="0" smtClean="0">
                <a:solidFill>
                  <a:srgbClr val="001F5F"/>
                </a:solidFill>
                <a:latin typeface="Arial" panose="020B0604020202020204" pitchFamily="34" charset="0"/>
                <a:cs typeface="Arial" panose="020B0604020202020204" pitchFamily="34" charset="0"/>
              </a:rPr>
              <a:t>Працівників структурних підрозділів та підпорядкованих установ є відвідувачами практичного психолога</a:t>
            </a:r>
            <a:endParaRPr sz="1600" b="1" dirty="0">
              <a:latin typeface="Arial" panose="020B0604020202020204" pitchFamily="34" charset="0"/>
              <a:cs typeface="Arial" panose="020B0604020202020204" pitchFamily="34" charset="0"/>
            </a:endParaRPr>
          </a:p>
        </p:txBody>
      </p:sp>
      <p:sp>
        <p:nvSpPr>
          <p:cNvPr id="30" name="object 30"/>
          <p:cNvSpPr txBox="1"/>
          <p:nvPr/>
        </p:nvSpPr>
        <p:spPr>
          <a:xfrm>
            <a:off x="1099820" y="885616"/>
            <a:ext cx="2254885" cy="1737014"/>
          </a:xfrm>
          <a:prstGeom prst="rect">
            <a:avLst/>
          </a:prstGeom>
        </p:spPr>
        <p:txBody>
          <a:bodyPr vert="horz" wrap="square" lIns="0" tIns="13335" rIns="0" bIns="0" rtlCol="0">
            <a:spAutoFit/>
          </a:bodyPr>
          <a:lstStyle/>
          <a:p>
            <a:pPr marL="12700" marR="5080">
              <a:lnSpc>
                <a:spcPct val="100000"/>
              </a:lnSpc>
              <a:spcBef>
                <a:spcPts val="105"/>
              </a:spcBef>
            </a:pPr>
            <a:r>
              <a:rPr lang="uk-UA" sz="1600" b="1" spc="-5" dirty="0" smtClean="0">
                <a:solidFill>
                  <a:srgbClr val="001F5F"/>
                </a:solidFill>
                <a:latin typeface="Arial" panose="020B0604020202020204" pitchFamily="34" charset="0"/>
                <a:cs typeface="Arial" panose="020B0604020202020204" pitchFamily="34" charset="0"/>
              </a:rPr>
              <a:t>Психологічних консультацій працівникам структурних підрозділів Львівської міської ради</a:t>
            </a:r>
            <a:endParaRPr sz="1600" b="1" dirty="0">
              <a:latin typeface="Arial" panose="020B0604020202020204" pitchFamily="34" charset="0"/>
              <a:cs typeface="Arial" panose="020B0604020202020204" pitchFamily="34" charset="0"/>
            </a:endParaRPr>
          </a:p>
        </p:txBody>
      </p:sp>
      <p:sp>
        <p:nvSpPr>
          <p:cNvPr id="31" name="object 31"/>
          <p:cNvSpPr txBox="1"/>
          <p:nvPr/>
        </p:nvSpPr>
        <p:spPr>
          <a:xfrm>
            <a:off x="4398707" y="1792776"/>
            <a:ext cx="2158366" cy="998350"/>
          </a:xfrm>
          <a:prstGeom prst="rect">
            <a:avLst/>
          </a:prstGeom>
        </p:spPr>
        <p:txBody>
          <a:bodyPr vert="horz" wrap="square" lIns="0" tIns="13335" rIns="0" bIns="0" rtlCol="0">
            <a:spAutoFit/>
          </a:bodyPr>
          <a:lstStyle/>
          <a:p>
            <a:pPr marL="12700">
              <a:lnSpc>
                <a:spcPct val="100000"/>
              </a:lnSpc>
              <a:spcBef>
                <a:spcPts val="105"/>
              </a:spcBef>
            </a:pPr>
            <a:r>
              <a:rPr lang="uk-UA" sz="1600" b="1" dirty="0" smtClean="0">
                <a:solidFill>
                  <a:schemeClr val="accent1">
                    <a:lumMod val="50000"/>
                  </a:schemeClr>
                </a:solidFill>
                <a:latin typeface="Arial" panose="020B0604020202020204" pitchFamily="34" charset="0"/>
                <a:cs typeface="Arial" panose="020B0604020202020204" pitchFamily="34" charset="0"/>
              </a:rPr>
              <a:t>Тренінгів на тему «Війна за реальність. Поле битви - </a:t>
            </a:r>
            <a:r>
              <a:rPr lang="uk-UA" sz="1600" b="1" dirty="0" err="1" smtClean="0">
                <a:solidFill>
                  <a:schemeClr val="accent1">
                    <a:lumMod val="50000"/>
                  </a:schemeClr>
                </a:solidFill>
                <a:latin typeface="Arial" panose="020B0604020202020204" pitchFamily="34" charset="0"/>
                <a:cs typeface="Arial" panose="020B0604020202020204" pitchFamily="34" charset="0"/>
              </a:rPr>
              <a:t>соцмережа</a:t>
            </a:r>
            <a:r>
              <a:rPr lang="uk-UA" sz="1600" b="1" dirty="0" smtClean="0">
                <a:solidFill>
                  <a:schemeClr val="accent1">
                    <a:lumMod val="50000"/>
                  </a:schemeClr>
                </a:solidFill>
                <a:latin typeface="Arial" panose="020B0604020202020204" pitchFamily="34" charset="0"/>
                <a:cs typeface="Arial" panose="020B0604020202020204" pitchFamily="34" charset="0"/>
              </a:rPr>
              <a:t>»</a:t>
            </a:r>
            <a:endParaRPr sz="1600" b="1" dirty="0">
              <a:solidFill>
                <a:schemeClr val="accent1">
                  <a:lumMod val="50000"/>
                </a:schemeClr>
              </a:solidFill>
              <a:latin typeface="Arial" panose="020B0604020202020204" pitchFamily="34" charset="0"/>
              <a:cs typeface="Arial" panose="020B0604020202020204" pitchFamily="34" charset="0"/>
            </a:endParaRPr>
          </a:p>
        </p:txBody>
      </p:sp>
      <p:pic>
        <p:nvPicPr>
          <p:cNvPr id="32" name="object 32"/>
          <p:cNvPicPr/>
          <p:nvPr/>
        </p:nvPicPr>
        <p:blipFill>
          <a:blip r:embed="rId5" cstate="print"/>
          <a:stretch>
            <a:fillRect/>
          </a:stretch>
        </p:blipFill>
        <p:spPr>
          <a:xfrm>
            <a:off x="3823018" y="3019188"/>
            <a:ext cx="871727" cy="1094232"/>
          </a:xfrm>
          <a:prstGeom prst="rect">
            <a:avLst/>
          </a:prstGeom>
        </p:spPr>
      </p:pic>
      <p:sp>
        <p:nvSpPr>
          <p:cNvPr id="33" name="object 33"/>
          <p:cNvSpPr txBox="1"/>
          <p:nvPr/>
        </p:nvSpPr>
        <p:spPr>
          <a:xfrm>
            <a:off x="4150389" y="3325917"/>
            <a:ext cx="150866" cy="257763"/>
          </a:xfrm>
          <a:prstGeom prst="rect">
            <a:avLst/>
          </a:prstGeom>
        </p:spPr>
        <p:txBody>
          <a:bodyPr vert="horz" wrap="square" lIns="0" tIns="11430" rIns="0" bIns="0" rtlCol="0">
            <a:spAutoFit/>
          </a:bodyPr>
          <a:lstStyle/>
          <a:p>
            <a:pPr marL="12700">
              <a:lnSpc>
                <a:spcPct val="100000"/>
              </a:lnSpc>
              <a:spcBef>
                <a:spcPts val="90"/>
              </a:spcBef>
            </a:pPr>
            <a:r>
              <a:rPr lang="uk-UA" sz="1600" b="1" spc="-5" dirty="0">
                <a:solidFill>
                  <a:srgbClr val="FFFFFF"/>
                </a:solidFill>
                <a:latin typeface="Arial" panose="020B0604020202020204" pitchFamily="34" charset="0"/>
                <a:cs typeface="Arial" panose="020B0604020202020204" pitchFamily="34" charset="0"/>
              </a:rPr>
              <a:t>8</a:t>
            </a:r>
            <a:endParaRPr sz="1600" b="1" dirty="0">
              <a:latin typeface="Arial" panose="020B0604020202020204" pitchFamily="34" charset="0"/>
              <a:cs typeface="Arial" panose="020B0604020202020204" pitchFamily="34" charset="0"/>
            </a:endParaRPr>
          </a:p>
        </p:txBody>
      </p:sp>
      <p:sp>
        <p:nvSpPr>
          <p:cNvPr id="35" name="object 35"/>
          <p:cNvSpPr txBox="1"/>
          <p:nvPr/>
        </p:nvSpPr>
        <p:spPr>
          <a:xfrm>
            <a:off x="6981570" y="5308168"/>
            <a:ext cx="154305" cy="258404"/>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Arial" panose="020B0604020202020204" pitchFamily="34" charset="0"/>
                <a:cs typeface="Arial" panose="020B0604020202020204" pitchFamily="34" charset="0"/>
              </a:rPr>
              <a:t>3</a:t>
            </a:r>
            <a:endParaRPr sz="1600" b="1">
              <a:latin typeface="Arial" panose="020B0604020202020204" pitchFamily="34" charset="0"/>
              <a:cs typeface="Arial" panose="020B0604020202020204" pitchFamily="34" charset="0"/>
            </a:endParaRPr>
          </a:p>
        </p:txBody>
      </p:sp>
      <p:sp>
        <p:nvSpPr>
          <p:cNvPr id="37" name="Прямокутник 36"/>
          <p:cNvSpPr/>
          <p:nvPr/>
        </p:nvSpPr>
        <p:spPr>
          <a:xfrm>
            <a:off x="5232257" y="2844418"/>
            <a:ext cx="2925262" cy="2677656"/>
          </a:xfrm>
          <a:prstGeom prst="rect">
            <a:avLst/>
          </a:prstGeom>
          <a:noFill/>
        </p:spPr>
        <p:txBody>
          <a:bodyPr wrap="square">
            <a:spAutoFit/>
          </a:bodyPr>
          <a:lstStyle/>
          <a:p>
            <a:r>
              <a:rPr lang="uk-UA" sz="1600" b="1" dirty="0" smtClean="0">
                <a:solidFill>
                  <a:schemeClr val="accent1">
                    <a:lumMod val="50000"/>
                  </a:schemeClr>
                </a:solidFill>
                <a:latin typeface="Arial" panose="020B0604020202020204" pitchFamily="34" charset="0"/>
                <a:cs typeface="Arial" panose="020B0604020202020204" pitchFamily="34" charset="0"/>
              </a:rPr>
              <a:t>Навчань з надання </a:t>
            </a:r>
            <a:r>
              <a:rPr lang="uk-UA" sz="1600" b="1" dirty="0" err="1" smtClean="0">
                <a:solidFill>
                  <a:schemeClr val="accent1">
                    <a:lumMod val="50000"/>
                  </a:schemeClr>
                </a:solidFill>
                <a:latin typeface="Arial" panose="020B0604020202020204" pitchFamily="34" charset="0"/>
                <a:cs typeface="Arial" panose="020B0604020202020204" pitchFamily="34" charset="0"/>
              </a:rPr>
              <a:t>домедичної</a:t>
            </a:r>
            <a:r>
              <a:rPr lang="uk-UA" sz="1600" b="1" dirty="0" smtClean="0">
                <a:solidFill>
                  <a:schemeClr val="accent1">
                    <a:lumMod val="50000"/>
                  </a:schemeClr>
                </a:solidFill>
                <a:latin typeface="Arial" panose="020B0604020202020204" pitchFamily="34" charset="0"/>
                <a:cs typeface="Arial" panose="020B0604020202020204" pitchFamily="34" charset="0"/>
              </a:rPr>
              <a:t> допомоги (Мальтійська служба допомоги, Львівська медична академія імені </a:t>
            </a:r>
            <a:r>
              <a:rPr lang="uk-UA" sz="1600" b="1" dirty="0" err="1" smtClean="0">
                <a:solidFill>
                  <a:schemeClr val="accent1">
                    <a:lumMod val="50000"/>
                  </a:schemeClr>
                </a:solidFill>
                <a:latin typeface="Arial" panose="020B0604020202020204" pitchFamily="34" charset="0"/>
                <a:cs typeface="Arial" panose="020B0604020202020204" pitchFamily="34" charset="0"/>
              </a:rPr>
              <a:t>А.Крупинського</a:t>
            </a:r>
            <a:r>
              <a:rPr lang="uk-UA" sz="1600" b="1" dirty="0" smtClean="0">
                <a:solidFill>
                  <a:schemeClr val="accent1">
                    <a:lumMod val="50000"/>
                  </a:schemeClr>
                </a:solidFill>
                <a:latin typeface="Arial" panose="020B0604020202020204" pitchFamily="34" charset="0"/>
                <a:cs typeface="Arial" panose="020B0604020202020204" pitchFamily="34" charset="0"/>
              </a:rPr>
              <a:t>, </a:t>
            </a:r>
            <a:r>
              <a:rPr lang="ru-RU" b="1" dirty="0">
                <a:solidFill>
                  <a:schemeClr val="accent1">
                    <a:lumMod val="50000"/>
                  </a:schemeClr>
                </a:solidFill>
              </a:rPr>
              <a:t>Медицина катастроф, </a:t>
            </a:r>
            <a:r>
              <a:rPr lang="ru-RU" b="1" dirty="0" err="1">
                <a:solidFill>
                  <a:schemeClr val="accent1">
                    <a:lumMod val="50000"/>
                  </a:schemeClr>
                </a:solidFill>
              </a:rPr>
              <a:t>Львівський</a:t>
            </a:r>
            <a:r>
              <a:rPr lang="ru-RU" b="1" dirty="0">
                <a:solidFill>
                  <a:schemeClr val="accent1">
                    <a:lumMod val="50000"/>
                  </a:schemeClr>
                </a:solidFill>
              </a:rPr>
              <a:t> </a:t>
            </a:r>
            <a:r>
              <a:rPr lang="ru-RU" b="1" dirty="0" err="1">
                <a:solidFill>
                  <a:schemeClr val="accent1">
                    <a:lumMod val="50000"/>
                  </a:schemeClr>
                </a:solidFill>
              </a:rPr>
              <a:t>медичний</a:t>
            </a:r>
            <a:r>
              <a:rPr lang="ru-RU" b="1" dirty="0">
                <a:solidFill>
                  <a:schemeClr val="accent1">
                    <a:lumMod val="50000"/>
                  </a:schemeClr>
                </a:solidFill>
              </a:rPr>
              <a:t> </a:t>
            </a:r>
            <a:r>
              <a:rPr lang="ru-RU" b="1" dirty="0" err="1">
                <a:solidFill>
                  <a:schemeClr val="accent1">
                    <a:lumMod val="50000"/>
                  </a:schemeClr>
                </a:solidFill>
              </a:rPr>
              <a:t>фаховий</a:t>
            </a:r>
            <a:r>
              <a:rPr lang="ru-RU" b="1" dirty="0">
                <a:solidFill>
                  <a:schemeClr val="accent1">
                    <a:lumMod val="50000"/>
                  </a:schemeClr>
                </a:solidFill>
              </a:rPr>
              <a:t> </a:t>
            </a:r>
            <a:r>
              <a:rPr lang="ru-RU" b="1" dirty="0" err="1">
                <a:solidFill>
                  <a:schemeClr val="accent1">
                    <a:lumMod val="50000"/>
                  </a:schemeClr>
                </a:solidFill>
              </a:rPr>
              <a:t>коледж</a:t>
            </a:r>
            <a:r>
              <a:rPr lang="ru-RU" b="1" dirty="0">
                <a:solidFill>
                  <a:schemeClr val="accent1">
                    <a:lumMod val="50000"/>
                  </a:schemeClr>
                </a:solidFill>
              </a:rPr>
              <a:t> </a:t>
            </a:r>
            <a:r>
              <a:rPr lang="ru-RU" b="1" dirty="0" err="1">
                <a:solidFill>
                  <a:schemeClr val="accent1">
                    <a:lumMod val="50000"/>
                  </a:schemeClr>
                </a:solidFill>
              </a:rPr>
              <a:t>післядипломної</a:t>
            </a:r>
            <a:r>
              <a:rPr lang="ru-RU" b="1" dirty="0">
                <a:solidFill>
                  <a:schemeClr val="accent1">
                    <a:lumMod val="50000"/>
                  </a:schemeClr>
                </a:solidFill>
              </a:rPr>
              <a:t> </a:t>
            </a:r>
            <a:r>
              <a:rPr lang="ru-RU" b="1" dirty="0" err="1">
                <a:solidFill>
                  <a:schemeClr val="accent1">
                    <a:lumMod val="50000"/>
                  </a:schemeClr>
                </a:solidFill>
              </a:rPr>
              <a:t>освіти</a:t>
            </a:r>
            <a:r>
              <a:rPr lang="ru-RU" b="1" dirty="0">
                <a:solidFill>
                  <a:schemeClr val="accent1">
                    <a:lumMod val="50000"/>
                  </a:schemeClr>
                </a:solidFill>
              </a:rPr>
              <a:t> </a:t>
            </a:r>
            <a:r>
              <a:rPr lang="uk-UA" sz="1600" b="1" dirty="0" smtClean="0">
                <a:solidFill>
                  <a:schemeClr val="accent1">
                    <a:lumMod val="50000"/>
                  </a:schemeClr>
                </a:solidFill>
                <a:latin typeface="Arial" panose="020B0604020202020204" pitchFamily="34" charset="0"/>
                <a:cs typeface="Arial" panose="020B0604020202020204" pitchFamily="34" charset="0"/>
              </a:rPr>
              <a:t>)</a:t>
            </a:r>
            <a:endParaRPr lang="uk-UA" sz="1600" b="1" dirty="0">
              <a:solidFill>
                <a:schemeClr val="accent1">
                  <a:lumMod val="50000"/>
                </a:schemeClr>
              </a:solidFill>
              <a:latin typeface="Arial" panose="020B0604020202020204" pitchFamily="34" charset="0"/>
              <a:cs typeface="Arial" panose="020B0604020202020204" pitchFamily="34" charset="0"/>
            </a:endParaRPr>
          </a:p>
        </p:txBody>
      </p:sp>
      <p:sp>
        <p:nvSpPr>
          <p:cNvPr id="38" name="object 16"/>
          <p:cNvSpPr txBox="1"/>
          <p:nvPr/>
        </p:nvSpPr>
        <p:spPr>
          <a:xfrm>
            <a:off x="7141323" y="470550"/>
            <a:ext cx="1761618" cy="260328"/>
          </a:xfrm>
          <a:prstGeom prst="rect">
            <a:avLst/>
          </a:prstGeom>
        </p:spPr>
        <p:txBody>
          <a:bodyPr vert="horz" wrap="square" lIns="0" tIns="13970" rIns="0" bIns="0" rtlCol="0">
            <a:spAutoFit/>
          </a:bodyPr>
          <a:lstStyle/>
          <a:p>
            <a:pPr marL="12700">
              <a:lnSpc>
                <a:spcPct val="100000"/>
              </a:lnSpc>
              <a:spcBef>
                <a:spcPts val="110"/>
              </a:spcBef>
            </a:pPr>
            <a:r>
              <a:rPr sz="1600" b="1" spc="-10" dirty="0" smtClean="0">
                <a:solidFill>
                  <a:srgbClr val="001F5F"/>
                </a:solidFill>
                <a:latin typeface="Arial" panose="020B0604020202020204" pitchFamily="34" charset="0"/>
                <a:cs typeface="Arial" panose="020B0604020202020204" pitchFamily="34" charset="0"/>
              </a:rPr>
              <a:t>ОРГАНІЗОВАНО</a:t>
            </a:r>
            <a:r>
              <a:rPr sz="1600" b="1" spc="-10" dirty="0">
                <a:solidFill>
                  <a:srgbClr val="001F5F"/>
                </a:solidFill>
                <a:latin typeface="Arial" panose="020B0604020202020204" pitchFamily="34" charset="0"/>
                <a:cs typeface="Arial" panose="020B0604020202020204" pitchFamily="34" charset="0"/>
              </a:rPr>
              <a:t>:</a:t>
            </a:r>
            <a:endParaRPr sz="1600" b="1" dirty="0">
              <a:latin typeface="Arial" panose="020B0604020202020204" pitchFamily="34" charset="0"/>
              <a:cs typeface="Arial" panose="020B0604020202020204" pitchFamily="34" charset="0"/>
            </a:endParaRPr>
          </a:p>
        </p:txBody>
      </p:sp>
      <p:pic>
        <p:nvPicPr>
          <p:cNvPr id="36" name="object 32"/>
          <p:cNvPicPr/>
          <p:nvPr/>
        </p:nvPicPr>
        <p:blipFill>
          <a:blip r:embed="rId5" cstate="print"/>
          <a:stretch>
            <a:fillRect/>
          </a:stretch>
        </p:blipFill>
        <p:spPr>
          <a:xfrm>
            <a:off x="6549977" y="5513400"/>
            <a:ext cx="767765" cy="974532"/>
          </a:xfrm>
          <a:prstGeom prst="rect">
            <a:avLst/>
          </a:prstGeom>
        </p:spPr>
      </p:pic>
      <p:sp>
        <p:nvSpPr>
          <p:cNvPr id="39" name="object 13"/>
          <p:cNvSpPr txBox="1"/>
          <p:nvPr/>
        </p:nvSpPr>
        <p:spPr>
          <a:xfrm>
            <a:off x="6777163" y="5723579"/>
            <a:ext cx="281559" cy="257763"/>
          </a:xfrm>
          <a:prstGeom prst="rect">
            <a:avLst/>
          </a:prstGeom>
        </p:spPr>
        <p:txBody>
          <a:bodyPr vert="horz" wrap="square" lIns="0" tIns="11430" rIns="0" bIns="0" rtlCol="0">
            <a:spAutoFit/>
          </a:bodyPr>
          <a:lstStyle/>
          <a:p>
            <a:pPr marL="12700" algn="ctr">
              <a:lnSpc>
                <a:spcPct val="100000"/>
              </a:lnSpc>
              <a:spcBef>
                <a:spcPts val="90"/>
              </a:spcBef>
            </a:pPr>
            <a:r>
              <a:rPr lang="uk-UA" sz="1600" b="1" spc="-5" dirty="0" smtClean="0">
                <a:solidFill>
                  <a:srgbClr val="FFFFFF"/>
                </a:solidFill>
                <a:latin typeface="Arial" panose="020B0604020202020204" pitchFamily="34" charset="0"/>
                <a:cs typeface="Arial" panose="020B0604020202020204" pitchFamily="34" charset="0"/>
              </a:rPr>
              <a:t>38</a:t>
            </a:r>
            <a:endParaRPr sz="1600" b="1" dirty="0">
              <a:latin typeface="Arial" panose="020B0604020202020204" pitchFamily="34" charset="0"/>
              <a:cs typeface="Arial" panose="020B0604020202020204" pitchFamily="34" charset="0"/>
            </a:endParaRPr>
          </a:p>
        </p:txBody>
      </p:sp>
      <p:sp>
        <p:nvSpPr>
          <p:cNvPr id="40" name="object 31"/>
          <p:cNvSpPr txBox="1"/>
          <p:nvPr/>
        </p:nvSpPr>
        <p:spPr>
          <a:xfrm>
            <a:off x="3917910" y="5587729"/>
            <a:ext cx="2158366" cy="752129"/>
          </a:xfrm>
          <a:prstGeom prst="rect">
            <a:avLst/>
          </a:prstGeom>
        </p:spPr>
        <p:txBody>
          <a:bodyPr vert="horz" wrap="square" lIns="0" tIns="13335" rIns="0" bIns="0" rtlCol="0">
            <a:spAutoFit/>
          </a:bodyPr>
          <a:lstStyle/>
          <a:p>
            <a:pPr marL="12700">
              <a:lnSpc>
                <a:spcPct val="100000"/>
              </a:lnSpc>
              <a:spcBef>
                <a:spcPts val="105"/>
              </a:spcBef>
            </a:pPr>
            <a:r>
              <a:rPr lang="uk-UA" sz="1600" b="1" dirty="0" smtClean="0">
                <a:solidFill>
                  <a:schemeClr val="accent1">
                    <a:lumMod val="50000"/>
                  </a:schemeClr>
                </a:solidFill>
                <a:latin typeface="Arial" panose="020B0604020202020204" pitchFamily="34" charset="0"/>
                <a:cs typeface="Arial" panose="020B0604020202020204" pitchFamily="34" charset="0"/>
              </a:rPr>
              <a:t>Тренінгів «Мотивація», «Емоційна стійкість»</a:t>
            </a:r>
            <a:endParaRPr sz="1600" b="1" dirty="0">
              <a:solidFill>
                <a:schemeClr val="accent1">
                  <a:lumMod val="50000"/>
                </a:schemeClr>
              </a:solidFill>
              <a:latin typeface="Arial" panose="020B0604020202020204" pitchFamily="34" charset="0"/>
              <a:cs typeface="Arial" panose="020B0604020202020204" pitchFamily="34" charset="0"/>
            </a:endParaRPr>
          </a:p>
        </p:txBody>
      </p:sp>
      <p:sp>
        <p:nvSpPr>
          <p:cNvPr id="41" name="object 16"/>
          <p:cNvSpPr txBox="1"/>
          <p:nvPr/>
        </p:nvSpPr>
        <p:spPr>
          <a:xfrm>
            <a:off x="1471523" y="496898"/>
            <a:ext cx="1761618" cy="260328"/>
          </a:xfrm>
          <a:prstGeom prst="rect">
            <a:avLst/>
          </a:prstGeom>
        </p:spPr>
        <p:txBody>
          <a:bodyPr vert="horz" wrap="square" lIns="0" tIns="13970" rIns="0" bIns="0" rtlCol="0">
            <a:spAutoFit/>
          </a:bodyPr>
          <a:lstStyle/>
          <a:p>
            <a:pPr marL="12700">
              <a:lnSpc>
                <a:spcPct val="100000"/>
              </a:lnSpc>
              <a:spcBef>
                <a:spcPts val="110"/>
              </a:spcBef>
            </a:pPr>
            <a:r>
              <a:rPr lang="uk-UA" sz="1600" b="1" spc="-10" dirty="0" smtClean="0">
                <a:solidFill>
                  <a:srgbClr val="001F5F"/>
                </a:solidFill>
                <a:latin typeface="Arial" panose="020B0604020202020204" pitchFamily="34" charset="0"/>
                <a:cs typeface="Arial" panose="020B0604020202020204" pitchFamily="34" charset="0"/>
              </a:rPr>
              <a:t>НАДАНО</a:t>
            </a:r>
            <a:r>
              <a:rPr sz="1600" b="1" spc="-10" dirty="0" smtClean="0">
                <a:solidFill>
                  <a:srgbClr val="001F5F"/>
                </a:solidFill>
                <a:latin typeface="Arial" panose="020B0604020202020204" pitchFamily="34" charset="0"/>
                <a:cs typeface="Arial" panose="020B0604020202020204" pitchFamily="34" charset="0"/>
              </a:rPr>
              <a:t>:</a:t>
            </a:r>
            <a:endParaRPr sz="1600" b="1" dirty="0">
              <a:latin typeface="Arial" panose="020B0604020202020204" pitchFamily="34" charset="0"/>
              <a:cs typeface="Arial" panose="020B0604020202020204" pitchFamily="34" charset="0"/>
            </a:endParaRPr>
          </a:p>
        </p:txBody>
      </p:sp>
      <p:sp>
        <p:nvSpPr>
          <p:cNvPr id="42" name="object 19"/>
          <p:cNvSpPr/>
          <p:nvPr/>
        </p:nvSpPr>
        <p:spPr>
          <a:xfrm>
            <a:off x="7975762" y="4600702"/>
            <a:ext cx="716280" cy="615950"/>
          </a:xfrm>
          <a:custGeom>
            <a:avLst/>
            <a:gdLst/>
            <a:ahLst/>
            <a:cxnLst/>
            <a:rect l="l" t="t" r="r" b="b"/>
            <a:pathLst>
              <a:path w="716279" h="615950">
                <a:moveTo>
                  <a:pt x="358139" y="0"/>
                </a:moveTo>
                <a:lnTo>
                  <a:pt x="305229" y="3337"/>
                </a:lnTo>
                <a:lnTo>
                  <a:pt x="254724" y="13031"/>
                </a:lnTo>
                <a:lnTo>
                  <a:pt x="207181" y="28606"/>
                </a:lnTo>
                <a:lnTo>
                  <a:pt x="163153" y="49587"/>
                </a:lnTo>
                <a:lnTo>
                  <a:pt x="123196" y="75498"/>
                </a:lnTo>
                <a:lnTo>
                  <a:pt x="87864" y="105863"/>
                </a:lnTo>
                <a:lnTo>
                  <a:pt x="57712" y="140206"/>
                </a:lnTo>
                <a:lnTo>
                  <a:pt x="33295" y="178052"/>
                </a:lnTo>
                <a:lnTo>
                  <a:pt x="15167" y="218925"/>
                </a:lnTo>
                <a:lnTo>
                  <a:pt x="3884" y="262348"/>
                </a:lnTo>
                <a:lnTo>
                  <a:pt x="0" y="307848"/>
                </a:lnTo>
                <a:lnTo>
                  <a:pt x="3884" y="353347"/>
                </a:lnTo>
                <a:lnTo>
                  <a:pt x="15167" y="396770"/>
                </a:lnTo>
                <a:lnTo>
                  <a:pt x="33295" y="437643"/>
                </a:lnTo>
                <a:lnTo>
                  <a:pt x="57712" y="475489"/>
                </a:lnTo>
                <a:lnTo>
                  <a:pt x="87864" y="509832"/>
                </a:lnTo>
                <a:lnTo>
                  <a:pt x="123196" y="540197"/>
                </a:lnTo>
                <a:lnTo>
                  <a:pt x="163153" y="566108"/>
                </a:lnTo>
                <a:lnTo>
                  <a:pt x="207181" y="587089"/>
                </a:lnTo>
                <a:lnTo>
                  <a:pt x="254724" y="602664"/>
                </a:lnTo>
                <a:lnTo>
                  <a:pt x="305229" y="612358"/>
                </a:lnTo>
                <a:lnTo>
                  <a:pt x="358139" y="615696"/>
                </a:lnTo>
                <a:lnTo>
                  <a:pt x="411050" y="612358"/>
                </a:lnTo>
                <a:lnTo>
                  <a:pt x="461555" y="602664"/>
                </a:lnTo>
                <a:lnTo>
                  <a:pt x="509098" y="587089"/>
                </a:lnTo>
                <a:lnTo>
                  <a:pt x="553126" y="566108"/>
                </a:lnTo>
                <a:lnTo>
                  <a:pt x="593083" y="540197"/>
                </a:lnTo>
                <a:lnTo>
                  <a:pt x="628415" y="509832"/>
                </a:lnTo>
                <a:lnTo>
                  <a:pt x="658567" y="475489"/>
                </a:lnTo>
                <a:lnTo>
                  <a:pt x="682984" y="437643"/>
                </a:lnTo>
                <a:lnTo>
                  <a:pt x="701112" y="396770"/>
                </a:lnTo>
                <a:lnTo>
                  <a:pt x="712395" y="353347"/>
                </a:lnTo>
                <a:lnTo>
                  <a:pt x="716279" y="307848"/>
                </a:lnTo>
                <a:lnTo>
                  <a:pt x="712395" y="262348"/>
                </a:lnTo>
                <a:lnTo>
                  <a:pt x="701112" y="218925"/>
                </a:lnTo>
                <a:lnTo>
                  <a:pt x="682984" y="178052"/>
                </a:lnTo>
                <a:lnTo>
                  <a:pt x="658567" y="140206"/>
                </a:lnTo>
                <a:lnTo>
                  <a:pt x="628415" y="105863"/>
                </a:lnTo>
                <a:lnTo>
                  <a:pt x="593083" y="75498"/>
                </a:lnTo>
                <a:lnTo>
                  <a:pt x="553126" y="49587"/>
                </a:lnTo>
                <a:lnTo>
                  <a:pt x="509098" y="28606"/>
                </a:lnTo>
                <a:lnTo>
                  <a:pt x="461555" y="13031"/>
                </a:lnTo>
                <a:lnTo>
                  <a:pt x="411050" y="3337"/>
                </a:lnTo>
                <a:lnTo>
                  <a:pt x="358139" y="0"/>
                </a:lnTo>
                <a:close/>
              </a:path>
            </a:pathLst>
          </a:custGeom>
          <a:solidFill>
            <a:srgbClr val="FFC000"/>
          </a:solidFill>
        </p:spPr>
        <p:txBody>
          <a:bodyPr wrap="square" lIns="0" tIns="0" rIns="0" bIns="0" rtlCol="0"/>
          <a:lstStyle/>
          <a:p>
            <a:endParaRPr sz="1600" b="1">
              <a:latin typeface="Arial" panose="020B0604020202020204" pitchFamily="34" charset="0"/>
              <a:cs typeface="Arial" panose="020B0604020202020204" pitchFamily="34" charset="0"/>
            </a:endParaRPr>
          </a:p>
        </p:txBody>
      </p:sp>
      <p:sp>
        <p:nvSpPr>
          <p:cNvPr id="43" name="object 20"/>
          <p:cNvSpPr txBox="1"/>
          <p:nvPr/>
        </p:nvSpPr>
        <p:spPr>
          <a:xfrm>
            <a:off x="8283935" y="4779795"/>
            <a:ext cx="153670" cy="257763"/>
          </a:xfrm>
          <a:prstGeom prst="rect">
            <a:avLst/>
          </a:prstGeom>
        </p:spPr>
        <p:txBody>
          <a:bodyPr vert="horz" wrap="square" lIns="0" tIns="11430" rIns="0" bIns="0" rtlCol="0">
            <a:spAutoFit/>
          </a:bodyPr>
          <a:lstStyle/>
          <a:p>
            <a:pPr marL="12700">
              <a:lnSpc>
                <a:spcPct val="100000"/>
              </a:lnSpc>
              <a:spcBef>
                <a:spcPts val="90"/>
              </a:spcBef>
            </a:pPr>
            <a:r>
              <a:rPr lang="uk-UA" sz="1600" b="1" spc="-5" dirty="0">
                <a:solidFill>
                  <a:srgbClr val="FFFFFF"/>
                </a:solidFill>
                <a:latin typeface="Arial" panose="020B0604020202020204" pitchFamily="34" charset="0"/>
                <a:cs typeface="Arial" panose="020B0604020202020204" pitchFamily="34" charset="0"/>
              </a:rPr>
              <a:t>4</a:t>
            </a:r>
            <a:endParaRPr sz="1600" b="1" dirty="0">
              <a:latin typeface="Arial" panose="020B0604020202020204" pitchFamily="34" charset="0"/>
              <a:cs typeface="Arial" panose="020B0604020202020204" pitchFamily="34" charset="0"/>
            </a:endParaRPr>
          </a:p>
        </p:txBody>
      </p:sp>
      <p:sp>
        <p:nvSpPr>
          <p:cNvPr id="44" name="object 23"/>
          <p:cNvSpPr txBox="1"/>
          <p:nvPr/>
        </p:nvSpPr>
        <p:spPr>
          <a:xfrm>
            <a:off x="8864772" y="4655722"/>
            <a:ext cx="2914650" cy="505908"/>
          </a:xfrm>
          <a:prstGeom prst="rect">
            <a:avLst/>
          </a:prstGeom>
        </p:spPr>
        <p:txBody>
          <a:bodyPr vert="horz" wrap="square" lIns="0" tIns="13335" rIns="0" bIns="0" rtlCol="0">
            <a:spAutoFit/>
          </a:bodyPr>
          <a:lstStyle/>
          <a:p>
            <a:pPr marL="12700">
              <a:lnSpc>
                <a:spcPct val="100000"/>
              </a:lnSpc>
              <a:spcBef>
                <a:spcPts val="105"/>
              </a:spcBef>
            </a:pPr>
            <a:r>
              <a:rPr lang="uk-UA" sz="1600" b="1" spc="5" dirty="0" smtClean="0">
                <a:solidFill>
                  <a:srgbClr val="1F3863"/>
                </a:solidFill>
                <a:latin typeface="Arial" panose="020B0604020202020204" pitchFamily="34" charset="0"/>
                <a:cs typeface="Arial" panose="020B0604020202020204" pitchFamily="34" charset="0"/>
              </a:rPr>
              <a:t>Стратегічних сесії за запитом</a:t>
            </a:r>
            <a:endParaRPr sz="1600" b="1" dirty="0">
              <a:latin typeface="Arial" panose="020B0604020202020204" pitchFamily="34" charset="0"/>
              <a:cs typeface="Arial" panose="020B0604020202020204" pitchFamily="34" charset="0"/>
            </a:endParaRPr>
          </a:p>
        </p:txBody>
      </p:sp>
      <p:sp>
        <p:nvSpPr>
          <p:cNvPr id="45" name="object 33"/>
          <p:cNvSpPr txBox="1"/>
          <p:nvPr/>
        </p:nvSpPr>
        <p:spPr>
          <a:xfrm>
            <a:off x="7027545" y="1950277"/>
            <a:ext cx="288072" cy="257763"/>
          </a:xfrm>
          <a:prstGeom prst="rect">
            <a:avLst/>
          </a:prstGeom>
        </p:spPr>
        <p:txBody>
          <a:bodyPr vert="horz" wrap="square" lIns="0" tIns="11430" rIns="0" bIns="0" rtlCol="0">
            <a:spAutoFit/>
          </a:bodyPr>
          <a:lstStyle/>
          <a:p>
            <a:pPr marL="12700">
              <a:lnSpc>
                <a:spcPct val="100000"/>
              </a:lnSpc>
              <a:spcBef>
                <a:spcPts val="90"/>
              </a:spcBef>
            </a:pPr>
            <a:r>
              <a:rPr lang="uk-UA" sz="1600" b="1" spc="-5" dirty="0" smtClean="0">
                <a:solidFill>
                  <a:srgbClr val="FFFFFF"/>
                </a:solidFill>
                <a:latin typeface="Arial" panose="020B0604020202020204" pitchFamily="34" charset="0"/>
                <a:cs typeface="Arial" panose="020B0604020202020204" pitchFamily="34" charset="0"/>
              </a:rPr>
              <a:t>26</a:t>
            </a:r>
            <a:endParaRPr sz="1600" b="1" dirty="0">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82856" cy="6857996"/>
          </a:xfrm>
          <a:prstGeom prst="rect">
            <a:avLst/>
          </a:prstGeom>
        </p:spPr>
      </p:pic>
      <p:grpSp>
        <p:nvGrpSpPr>
          <p:cNvPr id="3" name="object 3"/>
          <p:cNvGrpSpPr/>
          <p:nvPr/>
        </p:nvGrpSpPr>
        <p:grpSpPr>
          <a:xfrm>
            <a:off x="256031" y="524255"/>
            <a:ext cx="7105015" cy="5425440"/>
            <a:chOff x="256031" y="524255"/>
            <a:chExt cx="7105015" cy="5425440"/>
          </a:xfrm>
        </p:grpSpPr>
        <p:pic>
          <p:nvPicPr>
            <p:cNvPr id="4" name="object 4"/>
            <p:cNvPicPr/>
            <p:nvPr/>
          </p:nvPicPr>
          <p:blipFill>
            <a:blip r:embed="rId3" cstate="print"/>
            <a:stretch>
              <a:fillRect/>
            </a:stretch>
          </p:blipFill>
          <p:spPr>
            <a:xfrm>
              <a:off x="4224528" y="524255"/>
              <a:ext cx="1804416" cy="4642104"/>
            </a:xfrm>
            <a:prstGeom prst="rect">
              <a:avLst/>
            </a:prstGeom>
          </p:spPr>
        </p:pic>
        <p:pic>
          <p:nvPicPr>
            <p:cNvPr id="5" name="object 5"/>
            <p:cNvPicPr/>
            <p:nvPr/>
          </p:nvPicPr>
          <p:blipFill>
            <a:blip r:embed="rId4" cstate="print"/>
            <a:stretch>
              <a:fillRect/>
            </a:stretch>
          </p:blipFill>
          <p:spPr>
            <a:xfrm>
              <a:off x="5550408" y="1304543"/>
              <a:ext cx="1804415" cy="1563624"/>
            </a:xfrm>
            <a:prstGeom prst="rect">
              <a:avLst/>
            </a:prstGeom>
          </p:spPr>
        </p:pic>
        <p:pic>
          <p:nvPicPr>
            <p:cNvPr id="6" name="object 6"/>
            <p:cNvPicPr/>
            <p:nvPr/>
          </p:nvPicPr>
          <p:blipFill>
            <a:blip r:embed="rId5" cstate="print"/>
            <a:stretch>
              <a:fillRect/>
            </a:stretch>
          </p:blipFill>
          <p:spPr>
            <a:xfrm>
              <a:off x="5550408" y="2819400"/>
              <a:ext cx="1810512" cy="3130296"/>
            </a:xfrm>
            <a:prstGeom prst="rect">
              <a:avLst/>
            </a:prstGeom>
          </p:spPr>
        </p:pic>
        <p:sp>
          <p:nvSpPr>
            <p:cNvPr id="7" name="object 7"/>
            <p:cNvSpPr/>
            <p:nvPr/>
          </p:nvSpPr>
          <p:spPr>
            <a:xfrm>
              <a:off x="256031" y="1280159"/>
              <a:ext cx="3965575" cy="45720"/>
            </a:xfrm>
            <a:custGeom>
              <a:avLst/>
              <a:gdLst/>
              <a:ahLst/>
              <a:cxnLst/>
              <a:rect l="l" t="t" r="r" b="b"/>
              <a:pathLst>
                <a:path w="3965575" h="45719">
                  <a:moveTo>
                    <a:pt x="3965448" y="0"/>
                  </a:moveTo>
                  <a:lnTo>
                    <a:pt x="0" y="0"/>
                  </a:lnTo>
                  <a:lnTo>
                    <a:pt x="0" y="45720"/>
                  </a:lnTo>
                  <a:lnTo>
                    <a:pt x="3965448" y="45720"/>
                  </a:lnTo>
                  <a:lnTo>
                    <a:pt x="3965448" y="0"/>
                  </a:lnTo>
                  <a:close/>
                </a:path>
              </a:pathLst>
            </a:custGeom>
            <a:solidFill>
              <a:srgbClr val="D9D9D9"/>
            </a:solidFill>
          </p:spPr>
          <p:txBody>
            <a:bodyPr wrap="square" lIns="0" tIns="0" rIns="0" bIns="0" rtlCol="0"/>
            <a:lstStyle/>
            <a:p>
              <a:endParaRPr/>
            </a:p>
          </p:txBody>
        </p:sp>
      </p:grpSp>
      <p:sp>
        <p:nvSpPr>
          <p:cNvPr id="8" name="object 8"/>
          <p:cNvSpPr txBox="1"/>
          <p:nvPr/>
        </p:nvSpPr>
        <p:spPr>
          <a:xfrm>
            <a:off x="720953" y="736549"/>
            <a:ext cx="3575685" cy="514984"/>
          </a:xfrm>
          <a:prstGeom prst="rect">
            <a:avLst/>
          </a:prstGeom>
        </p:spPr>
        <p:txBody>
          <a:bodyPr vert="horz" wrap="square" lIns="0" tIns="13970" rIns="0" bIns="0" rtlCol="0">
            <a:spAutoFit/>
          </a:bodyPr>
          <a:lstStyle/>
          <a:p>
            <a:pPr marL="12700">
              <a:lnSpc>
                <a:spcPct val="100000"/>
              </a:lnSpc>
              <a:spcBef>
                <a:spcPts val="110"/>
              </a:spcBef>
            </a:pPr>
            <a:r>
              <a:rPr sz="1600" b="1" dirty="0">
                <a:solidFill>
                  <a:srgbClr val="001F5F"/>
                </a:solidFill>
                <a:latin typeface="Calibri"/>
                <a:cs typeface="Calibri"/>
              </a:rPr>
              <a:t>учасників</a:t>
            </a:r>
            <a:r>
              <a:rPr sz="1600" b="1" spc="-35" dirty="0">
                <a:solidFill>
                  <a:srgbClr val="001F5F"/>
                </a:solidFill>
                <a:latin typeface="Calibri"/>
                <a:cs typeface="Calibri"/>
              </a:rPr>
              <a:t> </a:t>
            </a:r>
            <a:r>
              <a:rPr sz="1600" b="1" dirty="0">
                <a:solidFill>
                  <a:srgbClr val="001F5F"/>
                </a:solidFill>
                <a:latin typeface="Calibri"/>
                <a:cs typeface="Calibri"/>
              </a:rPr>
              <a:t>успішно</a:t>
            </a:r>
            <a:r>
              <a:rPr sz="1600" b="1" spc="-55" dirty="0">
                <a:solidFill>
                  <a:srgbClr val="001F5F"/>
                </a:solidFill>
                <a:latin typeface="Calibri"/>
                <a:cs typeface="Calibri"/>
              </a:rPr>
              <a:t> </a:t>
            </a:r>
            <a:r>
              <a:rPr sz="1600" b="1" dirty="0">
                <a:solidFill>
                  <a:srgbClr val="001F5F"/>
                </a:solidFill>
                <a:latin typeface="Calibri"/>
                <a:cs typeface="Calibri"/>
              </a:rPr>
              <a:t>завершили</a:t>
            </a:r>
            <a:r>
              <a:rPr sz="1600" b="1" spc="-35" dirty="0">
                <a:solidFill>
                  <a:srgbClr val="001F5F"/>
                </a:solidFill>
                <a:latin typeface="Calibri"/>
                <a:cs typeface="Calibri"/>
              </a:rPr>
              <a:t> </a:t>
            </a:r>
            <a:r>
              <a:rPr sz="1600" b="1" dirty="0">
                <a:solidFill>
                  <a:srgbClr val="001F5F"/>
                </a:solidFill>
                <a:latin typeface="Calibri"/>
                <a:cs typeface="Calibri"/>
              </a:rPr>
              <a:t>програму</a:t>
            </a:r>
            <a:endParaRPr sz="1600">
              <a:latin typeface="Calibri"/>
              <a:cs typeface="Calibri"/>
            </a:endParaRPr>
          </a:p>
          <a:p>
            <a:pPr marL="12700">
              <a:lnSpc>
                <a:spcPct val="100000"/>
              </a:lnSpc>
            </a:pPr>
            <a:r>
              <a:rPr sz="1600" b="1" dirty="0">
                <a:solidFill>
                  <a:srgbClr val="001F5F"/>
                </a:solidFill>
                <a:latin typeface="Calibri"/>
                <a:cs typeface="Calibri"/>
              </a:rPr>
              <a:t>стажування</a:t>
            </a:r>
            <a:r>
              <a:rPr sz="1600" b="1" spc="-70" dirty="0">
                <a:solidFill>
                  <a:srgbClr val="001F5F"/>
                </a:solidFill>
                <a:latin typeface="Calibri"/>
                <a:cs typeface="Calibri"/>
              </a:rPr>
              <a:t> </a:t>
            </a:r>
            <a:r>
              <a:rPr sz="1600" b="1" dirty="0">
                <a:solidFill>
                  <a:srgbClr val="001F5F"/>
                </a:solidFill>
                <a:latin typeface="Calibri"/>
                <a:cs typeface="Calibri"/>
              </a:rPr>
              <a:t>«Перший</a:t>
            </a:r>
            <a:r>
              <a:rPr sz="1600" b="1" spc="-15" dirty="0">
                <a:solidFill>
                  <a:srgbClr val="001F5F"/>
                </a:solidFill>
                <a:latin typeface="Calibri"/>
                <a:cs typeface="Calibri"/>
              </a:rPr>
              <a:t> </a:t>
            </a:r>
            <a:r>
              <a:rPr sz="1600" b="1" spc="-5" dirty="0">
                <a:solidFill>
                  <a:srgbClr val="001F5F"/>
                </a:solidFill>
                <a:latin typeface="Calibri"/>
                <a:cs typeface="Calibri"/>
              </a:rPr>
              <a:t>кар’єрний</a:t>
            </a:r>
            <a:r>
              <a:rPr sz="1600" b="1" spc="-40" dirty="0">
                <a:solidFill>
                  <a:srgbClr val="001F5F"/>
                </a:solidFill>
                <a:latin typeface="Calibri"/>
                <a:cs typeface="Calibri"/>
              </a:rPr>
              <a:t> </a:t>
            </a:r>
            <a:r>
              <a:rPr sz="1600" b="1" dirty="0">
                <a:solidFill>
                  <a:srgbClr val="001F5F"/>
                </a:solidFill>
                <a:latin typeface="Calibri"/>
                <a:cs typeface="Calibri"/>
              </a:rPr>
              <a:t>крок»</a:t>
            </a:r>
            <a:endParaRPr sz="1600">
              <a:latin typeface="Calibri"/>
              <a:cs typeface="Calibri"/>
            </a:endParaRPr>
          </a:p>
        </p:txBody>
      </p:sp>
      <p:sp>
        <p:nvSpPr>
          <p:cNvPr id="9" name="object 9"/>
          <p:cNvSpPr/>
          <p:nvPr/>
        </p:nvSpPr>
        <p:spPr>
          <a:xfrm>
            <a:off x="256032" y="2084831"/>
            <a:ext cx="11753215" cy="3115310"/>
          </a:xfrm>
          <a:custGeom>
            <a:avLst/>
            <a:gdLst/>
            <a:ahLst/>
            <a:cxnLst/>
            <a:rect l="l" t="t" r="r" b="b"/>
            <a:pathLst>
              <a:path w="11753215" h="3115310">
                <a:moveTo>
                  <a:pt x="3965448" y="716280"/>
                </a:moveTo>
                <a:lnTo>
                  <a:pt x="0" y="716280"/>
                </a:lnTo>
                <a:lnTo>
                  <a:pt x="0" y="762000"/>
                </a:lnTo>
                <a:lnTo>
                  <a:pt x="3965448" y="762000"/>
                </a:lnTo>
                <a:lnTo>
                  <a:pt x="3965448" y="716280"/>
                </a:lnTo>
                <a:close/>
              </a:path>
              <a:path w="11753215" h="3115310">
                <a:moveTo>
                  <a:pt x="3974592" y="2276856"/>
                </a:moveTo>
                <a:lnTo>
                  <a:pt x="9144" y="2276856"/>
                </a:lnTo>
                <a:lnTo>
                  <a:pt x="9144" y="2322576"/>
                </a:lnTo>
                <a:lnTo>
                  <a:pt x="3974592" y="2322576"/>
                </a:lnTo>
                <a:lnTo>
                  <a:pt x="3974592" y="2276856"/>
                </a:lnTo>
                <a:close/>
              </a:path>
              <a:path w="11753215" h="3115310">
                <a:moveTo>
                  <a:pt x="11746992" y="3069336"/>
                </a:moveTo>
                <a:lnTo>
                  <a:pt x="7098792" y="3069336"/>
                </a:lnTo>
                <a:lnTo>
                  <a:pt x="7098792" y="3115056"/>
                </a:lnTo>
                <a:lnTo>
                  <a:pt x="11746992" y="3115056"/>
                </a:lnTo>
                <a:lnTo>
                  <a:pt x="11746992" y="3069336"/>
                </a:lnTo>
                <a:close/>
              </a:path>
              <a:path w="11753215" h="3115310">
                <a:moveTo>
                  <a:pt x="11746992" y="1505712"/>
                </a:moveTo>
                <a:lnTo>
                  <a:pt x="7098792" y="1505712"/>
                </a:lnTo>
                <a:lnTo>
                  <a:pt x="7098792" y="1551432"/>
                </a:lnTo>
                <a:lnTo>
                  <a:pt x="11746992" y="1551432"/>
                </a:lnTo>
                <a:lnTo>
                  <a:pt x="11746992" y="1505712"/>
                </a:lnTo>
                <a:close/>
              </a:path>
              <a:path w="11753215" h="3115310">
                <a:moveTo>
                  <a:pt x="11753088" y="0"/>
                </a:moveTo>
                <a:lnTo>
                  <a:pt x="7104888" y="0"/>
                </a:lnTo>
                <a:lnTo>
                  <a:pt x="7104888" y="45720"/>
                </a:lnTo>
                <a:lnTo>
                  <a:pt x="11753088" y="45720"/>
                </a:lnTo>
                <a:lnTo>
                  <a:pt x="11753088" y="0"/>
                </a:lnTo>
                <a:close/>
              </a:path>
            </a:pathLst>
          </a:custGeom>
          <a:solidFill>
            <a:srgbClr val="D9D9D9"/>
          </a:solidFill>
        </p:spPr>
        <p:txBody>
          <a:bodyPr wrap="square" lIns="0" tIns="0" rIns="0" bIns="0" rtlCol="0"/>
          <a:lstStyle/>
          <a:p>
            <a:endParaRPr/>
          </a:p>
        </p:txBody>
      </p:sp>
      <p:sp>
        <p:nvSpPr>
          <p:cNvPr id="10" name="object 10"/>
          <p:cNvSpPr txBox="1"/>
          <p:nvPr/>
        </p:nvSpPr>
        <p:spPr>
          <a:xfrm>
            <a:off x="453034" y="2213863"/>
            <a:ext cx="3953510" cy="514984"/>
          </a:xfrm>
          <a:prstGeom prst="rect">
            <a:avLst/>
          </a:prstGeom>
        </p:spPr>
        <p:txBody>
          <a:bodyPr vert="horz" wrap="square" lIns="0" tIns="13335" rIns="0" bIns="0" rtlCol="0">
            <a:spAutoFit/>
          </a:bodyPr>
          <a:lstStyle/>
          <a:p>
            <a:pPr marL="58419">
              <a:lnSpc>
                <a:spcPct val="100000"/>
              </a:lnSpc>
              <a:spcBef>
                <a:spcPts val="105"/>
              </a:spcBef>
            </a:pPr>
            <a:r>
              <a:rPr sz="1600" b="1" spc="-5" dirty="0" err="1" smtClean="0">
                <a:solidFill>
                  <a:srgbClr val="001F5F"/>
                </a:solidFill>
                <a:latin typeface="Calibri"/>
                <a:cs typeface="Calibri"/>
              </a:rPr>
              <a:t>працевлаштовано</a:t>
            </a:r>
            <a:r>
              <a:rPr sz="1600" b="1" spc="-75" dirty="0" smtClean="0">
                <a:solidFill>
                  <a:srgbClr val="001F5F"/>
                </a:solidFill>
                <a:latin typeface="Calibri"/>
                <a:cs typeface="Calibri"/>
              </a:rPr>
              <a:t> </a:t>
            </a:r>
            <a:r>
              <a:rPr sz="1600" b="1" dirty="0">
                <a:solidFill>
                  <a:srgbClr val="001F5F"/>
                </a:solidFill>
                <a:latin typeface="Calibri"/>
                <a:cs typeface="Calibri"/>
              </a:rPr>
              <a:t>у</a:t>
            </a:r>
            <a:r>
              <a:rPr sz="1600" b="1" spc="15" dirty="0">
                <a:solidFill>
                  <a:srgbClr val="001F5F"/>
                </a:solidFill>
                <a:latin typeface="Calibri"/>
                <a:cs typeface="Calibri"/>
              </a:rPr>
              <a:t> </a:t>
            </a:r>
            <a:r>
              <a:rPr sz="1600" b="1" spc="-5" dirty="0">
                <a:solidFill>
                  <a:srgbClr val="001F5F"/>
                </a:solidFill>
                <a:latin typeface="Calibri"/>
                <a:cs typeface="Calibri"/>
              </a:rPr>
              <a:t>виконавчі</a:t>
            </a:r>
            <a:endParaRPr sz="1600" dirty="0">
              <a:latin typeface="Calibri"/>
              <a:cs typeface="Calibri"/>
            </a:endParaRPr>
          </a:p>
          <a:p>
            <a:pPr marL="12700">
              <a:lnSpc>
                <a:spcPct val="100000"/>
              </a:lnSpc>
            </a:pPr>
            <a:r>
              <a:rPr sz="1600" b="1" spc="5" dirty="0">
                <a:solidFill>
                  <a:srgbClr val="001F5F"/>
                </a:solidFill>
                <a:latin typeface="Calibri"/>
                <a:cs typeface="Calibri"/>
              </a:rPr>
              <a:t>органи</a:t>
            </a:r>
            <a:r>
              <a:rPr sz="1600" b="1" spc="-75" dirty="0">
                <a:solidFill>
                  <a:srgbClr val="001F5F"/>
                </a:solidFill>
                <a:latin typeface="Calibri"/>
                <a:cs typeface="Calibri"/>
              </a:rPr>
              <a:t> </a:t>
            </a:r>
            <a:r>
              <a:rPr sz="1600" b="1" spc="-5" dirty="0">
                <a:solidFill>
                  <a:srgbClr val="001F5F"/>
                </a:solidFill>
                <a:latin typeface="Calibri"/>
                <a:cs typeface="Calibri"/>
              </a:rPr>
              <a:t>Львівської</a:t>
            </a:r>
            <a:r>
              <a:rPr sz="1600" b="1" spc="-25" dirty="0">
                <a:solidFill>
                  <a:srgbClr val="001F5F"/>
                </a:solidFill>
                <a:latin typeface="Calibri"/>
                <a:cs typeface="Calibri"/>
              </a:rPr>
              <a:t> </a:t>
            </a:r>
            <a:r>
              <a:rPr sz="1600" b="1" spc="-5" dirty="0">
                <a:solidFill>
                  <a:srgbClr val="001F5F"/>
                </a:solidFill>
                <a:latin typeface="Calibri"/>
                <a:cs typeface="Calibri"/>
              </a:rPr>
              <a:t>міської</a:t>
            </a:r>
            <a:r>
              <a:rPr sz="1600" b="1" spc="-55" dirty="0">
                <a:solidFill>
                  <a:srgbClr val="001F5F"/>
                </a:solidFill>
                <a:latin typeface="Calibri"/>
                <a:cs typeface="Calibri"/>
              </a:rPr>
              <a:t> </a:t>
            </a:r>
            <a:r>
              <a:rPr sz="1600" b="1" dirty="0">
                <a:solidFill>
                  <a:srgbClr val="001F5F"/>
                </a:solidFill>
                <a:latin typeface="Calibri"/>
                <a:cs typeface="Calibri"/>
              </a:rPr>
              <a:t>ради</a:t>
            </a:r>
            <a:endParaRPr sz="1600" dirty="0">
              <a:latin typeface="Calibri"/>
              <a:cs typeface="Calibri"/>
            </a:endParaRPr>
          </a:p>
        </p:txBody>
      </p:sp>
      <p:sp>
        <p:nvSpPr>
          <p:cNvPr id="11" name="object 11"/>
          <p:cNvSpPr txBox="1"/>
          <p:nvPr/>
        </p:nvSpPr>
        <p:spPr>
          <a:xfrm>
            <a:off x="1205890" y="3796995"/>
            <a:ext cx="3029585" cy="514984"/>
          </a:xfrm>
          <a:prstGeom prst="rect">
            <a:avLst/>
          </a:prstGeom>
        </p:spPr>
        <p:txBody>
          <a:bodyPr vert="horz" wrap="square" lIns="0" tIns="13970" rIns="0" bIns="0" rtlCol="0">
            <a:spAutoFit/>
          </a:bodyPr>
          <a:lstStyle/>
          <a:p>
            <a:pPr marL="12700">
              <a:lnSpc>
                <a:spcPct val="100000"/>
              </a:lnSpc>
              <a:spcBef>
                <a:spcPts val="110"/>
              </a:spcBef>
            </a:pPr>
            <a:r>
              <a:rPr sz="1600" b="1" spc="-5" dirty="0">
                <a:solidFill>
                  <a:srgbClr val="001F5F"/>
                </a:solidFill>
                <a:latin typeface="Calibri"/>
                <a:cs typeface="Calibri"/>
              </a:rPr>
              <a:t>проведено</a:t>
            </a:r>
            <a:r>
              <a:rPr sz="1600" b="1" spc="-70" dirty="0">
                <a:solidFill>
                  <a:srgbClr val="001F5F"/>
                </a:solidFill>
                <a:latin typeface="Calibri"/>
                <a:cs typeface="Calibri"/>
              </a:rPr>
              <a:t> </a:t>
            </a:r>
            <a:r>
              <a:rPr sz="1600" b="1" dirty="0">
                <a:solidFill>
                  <a:srgbClr val="001F5F"/>
                </a:solidFill>
                <a:latin typeface="Calibri"/>
                <a:cs typeface="Calibri"/>
              </a:rPr>
              <a:t>презентацій</a:t>
            </a:r>
            <a:r>
              <a:rPr sz="1600" b="1" spc="-70" dirty="0">
                <a:solidFill>
                  <a:srgbClr val="001F5F"/>
                </a:solidFill>
                <a:latin typeface="Calibri"/>
                <a:cs typeface="Calibri"/>
              </a:rPr>
              <a:t> </a:t>
            </a:r>
            <a:r>
              <a:rPr sz="1600" b="1" dirty="0">
                <a:solidFill>
                  <a:srgbClr val="001F5F"/>
                </a:solidFill>
                <a:latin typeface="Calibri"/>
                <a:cs typeface="Calibri"/>
              </a:rPr>
              <a:t>програми</a:t>
            </a:r>
            <a:endParaRPr sz="1600" dirty="0">
              <a:latin typeface="Calibri"/>
              <a:cs typeface="Calibri"/>
            </a:endParaRPr>
          </a:p>
          <a:p>
            <a:pPr marL="12700">
              <a:lnSpc>
                <a:spcPct val="100000"/>
              </a:lnSpc>
            </a:pPr>
            <a:r>
              <a:rPr sz="1600" b="1" dirty="0">
                <a:solidFill>
                  <a:srgbClr val="001F5F"/>
                </a:solidFill>
                <a:latin typeface="Calibri"/>
                <a:cs typeface="Calibri"/>
              </a:rPr>
              <a:t>«Перший</a:t>
            </a:r>
            <a:r>
              <a:rPr sz="1600" b="1" spc="-25" dirty="0">
                <a:solidFill>
                  <a:srgbClr val="001F5F"/>
                </a:solidFill>
                <a:latin typeface="Calibri"/>
                <a:cs typeface="Calibri"/>
              </a:rPr>
              <a:t> </a:t>
            </a:r>
            <a:r>
              <a:rPr sz="1600" b="1" spc="-5" dirty="0">
                <a:solidFill>
                  <a:srgbClr val="001F5F"/>
                </a:solidFill>
                <a:latin typeface="Calibri"/>
                <a:cs typeface="Calibri"/>
              </a:rPr>
              <a:t>кар’єрний</a:t>
            </a:r>
            <a:r>
              <a:rPr sz="1600" b="1" spc="-45" dirty="0">
                <a:solidFill>
                  <a:srgbClr val="001F5F"/>
                </a:solidFill>
                <a:latin typeface="Calibri"/>
                <a:cs typeface="Calibri"/>
              </a:rPr>
              <a:t> </a:t>
            </a:r>
            <a:r>
              <a:rPr sz="1600" b="1" dirty="0">
                <a:solidFill>
                  <a:srgbClr val="001F5F"/>
                </a:solidFill>
                <a:latin typeface="Calibri"/>
                <a:cs typeface="Calibri"/>
              </a:rPr>
              <a:t>крок»</a:t>
            </a:r>
            <a:endParaRPr sz="1600" dirty="0">
              <a:latin typeface="Calibri"/>
              <a:cs typeface="Calibri"/>
            </a:endParaRPr>
          </a:p>
        </p:txBody>
      </p:sp>
      <p:sp>
        <p:nvSpPr>
          <p:cNvPr id="12" name="object 12"/>
          <p:cNvSpPr txBox="1"/>
          <p:nvPr/>
        </p:nvSpPr>
        <p:spPr>
          <a:xfrm>
            <a:off x="4772914" y="965961"/>
            <a:ext cx="720725" cy="574040"/>
          </a:xfrm>
          <a:prstGeom prst="rect">
            <a:avLst/>
          </a:prstGeom>
        </p:spPr>
        <p:txBody>
          <a:bodyPr vert="horz" wrap="square" lIns="0" tIns="12700" rIns="0" bIns="0" rtlCol="0">
            <a:spAutoFit/>
          </a:bodyPr>
          <a:lstStyle/>
          <a:p>
            <a:pPr marL="12700">
              <a:lnSpc>
                <a:spcPct val="100000"/>
              </a:lnSpc>
              <a:spcBef>
                <a:spcPts val="100"/>
              </a:spcBef>
            </a:pPr>
            <a:r>
              <a:rPr lang="uk-UA" sz="3600" b="1" spc="-5" dirty="0" smtClean="0">
                <a:solidFill>
                  <a:srgbClr val="FFFFFF"/>
                </a:solidFill>
                <a:latin typeface="Calibri"/>
                <a:cs typeface="Calibri"/>
              </a:rPr>
              <a:t>83</a:t>
            </a:r>
            <a:endParaRPr sz="3600" dirty="0">
              <a:latin typeface="Calibri"/>
              <a:cs typeface="Calibri"/>
            </a:endParaRPr>
          </a:p>
        </p:txBody>
      </p:sp>
      <p:sp>
        <p:nvSpPr>
          <p:cNvPr id="13" name="object 13"/>
          <p:cNvSpPr txBox="1"/>
          <p:nvPr/>
        </p:nvSpPr>
        <p:spPr>
          <a:xfrm>
            <a:off x="6090030" y="1716100"/>
            <a:ext cx="721360" cy="574675"/>
          </a:xfrm>
          <a:prstGeom prst="rect">
            <a:avLst/>
          </a:prstGeom>
        </p:spPr>
        <p:txBody>
          <a:bodyPr vert="horz" wrap="square" lIns="0" tIns="12700" rIns="0" bIns="0" rtlCol="0">
            <a:spAutoFit/>
          </a:bodyPr>
          <a:lstStyle/>
          <a:p>
            <a:pPr marL="12700">
              <a:lnSpc>
                <a:spcPct val="100000"/>
              </a:lnSpc>
              <a:spcBef>
                <a:spcPts val="100"/>
              </a:spcBef>
            </a:pPr>
            <a:r>
              <a:rPr lang="uk-UA" sz="3600" b="1" dirty="0" smtClean="0">
                <a:solidFill>
                  <a:srgbClr val="FFFFFF"/>
                </a:solidFill>
                <a:latin typeface="Calibri"/>
                <a:cs typeface="Calibri"/>
              </a:rPr>
              <a:t>171</a:t>
            </a:r>
            <a:endParaRPr sz="3600" dirty="0">
              <a:latin typeface="Calibri"/>
              <a:cs typeface="Calibri"/>
            </a:endParaRPr>
          </a:p>
        </p:txBody>
      </p:sp>
      <p:sp>
        <p:nvSpPr>
          <p:cNvPr id="14" name="object 14"/>
          <p:cNvSpPr txBox="1"/>
          <p:nvPr/>
        </p:nvSpPr>
        <p:spPr>
          <a:xfrm>
            <a:off x="4856226" y="2481198"/>
            <a:ext cx="488950" cy="574040"/>
          </a:xfrm>
          <a:prstGeom prst="rect">
            <a:avLst/>
          </a:prstGeom>
        </p:spPr>
        <p:txBody>
          <a:bodyPr vert="horz" wrap="square" lIns="0" tIns="12700" rIns="0" bIns="0" rtlCol="0">
            <a:spAutoFit/>
          </a:bodyPr>
          <a:lstStyle/>
          <a:p>
            <a:pPr marL="12700">
              <a:lnSpc>
                <a:spcPct val="100000"/>
              </a:lnSpc>
              <a:spcBef>
                <a:spcPts val="100"/>
              </a:spcBef>
            </a:pPr>
            <a:r>
              <a:rPr lang="uk-UA" sz="3600" b="1" spc="-5" dirty="0">
                <a:solidFill>
                  <a:srgbClr val="FFFFFF"/>
                </a:solidFill>
                <a:latin typeface="Calibri"/>
                <a:cs typeface="Calibri"/>
              </a:rPr>
              <a:t>8</a:t>
            </a:r>
            <a:endParaRPr sz="3600" dirty="0">
              <a:latin typeface="Calibri"/>
              <a:cs typeface="Calibri"/>
            </a:endParaRPr>
          </a:p>
        </p:txBody>
      </p:sp>
      <p:sp>
        <p:nvSpPr>
          <p:cNvPr id="15" name="object 15"/>
          <p:cNvSpPr txBox="1"/>
          <p:nvPr/>
        </p:nvSpPr>
        <p:spPr>
          <a:xfrm>
            <a:off x="6171057" y="3239465"/>
            <a:ext cx="488950" cy="574675"/>
          </a:xfrm>
          <a:prstGeom prst="rect">
            <a:avLst/>
          </a:prstGeom>
        </p:spPr>
        <p:txBody>
          <a:bodyPr vert="horz" wrap="square" lIns="0" tIns="12700" rIns="0" bIns="0" rtlCol="0">
            <a:spAutoFit/>
          </a:bodyPr>
          <a:lstStyle/>
          <a:p>
            <a:pPr marL="12700" algn="ctr">
              <a:lnSpc>
                <a:spcPct val="100000"/>
              </a:lnSpc>
              <a:spcBef>
                <a:spcPts val="100"/>
              </a:spcBef>
            </a:pPr>
            <a:r>
              <a:rPr lang="uk-UA" sz="3600" b="1" spc="-5" dirty="0">
                <a:solidFill>
                  <a:srgbClr val="FFFFFF"/>
                </a:solidFill>
                <a:latin typeface="Calibri"/>
                <a:cs typeface="Calibri"/>
              </a:rPr>
              <a:t>1</a:t>
            </a:r>
            <a:endParaRPr sz="3600" dirty="0">
              <a:latin typeface="Calibri"/>
              <a:cs typeface="Calibri"/>
            </a:endParaRPr>
          </a:p>
        </p:txBody>
      </p:sp>
      <p:sp>
        <p:nvSpPr>
          <p:cNvPr id="16" name="object 16"/>
          <p:cNvSpPr txBox="1"/>
          <p:nvPr/>
        </p:nvSpPr>
        <p:spPr>
          <a:xfrm>
            <a:off x="4989957" y="4000245"/>
            <a:ext cx="257175" cy="574040"/>
          </a:xfrm>
          <a:prstGeom prst="rect">
            <a:avLst/>
          </a:prstGeom>
        </p:spPr>
        <p:txBody>
          <a:bodyPr vert="horz" wrap="square" lIns="0" tIns="12700" rIns="0" bIns="0" rtlCol="0">
            <a:spAutoFit/>
          </a:bodyPr>
          <a:lstStyle/>
          <a:p>
            <a:pPr marL="12700">
              <a:lnSpc>
                <a:spcPct val="100000"/>
              </a:lnSpc>
              <a:spcBef>
                <a:spcPts val="100"/>
              </a:spcBef>
            </a:pPr>
            <a:r>
              <a:rPr lang="uk-UA" sz="3600" b="1" dirty="0" smtClean="0">
                <a:solidFill>
                  <a:srgbClr val="FFFFFF"/>
                </a:solidFill>
                <a:latin typeface="Calibri"/>
                <a:cs typeface="Calibri"/>
              </a:rPr>
              <a:t>9</a:t>
            </a:r>
            <a:endParaRPr sz="3600" dirty="0">
              <a:latin typeface="Calibri"/>
              <a:cs typeface="Calibri"/>
            </a:endParaRPr>
          </a:p>
        </p:txBody>
      </p:sp>
      <p:sp>
        <p:nvSpPr>
          <p:cNvPr id="17" name="object 17"/>
          <p:cNvSpPr txBox="1"/>
          <p:nvPr/>
        </p:nvSpPr>
        <p:spPr>
          <a:xfrm>
            <a:off x="6214617" y="4848809"/>
            <a:ext cx="488950" cy="574675"/>
          </a:xfrm>
          <a:prstGeom prst="rect">
            <a:avLst/>
          </a:prstGeom>
        </p:spPr>
        <p:txBody>
          <a:bodyPr vert="horz" wrap="square" lIns="0" tIns="12700" rIns="0" bIns="0" rtlCol="0">
            <a:spAutoFit/>
          </a:bodyPr>
          <a:lstStyle/>
          <a:p>
            <a:pPr marL="12700">
              <a:lnSpc>
                <a:spcPct val="100000"/>
              </a:lnSpc>
              <a:spcBef>
                <a:spcPts val="100"/>
              </a:spcBef>
            </a:pPr>
            <a:r>
              <a:rPr lang="uk-UA" sz="3600" b="1" spc="-5" dirty="0" smtClean="0">
                <a:solidFill>
                  <a:srgbClr val="FFFFFF"/>
                </a:solidFill>
                <a:latin typeface="Calibri"/>
                <a:cs typeface="Calibri"/>
              </a:rPr>
              <a:t>15</a:t>
            </a:r>
            <a:endParaRPr sz="3600" dirty="0">
              <a:latin typeface="Calibri"/>
              <a:cs typeface="Calibri"/>
            </a:endParaRPr>
          </a:p>
        </p:txBody>
      </p:sp>
      <p:sp>
        <p:nvSpPr>
          <p:cNvPr id="18" name="object 18"/>
          <p:cNvSpPr txBox="1"/>
          <p:nvPr/>
        </p:nvSpPr>
        <p:spPr>
          <a:xfrm>
            <a:off x="6823964" y="88137"/>
            <a:ext cx="5255260" cy="329565"/>
          </a:xfrm>
          <a:prstGeom prst="rect">
            <a:avLst/>
          </a:prstGeom>
        </p:spPr>
        <p:txBody>
          <a:bodyPr vert="horz" wrap="square" lIns="0" tIns="11430" rIns="0" bIns="0" rtlCol="0">
            <a:spAutoFit/>
          </a:bodyPr>
          <a:lstStyle/>
          <a:p>
            <a:pPr marL="12700">
              <a:lnSpc>
                <a:spcPct val="100000"/>
              </a:lnSpc>
              <a:spcBef>
                <a:spcPts val="90"/>
              </a:spcBef>
            </a:pPr>
            <a:r>
              <a:rPr sz="2000" b="1" spc="-5" dirty="0">
                <a:solidFill>
                  <a:srgbClr val="1F3863"/>
                </a:solidFill>
                <a:latin typeface="Calibri"/>
                <a:cs typeface="Calibri"/>
              </a:rPr>
              <a:t>ВІДДІЛ</a:t>
            </a:r>
            <a:r>
              <a:rPr sz="2000" b="1" spc="35" dirty="0">
                <a:solidFill>
                  <a:srgbClr val="1F3863"/>
                </a:solidFill>
                <a:latin typeface="Calibri"/>
                <a:cs typeface="Calibri"/>
              </a:rPr>
              <a:t> </a:t>
            </a:r>
            <a:r>
              <a:rPr sz="2000" b="1" spc="-15" dirty="0">
                <a:solidFill>
                  <a:srgbClr val="1F3863"/>
                </a:solidFill>
                <a:latin typeface="Calibri"/>
                <a:cs typeface="Calibri"/>
              </a:rPr>
              <a:t>НАВЧАННЯ,</a:t>
            </a:r>
            <a:r>
              <a:rPr sz="2000" b="1" spc="50" dirty="0">
                <a:solidFill>
                  <a:srgbClr val="1F3863"/>
                </a:solidFill>
                <a:latin typeface="Calibri"/>
                <a:cs typeface="Calibri"/>
              </a:rPr>
              <a:t> </a:t>
            </a:r>
            <a:r>
              <a:rPr sz="2000" b="1" spc="-30" dirty="0">
                <a:solidFill>
                  <a:srgbClr val="1F3863"/>
                </a:solidFill>
                <a:latin typeface="Calibri"/>
                <a:cs typeface="Calibri"/>
              </a:rPr>
              <a:t>СТАЖУВАННЯ</a:t>
            </a:r>
            <a:r>
              <a:rPr sz="2000" b="1" spc="95" dirty="0">
                <a:solidFill>
                  <a:srgbClr val="1F3863"/>
                </a:solidFill>
                <a:latin typeface="Calibri"/>
                <a:cs typeface="Calibri"/>
              </a:rPr>
              <a:t> </a:t>
            </a:r>
            <a:r>
              <a:rPr sz="2000" b="1" spc="-80" dirty="0">
                <a:solidFill>
                  <a:srgbClr val="1F3863"/>
                </a:solidFill>
                <a:latin typeface="Calibri"/>
                <a:cs typeface="Calibri"/>
              </a:rPr>
              <a:t>ТА</a:t>
            </a:r>
            <a:r>
              <a:rPr sz="2000" b="1" spc="-20" dirty="0">
                <a:solidFill>
                  <a:srgbClr val="1F3863"/>
                </a:solidFill>
                <a:latin typeface="Calibri"/>
                <a:cs typeface="Calibri"/>
              </a:rPr>
              <a:t> </a:t>
            </a:r>
            <a:r>
              <a:rPr sz="2000" b="1" spc="-30" dirty="0">
                <a:solidFill>
                  <a:srgbClr val="1F3863"/>
                </a:solidFill>
                <a:latin typeface="Calibri"/>
                <a:cs typeface="Calibri"/>
              </a:rPr>
              <a:t>ПРАКТИКИ</a:t>
            </a:r>
            <a:endParaRPr sz="2000">
              <a:latin typeface="Calibri"/>
              <a:cs typeface="Calibri"/>
            </a:endParaRPr>
          </a:p>
        </p:txBody>
      </p:sp>
      <p:sp>
        <p:nvSpPr>
          <p:cNvPr id="19" name="object 19"/>
          <p:cNvSpPr txBox="1"/>
          <p:nvPr/>
        </p:nvSpPr>
        <p:spPr>
          <a:xfrm>
            <a:off x="7418069" y="1522933"/>
            <a:ext cx="4356100" cy="514984"/>
          </a:xfrm>
          <a:prstGeom prst="rect">
            <a:avLst/>
          </a:prstGeom>
        </p:spPr>
        <p:txBody>
          <a:bodyPr vert="horz" wrap="square" lIns="0" tIns="13970" rIns="0" bIns="0" rtlCol="0">
            <a:spAutoFit/>
          </a:bodyPr>
          <a:lstStyle/>
          <a:p>
            <a:pPr marL="58419">
              <a:lnSpc>
                <a:spcPct val="100000"/>
              </a:lnSpc>
              <a:spcBef>
                <a:spcPts val="110"/>
              </a:spcBef>
            </a:pPr>
            <a:r>
              <a:rPr sz="1600" b="1" spc="-10" dirty="0">
                <a:solidFill>
                  <a:srgbClr val="001F5F"/>
                </a:solidFill>
                <a:latin typeface="Calibri"/>
                <a:cs typeface="Calibri"/>
              </a:rPr>
              <a:t>студентів</a:t>
            </a:r>
            <a:r>
              <a:rPr sz="1600" b="1" spc="-15" dirty="0">
                <a:solidFill>
                  <a:srgbClr val="001F5F"/>
                </a:solidFill>
                <a:latin typeface="Calibri"/>
                <a:cs typeface="Calibri"/>
              </a:rPr>
              <a:t> </a:t>
            </a:r>
            <a:r>
              <a:rPr sz="1600" b="1" dirty="0">
                <a:solidFill>
                  <a:srgbClr val="001F5F"/>
                </a:solidFill>
                <a:latin typeface="Calibri"/>
                <a:cs typeface="Calibri"/>
              </a:rPr>
              <a:t>закладів</a:t>
            </a:r>
            <a:r>
              <a:rPr sz="1600" b="1" spc="-35" dirty="0">
                <a:solidFill>
                  <a:srgbClr val="001F5F"/>
                </a:solidFill>
                <a:latin typeface="Calibri"/>
                <a:cs typeface="Calibri"/>
              </a:rPr>
              <a:t> </a:t>
            </a:r>
            <a:r>
              <a:rPr sz="1600" b="1" spc="-5" dirty="0">
                <a:solidFill>
                  <a:srgbClr val="001F5F"/>
                </a:solidFill>
                <a:latin typeface="Calibri"/>
                <a:cs typeface="Calibri"/>
              </a:rPr>
              <a:t>вищої</a:t>
            </a:r>
            <a:r>
              <a:rPr sz="1600" b="1" spc="-25" dirty="0">
                <a:solidFill>
                  <a:srgbClr val="001F5F"/>
                </a:solidFill>
                <a:latin typeface="Calibri"/>
                <a:cs typeface="Calibri"/>
              </a:rPr>
              <a:t> </a:t>
            </a:r>
            <a:r>
              <a:rPr sz="1600" b="1" spc="-5" dirty="0">
                <a:solidFill>
                  <a:srgbClr val="001F5F"/>
                </a:solidFill>
                <a:latin typeface="Calibri"/>
                <a:cs typeface="Calibri"/>
              </a:rPr>
              <a:t>освіти</a:t>
            </a:r>
            <a:r>
              <a:rPr sz="1600" b="1" spc="-20" dirty="0">
                <a:solidFill>
                  <a:srgbClr val="001F5F"/>
                </a:solidFill>
                <a:latin typeface="Calibri"/>
                <a:cs typeface="Calibri"/>
              </a:rPr>
              <a:t> </a:t>
            </a:r>
            <a:r>
              <a:rPr sz="1600" b="1" spc="-5" dirty="0">
                <a:solidFill>
                  <a:srgbClr val="001F5F"/>
                </a:solidFill>
                <a:latin typeface="Calibri"/>
                <a:cs typeface="Calibri"/>
              </a:rPr>
              <a:t>пройшли</a:t>
            </a:r>
            <a:endParaRPr sz="1600" dirty="0">
              <a:latin typeface="Calibri"/>
              <a:cs typeface="Calibri"/>
            </a:endParaRPr>
          </a:p>
          <a:p>
            <a:pPr marL="12700">
              <a:lnSpc>
                <a:spcPct val="100000"/>
              </a:lnSpc>
            </a:pPr>
            <a:r>
              <a:rPr sz="1600" b="1" dirty="0">
                <a:solidFill>
                  <a:srgbClr val="001F5F"/>
                </a:solidFill>
                <a:latin typeface="Calibri"/>
                <a:cs typeface="Calibri"/>
              </a:rPr>
              <a:t>практику</a:t>
            </a:r>
            <a:r>
              <a:rPr sz="1600" b="1" spc="-35" dirty="0">
                <a:solidFill>
                  <a:srgbClr val="001F5F"/>
                </a:solidFill>
                <a:latin typeface="Calibri"/>
                <a:cs typeface="Calibri"/>
              </a:rPr>
              <a:t> </a:t>
            </a:r>
            <a:r>
              <a:rPr sz="1600" b="1" dirty="0">
                <a:solidFill>
                  <a:srgbClr val="001F5F"/>
                </a:solidFill>
                <a:latin typeface="Calibri"/>
                <a:cs typeface="Calibri"/>
              </a:rPr>
              <a:t>у структурних</a:t>
            </a:r>
            <a:r>
              <a:rPr sz="1600" b="1" spc="-30" dirty="0">
                <a:solidFill>
                  <a:srgbClr val="001F5F"/>
                </a:solidFill>
                <a:latin typeface="Calibri"/>
                <a:cs typeface="Calibri"/>
              </a:rPr>
              <a:t> </a:t>
            </a:r>
            <a:r>
              <a:rPr sz="1600" b="1" spc="-5" dirty="0">
                <a:solidFill>
                  <a:srgbClr val="001F5F"/>
                </a:solidFill>
                <a:latin typeface="Calibri"/>
                <a:cs typeface="Calibri"/>
              </a:rPr>
              <a:t>підрозділах</a:t>
            </a:r>
            <a:r>
              <a:rPr sz="1600" b="1" spc="-55" dirty="0">
                <a:solidFill>
                  <a:srgbClr val="001F5F"/>
                </a:solidFill>
                <a:latin typeface="Calibri"/>
                <a:cs typeface="Calibri"/>
              </a:rPr>
              <a:t> </a:t>
            </a:r>
            <a:r>
              <a:rPr sz="1600" b="1" spc="-5" dirty="0">
                <a:solidFill>
                  <a:srgbClr val="001F5F"/>
                </a:solidFill>
                <a:latin typeface="Calibri"/>
                <a:cs typeface="Calibri"/>
              </a:rPr>
              <a:t>міської</a:t>
            </a:r>
            <a:r>
              <a:rPr sz="1600" b="1" spc="-45" dirty="0">
                <a:solidFill>
                  <a:srgbClr val="001F5F"/>
                </a:solidFill>
                <a:latin typeface="Calibri"/>
                <a:cs typeface="Calibri"/>
              </a:rPr>
              <a:t> </a:t>
            </a:r>
            <a:r>
              <a:rPr sz="1600" b="1" dirty="0">
                <a:solidFill>
                  <a:srgbClr val="001F5F"/>
                </a:solidFill>
                <a:latin typeface="Calibri"/>
                <a:cs typeface="Calibri"/>
              </a:rPr>
              <a:t>ради</a:t>
            </a:r>
            <a:endParaRPr sz="1600" dirty="0">
              <a:latin typeface="Calibri"/>
              <a:cs typeface="Calibri"/>
            </a:endParaRPr>
          </a:p>
        </p:txBody>
      </p:sp>
      <p:sp>
        <p:nvSpPr>
          <p:cNvPr id="20" name="object 20"/>
          <p:cNvSpPr txBox="1"/>
          <p:nvPr/>
        </p:nvSpPr>
        <p:spPr>
          <a:xfrm>
            <a:off x="7412863" y="2993262"/>
            <a:ext cx="4436110" cy="505908"/>
          </a:xfrm>
          <a:prstGeom prst="rect">
            <a:avLst/>
          </a:prstGeom>
        </p:spPr>
        <p:txBody>
          <a:bodyPr vert="horz" wrap="square" lIns="0" tIns="13335" rIns="0" bIns="0" rtlCol="0">
            <a:spAutoFit/>
          </a:bodyPr>
          <a:lstStyle/>
          <a:p>
            <a:pPr marL="12700" marR="5080">
              <a:lnSpc>
                <a:spcPct val="100000"/>
              </a:lnSpc>
              <a:spcBef>
                <a:spcPts val="105"/>
              </a:spcBef>
            </a:pPr>
            <a:r>
              <a:rPr lang="uk-UA" sz="1600" b="1" dirty="0" smtClean="0">
                <a:solidFill>
                  <a:schemeClr val="accent1">
                    <a:lumMod val="50000"/>
                  </a:schemeClr>
                </a:solidFill>
                <a:latin typeface="Calibri"/>
                <a:cs typeface="Calibri"/>
              </a:rPr>
              <a:t>Впроваджено програму «Наставник у Львівській міській раді» для стажерів та практикантів</a:t>
            </a:r>
            <a:endParaRPr sz="1600" dirty="0">
              <a:solidFill>
                <a:schemeClr val="accent1">
                  <a:lumMod val="50000"/>
                </a:schemeClr>
              </a:solidFill>
              <a:latin typeface="Calibri"/>
              <a:cs typeface="Calibri"/>
            </a:endParaRPr>
          </a:p>
        </p:txBody>
      </p:sp>
      <p:sp>
        <p:nvSpPr>
          <p:cNvPr id="21" name="object 21"/>
          <p:cNvSpPr txBox="1"/>
          <p:nvPr/>
        </p:nvSpPr>
        <p:spPr>
          <a:xfrm>
            <a:off x="7451597" y="4756530"/>
            <a:ext cx="4079240" cy="270510"/>
          </a:xfrm>
          <a:prstGeom prst="rect">
            <a:avLst/>
          </a:prstGeom>
        </p:spPr>
        <p:txBody>
          <a:bodyPr vert="horz" wrap="square" lIns="0" tIns="13335" rIns="0" bIns="0" rtlCol="0">
            <a:spAutoFit/>
          </a:bodyPr>
          <a:lstStyle/>
          <a:p>
            <a:pPr marL="12700">
              <a:lnSpc>
                <a:spcPct val="100000"/>
              </a:lnSpc>
              <a:spcBef>
                <a:spcPts val="105"/>
              </a:spcBef>
            </a:pPr>
            <a:r>
              <a:rPr sz="1600" b="1" dirty="0">
                <a:solidFill>
                  <a:srgbClr val="001F5F"/>
                </a:solidFill>
                <a:latin typeface="Calibri"/>
                <a:cs typeface="Calibri"/>
              </a:rPr>
              <a:t>тренінгів</a:t>
            </a:r>
            <a:r>
              <a:rPr sz="1600" b="1" spc="-60" dirty="0">
                <a:solidFill>
                  <a:srgbClr val="001F5F"/>
                </a:solidFill>
                <a:latin typeface="Calibri"/>
                <a:cs typeface="Calibri"/>
              </a:rPr>
              <a:t> </a:t>
            </a:r>
            <a:r>
              <a:rPr sz="1600" b="1" spc="-5" dirty="0">
                <a:solidFill>
                  <a:srgbClr val="001F5F"/>
                </a:solidFill>
                <a:latin typeface="Calibri"/>
                <a:cs typeface="Calibri"/>
              </a:rPr>
              <a:t>для</a:t>
            </a:r>
            <a:r>
              <a:rPr sz="1600" b="1" spc="-10" dirty="0">
                <a:solidFill>
                  <a:srgbClr val="001F5F"/>
                </a:solidFill>
                <a:latin typeface="Calibri"/>
                <a:cs typeface="Calibri"/>
              </a:rPr>
              <a:t> </a:t>
            </a:r>
            <a:r>
              <a:rPr sz="1600" b="1" dirty="0">
                <a:solidFill>
                  <a:srgbClr val="001F5F"/>
                </a:solidFill>
                <a:latin typeface="Calibri"/>
                <a:cs typeface="Calibri"/>
              </a:rPr>
              <a:t>учасників</a:t>
            </a:r>
            <a:r>
              <a:rPr sz="1600" b="1" spc="-30" dirty="0">
                <a:solidFill>
                  <a:srgbClr val="001F5F"/>
                </a:solidFill>
                <a:latin typeface="Calibri"/>
                <a:cs typeface="Calibri"/>
              </a:rPr>
              <a:t> </a:t>
            </a:r>
            <a:r>
              <a:rPr sz="1600" b="1" dirty="0">
                <a:solidFill>
                  <a:srgbClr val="001F5F"/>
                </a:solidFill>
                <a:latin typeface="Calibri"/>
                <a:cs typeface="Calibri"/>
              </a:rPr>
              <a:t>програми</a:t>
            </a:r>
            <a:r>
              <a:rPr sz="1600" b="1" spc="-55" dirty="0">
                <a:solidFill>
                  <a:srgbClr val="001F5F"/>
                </a:solidFill>
                <a:latin typeface="Calibri"/>
                <a:cs typeface="Calibri"/>
              </a:rPr>
              <a:t> </a:t>
            </a:r>
            <a:r>
              <a:rPr sz="1600" b="1" dirty="0">
                <a:solidFill>
                  <a:srgbClr val="001F5F"/>
                </a:solidFill>
                <a:latin typeface="Calibri"/>
                <a:cs typeface="Calibri"/>
              </a:rPr>
              <a:t>стажування</a:t>
            </a:r>
            <a:endParaRPr sz="1600" dirty="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27875" y="4761687"/>
            <a:ext cx="3443604" cy="574675"/>
          </a:xfrm>
          <a:prstGeom prst="rect">
            <a:avLst/>
          </a:prstGeom>
        </p:spPr>
        <p:txBody>
          <a:bodyPr vert="horz" wrap="square" lIns="0" tIns="12700" rIns="0" bIns="0" rtlCol="0">
            <a:spAutoFit/>
          </a:bodyPr>
          <a:lstStyle/>
          <a:p>
            <a:pPr marL="12700">
              <a:lnSpc>
                <a:spcPct val="100000"/>
              </a:lnSpc>
              <a:spcBef>
                <a:spcPts val="100"/>
              </a:spcBef>
            </a:pPr>
            <a:r>
              <a:rPr sz="3600" spc="-10" dirty="0">
                <a:solidFill>
                  <a:srgbClr val="000000"/>
                </a:solidFill>
              </a:rPr>
              <a:t>Дякуємо</a:t>
            </a:r>
            <a:r>
              <a:rPr sz="3600" spc="-35" dirty="0">
                <a:solidFill>
                  <a:srgbClr val="000000"/>
                </a:solidFill>
              </a:rPr>
              <a:t> </a:t>
            </a:r>
            <a:r>
              <a:rPr sz="3600" dirty="0">
                <a:solidFill>
                  <a:srgbClr val="000000"/>
                </a:solidFill>
              </a:rPr>
              <a:t>за</a:t>
            </a:r>
            <a:r>
              <a:rPr sz="3600" spc="-40" dirty="0">
                <a:solidFill>
                  <a:srgbClr val="000000"/>
                </a:solidFill>
              </a:rPr>
              <a:t> </a:t>
            </a:r>
            <a:r>
              <a:rPr sz="3600" spc="-5" dirty="0">
                <a:solidFill>
                  <a:srgbClr val="000000"/>
                </a:solidFill>
              </a:rPr>
              <a:t>увагу</a:t>
            </a:r>
            <a:endParaRPr sz="3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82856" cy="6857996"/>
          </a:xfrm>
          <a:prstGeom prst="rect">
            <a:avLst/>
          </a:prstGeom>
        </p:spPr>
      </p:pic>
      <p:pic>
        <p:nvPicPr>
          <p:cNvPr id="3" name="object 3"/>
          <p:cNvPicPr/>
          <p:nvPr/>
        </p:nvPicPr>
        <p:blipFill>
          <a:blip r:embed="rId3" cstate="print"/>
          <a:stretch>
            <a:fillRect/>
          </a:stretch>
        </p:blipFill>
        <p:spPr>
          <a:xfrm>
            <a:off x="1078991" y="2042160"/>
            <a:ext cx="1807464" cy="1563624"/>
          </a:xfrm>
          <a:prstGeom prst="rect">
            <a:avLst/>
          </a:prstGeom>
        </p:spPr>
      </p:pic>
      <p:pic>
        <p:nvPicPr>
          <p:cNvPr id="4" name="object 4"/>
          <p:cNvPicPr/>
          <p:nvPr/>
        </p:nvPicPr>
        <p:blipFill>
          <a:blip r:embed="rId4" cstate="print"/>
          <a:stretch>
            <a:fillRect/>
          </a:stretch>
        </p:blipFill>
        <p:spPr>
          <a:xfrm>
            <a:off x="4934711" y="350520"/>
            <a:ext cx="1801367" cy="1563624"/>
          </a:xfrm>
          <a:prstGeom prst="rect">
            <a:avLst/>
          </a:prstGeom>
        </p:spPr>
      </p:pic>
      <p:sp>
        <p:nvSpPr>
          <p:cNvPr id="5" name="object 5"/>
          <p:cNvSpPr txBox="1"/>
          <p:nvPr/>
        </p:nvSpPr>
        <p:spPr>
          <a:xfrm>
            <a:off x="5213730" y="756919"/>
            <a:ext cx="1270000" cy="634365"/>
          </a:xfrm>
          <a:prstGeom prst="rect">
            <a:avLst/>
          </a:prstGeom>
        </p:spPr>
        <p:txBody>
          <a:bodyPr vert="horz" wrap="square" lIns="0" tIns="11430" rIns="0" bIns="0" rtlCol="0">
            <a:spAutoFit/>
          </a:bodyPr>
          <a:lstStyle/>
          <a:p>
            <a:pPr marL="12700">
              <a:lnSpc>
                <a:spcPct val="100000"/>
              </a:lnSpc>
              <a:spcBef>
                <a:spcPts val="90"/>
              </a:spcBef>
            </a:pPr>
            <a:r>
              <a:rPr sz="2000" b="1" spc="-5" dirty="0">
                <a:solidFill>
                  <a:srgbClr val="FFFFFF"/>
                </a:solidFill>
                <a:latin typeface="Calibri"/>
                <a:cs typeface="Calibri"/>
              </a:rPr>
              <a:t>Начальник</a:t>
            </a:r>
            <a:endParaRPr sz="2000">
              <a:latin typeface="Calibri"/>
              <a:cs typeface="Calibri"/>
            </a:endParaRPr>
          </a:p>
          <a:p>
            <a:pPr marL="24765">
              <a:lnSpc>
                <a:spcPct val="100000"/>
              </a:lnSpc>
            </a:pPr>
            <a:r>
              <a:rPr sz="2000" b="1" spc="-15" dirty="0">
                <a:solidFill>
                  <a:srgbClr val="FFFFFF"/>
                </a:solidFill>
                <a:latin typeface="Calibri"/>
                <a:cs typeface="Calibri"/>
              </a:rPr>
              <a:t>управління</a:t>
            </a:r>
            <a:endParaRPr sz="2000">
              <a:latin typeface="Calibri"/>
              <a:cs typeface="Calibri"/>
            </a:endParaRPr>
          </a:p>
        </p:txBody>
      </p:sp>
      <p:sp>
        <p:nvSpPr>
          <p:cNvPr id="6" name="object 6"/>
          <p:cNvSpPr txBox="1">
            <a:spLocks noGrp="1"/>
          </p:cNvSpPr>
          <p:nvPr>
            <p:ph type="title"/>
          </p:nvPr>
        </p:nvSpPr>
        <p:spPr>
          <a:xfrm>
            <a:off x="9345548" y="102869"/>
            <a:ext cx="2696845" cy="329565"/>
          </a:xfrm>
          <a:prstGeom prst="rect">
            <a:avLst/>
          </a:prstGeom>
        </p:spPr>
        <p:txBody>
          <a:bodyPr vert="horz" wrap="square" lIns="0" tIns="11430" rIns="0" bIns="0" rtlCol="0">
            <a:spAutoFit/>
          </a:bodyPr>
          <a:lstStyle/>
          <a:p>
            <a:pPr marL="12700">
              <a:lnSpc>
                <a:spcPct val="100000"/>
              </a:lnSpc>
              <a:spcBef>
                <a:spcPts val="90"/>
              </a:spcBef>
            </a:pPr>
            <a:r>
              <a:rPr spc="-25" dirty="0">
                <a:solidFill>
                  <a:srgbClr val="001F5F"/>
                </a:solidFill>
              </a:rPr>
              <a:t>СТРУКТУРА</a:t>
            </a:r>
            <a:r>
              <a:rPr spc="10" dirty="0">
                <a:solidFill>
                  <a:srgbClr val="001F5F"/>
                </a:solidFill>
              </a:rPr>
              <a:t> </a:t>
            </a:r>
            <a:r>
              <a:rPr spc="-25" dirty="0">
                <a:solidFill>
                  <a:srgbClr val="001F5F"/>
                </a:solidFill>
              </a:rPr>
              <a:t>УПРАВЛІННЯ</a:t>
            </a:r>
          </a:p>
        </p:txBody>
      </p:sp>
      <p:sp>
        <p:nvSpPr>
          <p:cNvPr id="7" name="object 7"/>
          <p:cNvSpPr txBox="1"/>
          <p:nvPr/>
        </p:nvSpPr>
        <p:spPr>
          <a:xfrm>
            <a:off x="1374394" y="2303525"/>
            <a:ext cx="1173480" cy="1002665"/>
          </a:xfrm>
          <a:prstGeom prst="rect">
            <a:avLst/>
          </a:prstGeom>
        </p:spPr>
        <p:txBody>
          <a:bodyPr vert="horz" wrap="square" lIns="0" tIns="13335" rIns="0" bIns="0" rtlCol="0">
            <a:spAutoFit/>
          </a:bodyPr>
          <a:lstStyle/>
          <a:p>
            <a:pPr marL="12700" marR="5080" indent="-1905" algn="ctr">
              <a:lnSpc>
                <a:spcPct val="100000"/>
              </a:lnSpc>
              <a:spcBef>
                <a:spcPts val="105"/>
              </a:spcBef>
            </a:pPr>
            <a:r>
              <a:rPr sz="1600" b="1" dirty="0">
                <a:solidFill>
                  <a:srgbClr val="FFFFFF"/>
                </a:solidFill>
                <a:latin typeface="Calibri"/>
                <a:cs typeface="Calibri"/>
              </a:rPr>
              <a:t>Заступник </a:t>
            </a:r>
            <a:r>
              <a:rPr sz="1600" b="1" spc="5" dirty="0">
                <a:solidFill>
                  <a:srgbClr val="FFFFFF"/>
                </a:solidFill>
                <a:latin typeface="Calibri"/>
                <a:cs typeface="Calibri"/>
              </a:rPr>
              <a:t> н</a:t>
            </a:r>
            <a:r>
              <a:rPr sz="1600" b="1" dirty="0">
                <a:solidFill>
                  <a:srgbClr val="FFFFFF"/>
                </a:solidFill>
                <a:latin typeface="Calibri"/>
                <a:cs typeface="Calibri"/>
              </a:rPr>
              <a:t>ача</a:t>
            </a:r>
            <a:r>
              <a:rPr sz="1600" b="1" spc="-10" dirty="0">
                <a:solidFill>
                  <a:srgbClr val="FFFFFF"/>
                </a:solidFill>
                <a:latin typeface="Calibri"/>
                <a:cs typeface="Calibri"/>
              </a:rPr>
              <a:t>л</a:t>
            </a:r>
            <a:r>
              <a:rPr sz="1600" b="1" dirty="0">
                <a:solidFill>
                  <a:srgbClr val="FFFFFF"/>
                </a:solidFill>
                <a:latin typeface="Calibri"/>
                <a:cs typeface="Calibri"/>
              </a:rPr>
              <a:t>ь</a:t>
            </a:r>
            <a:r>
              <a:rPr sz="1600" b="1" spc="5" dirty="0">
                <a:solidFill>
                  <a:srgbClr val="FFFFFF"/>
                </a:solidFill>
                <a:latin typeface="Calibri"/>
                <a:cs typeface="Calibri"/>
              </a:rPr>
              <a:t>н</a:t>
            </a:r>
            <a:r>
              <a:rPr sz="1600" b="1" spc="-10" dirty="0">
                <a:solidFill>
                  <a:srgbClr val="FFFFFF"/>
                </a:solidFill>
                <a:latin typeface="Calibri"/>
                <a:cs typeface="Calibri"/>
              </a:rPr>
              <a:t>и</a:t>
            </a:r>
            <a:r>
              <a:rPr sz="1600" b="1" spc="-30" dirty="0">
                <a:solidFill>
                  <a:srgbClr val="FFFFFF"/>
                </a:solidFill>
                <a:latin typeface="Calibri"/>
                <a:cs typeface="Calibri"/>
              </a:rPr>
              <a:t>к</a:t>
            </a:r>
            <a:r>
              <a:rPr sz="1600" b="1" dirty="0">
                <a:solidFill>
                  <a:srgbClr val="FFFFFF"/>
                </a:solidFill>
                <a:latin typeface="Calibri"/>
                <a:cs typeface="Calibri"/>
              </a:rPr>
              <a:t>а</a:t>
            </a:r>
            <a:r>
              <a:rPr sz="1600" b="1" spc="-50" dirty="0">
                <a:solidFill>
                  <a:srgbClr val="FFFFFF"/>
                </a:solidFill>
                <a:latin typeface="Calibri"/>
                <a:cs typeface="Calibri"/>
              </a:rPr>
              <a:t> </a:t>
            </a:r>
            <a:r>
              <a:rPr sz="1600" b="1" dirty="0">
                <a:solidFill>
                  <a:srgbClr val="FFFFFF"/>
                </a:solidFill>
                <a:latin typeface="Calibri"/>
                <a:cs typeface="Calibri"/>
              </a:rPr>
              <a:t>-  начальник</a:t>
            </a:r>
            <a:endParaRPr sz="1600">
              <a:latin typeface="Calibri"/>
              <a:cs typeface="Calibri"/>
            </a:endParaRPr>
          </a:p>
          <a:p>
            <a:pPr marL="44450" algn="ctr">
              <a:lnSpc>
                <a:spcPct val="100000"/>
              </a:lnSpc>
              <a:spcBef>
                <a:spcPts val="5"/>
              </a:spcBef>
            </a:pPr>
            <a:r>
              <a:rPr sz="1600" b="1" dirty="0">
                <a:solidFill>
                  <a:srgbClr val="FFFFFF"/>
                </a:solidFill>
                <a:latin typeface="Calibri"/>
                <a:cs typeface="Calibri"/>
              </a:rPr>
              <a:t>відділу</a:t>
            </a:r>
            <a:endParaRPr sz="1600">
              <a:latin typeface="Calibri"/>
              <a:cs typeface="Calibri"/>
            </a:endParaRPr>
          </a:p>
        </p:txBody>
      </p:sp>
      <p:pic>
        <p:nvPicPr>
          <p:cNvPr id="8" name="object 8"/>
          <p:cNvPicPr/>
          <p:nvPr/>
        </p:nvPicPr>
        <p:blipFill>
          <a:blip r:embed="rId5" cstate="print"/>
          <a:stretch>
            <a:fillRect/>
          </a:stretch>
        </p:blipFill>
        <p:spPr>
          <a:xfrm>
            <a:off x="1078991" y="3605784"/>
            <a:ext cx="1807464" cy="1563624"/>
          </a:xfrm>
          <a:prstGeom prst="rect">
            <a:avLst/>
          </a:prstGeom>
        </p:spPr>
      </p:pic>
      <p:sp>
        <p:nvSpPr>
          <p:cNvPr id="9" name="object 9"/>
          <p:cNvSpPr txBox="1"/>
          <p:nvPr/>
        </p:nvSpPr>
        <p:spPr>
          <a:xfrm>
            <a:off x="1412239" y="3799408"/>
            <a:ext cx="1095375" cy="1003300"/>
          </a:xfrm>
          <a:prstGeom prst="rect">
            <a:avLst/>
          </a:prstGeom>
        </p:spPr>
        <p:txBody>
          <a:bodyPr vert="horz" wrap="square" lIns="0" tIns="13970" rIns="0" bIns="0" rtlCol="0">
            <a:spAutoFit/>
          </a:bodyPr>
          <a:lstStyle/>
          <a:p>
            <a:pPr algn="ctr">
              <a:lnSpc>
                <a:spcPct val="100000"/>
              </a:lnSpc>
              <a:spcBef>
                <a:spcPts val="110"/>
              </a:spcBef>
            </a:pPr>
            <a:r>
              <a:rPr sz="1600" b="1" dirty="0">
                <a:solidFill>
                  <a:srgbClr val="FFFFFF"/>
                </a:solidFill>
                <a:latin typeface="Calibri"/>
                <a:cs typeface="Calibri"/>
              </a:rPr>
              <a:t>Відділ</a:t>
            </a:r>
            <a:endParaRPr sz="1600">
              <a:latin typeface="Calibri"/>
              <a:cs typeface="Calibri"/>
            </a:endParaRPr>
          </a:p>
          <a:p>
            <a:pPr marL="12700" marR="5080" indent="3175" algn="ctr">
              <a:lnSpc>
                <a:spcPct val="100000"/>
              </a:lnSpc>
            </a:pPr>
            <a:r>
              <a:rPr sz="1600" b="1" spc="-5" dirty="0">
                <a:solidFill>
                  <a:srgbClr val="FFFFFF"/>
                </a:solidFill>
                <a:latin typeface="Calibri"/>
                <a:cs typeface="Calibri"/>
              </a:rPr>
              <a:t>кадрового </a:t>
            </a:r>
            <a:r>
              <a:rPr sz="1600" b="1" dirty="0">
                <a:solidFill>
                  <a:srgbClr val="FFFFFF"/>
                </a:solidFill>
                <a:latin typeface="Calibri"/>
                <a:cs typeface="Calibri"/>
              </a:rPr>
              <a:t> </a:t>
            </a:r>
            <a:r>
              <a:rPr sz="1600" b="1" spc="-5" dirty="0">
                <a:solidFill>
                  <a:srgbClr val="FFFFFF"/>
                </a:solidFill>
                <a:latin typeface="Calibri"/>
                <a:cs typeface="Calibri"/>
              </a:rPr>
              <a:t>д</a:t>
            </a:r>
            <a:r>
              <a:rPr sz="1600" b="1" spc="-15" dirty="0">
                <a:solidFill>
                  <a:srgbClr val="FFFFFF"/>
                </a:solidFill>
                <a:latin typeface="Calibri"/>
                <a:cs typeface="Calibri"/>
              </a:rPr>
              <a:t>і</a:t>
            </a:r>
            <a:r>
              <a:rPr sz="1600" b="1" spc="-10" dirty="0">
                <a:solidFill>
                  <a:srgbClr val="FFFFFF"/>
                </a:solidFill>
                <a:latin typeface="Calibri"/>
                <a:cs typeface="Calibri"/>
              </a:rPr>
              <a:t>л</a:t>
            </a:r>
            <a:r>
              <a:rPr sz="1600" b="1" dirty="0">
                <a:solidFill>
                  <a:srgbClr val="FFFFFF"/>
                </a:solidFill>
                <a:latin typeface="Calibri"/>
                <a:cs typeface="Calibri"/>
              </a:rPr>
              <a:t>о</a:t>
            </a:r>
            <a:r>
              <a:rPr sz="1600" b="1" spc="-5" dirty="0">
                <a:solidFill>
                  <a:srgbClr val="FFFFFF"/>
                </a:solidFill>
                <a:latin typeface="Calibri"/>
                <a:cs typeface="Calibri"/>
              </a:rPr>
              <a:t>в</a:t>
            </a:r>
            <a:r>
              <a:rPr sz="1600" b="1" spc="-50" dirty="0">
                <a:solidFill>
                  <a:srgbClr val="FFFFFF"/>
                </a:solidFill>
                <a:latin typeface="Calibri"/>
                <a:cs typeface="Calibri"/>
              </a:rPr>
              <a:t>о</a:t>
            </a:r>
            <a:r>
              <a:rPr sz="1600" b="1" spc="-25" dirty="0">
                <a:solidFill>
                  <a:srgbClr val="FFFFFF"/>
                </a:solidFill>
                <a:latin typeface="Calibri"/>
                <a:cs typeface="Calibri"/>
              </a:rPr>
              <a:t>д</a:t>
            </a:r>
            <a:r>
              <a:rPr sz="1600" b="1" spc="-5" dirty="0">
                <a:solidFill>
                  <a:srgbClr val="FFFFFF"/>
                </a:solidFill>
                <a:latin typeface="Calibri"/>
                <a:cs typeface="Calibri"/>
              </a:rPr>
              <a:t>ст</a:t>
            </a:r>
            <a:r>
              <a:rPr sz="1600" b="1" spc="-10" dirty="0">
                <a:solidFill>
                  <a:srgbClr val="FFFFFF"/>
                </a:solidFill>
                <a:latin typeface="Calibri"/>
                <a:cs typeface="Calibri"/>
              </a:rPr>
              <a:t>в</a:t>
            </a:r>
            <a:r>
              <a:rPr sz="1600" b="1" dirty="0">
                <a:solidFill>
                  <a:srgbClr val="FFFFFF"/>
                </a:solidFill>
                <a:latin typeface="Calibri"/>
                <a:cs typeface="Calibri"/>
              </a:rPr>
              <a:t>а  та</a:t>
            </a:r>
            <a:r>
              <a:rPr sz="1600" b="1" spc="-25" dirty="0">
                <a:solidFill>
                  <a:srgbClr val="FFFFFF"/>
                </a:solidFill>
                <a:latin typeface="Calibri"/>
                <a:cs typeface="Calibri"/>
              </a:rPr>
              <a:t> </a:t>
            </a:r>
            <a:r>
              <a:rPr sz="1600" b="1" spc="-15" dirty="0">
                <a:solidFill>
                  <a:srgbClr val="FFFFFF"/>
                </a:solidFill>
                <a:latin typeface="Calibri"/>
                <a:cs typeface="Calibri"/>
              </a:rPr>
              <a:t>аудиту</a:t>
            </a:r>
            <a:endParaRPr sz="1600">
              <a:latin typeface="Calibri"/>
              <a:cs typeface="Calibri"/>
            </a:endParaRPr>
          </a:p>
        </p:txBody>
      </p:sp>
      <p:grpSp>
        <p:nvGrpSpPr>
          <p:cNvPr id="10" name="object 10"/>
          <p:cNvGrpSpPr/>
          <p:nvPr/>
        </p:nvGrpSpPr>
        <p:grpSpPr>
          <a:xfrm>
            <a:off x="3550920" y="2002535"/>
            <a:ext cx="7089775" cy="3157855"/>
            <a:chOff x="3550920" y="2002535"/>
            <a:chExt cx="7089775" cy="3157855"/>
          </a:xfrm>
        </p:grpSpPr>
        <p:pic>
          <p:nvPicPr>
            <p:cNvPr id="11" name="object 11"/>
            <p:cNvPicPr/>
            <p:nvPr/>
          </p:nvPicPr>
          <p:blipFill>
            <a:blip r:embed="rId3" cstate="print"/>
            <a:stretch>
              <a:fillRect/>
            </a:stretch>
          </p:blipFill>
          <p:spPr>
            <a:xfrm>
              <a:off x="6315455" y="2008631"/>
              <a:ext cx="1804416" cy="1563624"/>
            </a:xfrm>
            <a:prstGeom prst="rect">
              <a:avLst/>
            </a:prstGeom>
          </p:spPr>
        </p:pic>
        <p:pic>
          <p:nvPicPr>
            <p:cNvPr id="12" name="object 12"/>
            <p:cNvPicPr/>
            <p:nvPr/>
          </p:nvPicPr>
          <p:blipFill>
            <a:blip r:embed="rId6" cstate="print"/>
            <a:stretch>
              <a:fillRect/>
            </a:stretch>
          </p:blipFill>
          <p:spPr>
            <a:xfrm>
              <a:off x="8836152" y="2042159"/>
              <a:ext cx="1804416" cy="3118104"/>
            </a:xfrm>
            <a:prstGeom prst="rect">
              <a:avLst/>
            </a:prstGeom>
          </p:spPr>
        </p:pic>
        <p:pic>
          <p:nvPicPr>
            <p:cNvPr id="13" name="object 13"/>
            <p:cNvPicPr/>
            <p:nvPr/>
          </p:nvPicPr>
          <p:blipFill>
            <a:blip r:embed="rId3" cstate="print"/>
            <a:stretch>
              <a:fillRect/>
            </a:stretch>
          </p:blipFill>
          <p:spPr>
            <a:xfrm>
              <a:off x="3550920" y="2002535"/>
              <a:ext cx="1807464" cy="1563624"/>
            </a:xfrm>
            <a:prstGeom prst="rect">
              <a:avLst/>
            </a:prstGeom>
          </p:spPr>
        </p:pic>
      </p:grpSp>
      <p:sp>
        <p:nvSpPr>
          <p:cNvPr id="14" name="object 14"/>
          <p:cNvSpPr txBox="1"/>
          <p:nvPr/>
        </p:nvSpPr>
        <p:spPr>
          <a:xfrm>
            <a:off x="3962146" y="2337562"/>
            <a:ext cx="1003300" cy="758825"/>
          </a:xfrm>
          <a:prstGeom prst="rect">
            <a:avLst/>
          </a:prstGeom>
        </p:spPr>
        <p:txBody>
          <a:bodyPr vert="horz" wrap="square" lIns="0" tIns="13335" rIns="0" bIns="0" rtlCol="0">
            <a:spAutoFit/>
          </a:bodyPr>
          <a:lstStyle/>
          <a:p>
            <a:pPr marL="64135">
              <a:lnSpc>
                <a:spcPct val="100000"/>
              </a:lnSpc>
              <a:spcBef>
                <a:spcPts val="105"/>
              </a:spcBef>
            </a:pPr>
            <a:r>
              <a:rPr sz="1600" b="1" spc="-25" dirty="0">
                <a:solidFill>
                  <a:srgbClr val="FFFFFF"/>
                </a:solidFill>
                <a:latin typeface="Calibri"/>
                <a:cs typeface="Calibri"/>
              </a:rPr>
              <a:t>Головний</a:t>
            </a:r>
            <a:endParaRPr sz="1600">
              <a:latin typeface="Calibri"/>
              <a:cs typeface="Calibri"/>
            </a:endParaRPr>
          </a:p>
          <a:p>
            <a:pPr marL="40005">
              <a:lnSpc>
                <a:spcPct val="100000"/>
              </a:lnSpc>
            </a:pPr>
            <a:r>
              <a:rPr sz="1600" b="1" spc="-5" dirty="0">
                <a:solidFill>
                  <a:srgbClr val="FFFFFF"/>
                </a:solidFill>
                <a:latin typeface="Calibri"/>
                <a:cs typeface="Calibri"/>
              </a:rPr>
              <a:t>спеціаліст</a:t>
            </a:r>
            <a:endParaRPr sz="1600">
              <a:latin typeface="Calibri"/>
              <a:cs typeface="Calibri"/>
            </a:endParaRPr>
          </a:p>
          <a:p>
            <a:pPr marL="12700">
              <a:lnSpc>
                <a:spcPct val="100000"/>
              </a:lnSpc>
              <a:spcBef>
                <a:spcPts val="5"/>
              </a:spcBef>
            </a:pPr>
            <a:r>
              <a:rPr sz="1600" b="1" dirty="0">
                <a:solidFill>
                  <a:srgbClr val="FFFFFF"/>
                </a:solidFill>
                <a:latin typeface="Calibri"/>
                <a:cs typeface="Calibri"/>
              </a:rPr>
              <a:t>-</a:t>
            </a:r>
            <a:r>
              <a:rPr sz="1600" b="1" spc="-85" dirty="0">
                <a:solidFill>
                  <a:srgbClr val="FFFFFF"/>
                </a:solidFill>
                <a:latin typeface="Calibri"/>
                <a:cs typeface="Calibri"/>
              </a:rPr>
              <a:t> </a:t>
            </a:r>
            <a:r>
              <a:rPr sz="1600" b="1" dirty="0">
                <a:solidFill>
                  <a:srgbClr val="FFFFFF"/>
                </a:solidFill>
                <a:latin typeface="Calibri"/>
                <a:cs typeface="Calibri"/>
              </a:rPr>
              <a:t>бухгалтер</a:t>
            </a:r>
            <a:endParaRPr sz="1600">
              <a:latin typeface="Calibri"/>
              <a:cs typeface="Calibri"/>
            </a:endParaRPr>
          </a:p>
        </p:txBody>
      </p:sp>
      <p:sp>
        <p:nvSpPr>
          <p:cNvPr id="15" name="object 15"/>
          <p:cNvSpPr txBox="1"/>
          <p:nvPr/>
        </p:nvSpPr>
        <p:spPr>
          <a:xfrm>
            <a:off x="6666103" y="2171141"/>
            <a:ext cx="1090295" cy="1003300"/>
          </a:xfrm>
          <a:prstGeom prst="rect">
            <a:avLst/>
          </a:prstGeom>
        </p:spPr>
        <p:txBody>
          <a:bodyPr vert="horz" wrap="square" lIns="0" tIns="13970" rIns="0" bIns="0" rtlCol="0">
            <a:spAutoFit/>
          </a:bodyPr>
          <a:lstStyle/>
          <a:p>
            <a:pPr marL="12700" marR="29845" indent="234950">
              <a:lnSpc>
                <a:spcPct val="100000"/>
              </a:lnSpc>
              <a:spcBef>
                <a:spcPts val="110"/>
              </a:spcBef>
            </a:pPr>
            <a:r>
              <a:rPr sz="1600" b="1" dirty="0">
                <a:solidFill>
                  <a:srgbClr val="FFFFFF"/>
                </a:solidFill>
                <a:latin typeface="Calibri"/>
                <a:cs typeface="Calibri"/>
              </a:rPr>
              <a:t>Відділ </a:t>
            </a:r>
            <a:r>
              <a:rPr sz="1600" b="1" spc="5" dirty="0">
                <a:solidFill>
                  <a:srgbClr val="FFFFFF"/>
                </a:solidFill>
                <a:latin typeface="Calibri"/>
                <a:cs typeface="Calibri"/>
              </a:rPr>
              <a:t> </a:t>
            </a:r>
            <a:r>
              <a:rPr sz="1600" b="1" dirty="0">
                <a:solidFill>
                  <a:srgbClr val="FFFFFF"/>
                </a:solidFill>
                <a:latin typeface="Calibri"/>
                <a:cs typeface="Calibri"/>
              </a:rPr>
              <a:t>навчання, </a:t>
            </a:r>
            <a:r>
              <a:rPr sz="1600" b="1" spc="5" dirty="0">
                <a:solidFill>
                  <a:srgbClr val="FFFFFF"/>
                </a:solidFill>
                <a:latin typeface="Calibri"/>
                <a:cs typeface="Calibri"/>
              </a:rPr>
              <a:t> </a:t>
            </a:r>
            <a:r>
              <a:rPr sz="1600" b="1" spc="-5" dirty="0">
                <a:solidFill>
                  <a:srgbClr val="FFFFFF"/>
                </a:solidFill>
                <a:latin typeface="Calibri"/>
                <a:cs typeface="Calibri"/>
              </a:rPr>
              <a:t>ст</a:t>
            </a:r>
            <a:r>
              <a:rPr sz="1600" b="1" spc="-10" dirty="0">
                <a:solidFill>
                  <a:srgbClr val="FFFFFF"/>
                </a:solidFill>
                <a:latin typeface="Calibri"/>
                <a:cs typeface="Calibri"/>
              </a:rPr>
              <a:t>аж</a:t>
            </a:r>
            <a:r>
              <a:rPr sz="1600" b="1" spc="5" dirty="0">
                <a:solidFill>
                  <a:srgbClr val="FFFFFF"/>
                </a:solidFill>
                <a:latin typeface="Calibri"/>
                <a:cs typeface="Calibri"/>
              </a:rPr>
              <a:t>у</a:t>
            </a:r>
            <a:r>
              <a:rPr sz="1600" b="1" dirty="0">
                <a:solidFill>
                  <a:srgbClr val="FFFFFF"/>
                </a:solidFill>
                <a:latin typeface="Calibri"/>
                <a:cs typeface="Calibri"/>
              </a:rPr>
              <a:t>в</a:t>
            </a:r>
            <a:r>
              <a:rPr sz="1600" b="1" spc="-10" dirty="0">
                <a:solidFill>
                  <a:srgbClr val="FFFFFF"/>
                </a:solidFill>
                <a:latin typeface="Calibri"/>
                <a:cs typeface="Calibri"/>
              </a:rPr>
              <a:t>а</a:t>
            </a:r>
            <a:r>
              <a:rPr sz="1600" b="1" spc="5" dirty="0">
                <a:solidFill>
                  <a:srgbClr val="FFFFFF"/>
                </a:solidFill>
                <a:latin typeface="Calibri"/>
                <a:cs typeface="Calibri"/>
              </a:rPr>
              <a:t>нн</a:t>
            </a:r>
            <a:r>
              <a:rPr sz="1600" b="1" dirty="0">
                <a:solidFill>
                  <a:srgbClr val="FFFFFF"/>
                </a:solidFill>
                <a:latin typeface="Calibri"/>
                <a:cs typeface="Calibri"/>
              </a:rPr>
              <a:t>я</a:t>
            </a:r>
            <a:endParaRPr sz="1600">
              <a:latin typeface="Calibri"/>
              <a:cs typeface="Calibri"/>
            </a:endParaRPr>
          </a:p>
          <a:p>
            <a:pPr marL="24765">
              <a:lnSpc>
                <a:spcPct val="100000"/>
              </a:lnSpc>
              <a:spcBef>
                <a:spcPts val="5"/>
              </a:spcBef>
            </a:pPr>
            <a:r>
              <a:rPr sz="1600" b="1" dirty="0">
                <a:solidFill>
                  <a:srgbClr val="FFFFFF"/>
                </a:solidFill>
                <a:latin typeface="Calibri"/>
                <a:cs typeface="Calibri"/>
              </a:rPr>
              <a:t>та</a:t>
            </a:r>
            <a:r>
              <a:rPr sz="1600" b="1" spc="-70" dirty="0">
                <a:solidFill>
                  <a:srgbClr val="FFFFFF"/>
                </a:solidFill>
                <a:latin typeface="Calibri"/>
                <a:cs typeface="Calibri"/>
              </a:rPr>
              <a:t> </a:t>
            </a:r>
            <a:r>
              <a:rPr sz="1600" b="1" spc="-5" dirty="0">
                <a:solidFill>
                  <a:srgbClr val="FFFFFF"/>
                </a:solidFill>
                <a:latin typeface="Calibri"/>
                <a:cs typeface="Calibri"/>
              </a:rPr>
              <a:t>практики</a:t>
            </a:r>
            <a:endParaRPr sz="1600">
              <a:latin typeface="Calibri"/>
              <a:cs typeface="Calibri"/>
            </a:endParaRPr>
          </a:p>
        </p:txBody>
      </p:sp>
      <p:sp>
        <p:nvSpPr>
          <p:cNvPr id="16" name="object 16"/>
          <p:cNvSpPr txBox="1"/>
          <p:nvPr/>
        </p:nvSpPr>
        <p:spPr>
          <a:xfrm>
            <a:off x="9130665" y="2303525"/>
            <a:ext cx="1173480" cy="1002665"/>
          </a:xfrm>
          <a:prstGeom prst="rect">
            <a:avLst/>
          </a:prstGeom>
        </p:spPr>
        <p:txBody>
          <a:bodyPr vert="horz" wrap="square" lIns="0" tIns="13335" rIns="0" bIns="0" rtlCol="0">
            <a:spAutoFit/>
          </a:bodyPr>
          <a:lstStyle/>
          <a:p>
            <a:pPr marL="12700" marR="5080" indent="-1270" algn="ctr">
              <a:lnSpc>
                <a:spcPct val="100000"/>
              </a:lnSpc>
              <a:spcBef>
                <a:spcPts val="105"/>
              </a:spcBef>
            </a:pPr>
            <a:r>
              <a:rPr sz="1600" b="1" dirty="0">
                <a:solidFill>
                  <a:srgbClr val="FFFFFF"/>
                </a:solidFill>
                <a:latin typeface="Calibri"/>
                <a:cs typeface="Calibri"/>
              </a:rPr>
              <a:t>Заступник </a:t>
            </a:r>
            <a:r>
              <a:rPr sz="1600" b="1" spc="5" dirty="0">
                <a:solidFill>
                  <a:srgbClr val="FFFFFF"/>
                </a:solidFill>
                <a:latin typeface="Calibri"/>
                <a:cs typeface="Calibri"/>
              </a:rPr>
              <a:t> </a:t>
            </a:r>
            <a:r>
              <a:rPr sz="1600" b="1" spc="10" dirty="0">
                <a:solidFill>
                  <a:srgbClr val="FFFFFF"/>
                </a:solidFill>
                <a:latin typeface="Calibri"/>
                <a:cs typeface="Calibri"/>
              </a:rPr>
              <a:t>н</a:t>
            </a:r>
            <a:r>
              <a:rPr sz="1600" b="1" dirty="0">
                <a:solidFill>
                  <a:srgbClr val="FFFFFF"/>
                </a:solidFill>
                <a:latin typeface="Calibri"/>
                <a:cs typeface="Calibri"/>
              </a:rPr>
              <a:t>а</a:t>
            </a:r>
            <a:r>
              <a:rPr sz="1600" b="1" spc="5" dirty="0">
                <a:solidFill>
                  <a:srgbClr val="FFFFFF"/>
                </a:solidFill>
                <a:latin typeface="Calibri"/>
                <a:cs typeface="Calibri"/>
              </a:rPr>
              <a:t>ч</a:t>
            </a:r>
            <a:r>
              <a:rPr sz="1600" b="1" dirty="0">
                <a:solidFill>
                  <a:srgbClr val="FFFFFF"/>
                </a:solidFill>
                <a:latin typeface="Calibri"/>
                <a:cs typeface="Calibri"/>
              </a:rPr>
              <a:t>ал</a:t>
            </a:r>
            <a:r>
              <a:rPr sz="1600" b="1" spc="-5" dirty="0">
                <a:solidFill>
                  <a:srgbClr val="FFFFFF"/>
                </a:solidFill>
                <a:latin typeface="Calibri"/>
                <a:cs typeface="Calibri"/>
              </a:rPr>
              <a:t>ь</a:t>
            </a:r>
            <a:r>
              <a:rPr sz="1600" b="1" spc="10" dirty="0">
                <a:solidFill>
                  <a:srgbClr val="FFFFFF"/>
                </a:solidFill>
                <a:latin typeface="Calibri"/>
                <a:cs typeface="Calibri"/>
              </a:rPr>
              <a:t>н</a:t>
            </a:r>
            <a:r>
              <a:rPr sz="1600" b="1" spc="-5" dirty="0">
                <a:solidFill>
                  <a:srgbClr val="FFFFFF"/>
                </a:solidFill>
                <a:latin typeface="Calibri"/>
                <a:cs typeface="Calibri"/>
              </a:rPr>
              <a:t>и</a:t>
            </a:r>
            <a:r>
              <a:rPr sz="1600" b="1" spc="-30" dirty="0">
                <a:solidFill>
                  <a:srgbClr val="FFFFFF"/>
                </a:solidFill>
                <a:latin typeface="Calibri"/>
                <a:cs typeface="Calibri"/>
              </a:rPr>
              <a:t>к</a:t>
            </a:r>
            <a:r>
              <a:rPr sz="1600" b="1" dirty="0">
                <a:solidFill>
                  <a:srgbClr val="FFFFFF"/>
                </a:solidFill>
                <a:latin typeface="Calibri"/>
                <a:cs typeface="Calibri"/>
              </a:rPr>
              <a:t>а</a:t>
            </a:r>
            <a:r>
              <a:rPr sz="1600" b="1" spc="-70" dirty="0">
                <a:solidFill>
                  <a:srgbClr val="FFFFFF"/>
                </a:solidFill>
                <a:latin typeface="Calibri"/>
                <a:cs typeface="Calibri"/>
              </a:rPr>
              <a:t> </a:t>
            </a:r>
            <a:r>
              <a:rPr sz="1600" b="1" dirty="0">
                <a:solidFill>
                  <a:srgbClr val="FFFFFF"/>
                </a:solidFill>
                <a:latin typeface="Calibri"/>
                <a:cs typeface="Calibri"/>
              </a:rPr>
              <a:t>-  начальник</a:t>
            </a:r>
            <a:endParaRPr sz="1600">
              <a:latin typeface="Calibri"/>
              <a:cs typeface="Calibri"/>
            </a:endParaRPr>
          </a:p>
          <a:p>
            <a:pPr marL="43180" algn="ctr">
              <a:lnSpc>
                <a:spcPct val="100000"/>
              </a:lnSpc>
              <a:spcBef>
                <a:spcPts val="5"/>
              </a:spcBef>
            </a:pPr>
            <a:r>
              <a:rPr sz="1600" b="1" spc="-5" dirty="0">
                <a:solidFill>
                  <a:srgbClr val="FFFFFF"/>
                </a:solidFill>
                <a:latin typeface="Calibri"/>
                <a:cs typeface="Calibri"/>
              </a:rPr>
              <a:t>відділу</a:t>
            </a:r>
            <a:endParaRPr sz="1600">
              <a:latin typeface="Calibri"/>
              <a:cs typeface="Calibri"/>
            </a:endParaRPr>
          </a:p>
        </p:txBody>
      </p:sp>
      <p:sp>
        <p:nvSpPr>
          <p:cNvPr id="17" name="object 17"/>
          <p:cNvSpPr txBox="1"/>
          <p:nvPr/>
        </p:nvSpPr>
        <p:spPr>
          <a:xfrm>
            <a:off x="9258045" y="3799408"/>
            <a:ext cx="960755" cy="1003300"/>
          </a:xfrm>
          <a:prstGeom prst="rect">
            <a:avLst/>
          </a:prstGeom>
        </p:spPr>
        <p:txBody>
          <a:bodyPr vert="horz" wrap="square" lIns="0" tIns="13970" rIns="0" bIns="0" rtlCol="0">
            <a:spAutoFit/>
          </a:bodyPr>
          <a:lstStyle/>
          <a:p>
            <a:pPr marL="177165">
              <a:lnSpc>
                <a:spcPct val="100000"/>
              </a:lnSpc>
              <a:spcBef>
                <a:spcPts val="110"/>
              </a:spcBef>
            </a:pPr>
            <a:r>
              <a:rPr sz="1600" b="1" dirty="0">
                <a:solidFill>
                  <a:srgbClr val="FFFFFF"/>
                </a:solidFill>
                <a:latin typeface="Calibri"/>
                <a:cs typeface="Calibri"/>
              </a:rPr>
              <a:t>Відділ</a:t>
            </a:r>
            <a:endParaRPr sz="1600">
              <a:latin typeface="Calibri"/>
              <a:cs typeface="Calibri"/>
            </a:endParaRPr>
          </a:p>
          <a:p>
            <a:pPr marL="45720" marR="78740" indent="63500">
              <a:lnSpc>
                <a:spcPct val="100000"/>
              </a:lnSpc>
            </a:pPr>
            <a:r>
              <a:rPr sz="1600" b="1" spc="-5" dirty="0">
                <a:solidFill>
                  <a:srgbClr val="FFFFFF"/>
                </a:solidFill>
                <a:latin typeface="Calibri"/>
                <a:cs typeface="Calibri"/>
              </a:rPr>
              <a:t>підбору </a:t>
            </a:r>
            <a:r>
              <a:rPr sz="1600" b="1" dirty="0">
                <a:solidFill>
                  <a:srgbClr val="FFFFFF"/>
                </a:solidFill>
                <a:latin typeface="Calibri"/>
                <a:cs typeface="Calibri"/>
              </a:rPr>
              <a:t> та</a:t>
            </a:r>
            <a:r>
              <a:rPr sz="1600" b="1" spc="-75" dirty="0">
                <a:solidFill>
                  <a:srgbClr val="FFFFFF"/>
                </a:solidFill>
                <a:latin typeface="Calibri"/>
                <a:cs typeface="Calibri"/>
              </a:rPr>
              <a:t> </a:t>
            </a:r>
            <a:r>
              <a:rPr sz="1600" b="1" dirty="0">
                <a:solidFill>
                  <a:srgbClr val="FFFFFF"/>
                </a:solidFill>
                <a:latin typeface="Calibri"/>
                <a:cs typeface="Calibri"/>
              </a:rPr>
              <a:t>оцінки</a:t>
            </a:r>
            <a:endParaRPr sz="1600">
              <a:latin typeface="Calibri"/>
              <a:cs typeface="Calibri"/>
            </a:endParaRPr>
          </a:p>
          <a:p>
            <a:pPr marL="12700">
              <a:lnSpc>
                <a:spcPct val="100000"/>
              </a:lnSpc>
            </a:pPr>
            <a:r>
              <a:rPr sz="1600" b="1" dirty="0">
                <a:solidFill>
                  <a:srgbClr val="FFFFFF"/>
                </a:solidFill>
                <a:latin typeface="Calibri"/>
                <a:cs typeface="Calibri"/>
              </a:rPr>
              <a:t>персоналу</a:t>
            </a:r>
            <a:endParaRPr sz="1600">
              <a:latin typeface="Calibri"/>
              <a:cs typeface="Calibri"/>
            </a:endParaRPr>
          </a:p>
        </p:txBody>
      </p:sp>
      <p:sp>
        <p:nvSpPr>
          <p:cNvPr id="18" name="object 18"/>
          <p:cNvSpPr/>
          <p:nvPr/>
        </p:nvSpPr>
        <p:spPr>
          <a:xfrm>
            <a:off x="2447544" y="1125219"/>
            <a:ext cx="6834505" cy="928369"/>
          </a:xfrm>
          <a:custGeom>
            <a:avLst/>
            <a:gdLst/>
            <a:ahLst/>
            <a:cxnLst/>
            <a:rect l="l" t="t" r="r" b="b"/>
            <a:pathLst>
              <a:path w="6834505" h="928369">
                <a:moveTo>
                  <a:pt x="2490851" y="17272"/>
                </a:moveTo>
                <a:lnTo>
                  <a:pt x="2484501" y="0"/>
                </a:lnTo>
                <a:lnTo>
                  <a:pt x="68465" y="882980"/>
                </a:lnTo>
                <a:lnTo>
                  <a:pt x="58547" y="855853"/>
                </a:lnTo>
                <a:lnTo>
                  <a:pt x="0" y="917829"/>
                </a:lnTo>
                <a:lnTo>
                  <a:pt x="84709" y="927354"/>
                </a:lnTo>
                <a:lnTo>
                  <a:pt x="76390" y="904621"/>
                </a:lnTo>
                <a:lnTo>
                  <a:pt x="74777" y="900226"/>
                </a:lnTo>
                <a:lnTo>
                  <a:pt x="2490851" y="17272"/>
                </a:lnTo>
                <a:close/>
              </a:path>
              <a:path w="6834505" h="928369">
                <a:moveTo>
                  <a:pt x="2687955" y="326009"/>
                </a:moveTo>
                <a:lnTo>
                  <a:pt x="2670937" y="319151"/>
                </a:lnTo>
                <a:lnTo>
                  <a:pt x="2483358" y="773671"/>
                </a:lnTo>
                <a:lnTo>
                  <a:pt x="2456688" y="762635"/>
                </a:lnTo>
                <a:lnTo>
                  <a:pt x="2462784" y="847598"/>
                </a:lnTo>
                <a:lnTo>
                  <a:pt x="2526309" y="792353"/>
                </a:lnTo>
                <a:lnTo>
                  <a:pt x="2527046" y="791718"/>
                </a:lnTo>
                <a:lnTo>
                  <a:pt x="2500249" y="780656"/>
                </a:lnTo>
                <a:lnTo>
                  <a:pt x="2687955" y="326009"/>
                </a:lnTo>
                <a:close/>
              </a:path>
              <a:path w="6834505" h="928369">
                <a:moveTo>
                  <a:pt x="4288917" y="915035"/>
                </a:moveTo>
                <a:lnTo>
                  <a:pt x="4284078" y="866140"/>
                </a:lnTo>
                <a:lnTo>
                  <a:pt x="4280535" y="830199"/>
                </a:lnTo>
                <a:lnTo>
                  <a:pt x="4255986" y="845667"/>
                </a:lnTo>
                <a:lnTo>
                  <a:pt x="4018915" y="470154"/>
                </a:lnTo>
                <a:lnTo>
                  <a:pt x="4003421" y="479806"/>
                </a:lnTo>
                <a:lnTo>
                  <a:pt x="4240581" y="855370"/>
                </a:lnTo>
                <a:lnTo>
                  <a:pt x="4216019" y="870839"/>
                </a:lnTo>
                <a:lnTo>
                  <a:pt x="4288917" y="915035"/>
                </a:lnTo>
                <a:close/>
              </a:path>
              <a:path w="6834505" h="928369">
                <a:moveTo>
                  <a:pt x="6833997" y="917829"/>
                </a:moveTo>
                <a:lnTo>
                  <a:pt x="6821716" y="905002"/>
                </a:lnTo>
                <a:lnTo>
                  <a:pt x="6775069" y="856234"/>
                </a:lnTo>
                <a:lnTo>
                  <a:pt x="6765290" y="883564"/>
                </a:lnTo>
                <a:lnTo>
                  <a:pt x="4291584" y="0"/>
                </a:lnTo>
                <a:lnTo>
                  <a:pt x="4285488" y="17272"/>
                </a:lnTo>
                <a:lnTo>
                  <a:pt x="6759156" y="900734"/>
                </a:lnTo>
                <a:lnTo>
                  <a:pt x="6749415" y="927989"/>
                </a:lnTo>
                <a:lnTo>
                  <a:pt x="6833997" y="917829"/>
                </a:lnTo>
                <a:close/>
              </a:path>
            </a:pathLst>
          </a:custGeom>
          <a:solidFill>
            <a:srgbClr val="4471C4"/>
          </a:solid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88952" cy="6857998"/>
          </a:xfrm>
          <a:prstGeom prst="rect">
            <a:avLst/>
          </a:prstGeom>
        </p:spPr>
      </p:pic>
      <p:pic>
        <p:nvPicPr>
          <p:cNvPr id="3" name="object 3"/>
          <p:cNvPicPr/>
          <p:nvPr/>
        </p:nvPicPr>
        <p:blipFill>
          <a:blip r:embed="rId3" cstate="print"/>
          <a:stretch>
            <a:fillRect/>
          </a:stretch>
        </p:blipFill>
        <p:spPr>
          <a:xfrm>
            <a:off x="1813560" y="1252727"/>
            <a:ext cx="905255" cy="1655064"/>
          </a:xfrm>
          <a:prstGeom prst="rect">
            <a:avLst/>
          </a:prstGeom>
        </p:spPr>
      </p:pic>
      <p:pic>
        <p:nvPicPr>
          <p:cNvPr id="4" name="object 4"/>
          <p:cNvPicPr/>
          <p:nvPr/>
        </p:nvPicPr>
        <p:blipFill>
          <a:blip r:embed="rId4" cstate="print"/>
          <a:stretch>
            <a:fillRect/>
          </a:stretch>
        </p:blipFill>
        <p:spPr>
          <a:xfrm>
            <a:off x="5108447" y="1298447"/>
            <a:ext cx="954024" cy="1655064"/>
          </a:xfrm>
          <a:prstGeom prst="rect">
            <a:avLst/>
          </a:prstGeom>
        </p:spPr>
      </p:pic>
      <p:pic>
        <p:nvPicPr>
          <p:cNvPr id="5" name="object 5"/>
          <p:cNvPicPr/>
          <p:nvPr/>
        </p:nvPicPr>
        <p:blipFill>
          <a:blip r:embed="rId5" cstate="print"/>
          <a:stretch>
            <a:fillRect/>
          </a:stretch>
        </p:blipFill>
        <p:spPr>
          <a:xfrm>
            <a:off x="8229599" y="1350263"/>
            <a:ext cx="954024" cy="1655064"/>
          </a:xfrm>
          <a:prstGeom prst="rect">
            <a:avLst/>
          </a:prstGeom>
        </p:spPr>
      </p:pic>
      <p:sp>
        <p:nvSpPr>
          <p:cNvPr id="6" name="object 6"/>
          <p:cNvSpPr txBox="1">
            <a:spLocks noGrp="1"/>
          </p:cNvSpPr>
          <p:nvPr>
            <p:ph type="title"/>
          </p:nvPr>
        </p:nvSpPr>
        <p:spPr>
          <a:xfrm>
            <a:off x="6794754" y="110439"/>
            <a:ext cx="5122545" cy="329565"/>
          </a:xfrm>
          <a:prstGeom prst="rect">
            <a:avLst/>
          </a:prstGeom>
        </p:spPr>
        <p:txBody>
          <a:bodyPr vert="horz" wrap="square" lIns="0" tIns="12065" rIns="0" bIns="0" rtlCol="0">
            <a:spAutoFit/>
          </a:bodyPr>
          <a:lstStyle/>
          <a:p>
            <a:pPr marL="12700">
              <a:lnSpc>
                <a:spcPct val="100000"/>
              </a:lnSpc>
              <a:spcBef>
                <a:spcPts val="95"/>
              </a:spcBef>
            </a:pPr>
            <a:r>
              <a:rPr spc="-5" dirty="0"/>
              <a:t>ВІДДІЛ</a:t>
            </a:r>
            <a:r>
              <a:rPr spc="30" dirty="0"/>
              <a:t> </a:t>
            </a:r>
            <a:r>
              <a:rPr spc="-15" dirty="0"/>
              <a:t>КАДРОВОГО</a:t>
            </a:r>
            <a:r>
              <a:rPr spc="-5" dirty="0"/>
              <a:t> </a:t>
            </a:r>
            <a:r>
              <a:rPr spc="-20" dirty="0"/>
              <a:t>ДІЛОВОДСТВА</a:t>
            </a:r>
            <a:r>
              <a:rPr spc="60" dirty="0"/>
              <a:t> </a:t>
            </a:r>
            <a:r>
              <a:rPr spc="-80" dirty="0"/>
              <a:t>ТА</a:t>
            </a:r>
            <a:r>
              <a:rPr spc="15" dirty="0"/>
              <a:t> </a:t>
            </a:r>
            <a:r>
              <a:rPr spc="-45" dirty="0"/>
              <a:t>АУДИТУ</a:t>
            </a:r>
          </a:p>
        </p:txBody>
      </p:sp>
      <p:sp>
        <p:nvSpPr>
          <p:cNvPr id="7" name="object 7"/>
          <p:cNvSpPr txBox="1"/>
          <p:nvPr/>
        </p:nvSpPr>
        <p:spPr>
          <a:xfrm>
            <a:off x="2726817" y="1318005"/>
            <a:ext cx="1501775" cy="1734820"/>
          </a:xfrm>
          <a:prstGeom prst="rect">
            <a:avLst/>
          </a:prstGeom>
        </p:spPr>
        <p:txBody>
          <a:bodyPr vert="horz" wrap="square" lIns="0" tIns="13335" rIns="0" bIns="0" rtlCol="0">
            <a:spAutoFit/>
          </a:bodyPr>
          <a:lstStyle/>
          <a:p>
            <a:pPr marL="192405" marR="163830" indent="-21590" algn="just">
              <a:lnSpc>
                <a:spcPct val="100000"/>
              </a:lnSpc>
              <a:spcBef>
                <a:spcPts val="105"/>
              </a:spcBef>
            </a:pPr>
            <a:r>
              <a:rPr sz="1600" b="1" spc="-5" dirty="0" err="1">
                <a:solidFill>
                  <a:srgbClr val="1F3863"/>
                </a:solidFill>
                <a:latin typeface="Calibri"/>
                <a:cs typeface="Calibri"/>
              </a:rPr>
              <a:t>О</a:t>
            </a:r>
            <a:r>
              <a:rPr sz="1600" b="1" spc="-20" dirty="0" err="1">
                <a:solidFill>
                  <a:srgbClr val="1F3863"/>
                </a:solidFill>
                <a:latin typeface="Calibri"/>
                <a:cs typeface="Calibri"/>
              </a:rPr>
              <a:t>г</a:t>
            </a:r>
            <a:r>
              <a:rPr sz="1600" b="1" spc="-30" dirty="0" err="1">
                <a:solidFill>
                  <a:srgbClr val="1F3863"/>
                </a:solidFill>
                <a:latin typeface="Calibri"/>
                <a:cs typeface="Calibri"/>
              </a:rPr>
              <a:t>о</a:t>
            </a:r>
            <a:r>
              <a:rPr sz="1600" b="1" spc="-10" dirty="0" err="1">
                <a:solidFill>
                  <a:srgbClr val="1F3863"/>
                </a:solidFill>
                <a:latin typeface="Calibri"/>
                <a:cs typeface="Calibri"/>
              </a:rPr>
              <a:t>л</a:t>
            </a:r>
            <a:r>
              <a:rPr sz="1600" b="1" dirty="0" err="1">
                <a:solidFill>
                  <a:srgbClr val="1F3863"/>
                </a:solidFill>
                <a:latin typeface="Calibri"/>
                <a:cs typeface="Calibri"/>
              </a:rPr>
              <a:t>оше</a:t>
            </a:r>
            <a:r>
              <a:rPr sz="1600" b="1" spc="10" dirty="0" err="1">
                <a:solidFill>
                  <a:srgbClr val="1F3863"/>
                </a:solidFill>
                <a:latin typeface="Calibri"/>
                <a:cs typeface="Calibri"/>
              </a:rPr>
              <a:t>н</a:t>
            </a:r>
            <a:r>
              <a:rPr sz="1600" b="1" dirty="0" err="1">
                <a:solidFill>
                  <a:srgbClr val="1F3863"/>
                </a:solidFill>
                <a:latin typeface="Calibri"/>
                <a:cs typeface="Calibri"/>
              </a:rPr>
              <a:t>о</a:t>
            </a:r>
            <a:r>
              <a:rPr sz="1600" b="1" spc="-25" dirty="0">
                <a:solidFill>
                  <a:srgbClr val="1F3863"/>
                </a:solidFill>
                <a:latin typeface="Calibri"/>
                <a:cs typeface="Calibri"/>
              </a:rPr>
              <a:t> </a:t>
            </a:r>
            <a:r>
              <a:rPr lang="uk-UA" sz="1600" b="1" dirty="0">
                <a:solidFill>
                  <a:srgbClr val="1F3863"/>
                </a:solidFill>
                <a:latin typeface="Calibri"/>
                <a:cs typeface="Calibri"/>
              </a:rPr>
              <a:t>4</a:t>
            </a:r>
            <a:r>
              <a:rPr sz="1600" b="1" dirty="0" smtClean="0">
                <a:solidFill>
                  <a:srgbClr val="1F3863"/>
                </a:solidFill>
                <a:latin typeface="Calibri"/>
                <a:cs typeface="Calibri"/>
              </a:rPr>
              <a:t>  </a:t>
            </a:r>
            <a:r>
              <a:rPr sz="1600" b="1" dirty="0" err="1" smtClean="0">
                <a:solidFill>
                  <a:srgbClr val="1F3863"/>
                </a:solidFill>
                <a:latin typeface="Calibri"/>
                <a:cs typeface="Calibri"/>
              </a:rPr>
              <a:t>конкурс</a:t>
            </a:r>
            <a:r>
              <a:rPr lang="uk-UA" sz="1600" b="1" dirty="0" smtClean="0">
                <a:solidFill>
                  <a:srgbClr val="1F3863"/>
                </a:solidFill>
                <a:latin typeface="Calibri"/>
                <a:cs typeface="Calibri"/>
              </a:rPr>
              <a:t>и</a:t>
            </a:r>
            <a:r>
              <a:rPr sz="1600" b="1" dirty="0" smtClean="0">
                <a:solidFill>
                  <a:srgbClr val="1F3863"/>
                </a:solidFill>
                <a:latin typeface="Calibri"/>
                <a:cs typeface="Calibri"/>
              </a:rPr>
              <a:t> </a:t>
            </a:r>
            <a:r>
              <a:rPr sz="1600" b="1" spc="5" dirty="0">
                <a:solidFill>
                  <a:srgbClr val="1F3863"/>
                </a:solidFill>
                <a:latin typeface="Calibri"/>
                <a:cs typeface="Calibri"/>
              </a:rPr>
              <a:t>на </a:t>
            </a:r>
            <a:r>
              <a:rPr sz="1600" b="1" spc="-350" dirty="0">
                <a:solidFill>
                  <a:srgbClr val="1F3863"/>
                </a:solidFill>
                <a:latin typeface="Calibri"/>
                <a:cs typeface="Calibri"/>
              </a:rPr>
              <a:t> </a:t>
            </a:r>
            <a:r>
              <a:rPr sz="1600" b="1" dirty="0">
                <a:solidFill>
                  <a:srgbClr val="1F3863"/>
                </a:solidFill>
                <a:latin typeface="Calibri"/>
                <a:cs typeface="Calibri"/>
              </a:rPr>
              <a:t>заміщення</a:t>
            </a:r>
            <a:endParaRPr sz="1600" dirty="0">
              <a:latin typeface="Calibri"/>
              <a:cs typeface="Calibri"/>
            </a:endParaRPr>
          </a:p>
          <a:p>
            <a:pPr marL="12700" marR="5080" algn="ctr">
              <a:lnSpc>
                <a:spcPct val="100000"/>
              </a:lnSpc>
              <a:spcBef>
                <a:spcPts val="5"/>
              </a:spcBef>
            </a:pPr>
            <a:r>
              <a:rPr sz="1600" b="1" spc="-5" dirty="0">
                <a:solidFill>
                  <a:srgbClr val="1F3863"/>
                </a:solidFill>
                <a:latin typeface="Calibri"/>
                <a:cs typeface="Calibri"/>
              </a:rPr>
              <a:t>вакантних</a:t>
            </a:r>
            <a:r>
              <a:rPr sz="1600" b="1" spc="-85" dirty="0">
                <a:solidFill>
                  <a:srgbClr val="1F3863"/>
                </a:solidFill>
                <a:latin typeface="Calibri"/>
                <a:cs typeface="Calibri"/>
              </a:rPr>
              <a:t> </a:t>
            </a:r>
            <a:r>
              <a:rPr sz="1600" b="1" dirty="0">
                <a:solidFill>
                  <a:srgbClr val="1F3863"/>
                </a:solidFill>
                <a:latin typeface="Calibri"/>
                <a:cs typeface="Calibri"/>
              </a:rPr>
              <a:t>посад </a:t>
            </a:r>
            <a:r>
              <a:rPr sz="1600" b="1" spc="-350" dirty="0">
                <a:solidFill>
                  <a:srgbClr val="1F3863"/>
                </a:solidFill>
                <a:latin typeface="Calibri"/>
                <a:cs typeface="Calibri"/>
              </a:rPr>
              <a:t> </a:t>
            </a:r>
            <a:r>
              <a:rPr sz="1600" b="1" spc="5" dirty="0">
                <a:solidFill>
                  <a:srgbClr val="1F3863"/>
                </a:solidFill>
                <a:latin typeface="Calibri"/>
                <a:cs typeface="Calibri"/>
              </a:rPr>
              <a:t>номенклатури </a:t>
            </a:r>
            <a:r>
              <a:rPr sz="1600" b="1" spc="10" dirty="0">
                <a:solidFill>
                  <a:srgbClr val="1F3863"/>
                </a:solidFill>
                <a:latin typeface="Calibri"/>
                <a:cs typeface="Calibri"/>
              </a:rPr>
              <a:t> </a:t>
            </a:r>
            <a:r>
              <a:rPr sz="1600" b="1" dirty="0">
                <a:solidFill>
                  <a:srgbClr val="1F3863"/>
                </a:solidFill>
                <a:latin typeface="Calibri"/>
                <a:cs typeface="Calibri"/>
              </a:rPr>
              <a:t>посад </a:t>
            </a:r>
            <a:r>
              <a:rPr sz="1600" b="1" spc="-10" dirty="0">
                <a:solidFill>
                  <a:srgbClr val="1F3863"/>
                </a:solidFill>
                <a:latin typeface="Calibri"/>
                <a:cs typeface="Calibri"/>
              </a:rPr>
              <a:t>міського </a:t>
            </a:r>
            <a:r>
              <a:rPr sz="1600" b="1" spc="-5" dirty="0">
                <a:solidFill>
                  <a:srgbClr val="1F3863"/>
                </a:solidFill>
                <a:latin typeface="Calibri"/>
                <a:cs typeface="Calibri"/>
              </a:rPr>
              <a:t> </a:t>
            </a:r>
            <a:r>
              <a:rPr sz="1600" b="1" spc="-10" dirty="0">
                <a:solidFill>
                  <a:srgbClr val="1F3863"/>
                </a:solidFill>
                <a:latin typeface="Calibri"/>
                <a:cs typeface="Calibri"/>
              </a:rPr>
              <a:t>голови</a:t>
            </a:r>
            <a:endParaRPr sz="1600" dirty="0">
              <a:latin typeface="Calibri"/>
              <a:cs typeface="Calibri"/>
            </a:endParaRPr>
          </a:p>
        </p:txBody>
      </p:sp>
      <p:sp>
        <p:nvSpPr>
          <p:cNvPr id="8" name="object 8"/>
          <p:cNvSpPr txBox="1"/>
          <p:nvPr/>
        </p:nvSpPr>
        <p:spPr>
          <a:xfrm>
            <a:off x="6172327" y="1533270"/>
            <a:ext cx="1270000" cy="1246505"/>
          </a:xfrm>
          <a:prstGeom prst="rect">
            <a:avLst/>
          </a:prstGeom>
        </p:spPr>
        <p:txBody>
          <a:bodyPr vert="horz" wrap="square" lIns="0" tIns="13335" rIns="0" bIns="0" rtlCol="0">
            <a:spAutoFit/>
          </a:bodyPr>
          <a:lstStyle/>
          <a:p>
            <a:pPr marL="12700">
              <a:lnSpc>
                <a:spcPct val="100000"/>
              </a:lnSpc>
              <a:spcBef>
                <a:spcPts val="105"/>
              </a:spcBef>
            </a:pPr>
            <a:r>
              <a:rPr lang="uk-UA" sz="1600" b="1" dirty="0" smtClean="0">
                <a:solidFill>
                  <a:srgbClr val="1F3863"/>
                </a:solidFill>
                <a:latin typeface="Calibri"/>
                <a:cs typeface="Calibri"/>
              </a:rPr>
              <a:t>12</a:t>
            </a:r>
            <a:r>
              <a:rPr sz="1600" b="1" spc="-50" dirty="0" smtClean="0">
                <a:solidFill>
                  <a:srgbClr val="1F3863"/>
                </a:solidFill>
                <a:latin typeface="Calibri"/>
                <a:cs typeface="Calibri"/>
              </a:rPr>
              <a:t> </a:t>
            </a:r>
            <a:r>
              <a:rPr sz="1600" b="1" spc="-5" dirty="0">
                <a:solidFill>
                  <a:srgbClr val="1F3863"/>
                </a:solidFill>
                <a:latin typeface="Calibri"/>
                <a:cs typeface="Calibri"/>
              </a:rPr>
              <a:t>кандидатів</a:t>
            </a:r>
            <a:endParaRPr sz="1600" dirty="0">
              <a:latin typeface="Calibri"/>
              <a:cs typeface="Calibri"/>
            </a:endParaRPr>
          </a:p>
          <a:p>
            <a:pPr marL="119380" marR="111125" indent="188595">
              <a:lnSpc>
                <a:spcPct val="100000"/>
              </a:lnSpc>
            </a:pPr>
            <a:r>
              <a:rPr sz="1600" b="1" spc="-10" dirty="0">
                <a:solidFill>
                  <a:srgbClr val="1F3863"/>
                </a:solidFill>
                <a:latin typeface="Calibri"/>
                <a:cs typeface="Calibri"/>
              </a:rPr>
              <a:t>подали </a:t>
            </a:r>
            <a:r>
              <a:rPr sz="1600" b="1" spc="-5" dirty="0">
                <a:solidFill>
                  <a:srgbClr val="1F3863"/>
                </a:solidFill>
                <a:latin typeface="Calibri"/>
                <a:cs typeface="Calibri"/>
              </a:rPr>
              <a:t> </a:t>
            </a:r>
            <a:r>
              <a:rPr sz="1600" b="1" dirty="0">
                <a:solidFill>
                  <a:srgbClr val="1F3863"/>
                </a:solidFill>
                <a:latin typeface="Calibri"/>
                <a:cs typeface="Calibri"/>
              </a:rPr>
              <a:t>документи </a:t>
            </a:r>
            <a:r>
              <a:rPr sz="1600" b="1" spc="-350" dirty="0">
                <a:solidFill>
                  <a:srgbClr val="1F3863"/>
                </a:solidFill>
                <a:latin typeface="Calibri"/>
                <a:cs typeface="Calibri"/>
              </a:rPr>
              <a:t> </a:t>
            </a:r>
            <a:r>
              <a:rPr sz="1600" b="1" spc="-5" dirty="0">
                <a:solidFill>
                  <a:srgbClr val="1F3863"/>
                </a:solidFill>
                <a:latin typeface="Calibri"/>
                <a:cs typeface="Calibri"/>
              </a:rPr>
              <a:t>для</a:t>
            </a:r>
            <a:r>
              <a:rPr sz="1600" b="1" spc="-45" dirty="0">
                <a:solidFill>
                  <a:srgbClr val="1F3863"/>
                </a:solidFill>
                <a:latin typeface="Calibri"/>
                <a:cs typeface="Calibri"/>
              </a:rPr>
              <a:t> </a:t>
            </a:r>
            <a:r>
              <a:rPr sz="1600" b="1" dirty="0">
                <a:solidFill>
                  <a:srgbClr val="1F3863"/>
                </a:solidFill>
                <a:latin typeface="Calibri"/>
                <a:cs typeface="Calibri"/>
              </a:rPr>
              <a:t>участі</a:t>
            </a:r>
            <a:r>
              <a:rPr sz="1600" b="1" spc="-40" dirty="0">
                <a:solidFill>
                  <a:srgbClr val="1F3863"/>
                </a:solidFill>
                <a:latin typeface="Calibri"/>
                <a:cs typeface="Calibri"/>
              </a:rPr>
              <a:t> </a:t>
            </a:r>
            <a:r>
              <a:rPr sz="1600" b="1" dirty="0">
                <a:solidFill>
                  <a:srgbClr val="1F3863"/>
                </a:solidFill>
                <a:latin typeface="Calibri"/>
                <a:cs typeface="Calibri"/>
              </a:rPr>
              <a:t>в </a:t>
            </a:r>
            <a:r>
              <a:rPr sz="1600" b="1" spc="-345" dirty="0">
                <a:solidFill>
                  <a:srgbClr val="1F3863"/>
                </a:solidFill>
                <a:latin typeface="Calibri"/>
                <a:cs typeface="Calibri"/>
              </a:rPr>
              <a:t> </a:t>
            </a:r>
            <a:r>
              <a:rPr sz="1600" b="1" dirty="0">
                <a:solidFill>
                  <a:srgbClr val="1F3863"/>
                </a:solidFill>
                <a:latin typeface="Calibri"/>
                <a:cs typeface="Calibri"/>
              </a:rPr>
              <a:t>конкурсах</a:t>
            </a:r>
            <a:endParaRPr sz="1600" dirty="0">
              <a:latin typeface="Calibri"/>
              <a:cs typeface="Calibri"/>
            </a:endParaRPr>
          </a:p>
        </p:txBody>
      </p:sp>
      <p:sp>
        <p:nvSpPr>
          <p:cNvPr id="9" name="object 9"/>
          <p:cNvSpPr txBox="1"/>
          <p:nvPr/>
        </p:nvSpPr>
        <p:spPr>
          <a:xfrm>
            <a:off x="9269094" y="1656333"/>
            <a:ext cx="1327150" cy="1002665"/>
          </a:xfrm>
          <a:prstGeom prst="rect">
            <a:avLst/>
          </a:prstGeom>
        </p:spPr>
        <p:txBody>
          <a:bodyPr vert="horz" wrap="square" lIns="0" tIns="13335" rIns="0" bIns="0" rtlCol="0">
            <a:spAutoFit/>
          </a:bodyPr>
          <a:lstStyle/>
          <a:p>
            <a:pPr marL="1270" algn="ctr">
              <a:lnSpc>
                <a:spcPct val="100000"/>
              </a:lnSpc>
              <a:spcBef>
                <a:spcPts val="105"/>
              </a:spcBef>
            </a:pPr>
            <a:r>
              <a:rPr lang="uk-UA" sz="1600" b="1" dirty="0">
                <a:solidFill>
                  <a:srgbClr val="1F3863"/>
                </a:solidFill>
                <a:latin typeface="Calibri"/>
                <a:cs typeface="Calibri"/>
              </a:rPr>
              <a:t>4</a:t>
            </a:r>
            <a:r>
              <a:rPr sz="1600" b="1" spc="-35" dirty="0" smtClean="0">
                <a:solidFill>
                  <a:srgbClr val="1F3863"/>
                </a:solidFill>
                <a:latin typeface="Calibri"/>
                <a:cs typeface="Calibri"/>
              </a:rPr>
              <a:t> </a:t>
            </a:r>
            <a:r>
              <a:rPr sz="1600" b="1" dirty="0">
                <a:solidFill>
                  <a:srgbClr val="1F3863"/>
                </a:solidFill>
                <a:latin typeface="Calibri"/>
                <a:cs typeface="Calibri"/>
              </a:rPr>
              <a:t>визнані</a:t>
            </a:r>
            <a:endParaRPr sz="1600" dirty="0">
              <a:latin typeface="Calibri"/>
              <a:cs typeface="Calibri"/>
            </a:endParaRPr>
          </a:p>
          <a:p>
            <a:pPr marL="1905" algn="ctr">
              <a:lnSpc>
                <a:spcPct val="100000"/>
              </a:lnSpc>
            </a:pPr>
            <a:r>
              <a:rPr sz="1600" b="1" dirty="0">
                <a:solidFill>
                  <a:srgbClr val="1F3863"/>
                </a:solidFill>
                <a:latin typeface="Calibri"/>
                <a:cs typeface="Calibri"/>
              </a:rPr>
              <a:t>конкурсною</a:t>
            </a:r>
            <a:endParaRPr sz="1600" dirty="0">
              <a:latin typeface="Calibri"/>
              <a:cs typeface="Calibri"/>
            </a:endParaRPr>
          </a:p>
          <a:p>
            <a:pPr marL="12700" marR="5080" indent="261620">
              <a:lnSpc>
                <a:spcPct val="100000"/>
              </a:lnSpc>
              <a:spcBef>
                <a:spcPts val="5"/>
              </a:spcBef>
            </a:pPr>
            <a:r>
              <a:rPr sz="1600" b="1" spc="-5" dirty="0">
                <a:solidFill>
                  <a:srgbClr val="1F3863"/>
                </a:solidFill>
                <a:latin typeface="Calibri"/>
                <a:cs typeface="Calibri"/>
              </a:rPr>
              <a:t>комісією </a:t>
            </a:r>
            <a:r>
              <a:rPr sz="1600" b="1" dirty="0">
                <a:solidFill>
                  <a:srgbClr val="1F3863"/>
                </a:solidFill>
                <a:latin typeface="Calibri"/>
                <a:cs typeface="Calibri"/>
              </a:rPr>
              <a:t> пер</a:t>
            </a:r>
            <a:r>
              <a:rPr sz="1600" b="1" spc="5" dirty="0">
                <a:solidFill>
                  <a:srgbClr val="1F3863"/>
                </a:solidFill>
                <a:latin typeface="Calibri"/>
                <a:cs typeface="Calibri"/>
              </a:rPr>
              <a:t>ем</a:t>
            </a:r>
            <a:r>
              <a:rPr sz="1600" b="1" spc="-30" dirty="0">
                <a:solidFill>
                  <a:srgbClr val="1F3863"/>
                </a:solidFill>
                <a:latin typeface="Calibri"/>
                <a:cs typeface="Calibri"/>
              </a:rPr>
              <a:t>о</a:t>
            </a:r>
            <a:r>
              <a:rPr sz="1600" b="1" spc="-5" dirty="0">
                <a:solidFill>
                  <a:srgbClr val="1F3863"/>
                </a:solidFill>
                <a:latin typeface="Calibri"/>
                <a:cs typeface="Calibri"/>
              </a:rPr>
              <a:t>ж</a:t>
            </a:r>
            <a:r>
              <a:rPr sz="1600" b="1" spc="-20" dirty="0">
                <a:solidFill>
                  <a:srgbClr val="1F3863"/>
                </a:solidFill>
                <a:latin typeface="Calibri"/>
                <a:cs typeface="Calibri"/>
              </a:rPr>
              <a:t>ц</a:t>
            </a:r>
            <a:r>
              <a:rPr sz="1600" b="1" spc="-10" dirty="0">
                <a:solidFill>
                  <a:srgbClr val="1F3863"/>
                </a:solidFill>
                <a:latin typeface="Calibri"/>
                <a:cs typeface="Calibri"/>
              </a:rPr>
              <a:t>я</a:t>
            </a:r>
            <a:r>
              <a:rPr sz="1600" b="1" spc="5" dirty="0">
                <a:solidFill>
                  <a:srgbClr val="1F3863"/>
                </a:solidFill>
                <a:latin typeface="Calibri"/>
                <a:cs typeface="Calibri"/>
              </a:rPr>
              <a:t>ми</a:t>
            </a:r>
            <a:endParaRPr sz="1600" dirty="0">
              <a:latin typeface="Calibri"/>
              <a:cs typeface="Calibri"/>
            </a:endParaRPr>
          </a:p>
        </p:txBody>
      </p:sp>
      <p:sp>
        <p:nvSpPr>
          <p:cNvPr id="10" name="object 10"/>
          <p:cNvSpPr txBox="1"/>
          <p:nvPr/>
        </p:nvSpPr>
        <p:spPr>
          <a:xfrm>
            <a:off x="3546347" y="4229100"/>
            <a:ext cx="6522720" cy="860491"/>
          </a:xfrm>
          <a:prstGeom prst="rect">
            <a:avLst/>
          </a:prstGeom>
          <a:ln w="9144">
            <a:solidFill>
              <a:srgbClr val="1F3863"/>
            </a:solidFill>
          </a:ln>
        </p:spPr>
        <p:txBody>
          <a:bodyPr vert="horz" wrap="square" lIns="0" tIns="29209" rIns="0" bIns="0" rtlCol="0">
            <a:spAutoFit/>
          </a:bodyPr>
          <a:lstStyle/>
          <a:p>
            <a:pPr marL="185420" marR="179070" indent="-2540" algn="ctr">
              <a:lnSpc>
                <a:spcPct val="100000"/>
              </a:lnSpc>
              <a:spcBef>
                <a:spcPts val="229"/>
              </a:spcBef>
            </a:pPr>
            <a:r>
              <a:rPr lang="uk-UA" sz="1800" b="1" spc="-5" dirty="0" smtClean="0">
                <a:solidFill>
                  <a:srgbClr val="1F3863"/>
                </a:solidFill>
                <a:latin typeface="Calibri"/>
                <a:cs typeface="Calibri"/>
              </a:rPr>
              <a:t>За результатами конкурсу проведено </a:t>
            </a:r>
            <a:r>
              <a:rPr lang="uk-UA" b="1" dirty="0" smtClean="0">
                <a:solidFill>
                  <a:srgbClr val="1F3863"/>
                </a:solidFill>
                <a:latin typeface="Calibri"/>
                <a:cs typeface="Calibri"/>
              </a:rPr>
              <a:t>4</a:t>
            </a:r>
            <a:r>
              <a:rPr sz="1800" b="1" dirty="0" smtClean="0">
                <a:solidFill>
                  <a:srgbClr val="1F3863"/>
                </a:solidFill>
                <a:latin typeface="Calibri"/>
                <a:cs typeface="Calibri"/>
              </a:rPr>
              <a:t> </a:t>
            </a:r>
            <a:r>
              <a:rPr sz="1800" b="1" spc="-10" dirty="0" err="1" smtClean="0">
                <a:solidFill>
                  <a:srgbClr val="1F3863"/>
                </a:solidFill>
                <a:latin typeface="Calibri"/>
                <a:cs typeface="Calibri"/>
              </a:rPr>
              <a:t>перевір</a:t>
            </a:r>
            <a:r>
              <a:rPr lang="uk-UA" sz="1800" b="1" spc="-10" dirty="0" err="1" smtClean="0">
                <a:solidFill>
                  <a:srgbClr val="1F3863"/>
                </a:solidFill>
                <a:latin typeface="Calibri"/>
                <a:cs typeface="Calibri"/>
              </a:rPr>
              <a:t>ки</a:t>
            </a:r>
            <a:r>
              <a:rPr sz="1800" b="1" spc="5" dirty="0" smtClean="0">
                <a:solidFill>
                  <a:srgbClr val="1F3863"/>
                </a:solidFill>
                <a:latin typeface="Calibri"/>
                <a:cs typeface="Calibri"/>
              </a:rPr>
              <a:t> </a:t>
            </a:r>
            <a:r>
              <a:rPr sz="1800" b="1" spc="-5" dirty="0">
                <a:solidFill>
                  <a:srgbClr val="1F3863"/>
                </a:solidFill>
                <a:latin typeface="Calibri"/>
                <a:cs typeface="Calibri"/>
              </a:rPr>
              <a:t>призначених </a:t>
            </a:r>
            <a:r>
              <a:rPr sz="1800" b="1" dirty="0">
                <a:solidFill>
                  <a:srgbClr val="1F3863"/>
                </a:solidFill>
                <a:latin typeface="Calibri"/>
                <a:cs typeface="Calibri"/>
              </a:rPr>
              <a:t> </a:t>
            </a:r>
            <a:r>
              <a:rPr sz="1800" b="1" spc="-10" dirty="0">
                <a:solidFill>
                  <a:srgbClr val="1F3863"/>
                </a:solidFill>
                <a:latin typeface="Calibri"/>
                <a:cs typeface="Calibri"/>
              </a:rPr>
              <a:t>посадових</a:t>
            </a:r>
            <a:r>
              <a:rPr sz="1800" b="1" spc="5" dirty="0">
                <a:solidFill>
                  <a:srgbClr val="1F3863"/>
                </a:solidFill>
                <a:latin typeface="Calibri"/>
                <a:cs typeface="Calibri"/>
              </a:rPr>
              <a:t> </a:t>
            </a:r>
            <a:r>
              <a:rPr sz="1800" b="1" spc="-10" dirty="0">
                <a:solidFill>
                  <a:srgbClr val="1F3863"/>
                </a:solidFill>
                <a:latin typeface="Calibri"/>
                <a:cs typeface="Calibri"/>
              </a:rPr>
              <a:t>осіб</a:t>
            </a:r>
            <a:r>
              <a:rPr sz="1800" b="1" spc="20" dirty="0">
                <a:solidFill>
                  <a:srgbClr val="1F3863"/>
                </a:solidFill>
                <a:latin typeface="Calibri"/>
                <a:cs typeface="Calibri"/>
              </a:rPr>
              <a:t> </a:t>
            </a:r>
            <a:r>
              <a:rPr sz="1800" b="1" spc="-5" dirty="0">
                <a:solidFill>
                  <a:srgbClr val="1F3863"/>
                </a:solidFill>
                <a:latin typeface="Calibri"/>
                <a:cs typeface="Calibri"/>
              </a:rPr>
              <a:t>відповідно</a:t>
            </a:r>
            <a:r>
              <a:rPr sz="1800" b="1" spc="-10" dirty="0">
                <a:solidFill>
                  <a:srgbClr val="1F3863"/>
                </a:solidFill>
                <a:latin typeface="Calibri"/>
                <a:cs typeface="Calibri"/>
              </a:rPr>
              <a:t> до</a:t>
            </a:r>
            <a:r>
              <a:rPr sz="1800" b="1" spc="15" dirty="0">
                <a:solidFill>
                  <a:srgbClr val="1F3863"/>
                </a:solidFill>
                <a:latin typeface="Calibri"/>
                <a:cs typeface="Calibri"/>
              </a:rPr>
              <a:t> </a:t>
            </a:r>
            <a:r>
              <a:rPr sz="1800" b="1" spc="-10" dirty="0">
                <a:solidFill>
                  <a:srgbClr val="1F3863"/>
                </a:solidFill>
                <a:latin typeface="Calibri"/>
                <a:cs typeface="Calibri"/>
              </a:rPr>
              <a:t>Закону</a:t>
            </a:r>
            <a:r>
              <a:rPr sz="1800" b="1" spc="-15" dirty="0">
                <a:solidFill>
                  <a:srgbClr val="1F3863"/>
                </a:solidFill>
                <a:latin typeface="Calibri"/>
                <a:cs typeface="Calibri"/>
              </a:rPr>
              <a:t> України</a:t>
            </a:r>
            <a:r>
              <a:rPr sz="1800" b="1" spc="25" dirty="0">
                <a:solidFill>
                  <a:srgbClr val="1F3863"/>
                </a:solidFill>
                <a:latin typeface="Calibri"/>
                <a:cs typeface="Calibri"/>
              </a:rPr>
              <a:t> </a:t>
            </a:r>
            <a:r>
              <a:rPr sz="1800" b="1" spc="-10" dirty="0">
                <a:solidFill>
                  <a:srgbClr val="1F3863"/>
                </a:solidFill>
                <a:latin typeface="Calibri"/>
                <a:cs typeface="Calibri"/>
              </a:rPr>
              <a:t>«Про</a:t>
            </a:r>
            <a:r>
              <a:rPr sz="1800" b="1" spc="15" dirty="0">
                <a:solidFill>
                  <a:srgbClr val="1F3863"/>
                </a:solidFill>
                <a:latin typeface="Calibri"/>
                <a:cs typeface="Calibri"/>
              </a:rPr>
              <a:t> </a:t>
            </a:r>
            <a:r>
              <a:rPr sz="1800" b="1" spc="-5" dirty="0">
                <a:solidFill>
                  <a:srgbClr val="1F3863"/>
                </a:solidFill>
                <a:latin typeface="Calibri"/>
                <a:cs typeface="Calibri"/>
              </a:rPr>
              <a:t>очищення </a:t>
            </a:r>
            <a:r>
              <a:rPr sz="1800" b="1" spc="-395" dirty="0">
                <a:solidFill>
                  <a:srgbClr val="1F3863"/>
                </a:solidFill>
                <a:latin typeface="Calibri"/>
                <a:cs typeface="Calibri"/>
              </a:rPr>
              <a:t> </a:t>
            </a:r>
            <a:r>
              <a:rPr sz="1800" b="1" spc="-5" dirty="0">
                <a:solidFill>
                  <a:srgbClr val="1F3863"/>
                </a:solidFill>
                <a:latin typeface="Calibri"/>
                <a:cs typeface="Calibri"/>
              </a:rPr>
              <a:t>влади»</a:t>
            </a:r>
            <a:endParaRPr sz="1800" dirty="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7999"/>
          </a:xfrm>
          <a:prstGeom prst="rect">
            <a:avLst/>
          </a:prstGeom>
        </p:spPr>
      </p:pic>
      <p:sp>
        <p:nvSpPr>
          <p:cNvPr id="3" name="object 3"/>
          <p:cNvSpPr txBox="1"/>
          <p:nvPr/>
        </p:nvSpPr>
        <p:spPr>
          <a:xfrm>
            <a:off x="5118608" y="1230579"/>
            <a:ext cx="6591934" cy="2882199"/>
          </a:xfrm>
          <a:prstGeom prst="rect">
            <a:avLst/>
          </a:prstGeom>
        </p:spPr>
        <p:txBody>
          <a:bodyPr vert="horz" wrap="square" lIns="0" tIns="12065" rIns="0" bIns="0" rtlCol="0">
            <a:spAutoFit/>
          </a:bodyPr>
          <a:lstStyle/>
          <a:p>
            <a:pPr marL="12700" marR="7620" algn="just">
              <a:lnSpc>
                <a:spcPct val="100000"/>
              </a:lnSpc>
              <a:spcBef>
                <a:spcPts val="95"/>
              </a:spcBef>
            </a:pPr>
            <a:r>
              <a:rPr sz="2000" b="1" spc="-10" dirty="0">
                <a:solidFill>
                  <a:srgbClr val="1F3863"/>
                </a:solidFill>
                <a:latin typeface="Calibri"/>
                <a:cs typeface="Calibri"/>
              </a:rPr>
              <a:t>МОНІТОРИНГ </a:t>
            </a:r>
            <a:r>
              <a:rPr sz="2000" b="1" spc="-25" dirty="0">
                <a:solidFill>
                  <a:srgbClr val="1F3863"/>
                </a:solidFill>
                <a:latin typeface="Calibri"/>
                <a:cs typeface="Calibri"/>
              </a:rPr>
              <a:t>ФАКТІВ </a:t>
            </a:r>
            <a:r>
              <a:rPr sz="2000" b="1" spc="-35" dirty="0">
                <a:solidFill>
                  <a:srgbClr val="1F3863"/>
                </a:solidFill>
                <a:latin typeface="Calibri"/>
                <a:cs typeface="Calibri"/>
              </a:rPr>
              <a:t>ПОДАЧІ </a:t>
            </a:r>
            <a:r>
              <a:rPr sz="2000" b="1" spc="-10" dirty="0">
                <a:solidFill>
                  <a:srgbClr val="1F3863"/>
                </a:solidFill>
                <a:latin typeface="Calibri"/>
                <a:cs typeface="Calibri"/>
              </a:rPr>
              <a:t>ЕЛЕКТРОННИХ </a:t>
            </a:r>
            <a:r>
              <a:rPr sz="2000" b="1" spc="-15" dirty="0">
                <a:solidFill>
                  <a:srgbClr val="1F3863"/>
                </a:solidFill>
                <a:latin typeface="Calibri"/>
                <a:cs typeface="Calibri"/>
              </a:rPr>
              <a:t>ДЕКЛАРАЦІЙ </a:t>
            </a:r>
            <a:r>
              <a:rPr sz="2000" b="1" spc="-10" dirty="0">
                <a:solidFill>
                  <a:srgbClr val="1F3863"/>
                </a:solidFill>
                <a:latin typeface="Calibri"/>
                <a:cs typeface="Calibri"/>
              </a:rPr>
              <a:t> </a:t>
            </a:r>
            <a:r>
              <a:rPr sz="2000" b="1" spc="-15" dirty="0">
                <a:solidFill>
                  <a:srgbClr val="1F3863"/>
                </a:solidFill>
                <a:latin typeface="Calibri"/>
                <a:cs typeface="Calibri"/>
              </a:rPr>
              <a:t>ПОСАДОВИХ</a:t>
            </a:r>
            <a:r>
              <a:rPr sz="2000" b="1" spc="-10" dirty="0">
                <a:solidFill>
                  <a:srgbClr val="1F3863"/>
                </a:solidFill>
                <a:latin typeface="Calibri"/>
                <a:cs typeface="Calibri"/>
              </a:rPr>
              <a:t> </a:t>
            </a:r>
            <a:r>
              <a:rPr sz="2000" b="1" spc="-5" dirty="0">
                <a:solidFill>
                  <a:srgbClr val="1F3863"/>
                </a:solidFill>
                <a:latin typeface="Calibri"/>
                <a:cs typeface="Calibri"/>
              </a:rPr>
              <a:t>ОСІБ</a:t>
            </a:r>
            <a:r>
              <a:rPr sz="2000" b="1" dirty="0">
                <a:solidFill>
                  <a:srgbClr val="1F3863"/>
                </a:solidFill>
                <a:latin typeface="Calibri"/>
                <a:cs typeface="Calibri"/>
              </a:rPr>
              <a:t> </a:t>
            </a:r>
            <a:r>
              <a:rPr sz="2000" b="1" spc="-15" dirty="0">
                <a:solidFill>
                  <a:srgbClr val="1F3863"/>
                </a:solidFill>
                <a:latin typeface="Calibri"/>
                <a:cs typeface="Calibri"/>
              </a:rPr>
              <a:t>НОМЕНКЛАТУРИ</a:t>
            </a:r>
            <a:r>
              <a:rPr sz="2000" b="1" spc="-10" dirty="0">
                <a:solidFill>
                  <a:srgbClr val="1F3863"/>
                </a:solidFill>
                <a:latin typeface="Calibri"/>
                <a:cs typeface="Calibri"/>
              </a:rPr>
              <a:t> ПОСАД</a:t>
            </a:r>
            <a:r>
              <a:rPr sz="2000" b="1" spc="-5" dirty="0">
                <a:solidFill>
                  <a:srgbClr val="1F3863"/>
                </a:solidFill>
                <a:latin typeface="Calibri"/>
                <a:cs typeface="Calibri"/>
              </a:rPr>
              <a:t> </a:t>
            </a:r>
            <a:r>
              <a:rPr sz="2000" b="1" spc="-15" dirty="0">
                <a:solidFill>
                  <a:srgbClr val="1F3863"/>
                </a:solidFill>
                <a:latin typeface="Calibri"/>
                <a:cs typeface="Calibri"/>
              </a:rPr>
              <a:t>МІСЬКОГО </a:t>
            </a:r>
            <a:r>
              <a:rPr sz="2000" b="1" spc="-10" dirty="0">
                <a:solidFill>
                  <a:srgbClr val="1F3863"/>
                </a:solidFill>
                <a:latin typeface="Calibri"/>
                <a:cs typeface="Calibri"/>
              </a:rPr>
              <a:t> </a:t>
            </a:r>
            <a:r>
              <a:rPr sz="2000" b="1" spc="-25" dirty="0">
                <a:solidFill>
                  <a:srgbClr val="1F3863"/>
                </a:solidFill>
                <a:latin typeface="Calibri"/>
                <a:cs typeface="Calibri"/>
              </a:rPr>
              <a:t>ГОЛОВИ</a:t>
            </a:r>
            <a:endParaRPr sz="2000" dirty="0">
              <a:latin typeface="Calibri"/>
              <a:cs typeface="Calibri"/>
            </a:endParaRPr>
          </a:p>
          <a:p>
            <a:pPr>
              <a:lnSpc>
                <a:spcPct val="100000"/>
              </a:lnSpc>
            </a:pPr>
            <a:endParaRPr sz="2000" dirty="0">
              <a:latin typeface="Calibri"/>
              <a:cs typeface="Calibri"/>
            </a:endParaRPr>
          </a:p>
          <a:p>
            <a:pPr>
              <a:lnSpc>
                <a:spcPct val="100000"/>
              </a:lnSpc>
              <a:spcBef>
                <a:spcPts val="45"/>
              </a:spcBef>
            </a:pPr>
            <a:endParaRPr sz="1650" dirty="0">
              <a:latin typeface="Calibri"/>
              <a:cs typeface="Calibri"/>
            </a:endParaRPr>
          </a:p>
          <a:p>
            <a:pPr algn="just"/>
            <a:r>
              <a:rPr lang="uk-UA" dirty="0">
                <a:solidFill>
                  <a:schemeClr val="tx2">
                    <a:lumMod val="75000"/>
                  </a:schemeClr>
                </a:solidFill>
              </a:rPr>
              <a:t>Проводився до 24 лютого 2022р. моніторинг фактів подачі електронних декларацій посадових осіб номенклатури посад міського голови, зокрема декларації «кандидата на посаду», «щорічної декларації», «перед звільненням», «після звільнення» відповідно до Закону України «Про запобігання корупції».</a:t>
            </a: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6811009">
              <a:lnSpc>
                <a:spcPct val="100000"/>
              </a:lnSpc>
              <a:spcBef>
                <a:spcPts val="95"/>
              </a:spcBef>
            </a:pPr>
            <a:r>
              <a:rPr spc="-5" dirty="0"/>
              <a:t>ВІДДІЛ</a:t>
            </a:r>
            <a:r>
              <a:rPr spc="30" dirty="0"/>
              <a:t> </a:t>
            </a:r>
            <a:r>
              <a:rPr spc="-15" dirty="0"/>
              <a:t>КАДРОВОГО</a:t>
            </a:r>
            <a:r>
              <a:rPr spc="-5" dirty="0"/>
              <a:t> </a:t>
            </a:r>
            <a:r>
              <a:rPr spc="-20" dirty="0"/>
              <a:t>ДІЛОВОДСТВА</a:t>
            </a:r>
            <a:r>
              <a:rPr spc="60" dirty="0"/>
              <a:t> </a:t>
            </a:r>
            <a:r>
              <a:rPr spc="-80" dirty="0"/>
              <a:t>ТА</a:t>
            </a:r>
            <a:r>
              <a:rPr spc="15" dirty="0"/>
              <a:t> </a:t>
            </a:r>
            <a:r>
              <a:rPr spc="-45" dirty="0"/>
              <a:t>АУДИТУ</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890" y="201526"/>
            <a:ext cx="12183110" cy="6654165"/>
            <a:chOff x="0" y="0"/>
            <a:chExt cx="12183110" cy="6654165"/>
          </a:xfrm>
        </p:grpSpPr>
        <p:pic>
          <p:nvPicPr>
            <p:cNvPr id="3" name="object 3"/>
            <p:cNvPicPr/>
            <p:nvPr/>
          </p:nvPicPr>
          <p:blipFill>
            <a:blip r:embed="rId2" cstate="print"/>
            <a:stretch>
              <a:fillRect/>
            </a:stretch>
          </p:blipFill>
          <p:spPr>
            <a:xfrm>
              <a:off x="0" y="0"/>
              <a:ext cx="12182856" cy="6653783"/>
            </a:xfrm>
            <a:prstGeom prst="rect">
              <a:avLst/>
            </a:prstGeom>
          </p:spPr>
        </p:pic>
        <p:sp>
          <p:nvSpPr>
            <p:cNvPr id="4" name="object 4"/>
            <p:cNvSpPr/>
            <p:nvPr/>
          </p:nvSpPr>
          <p:spPr>
            <a:xfrm>
              <a:off x="3718560" y="615695"/>
              <a:ext cx="4142740" cy="5013960"/>
            </a:xfrm>
            <a:custGeom>
              <a:avLst/>
              <a:gdLst/>
              <a:ahLst/>
              <a:cxnLst/>
              <a:rect l="l" t="t" r="r" b="b"/>
              <a:pathLst>
                <a:path w="4142740" h="5013960">
                  <a:moveTo>
                    <a:pt x="45720" y="0"/>
                  </a:moveTo>
                  <a:lnTo>
                    <a:pt x="0" y="0"/>
                  </a:lnTo>
                  <a:lnTo>
                    <a:pt x="0" y="5013960"/>
                  </a:lnTo>
                  <a:lnTo>
                    <a:pt x="45720" y="5013960"/>
                  </a:lnTo>
                  <a:lnTo>
                    <a:pt x="45720" y="0"/>
                  </a:lnTo>
                  <a:close/>
                </a:path>
                <a:path w="4142740" h="5013960">
                  <a:moveTo>
                    <a:pt x="4142232" y="0"/>
                  </a:moveTo>
                  <a:lnTo>
                    <a:pt x="4096512" y="0"/>
                  </a:lnTo>
                  <a:lnTo>
                    <a:pt x="4096512" y="5013960"/>
                  </a:lnTo>
                  <a:lnTo>
                    <a:pt x="4142232" y="5013960"/>
                  </a:lnTo>
                  <a:lnTo>
                    <a:pt x="4142232" y="0"/>
                  </a:lnTo>
                  <a:close/>
                </a:path>
              </a:pathLst>
            </a:custGeom>
            <a:solidFill>
              <a:srgbClr val="D9D9D9"/>
            </a:solidFill>
          </p:spPr>
          <p:txBody>
            <a:bodyPr wrap="square" lIns="0" tIns="0" rIns="0" bIns="0" rtlCol="0"/>
            <a:lstStyle/>
            <a:p>
              <a:endParaRPr/>
            </a:p>
          </p:txBody>
        </p:sp>
      </p:grpSp>
      <p:sp>
        <p:nvSpPr>
          <p:cNvPr id="5" name="object 5"/>
          <p:cNvSpPr txBox="1">
            <a:spLocks noGrp="1"/>
          </p:cNvSpPr>
          <p:nvPr>
            <p:ph type="title"/>
          </p:nvPr>
        </p:nvSpPr>
        <p:spPr>
          <a:xfrm>
            <a:off x="6800625" y="102030"/>
            <a:ext cx="5122545" cy="329565"/>
          </a:xfrm>
          <a:prstGeom prst="rect">
            <a:avLst/>
          </a:prstGeom>
        </p:spPr>
        <p:txBody>
          <a:bodyPr vert="horz" wrap="square" lIns="0" tIns="12065" rIns="0" bIns="0" rtlCol="0">
            <a:spAutoFit/>
          </a:bodyPr>
          <a:lstStyle/>
          <a:p>
            <a:pPr marL="12700">
              <a:lnSpc>
                <a:spcPct val="100000"/>
              </a:lnSpc>
              <a:spcBef>
                <a:spcPts val="95"/>
              </a:spcBef>
            </a:pPr>
            <a:r>
              <a:rPr spc="-5" dirty="0"/>
              <a:t>ВІДДІЛ</a:t>
            </a:r>
            <a:r>
              <a:rPr spc="30" dirty="0"/>
              <a:t> </a:t>
            </a:r>
            <a:r>
              <a:rPr spc="-15" dirty="0"/>
              <a:t>КАДРОВОГО</a:t>
            </a:r>
            <a:r>
              <a:rPr spc="-5" dirty="0"/>
              <a:t> </a:t>
            </a:r>
            <a:r>
              <a:rPr spc="-20" dirty="0"/>
              <a:t>ДІЛОВОДСТВА</a:t>
            </a:r>
            <a:r>
              <a:rPr spc="60" dirty="0"/>
              <a:t> </a:t>
            </a:r>
            <a:r>
              <a:rPr spc="-80" dirty="0"/>
              <a:t>ТА</a:t>
            </a:r>
            <a:r>
              <a:rPr spc="15" dirty="0"/>
              <a:t> </a:t>
            </a:r>
            <a:r>
              <a:rPr spc="-45" dirty="0"/>
              <a:t>АУДИТУ</a:t>
            </a:r>
          </a:p>
        </p:txBody>
      </p:sp>
      <p:pic>
        <p:nvPicPr>
          <p:cNvPr id="6" name="object 6"/>
          <p:cNvPicPr/>
          <p:nvPr/>
        </p:nvPicPr>
        <p:blipFill>
          <a:blip r:embed="rId3" cstate="print"/>
          <a:stretch>
            <a:fillRect/>
          </a:stretch>
        </p:blipFill>
        <p:spPr>
          <a:xfrm>
            <a:off x="551687" y="1493519"/>
            <a:ext cx="1661160" cy="1444752"/>
          </a:xfrm>
          <a:prstGeom prst="rect">
            <a:avLst/>
          </a:prstGeom>
        </p:spPr>
      </p:pic>
      <p:sp>
        <p:nvSpPr>
          <p:cNvPr id="7" name="object 7"/>
          <p:cNvSpPr txBox="1"/>
          <p:nvPr/>
        </p:nvSpPr>
        <p:spPr>
          <a:xfrm>
            <a:off x="1083970" y="1999869"/>
            <a:ext cx="537845" cy="329565"/>
          </a:xfrm>
          <a:prstGeom prst="rect">
            <a:avLst/>
          </a:prstGeom>
        </p:spPr>
        <p:txBody>
          <a:bodyPr vert="horz" wrap="square" lIns="0" tIns="11430" rIns="0" bIns="0" rtlCol="0">
            <a:spAutoFit/>
          </a:bodyPr>
          <a:lstStyle/>
          <a:p>
            <a:pPr marL="12700">
              <a:lnSpc>
                <a:spcPct val="100000"/>
              </a:lnSpc>
              <a:spcBef>
                <a:spcPts val="90"/>
              </a:spcBef>
            </a:pPr>
            <a:r>
              <a:rPr lang="uk-UA" sz="2000" b="1" spc="-10" dirty="0" smtClean="0">
                <a:solidFill>
                  <a:srgbClr val="1F3863"/>
                </a:solidFill>
                <a:latin typeface="Calibri"/>
                <a:cs typeface="Calibri"/>
              </a:rPr>
              <a:t>1360</a:t>
            </a:r>
            <a:endParaRPr sz="2000" dirty="0">
              <a:latin typeface="Calibri"/>
              <a:cs typeface="Calibri"/>
            </a:endParaRPr>
          </a:p>
        </p:txBody>
      </p:sp>
      <p:sp>
        <p:nvSpPr>
          <p:cNvPr id="8" name="object 8"/>
          <p:cNvSpPr txBox="1"/>
          <p:nvPr/>
        </p:nvSpPr>
        <p:spPr>
          <a:xfrm>
            <a:off x="833649" y="424217"/>
            <a:ext cx="1897380" cy="259686"/>
          </a:xfrm>
          <a:prstGeom prst="rect">
            <a:avLst/>
          </a:prstGeom>
        </p:spPr>
        <p:txBody>
          <a:bodyPr vert="horz" wrap="square" lIns="0" tIns="13335" rIns="0" bIns="0" rtlCol="0">
            <a:spAutoFit/>
          </a:bodyPr>
          <a:lstStyle/>
          <a:p>
            <a:pPr marL="12700">
              <a:lnSpc>
                <a:spcPct val="100000"/>
              </a:lnSpc>
              <a:spcBef>
                <a:spcPts val="105"/>
              </a:spcBef>
            </a:pPr>
            <a:r>
              <a:rPr sz="1600" b="1" dirty="0">
                <a:solidFill>
                  <a:srgbClr val="1F3863"/>
                </a:solidFill>
                <a:latin typeface="Calibri"/>
                <a:cs typeface="Calibri"/>
              </a:rPr>
              <a:t>У</a:t>
            </a:r>
            <a:r>
              <a:rPr sz="1600" b="1" spc="-15" dirty="0">
                <a:solidFill>
                  <a:srgbClr val="1F3863"/>
                </a:solidFill>
                <a:latin typeface="Calibri"/>
                <a:cs typeface="Calibri"/>
              </a:rPr>
              <a:t> </a:t>
            </a:r>
            <a:r>
              <a:rPr sz="1600" b="1" dirty="0" smtClean="0">
                <a:solidFill>
                  <a:srgbClr val="1F3863"/>
                </a:solidFill>
                <a:latin typeface="Calibri"/>
                <a:cs typeface="Calibri"/>
              </a:rPr>
              <a:t>202</a:t>
            </a:r>
            <a:r>
              <a:rPr lang="uk-UA" sz="1600" b="1" dirty="0" smtClean="0">
                <a:solidFill>
                  <a:srgbClr val="1F3863"/>
                </a:solidFill>
                <a:latin typeface="Calibri"/>
                <a:cs typeface="Calibri"/>
              </a:rPr>
              <a:t>2</a:t>
            </a:r>
            <a:r>
              <a:rPr sz="1600" b="1" spc="-50" dirty="0" smtClean="0">
                <a:solidFill>
                  <a:srgbClr val="1F3863"/>
                </a:solidFill>
                <a:latin typeface="Calibri"/>
                <a:cs typeface="Calibri"/>
              </a:rPr>
              <a:t> </a:t>
            </a:r>
            <a:r>
              <a:rPr sz="1600" b="1" dirty="0">
                <a:solidFill>
                  <a:srgbClr val="1F3863"/>
                </a:solidFill>
                <a:latin typeface="Calibri"/>
                <a:cs typeface="Calibri"/>
              </a:rPr>
              <a:t>РОЦІ</a:t>
            </a:r>
            <a:r>
              <a:rPr sz="1600" b="1" spc="-45" dirty="0">
                <a:solidFill>
                  <a:srgbClr val="1F3863"/>
                </a:solidFill>
                <a:latin typeface="Calibri"/>
                <a:cs typeface="Calibri"/>
              </a:rPr>
              <a:t> </a:t>
            </a:r>
            <a:r>
              <a:rPr sz="1600" b="1" spc="5" dirty="0">
                <a:solidFill>
                  <a:srgbClr val="1F3863"/>
                </a:solidFill>
                <a:latin typeface="Calibri"/>
                <a:cs typeface="Calibri"/>
              </a:rPr>
              <a:t>ВИДАНО</a:t>
            </a:r>
            <a:endParaRPr sz="1600" dirty="0">
              <a:latin typeface="Calibri"/>
              <a:cs typeface="Calibri"/>
            </a:endParaRPr>
          </a:p>
        </p:txBody>
      </p:sp>
      <p:sp>
        <p:nvSpPr>
          <p:cNvPr id="9" name="object 9"/>
          <p:cNvSpPr txBox="1"/>
          <p:nvPr/>
        </p:nvSpPr>
        <p:spPr>
          <a:xfrm>
            <a:off x="2002663" y="2695397"/>
            <a:ext cx="1616455" cy="998991"/>
          </a:xfrm>
          <a:prstGeom prst="rect">
            <a:avLst/>
          </a:prstGeom>
        </p:spPr>
        <p:txBody>
          <a:bodyPr vert="horz" wrap="square" lIns="0" tIns="13970" rIns="0" bIns="0" rtlCol="0">
            <a:spAutoFit/>
          </a:bodyPr>
          <a:lstStyle/>
          <a:p>
            <a:pPr marL="12700">
              <a:lnSpc>
                <a:spcPct val="100000"/>
              </a:lnSpc>
              <a:spcBef>
                <a:spcPts val="110"/>
              </a:spcBef>
            </a:pPr>
            <a:r>
              <a:rPr lang="uk-UA" sz="1600" b="1" spc="-5" dirty="0" smtClean="0">
                <a:solidFill>
                  <a:srgbClr val="1F3863"/>
                </a:solidFill>
                <a:latin typeface="Calibri"/>
                <a:cs typeface="Calibri"/>
              </a:rPr>
              <a:t>Посвідчень працівникам Львівської міської ради</a:t>
            </a:r>
            <a:endParaRPr sz="1600" dirty="0">
              <a:latin typeface="Calibri"/>
              <a:cs typeface="Calibri"/>
            </a:endParaRPr>
          </a:p>
        </p:txBody>
      </p:sp>
      <p:grpSp>
        <p:nvGrpSpPr>
          <p:cNvPr id="10" name="object 10"/>
          <p:cNvGrpSpPr/>
          <p:nvPr/>
        </p:nvGrpSpPr>
        <p:grpSpPr>
          <a:xfrm>
            <a:off x="4078223" y="1633727"/>
            <a:ext cx="3276600" cy="3618229"/>
            <a:chOff x="4078223" y="1633727"/>
            <a:chExt cx="3276600" cy="3618229"/>
          </a:xfrm>
        </p:grpSpPr>
        <p:pic>
          <p:nvPicPr>
            <p:cNvPr id="11" name="object 11"/>
            <p:cNvPicPr/>
            <p:nvPr/>
          </p:nvPicPr>
          <p:blipFill>
            <a:blip r:embed="rId4" cstate="print"/>
            <a:stretch>
              <a:fillRect/>
            </a:stretch>
          </p:blipFill>
          <p:spPr>
            <a:xfrm>
              <a:off x="4078223" y="1633727"/>
              <a:ext cx="1267968" cy="1588008"/>
            </a:xfrm>
            <a:prstGeom prst="rect">
              <a:avLst/>
            </a:prstGeom>
          </p:spPr>
        </p:pic>
        <p:pic>
          <p:nvPicPr>
            <p:cNvPr id="12" name="object 12"/>
            <p:cNvPicPr/>
            <p:nvPr/>
          </p:nvPicPr>
          <p:blipFill>
            <a:blip r:embed="rId5" cstate="print"/>
            <a:stretch>
              <a:fillRect/>
            </a:stretch>
          </p:blipFill>
          <p:spPr>
            <a:xfrm>
              <a:off x="6089903" y="3663695"/>
              <a:ext cx="1264920" cy="1588008"/>
            </a:xfrm>
            <a:prstGeom prst="rect">
              <a:avLst/>
            </a:prstGeom>
          </p:spPr>
        </p:pic>
      </p:grpSp>
      <p:sp>
        <p:nvSpPr>
          <p:cNvPr id="13" name="object 13"/>
          <p:cNvSpPr txBox="1"/>
          <p:nvPr/>
        </p:nvSpPr>
        <p:spPr>
          <a:xfrm>
            <a:off x="4528503" y="2084908"/>
            <a:ext cx="537845" cy="329565"/>
          </a:xfrm>
          <a:prstGeom prst="rect">
            <a:avLst/>
          </a:prstGeom>
        </p:spPr>
        <p:txBody>
          <a:bodyPr vert="horz" wrap="square" lIns="0" tIns="12065" rIns="0" bIns="0" rtlCol="0">
            <a:spAutoFit/>
          </a:bodyPr>
          <a:lstStyle/>
          <a:p>
            <a:pPr marL="12700">
              <a:lnSpc>
                <a:spcPct val="100000"/>
              </a:lnSpc>
              <a:spcBef>
                <a:spcPts val="95"/>
              </a:spcBef>
            </a:pPr>
            <a:r>
              <a:rPr lang="uk-UA" sz="2000" b="1" spc="-10" dirty="0" smtClean="0">
                <a:solidFill>
                  <a:srgbClr val="FFFFFF"/>
                </a:solidFill>
                <a:latin typeface="Calibri"/>
                <a:cs typeface="Calibri"/>
              </a:rPr>
              <a:t>900</a:t>
            </a:r>
            <a:endParaRPr sz="2000" dirty="0">
              <a:latin typeface="Calibri"/>
              <a:cs typeface="Calibri"/>
            </a:endParaRPr>
          </a:p>
        </p:txBody>
      </p:sp>
      <p:sp>
        <p:nvSpPr>
          <p:cNvPr id="14" name="object 14"/>
          <p:cNvSpPr txBox="1"/>
          <p:nvPr/>
        </p:nvSpPr>
        <p:spPr>
          <a:xfrm>
            <a:off x="6427849" y="4070176"/>
            <a:ext cx="589027" cy="319959"/>
          </a:xfrm>
          <a:prstGeom prst="rect">
            <a:avLst/>
          </a:prstGeom>
        </p:spPr>
        <p:txBody>
          <a:bodyPr vert="horz" wrap="square" lIns="0" tIns="12065" rIns="0" bIns="0" rtlCol="0">
            <a:spAutoFit/>
          </a:bodyPr>
          <a:lstStyle/>
          <a:p>
            <a:pPr marL="12700" algn="ctr">
              <a:lnSpc>
                <a:spcPct val="100000"/>
              </a:lnSpc>
              <a:spcBef>
                <a:spcPts val="95"/>
              </a:spcBef>
            </a:pPr>
            <a:r>
              <a:rPr lang="uk-UA" sz="2000" b="1" spc="-10" dirty="0" smtClean="0">
                <a:solidFill>
                  <a:srgbClr val="FFFFFF"/>
                </a:solidFill>
                <a:latin typeface="Calibri"/>
                <a:cs typeface="Calibri"/>
              </a:rPr>
              <a:t>150</a:t>
            </a:r>
            <a:endParaRPr sz="2000" dirty="0">
              <a:latin typeface="Calibri"/>
              <a:cs typeface="Calibri"/>
            </a:endParaRPr>
          </a:p>
        </p:txBody>
      </p:sp>
      <p:sp>
        <p:nvSpPr>
          <p:cNvPr id="15" name="object 15"/>
          <p:cNvSpPr txBox="1"/>
          <p:nvPr/>
        </p:nvSpPr>
        <p:spPr>
          <a:xfrm>
            <a:off x="7182335" y="495762"/>
            <a:ext cx="1297940" cy="270510"/>
          </a:xfrm>
          <a:prstGeom prst="rect">
            <a:avLst/>
          </a:prstGeom>
        </p:spPr>
        <p:txBody>
          <a:bodyPr vert="horz" wrap="square" lIns="0" tIns="13335" rIns="0" bIns="0" rtlCol="0">
            <a:spAutoFit/>
          </a:bodyPr>
          <a:lstStyle/>
          <a:p>
            <a:pPr marL="12700">
              <a:lnSpc>
                <a:spcPct val="100000"/>
              </a:lnSpc>
              <a:spcBef>
                <a:spcPts val="105"/>
              </a:spcBef>
            </a:pPr>
            <a:r>
              <a:rPr sz="1600" b="1" spc="-15" dirty="0">
                <a:solidFill>
                  <a:srgbClr val="1F3863"/>
                </a:solidFill>
                <a:latin typeface="Calibri"/>
                <a:cs typeface="Calibri"/>
              </a:rPr>
              <a:t>ПІДГОТОВАНО</a:t>
            </a:r>
            <a:endParaRPr sz="1600" dirty="0">
              <a:latin typeface="Calibri"/>
              <a:cs typeface="Calibri"/>
            </a:endParaRPr>
          </a:p>
        </p:txBody>
      </p:sp>
      <p:sp>
        <p:nvSpPr>
          <p:cNvPr id="16" name="object 16"/>
          <p:cNvSpPr txBox="1"/>
          <p:nvPr/>
        </p:nvSpPr>
        <p:spPr>
          <a:xfrm>
            <a:off x="5445633" y="1809063"/>
            <a:ext cx="1719580" cy="998991"/>
          </a:xfrm>
          <a:prstGeom prst="rect">
            <a:avLst/>
          </a:prstGeom>
        </p:spPr>
        <p:txBody>
          <a:bodyPr vert="horz" wrap="square" lIns="0" tIns="13970" rIns="0" bIns="0" rtlCol="0">
            <a:spAutoFit/>
          </a:bodyPr>
          <a:lstStyle/>
          <a:p>
            <a:pPr marL="12700">
              <a:lnSpc>
                <a:spcPct val="100000"/>
              </a:lnSpc>
              <a:spcBef>
                <a:spcPts val="110"/>
              </a:spcBef>
            </a:pPr>
            <a:r>
              <a:rPr lang="uk-UA" sz="1600" b="1" spc="-5" dirty="0" smtClean="0">
                <a:solidFill>
                  <a:srgbClr val="1F3863"/>
                </a:solidFill>
                <a:latin typeface="Calibri"/>
                <a:cs typeface="Calibri"/>
              </a:rPr>
              <a:t>Розпоряджень Львівського міського голови з кадрових питань</a:t>
            </a:r>
            <a:endParaRPr sz="1600" dirty="0">
              <a:latin typeface="Calibri"/>
              <a:cs typeface="Calibri"/>
            </a:endParaRPr>
          </a:p>
        </p:txBody>
      </p:sp>
      <p:sp>
        <p:nvSpPr>
          <p:cNvPr id="17" name="object 17"/>
          <p:cNvSpPr txBox="1"/>
          <p:nvPr/>
        </p:nvSpPr>
        <p:spPr>
          <a:xfrm>
            <a:off x="5945251" y="3601288"/>
            <a:ext cx="222250" cy="260328"/>
          </a:xfrm>
          <a:prstGeom prst="rect">
            <a:avLst/>
          </a:prstGeom>
        </p:spPr>
        <p:txBody>
          <a:bodyPr vert="horz" wrap="square" lIns="0" tIns="13970" rIns="0" bIns="0" rtlCol="0">
            <a:spAutoFit/>
          </a:bodyPr>
          <a:lstStyle/>
          <a:p>
            <a:pPr marL="12700">
              <a:lnSpc>
                <a:spcPct val="100000"/>
              </a:lnSpc>
              <a:spcBef>
                <a:spcPts val="110"/>
              </a:spcBef>
            </a:pPr>
            <a:r>
              <a:rPr lang="uk-UA" sz="1600" b="1" spc="-125" dirty="0" smtClean="0">
                <a:solidFill>
                  <a:srgbClr val="1F3863"/>
                </a:solidFill>
                <a:latin typeface="Calibri"/>
                <a:cs typeface="Calibri"/>
              </a:rPr>
              <a:t>та</a:t>
            </a:r>
            <a:endParaRPr sz="1600" dirty="0">
              <a:latin typeface="Calibri"/>
              <a:cs typeface="Calibri"/>
            </a:endParaRPr>
          </a:p>
        </p:txBody>
      </p:sp>
      <p:sp>
        <p:nvSpPr>
          <p:cNvPr id="18" name="object 18"/>
          <p:cNvSpPr txBox="1"/>
          <p:nvPr/>
        </p:nvSpPr>
        <p:spPr>
          <a:xfrm>
            <a:off x="4950714" y="4126229"/>
            <a:ext cx="1304290" cy="752129"/>
          </a:xfrm>
          <a:prstGeom prst="rect">
            <a:avLst/>
          </a:prstGeom>
        </p:spPr>
        <p:txBody>
          <a:bodyPr vert="horz" wrap="square" lIns="0" tIns="13335" rIns="0" bIns="0" rtlCol="0">
            <a:spAutoFit/>
          </a:bodyPr>
          <a:lstStyle/>
          <a:p>
            <a:pPr marL="12700" marR="5080">
              <a:lnSpc>
                <a:spcPct val="100000"/>
              </a:lnSpc>
              <a:spcBef>
                <a:spcPts val="105"/>
              </a:spcBef>
            </a:pPr>
            <a:r>
              <a:rPr lang="uk-UA" sz="1600" b="1" dirty="0" smtClean="0">
                <a:solidFill>
                  <a:srgbClr val="1F3863"/>
                </a:solidFill>
                <a:latin typeface="Calibri"/>
                <a:cs typeface="Calibri"/>
              </a:rPr>
              <a:t>Наказів по управлінні персоналом</a:t>
            </a:r>
            <a:endParaRPr sz="1600" dirty="0">
              <a:latin typeface="Calibri"/>
              <a:cs typeface="Calibri"/>
            </a:endParaRPr>
          </a:p>
        </p:txBody>
      </p:sp>
      <p:sp>
        <p:nvSpPr>
          <p:cNvPr id="21" name="object 21"/>
          <p:cNvSpPr txBox="1"/>
          <p:nvPr/>
        </p:nvSpPr>
        <p:spPr>
          <a:xfrm>
            <a:off x="8179054" y="2097481"/>
            <a:ext cx="281940" cy="329565"/>
          </a:xfrm>
          <a:prstGeom prst="rect">
            <a:avLst/>
          </a:prstGeom>
        </p:spPr>
        <p:txBody>
          <a:bodyPr vert="horz" wrap="square" lIns="0" tIns="12065" rIns="0" bIns="0" rtlCol="0">
            <a:spAutoFit/>
          </a:bodyPr>
          <a:lstStyle/>
          <a:p>
            <a:pPr marL="12700">
              <a:lnSpc>
                <a:spcPct val="100000"/>
              </a:lnSpc>
              <a:spcBef>
                <a:spcPts val="95"/>
              </a:spcBef>
            </a:pPr>
            <a:r>
              <a:rPr lang="uk-UA" sz="2000" b="1" spc="-10" dirty="0" smtClean="0">
                <a:solidFill>
                  <a:srgbClr val="FFFFFF"/>
                </a:solidFill>
                <a:latin typeface="Calibri"/>
                <a:cs typeface="Calibri"/>
              </a:rPr>
              <a:t>7</a:t>
            </a:r>
            <a:endParaRPr sz="2000" dirty="0">
              <a:latin typeface="Calibri"/>
              <a:cs typeface="Calibri"/>
            </a:endParaRPr>
          </a:p>
        </p:txBody>
      </p:sp>
      <p:sp>
        <p:nvSpPr>
          <p:cNvPr id="23" name="object 23"/>
          <p:cNvSpPr txBox="1"/>
          <p:nvPr/>
        </p:nvSpPr>
        <p:spPr>
          <a:xfrm>
            <a:off x="8179054" y="2867660"/>
            <a:ext cx="281940" cy="329565"/>
          </a:xfrm>
          <a:prstGeom prst="rect">
            <a:avLst/>
          </a:prstGeom>
        </p:spPr>
        <p:txBody>
          <a:bodyPr vert="horz" wrap="square" lIns="0" tIns="11430" rIns="0" bIns="0" rtlCol="0">
            <a:spAutoFit/>
          </a:bodyPr>
          <a:lstStyle/>
          <a:p>
            <a:pPr marL="12700">
              <a:lnSpc>
                <a:spcPct val="100000"/>
              </a:lnSpc>
              <a:spcBef>
                <a:spcPts val="90"/>
              </a:spcBef>
            </a:pPr>
            <a:r>
              <a:rPr lang="uk-UA" sz="2000" b="1" spc="-10" dirty="0" smtClean="0">
                <a:solidFill>
                  <a:srgbClr val="FFFFFF"/>
                </a:solidFill>
                <a:latin typeface="Calibri"/>
                <a:cs typeface="Calibri"/>
              </a:rPr>
              <a:t>11</a:t>
            </a:r>
            <a:endParaRPr sz="2000" dirty="0">
              <a:latin typeface="Calibri"/>
              <a:cs typeface="Calibri"/>
            </a:endParaRPr>
          </a:p>
        </p:txBody>
      </p:sp>
      <p:sp>
        <p:nvSpPr>
          <p:cNvPr id="25" name="object 25"/>
          <p:cNvSpPr txBox="1"/>
          <p:nvPr/>
        </p:nvSpPr>
        <p:spPr>
          <a:xfrm>
            <a:off x="8243061" y="3651630"/>
            <a:ext cx="153670" cy="329565"/>
          </a:xfrm>
          <a:prstGeom prst="rect">
            <a:avLst/>
          </a:prstGeom>
        </p:spPr>
        <p:txBody>
          <a:bodyPr vert="horz" wrap="square" lIns="0" tIns="11430" rIns="0" bIns="0" rtlCol="0">
            <a:spAutoFit/>
          </a:bodyPr>
          <a:lstStyle/>
          <a:p>
            <a:pPr marL="12700">
              <a:lnSpc>
                <a:spcPct val="100000"/>
              </a:lnSpc>
              <a:spcBef>
                <a:spcPts val="90"/>
              </a:spcBef>
            </a:pPr>
            <a:r>
              <a:rPr lang="uk-UA" sz="2000" b="1" spc="-5" dirty="0" smtClean="0">
                <a:solidFill>
                  <a:srgbClr val="FFFFFF"/>
                </a:solidFill>
                <a:latin typeface="Calibri"/>
                <a:cs typeface="Calibri"/>
              </a:rPr>
              <a:t>6</a:t>
            </a:r>
            <a:endParaRPr sz="2000" dirty="0">
              <a:latin typeface="Calibri"/>
              <a:cs typeface="Calibri"/>
            </a:endParaRPr>
          </a:p>
        </p:txBody>
      </p:sp>
      <p:sp>
        <p:nvSpPr>
          <p:cNvPr id="27" name="object 27"/>
          <p:cNvSpPr txBox="1"/>
          <p:nvPr/>
        </p:nvSpPr>
        <p:spPr>
          <a:xfrm>
            <a:off x="8243061" y="4390135"/>
            <a:ext cx="153670" cy="319318"/>
          </a:xfrm>
          <a:prstGeom prst="rect">
            <a:avLst/>
          </a:prstGeom>
        </p:spPr>
        <p:txBody>
          <a:bodyPr vert="horz" wrap="square" lIns="0" tIns="11430" rIns="0" bIns="0" rtlCol="0">
            <a:spAutoFit/>
          </a:bodyPr>
          <a:lstStyle/>
          <a:p>
            <a:pPr marL="12700">
              <a:lnSpc>
                <a:spcPct val="100000"/>
              </a:lnSpc>
              <a:spcBef>
                <a:spcPts val="90"/>
              </a:spcBef>
            </a:pPr>
            <a:r>
              <a:rPr lang="uk-UA" sz="2000" b="1" spc="-5" dirty="0">
                <a:solidFill>
                  <a:srgbClr val="FFFFFF"/>
                </a:solidFill>
                <a:latin typeface="Calibri"/>
                <a:cs typeface="Calibri"/>
              </a:rPr>
              <a:t>6</a:t>
            </a:r>
            <a:endParaRPr sz="2000" dirty="0">
              <a:latin typeface="Calibri"/>
              <a:cs typeface="Calibri"/>
            </a:endParaRPr>
          </a:p>
        </p:txBody>
      </p:sp>
      <p:sp>
        <p:nvSpPr>
          <p:cNvPr id="29" name="object 29"/>
          <p:cNvSpPr txBox="1"/>
          <p:nvPr/>
        </p:nvSpPr>
        <p:spPr>
          <a:xfrm>
            <a:off x="8243061" y="5128640"/>
            <a:ext cx="153670" cy="329565"/>
          </a:xfrm>
          <a:prstGeom prst="rect">
            <a:avLst/>
          </a:prstGeom>
        </p:spPr>
        <p:txBody>
          <a:bodyPr vert="horz" wrap="square" lIns="0" tIns="11430" rIns="0" bIns="0" rtlCol="0">
            <a:spAutoFit/>
          </a:bodyPr>
          <a:lstStyle/>
          <a:p>
            <a:pPr marL="12700">
              <a:lnSpc>
                <a:spcPct val="100000"/>
              </a:lnSpc>
              <a:spcBef>
                <a:spcPts val="90"/>
              </a:spcBef>
            </a:pPr>
            <a:r>
              <a:rPr lang="uk-UA" sz="2000" b="1" spc="-5" dirty="0" smtClean="0">
                <a:solidFill>
                  <a:srgbClr val="FFFFFF"/>
                </a:solidFill>
                <a:latin typeface="Calibri"/>
                <a:cs typeface="Calibri"/>
              </a:rPr>
              <a:t>1</a:t>
            </a:r>
            <a:endParaRPr sz="2000" dirty="0">
              <a:latin typeface="Calibri"/>
              <a:cs typeface="Calibri"/>
            </a:endParaRPr>
          </a:p>
        </p:txBody>
      </p:sp>
      <p:sp>
        <p:nvSpPr>
          <p:cNvPr id="35" name="object 35"/>
          <p:cNvSpPr txBox="1"/>
          <p:nvPr/>
        </p:nvSpPr>
        <p:spPr>
          <a:xfrm>
            <a:off x="1477772" y="3374263"/>
            <a:ext cx="222250" cy="259686"/>
          </a:xfrm>
          <a:prstGeom prst="rect">
            <a:avLst/>
          </a:prstGeom>
        </p:spPr>
        <p:txBody>
          <a:bodyPr vert="horz" wrap="square" lIns="0" tIns="13335" rIns="0" bIns="0" rtlCol="0">
            <a:spAutoFit/>
          </a:bodyPr>
          <a:lstStyle/>
          <a:p>
            <a:pPr marL="12700">
              <a:lnSpc>
                <a:spcPct val="100000"/>
              </a:lnSpc>
              <a:spcBef>
                <a:spcPts val="105"/>
              </a:spcBef>
            </a:pPr>
            <a:r>
              <a:rPr lang="uk-UA" sz="1600" b="1" spc="-125" dirty="0" smtClean="0">
                <a:solidFill>
                  <a:srgbClr val="1F3863"/>
                </a:solidFill>
                <a:latin typeface="Calibri"/>
                <a:cs typeface="Calibri"/>
              </a:rPr>
              <a:t>та</a:t>
            </a:r>
            <a:endParaRPr sz="1600" dirty="0">
              <a:latin typeface="Calibri"/>
              <a:cs typeface="Calibri"/>
            </a:endParaRPr>
          </a:p>
        </p:txBody>
      </p:sp>
      <p:pic>
        <p:nvPicPr>
          <p:cNvPr id="36" name="object 36"/>
          <p:cNvPicPr/>
          <p:nvPr/>
        </p:nvPicPr>
        <p:blipFill>
          <a:blip r:embed="rId3" cstate="print"/>
          <a:stretch>
            <a:fillRect/>
          </a:stretch>
        </p:blipFill>
        <p:spPr>
          <a:xfrm>
            <a:off x="2054351" y="4105655"/>
            <a:ext cx="1664207" cy="1444752"/>
          </a:xfrm>
          <a:prstGeom prst="rect">
            <a:avLst/>
          </a:prstGeom>
        </p:spPr>
      </p:pic>
      <p:sp>
        <p:nvSpPr>
          <p:cNvPr id="37" name="object 37"/>
          <p:cNvSpPr txBox="1"/>
          <p:nvPr/>
        </p:nvSpPr>
        <p:spPr>
          <a:xfrm>
            <a:off x="2725673" y="4601717"/>
            <a:ext cx="281940" cy="329565"/>
          </a:xfrm>
          <a:prstGeom prst="rect">
            <a:avLst/>
          </a:prstGeom>
        </p:spPr>
        <p:txBody>
          <a:bodyPr vert="horz" wrap="square" lIns="0" tIns="11430" rIns="0" bIns="0" rtlCol="0">
            <a:spAutoFit/>
          </a:bodyPr>
          <a:lstStyle/>
          <a:p>
            <a:pPr marL="12700">
              <a:lnSpc>
                <a:spcPct val="100000"/>
              </a:lnSpc>
              <a:spcBef>
                <a:spcPts val="90"/>
              </a:spcBef>
            </a:pPr>
            <a:r>
              <a:rPr lang="uk-UA" sz="2000" b="1" spc="-10" dirty="0" smtClean="0">
                <a:solidFill>
                  <a:srgbClr val="1F3863"/>
                </a:solidFill>
                <a:latin typeface="Calibri"/>
                <a:cs typeface="Calibri"/>
              </a:rPr>
              <a:t>37</a:t>
            </a:r>
            <a:endParaRPr sz="2000" dirty="0">
              <a:latin typeface="Calibri"/>
              <a:cs typeface="Calibri"/>
            </a:endParaRPr>
          </a:p>
        </p:txBody>
      </p:sp>
      <p:sp>
        <p:nvSpPr>
          <p:cNvPr id="38" name="object 38"/>
          <p:cNvSpPr txBox="1"/>
          <p:nvPr/>
        </p:nvSpPr>
        <p:spPr>
          <a:xfrm>
            <a:off x="123850" y="4004817"/>
            <a:ext cx="1880870" cy="1737014"/>
          </a:xfrm>
          <a:prstGeom prst="rect">
            <a:avLst/>
          </a:prstGeom>
        </p:spPr>
        <p:txBody>
          <a:bodyPr vert="horz" wrap="square" lIns="0" tIns="13335" rIns="0" bIns="0" rtlCol="0">
            <a:spAutoFit/>
          </a:bodyPr>
          <a:lstStyle/>
          <a:p>
            <a:pPr marL="12700" marR="5080">
              <a:lnSpc>
                <a:spcPct val="100000"/>
              </a:lnSpc>
              <a:spcBef>
                <a:spcPts val="105"/>
              </a:spcBef>
            </a:pPr>
            <a:r>
              <a:rPr lang="uk-UA" sz="1600" b="1" dirty="0" smtClean="0">
                <a:solidFill>
                  <a:srgbClr val="001F5F"/>
                </a:solidFill>
                <a:latin typeface="Calibri"/>
                <a:cs typeface="Calibri"/>
              </a:rPr>
              <a:t>Довідок з місця праці,  біографічних довідок посадових осіб номенклатури посад та характеристик з місця праці</a:t>
            </a:r>
            <a:endParaRPr sz="1600" dirty="0">
              <a:latin typeface="Calibri"/>
              <a:cs typeface="Calibri"/>
            </a:endParaRPr>
          </a:p>
        </p:txBody>
      </p:sp>
      <p:pic>
        <p:nvPicPr>
          <p:cNvPr id="39" name="object 12"/>
          <p:cNvPicPr/>
          <p:nvPr/>
        </p:nvPicPr>
        <p:blipFill>
          <a:blip r:embed="rId5" cstate="print"/>
          <a:stretch>
            <a:fillRect/>
          </a:stretch>
        </p:blipFill>
        <p:spPr>
          <a:xfrm>
            <a:off x="8096978" y="2381254"/>
            <a:ext cx="1264920" cy="1588008"/>
          </a:xfrm>
          <a:prstGeom prst="rect">
            <a:avLst/>
          </a:prstGeom>
        </p:spPr>
      </p:pic>
      <p:sp>
        <p:nvSpPr>
          <p:cNvPr id="40" name="object 14"/>
          <p:cNvSpPr txBox="1"/>
          <p:nvPr/>
        </p:nvSpPr>
        <p:spPr>
          <a:xfrm>
            <a:off x="8425026" y="2821961"/>
            <a:ext cx="608823" cy="319959"/>
          </a:xfrm>
          <a:prstGeom prst="rect">
            <a:avLst/>
          </a:prstGeom>
        </p:spPr>
        <p:txBody>
          <a:bodyPr vert="horz" wrap="square" lIns="0" tIns="12065" rIns="0" bIns="0" rtlCol="0">
            <a:spAutoFit/>
          </a:bodyPr>
          <a:lstStyle/>
          <a:p>
            <a:pPr marL="12700" algn="ctr">
              <a:lnSpc>
                <a:spcPct val="100000"/>
              </a:lnSpc>
              <a:spcBef>
                <a:spcPts val="95"/>
              </a:spcBef>
            </a:pPr>
            <a:r>
              <a:rPr lang="uk-UA" sz="2000" b="1" spc="-10" dirty="0" smtClean="0">
                <a:solidFill>
                  <a:srgbClr val="FFFFFF"/>
                </a:solidFill>
                <a:latin typeface="Calibri"/>
                <a:cs typeface="Calibri"/>
              </a:rPr>
              <a:t>35</a:t>
            </a:r>
            <a:endParaRPr sz="2000" dirty="0">
              <a:latin typeface="Calibri"/>
              <a:cs typeface="Calibri"/>
            </a:endParaRPr>
          </a:p>
        </p:txBody>
      </p:sp>
      <p:sp>
        <p:nvSpPr>
          <p:cNvPr id="41" name="object 18"/>
          <p:cNvSpPr txBox="1"/>
          <p:nvPr/>
        </p:nvSpPr>
        <p:spPr>
          <a:xfrm>
            <a:off x="9614291" y="2572651"/>
            <a:ext cx="2273454" cy="752129"/>
          </a:xfrm>
          <a:prstGeom prst="rect">
            <a:avLst/>
          </a:prstGeom>
        </p:spPr>
        <p:txBody>
          <a:bodyPr vert="horz" wrap="square" lIns="0" tIns="13335" rIns="0" bIns="0" rtlCol="0">
            <a:spAutoFit/>
          </a:bodyPr>
          <a:lstStyle/>
          <a:p>
            <a:pPr marL="12700" marR="5080">
              <a:lnSpc>
                <a:spcPct val="100000"/>
              </a:lnSpc>
              <a:spcBef>
                <a:spcPts val="105"/>
              </a:spcBef>
            </a:pPr>
            <a:r>
              <a:rPr lang="uk-UA" sz="1600" b="1" dirty="0" smtClean="0">
                <a:solidFill>
                  <a:srgbClr val="1F3863"/>
                </a:solidFill>
                <a:latin typeface="Calibri"/>
                <a:cs typeface="Calibri"/>
              </a:rPr>
              <a:t>Підготовлено відповідей на інформаційні запити та звернення.</a:t>
            </a:r>
            <a:endParaRPr sz="1600" dirty="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7999"/>
          </a:xfrm>
          <a:prstGeom prst="rect">
            <a:avLst/>
          </a:prstGeom>
        </p:spPr>
      </p:pic>
      <p:sp>
        <p:nvSpPr>
          <p:cNvPr id="3" name="object 3"/>
          <p:cNvSpPr txBox="1"/>
          <p:nvPr/>
        </p:nvSpPr>
        <p:spPr>
          <a:xfrm>
            <a:off x="4996688" y="656082"/>
            <a:ext cx="6966712" cy="6168355"/>
          </a:xfrm>
          <a:prstGeom prst="rect">
            <a:avLst/>
          </a:prstGeom>
        </p:spPr>
        <p:txBody>
          <a:bodyPr vert="horz" wrap="square" lIns="0" tIns="12700" rIns="0" bIns="0" rtlCol="0">
            <a:spAutoFit/>
          </a:bodyPr>
          <a:lstStyle/>
          <a:p>
            <a:pPr algn="just"/>
            <a:r>
              <a:rPr lang="uk-UA" sz="1600" b="1" dirty="0">
                <a:solidFill>
                  <a:schemeClr val="tx2">
                    <a:lumMod val="75000"/>
                  </a:schemeClr>
                </a:solidFill>
              </a:rPr>
              <a:t>У 2022 році у Львові зареєстровано 30297 нещасних випадків невиробничого характеру, потерпілих осіб 30404, з них – 3809 – діти віком до 14 років. </a:t>
            </a:r>
            <a:endParaRPr lang="uk-UA" sz="1600" b="1" dirty="0" smtClean="0">
              <a:solidFill>
                <a:schemeClr val="tx2">
                  <a:lumMod val="75000"/>
                </a:schemeClr>
              </a:solidFill>
            </a:endParaRPr>
          </a:p>
          <a:p>
            <a:pPr algn="just"/>
            <a:endParaRPr lang="uk-UA" sz="1600" b="1" dirty="0">
              <a:solidFill>
                <a:schemeClr val="tx2">
                  <a:lumMod val="75000"/>
                </a:schemeClr>
              </a:solidFill>
            </a:endParaRPr>
          </a:p>
          <a:p>
            <a:pPr algn="just"/>
            <a:r>
              <a:rPr lang="uk-UA" sz="1600" b="1" dirty="0">
                <a:solidFill>
                  <a:schemeClr val="tx2">
                    <a:lumMod val="75000"/>
                  </a:schemeClr>
                </a:solidFill>
              </a:rPr>
              <a:t>Проведено повторні інструктажі з питань охорони праці на робочому місці (розроблена та затверджена інструкція з охорони праці «Порядок дій у разі хімічної небезпеки»)та проведено перевірку знань працівників управління.</a:t>
            </a:r>
          </a:p>
          <a:p>
            <a:pPr algn="just"/>
            <a:r>
              <a:rPr lang="uk-UA" sz="1600" b="1" dirty="0">
                <a:solidFill>
                  <a:schemeClr val="tx2">
                    <a:lumMod val="75000"/>
                  </a:schemeClr>
                </a:solidFill>
              </a:rPr>
              <a:t>Протягом року керівник відділу кадрового діловодства та аудиту приймав участь у роботі комісії,  які створювались розпорядженням Львівського міського голови для розгляду можливого конфлікту інтересів в </a:t>
            </a:r>
            <a:r>
              <a:rPr lang="uk-UA" sz="1600" b="1" dirty="0" err="1">
                <a:solidFill>
                  <a:schemeClr val="tx2">
                    <a:lumMod val="75000"/>
                  </a:schemeClr>
                </a:solidFill>
              </a:rPr>
              <a:t>УДЮМКах</a:t>
            </a:r>
            <a:r>
              <a:rPr lang="uk-UA" sz="1600" b="1" dirty="0">
                <a:solidFill>
                  <a:schemeClr val="tx2">
                    <a:lumMod val="75000"/>
                  </a:schemeClr>
                </a:solidFill>
              </a:rPr>
              <a:t>, уповноваженим органом яких є управління молодіжної політики департаменту розвитку Львівської міської ради</a:t>
            </a:r>
            <a:r>
              <a:rPr lang="uk-UA" sz="1600" b="1" dirty="0" smtClean="0">
                <a:solidFill>
                  <a:schemeClr val="tx2">
                    <a:lumMod val="75000"/>
                  </a:schemeClr>
                </a:solidFill>
              </a:rPr>
              <a:t>.</a:t>
            </a:r>
          </a:p>
          <a:p>
            <a:pPr algn="just"/>
            <a:endParaRPr lang="uk-UA" sz="1600" b="1" dirty="0">
              <a:solidFill>
                <a:schemeClr val="tx2">
                  <a:lumMod val="75000"/>
                </a:schemeClr>
              </a:solidFill>
            </a:endParaRPr>
          </a:p>
          <a:p>
            <a:pPr algn="just"/>
            <a:r>
              <a:rPr lang="uk-UA" sz="1600" b="1" dirty="0">
                <a:solidFill>
                  <a:schemeClr val="tx2">
                    <a:lumMod val="75000"/>
                  </a:schemeClr>
                </a:solidFill>
              </a:rPr>
              <a:t>В</a:t>
            </a:r>
            <a:r>
              <a:rPr lang="uk-UA" sz="1600" b="1" dirty="0" smtClean="0">
                <a:solidFill>
                  <a:schemeClr val="tx2">
                    <a:lumMod val="75000"/>
                  </a:schemeClr>
                </a:solidFill>
              </a:rPr>
              <a:t>ідділ </a:t>
            </a:r>
            <a:r>
              <a:rPr lang="uk-UA" sz="1600" b="1" dirty="0">
                <a:solidFill>
                  <a:schemeClr val="tx2">
                    <a:lumMod val="75000"/>
                  </a:schemeClr>
                </a:solidFill>
              </a:rPr>
              <a:t>здійснює облік військовозобов’язаних працівників апарату виконкому, організаційного управління та архівного відділу відповідно до вимог чинного законодавства. Проводить роботу з військовими комісаріатами в частині звірки інформації щодо військовозобов’язаних, здійснює бронювання військовозобов’язаних та проходить необхідні мобілізаційні заходи в особливий період, подає звітність відповідно до встановлених форм. </a:t>
            </a:r>
            <a:endParaRPr lang="uk-UA" sz="1600" b="1" dirty="0" smtClean="0">
              <a:solidFill>
                <a:schemeClr val="tx2">
                  <a:lumMod val="75000"/>
                </a:schemeClr>
              </a:solidFill>
            </a:endParaRPr>
          </a:p>
          <a:p>
            <a:pPr algn="just"/>
            <a:endParaRPr lang="uk-UA" sz="1600" b="1" dirty="0" smtClean="0">
              <a:solidFill>
                <a:schemeClr val="tx2">
                  <a:lumMod val="75000"/>
                </a:schemeClr>
              </a:solidFill>
            </a:endParaRPr>
          </a:p>
          <a:p>
            <a:pPr algn="just"/>
            <a:r>
              <a:rPr lang="uk-UA" sz="1600" b="1" dirty="0" smtClean="0">
                <a:solidFill>
                  <a:schemeClr val="tx2">
                    <a:lumMod val="75000"/>
                  </a:schemeClr>
                </a:solidFill>
              </a:rPr>
              <a:t>У </a:t>
            </a:r>
            <a:r>
              <a:rPr lang="uk-UA" sz="1600" b="1" dirty="0">
                <a:solidFill>
                  <a:schemeClr val="tx2">
                    <a:lumMod val="75000"/>
                  </a:schemeClr>
                </a:solidFill>
              </a:rPr>
              <a:t>2022 році відповідальними працівниками було  впорядковано номенклатуру справ управління персоналом на 2023 рік.</a:t>
            </a:r>
          </a:p>
          <a:p>
            <a:endParaRPr lang="uk-UA" sz="1600" dirty="0"/>
          </a:p>
          <a:p>
            <a:endParaRPr lang="uk-UA" sz="1600" dirty="0" smtClean="0"/>
          </a:p>
          <a:p>
            <a:endParaRPr lang="uk-UA" sz="1600" dirty="0">
              <a:effectLst/>
            </a:endParaRPr>
          </a:p>
          <a:p>
            <a:endParaRPr lang="uk-UA" sz="1600" dirty="0">
              <a:effectLst/>
            </a:endParaRPr>
          </a:p>
        </p:txBody>
      </p:sp>
      <p:sp>
        <p:nvSpPr>
          <p:cNvPr id="12" name="object 12"/>
          <p:cNvSpPr txBox="1"/>
          <p:nvPr/>
        </p:nvSpPr>
        <p:spPr>
          <a:xfrm>
            <a:off x="4996688" y="4497781"/>
            <a:ext cx="4830445" cy="300355"/>
          </a:xfrm>
          <a:prstGeom prst="rect">
            <a:avLst/>
          </a:prstGeom>
        </p:spPr>
        <p:txBody>
          <a:bodyPr vert="horz" wrap="square" lIns="0" tIns="12700" rIns="0" bIns="0" rtlCol="0">
            <a:spAutoFit/>
          </a:bodyPr>
          <a:lstStyle/>
          <a:p>
            <a:pPr marL="12700">
              <a:lnSpc>
                <a:spcPct val="100000"/>
              </a:lnSpc>
              <a:spcBef>
                <a:spcPts val="100"/>
              </a:spcBef>
              <a:tabLst>
                <a:tab pos="1061085" algn="l"/>
                <a:tab pos="3911600" algn="l"/>
              </a:tabLst>
            </a:pPr>
            <a:endParaRPr sz="1800" dirty="0">
              <a:latin typeface="Calibri"/>
              <a:cs typeface="Calibri"/>
            </a:endParaRPr>
          </a:p>
        </p:txBody>
      </p:sp>
      <p:sp>
        <p:nvSpPr>
          <p:cNvPr id="13" name="object 13"/>
          <p:cNvSpPr txBox="1"/>
          <p:nvPr/>
        </p:nvSpPr>
        <p:spPr>
          <a:xfrm>
            <a:off x="10216133" y="4497781"/>
            <a:ext cx="1369060" cy="289823"/>
          </a:xfrm>
          <a:prstGeom prst="rect">
            <a:avLst/>
          </a:prstGeom>
        </p:spPr>
        <p:txBody>
          <a:bodyPr vert="horz" wrap="square" lIns="0" tIns="12700" rIns="0" bIns="0" rtlCol="0">
            <a:spAutoFit/>
          </a:bodyPr>
          <a:lstStyle/>
          <a:p>
            <a:pPr marL="100965">
              <a:lnSpc>
                <a:spcPct val="100000"/>
              </a:lnSpc>
              <a:spcBef>
                <a:spcPts val="100"/>
              </a:spcBef>
            </a:pPr>
            <a:endParaRPr sz="1800" dirty="0">
              <a:latin typeface="Calibri"/>
              <a:cs typeface="Calibri"/>
            </a:endParaRPr>
          </a:p>
        </p:txBody>
      </p:sp>
      <p:sp>
        <p:nvSpPr>
          <p:cNvPr id="15" name="object 15"/>
          <p:cNvSpPr txBox="1"/>
          <p:nvPr/>
        </p:nvSpPr>
        <p:spPr>
          <a:xfrm>
            <a:off x="4996688" y="4772659"/>
            <a:ext cx="5062220" cy="289823"/>
          </a:xfrm>
          <a:prstGeom prst="rect">
            <a:avLst/>
          </a:prstGeom>
        </p:spPr>
        <p:txBody>
          <a:bodyPr vert="horz" wrap="square" lIns="0" tIns="12700" rIns="0" bIns="0" rtlCol="0">
            <a:spAutoFit/>
          </a:bodyPr>
          <a:lstStyle/>
          <a:p>
            <a:pPr marL="12700" marR="5080">
              <a:lnSpc>
                <a:spcPct val="100000"/>
              </a:lnSpc>
              <a:spcBef>
                <a:spcPts val="100"/>
              </a:spcBef>
              <a:tabLst>
                <a:tab pos="871855" algn="l"/>
                <a:tab pos="1155700" algn="l"/>
                <a:tab pos="2399665" algn="l"/>
                <a:tab pos="2479040" algn="l"/>
                <a:tab pos="2865755" algn="l"/>
                <a:tab pos="3298825" algn="l"/>
                <a:tab pos="4055110" algn="l"/>
                <a:tab pos="4094479" algn="l"/>
              </a:tabLst>
            </a:pPr>
            <a:endParaRPr sz="1800" dirty="0">
              <a:latin typeface="Calibri"/>
              <a:cs typeface="Calibri"/>
            </a:endParaRPr>
          </a:p>
        </p:txBody>
      </p:sp>
      <p:sp>
        <p:nvSpPr>
          <p:cNvPr id="16" name="object 16"/>
          <p:cNvSpPr txBox="1">
            <a:spLocks noGrp="1"/>
          </p:cNvSpPr>
          <p:nvPr>
            <p:ph type="title"/>
          </p:nvPr>
        </p:nvSpPr>
        <p:spPr>
          <a:prstGeom prst="rect">
            <a:avLst/>
          </a:prstGeom>
        </p:spPr>
        <p:txBody>
          <a:bodyPr vert="horz" wrap="square" lIns="0" tIns="12065" rIns="0" bIns="0" rtlCol="0">
            <a:spAutoFit/>
          </a:bodyPr>
          <a:lstStyle/>
          <a:p>
            <a:pPr marL="6811009">
              <a:lnSpc>
                <a:spcPct val="100000"/>
              </a:lnSpc>
              <a:spcBef>
                <a:spcPts val="95"/>
              </a:spcBef>
            </a:pPr>
            <a:r>
              <a:rPr spc="-5" dirty="0"/>
              <a:t>ВІДДІЛ</a:t>
            </a:r>
            <a:r>
              <a:rPr spc="30" dirty="0"/>
              <a:t> </a:t>
            </a:r>
            <a:r>
              <a:rPr spc="-15" dirty="0"/>
              <a:t>КАДРОВОГО</a:t>
            </a:r>
            <a:r>
              <a:rPr spc="-5" dirty="0"/>
              <a:t> </a:t>
            </a:r>
            <a:r>
              <a:rPr spc="-20" dirty="0"/>
              <a:t>ДІЛОВОДСТВА</a:t>
            </a:r>
            <a:r>
              <a:rPr spc="60" dirty="0"/>
              <a:t> </a:t>
            </a:r>
            <a:r>
              <a:rPr spc="-80" dirty="0"/>
              <a:t>ТА</a:t>
            </a:r>
            <a:r>
              <a:rPr spc="15" dirty="0"/>
              <a:t> </a:t>
            </a:r>
            <a:r>
              <a:rPr spc="-45" dirty="0"/>
              <a:t>АУДИТУ</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7998"/>
          </a:xfrm>
          <a:prstGeom prst="rect">
            <a:avLst/>
          </a:prstGeom>
        </p:spPr>
      </p:pic>
      <p:pic>
        <p:nvPicPr>
          <p:cNvPr id="3" name="object 3"/>
          <p:cNvPicPr/>
          <p:nvPr/>
        </p:nvPicPr>
        <p:blipFill>
          <a:blip r:embed="rId3" cstate="print"/>
          <a:stretch>
            <a:fillRect/>
          </a:stretch>
        </p:blipFill>
        <p:spPr>
          <a:xfrm>
            <a:off x="2438360" y="561975"/>
            <a:ext cx="2827440" cy="4445442"/>
          </a:xfrm>
          <a:prstGeom prst="rect">
            <a:avLst/>
          </a:prstGeom>
        </p:spPr>
      </p:pic>
      <p:sp>
        <p:nvSpPr>
          <p:cNvPr id="4" name="object 4"/>
          <p:cNvSpPr txBox="1"/>
          <p:nvPr/>
        </p:nvSpPr>
        <p:spPr>
          <a:xfrm>
            <a:off x="3618357" y="1211656"/>
            <a:ext cx="958215" cy="695325"/>
          </a:xfrm>
          <a:prstGeom prst="rect">
            <a:avLst/>
          </a:prstGeom>
        </p:spPr>
        <p:txBody>
          <a:bodyPr vert="horz" wrap="square" lIns="0" tIns="12065" rIns="0" bIns="0" rtlCol="0">
            <a:spAutoFit/>
          </a:bodyPr>
          <a:lstStyle/>
          <a:p>
            <a:pPr marL="12700">
              <a:lnSpc>
                <a:spcPct val="100000"/>
              </a:lnSpc>
              <a:spcBef>
                <a:spcPts val="95"/>
              </a:spcBef>
            </a:pPr>
            <a:r>
              <a:rPr lang="uk-UA" sz="4400" spc="-5" dirty="0" smtClean="0">
                <a:solidFill>
                  <a:srgbClr val="333E50"/>
                </a:solidFill>
                <a:latin typeface="Arial MT"/>
                <a:cs typeface="Arial MT"/>
              </a:rPr>
              <a:t>18</a:t>
            </a:r>
            <a:endParaRPr sz="4400" dirty="0">
              <a:latin typeface="Arial MT"/>
              <a:cs typeface="Arial MT"/>
            </a:endParaRPr>
          </a:p>
        </p:txBody>
      </p:sp>
      <p:sp>
        <p:nvSpPr>
          <p:cNvPr id="5" name="object 5"/>
          <p:cNvSpPr txBox="1"/>
          <p:nvPr/>
        </p:nvSpPr>
        <p:spPr>
          <a:xfrm>
            <a:off x="2892044" y="2652217"/>
            <a:ext cx="958215" cy="695325"/>
          </a:xfrm>
          <a:prstGeom prst="rect">
            <a:avLst/>
          </a:prstGeom>
        </p:spPr>
        <p:txBody>
          <a:bodyPr vert="horz" wrap="square" lIns="0" tIns="12065" rIns="0" bIns="0" rtlCol="0">
            <a:spAutoFit/>
          </a:bodyPr>
          <a:lstStyle/>
          <a:p>
            <a:pPr marL="12700">
              <a:lnSpc>
                <a:spcPct val="100000"/>
              </a:lnSpc>
              <a:spcBef>
                <a:spcPts val="95"/>
              </a:spcBef>
            </a:pPr>
            <a:r>
              <a:rPr lang="uk-UA" sz="4400" spc="-5" dirty="0" smtClean="0">
                <a:solidFill>
                  <a:srgbClr val="333E50"/>
                </a:solidFill>
                <a:latin typeface="Arial MT"/>
                <a:cs typeface="Arial MT"/>
              </a:rPr>
              <a:t>26</a:t>
            </a:r>
            <a:endParaRPr sz="4400" dirty="0">
              <a:latin typeface="Arial MT"/>
              <a:cs typeface="Arial MT"/>
            </a:endParaRPr>
          </a:p>
        </p:txBody>
      </p:sp>
      <p:sp>
        <p:nvSpPr>
          <p:cNvPr id="6" name="object 6"/>
          <p:cNvSpPr txBox="1"/>
          <p:nvPr/>
        </p:nvSpPr>
        <p:spPr>
          <a:xfrm>
            <a:off x="4143247" y="3805504"/>
            <a:ext cx="647700" cy="695325"/>
          </a:xfrm>
          <a:prstGeom prst="rect">
            <a:avLst/>
          </a:prstGeom>
        </p:spPr>
        <p:txBody>
          <a:bodyPr vert="horz" wrap="square" lIns="0" tIns="12065" rIns="0" bIns="0" rtlCol="0">
            <a:spAutoFit/>
          </a:bodyPr>
          <a:lstStyle/>
          <a:p>
            <a:pPr marL="12700">
              <a:lnSpc>
                <a:spcPct val="100000"/>
              </a:lnSpc>
              <a:spcBef>
                <a:spcPts val="95"/>
              </a:spcBef>
            </a:pPr>
            <a:r>
              <a:rPr lang="uk-UA" sz="4400" spc="-5" dirty="0" smtClean="0">
                <a:solidFill>
                  <a:srgbClr val="333E50"/>
                </a:solidFill>
                <a:latin typeface="Arial MT"/>
                <a:cs typeface="Arial MT"/>
              </a:rPr>
              <a:t>75</a:t>
            </a:r>
            <a:endParaRPr sz="4400" dirty="0">
              <a:latin typeface="Arial MT"/>
              <a:cs typeface="Arial MT"/>
            </a:endParaRPr>
          </a:p>
        </p:txBody>
      </p:sp>
      <p:sp>
        <p:nvSpPr>
          <p:cNvPr id="7" name="object 7"/>
          <p:cNvSpPr txBox="1"/>
          <p:nvPr/>
        </p:nvSpPr>
        <p:spPr>
          <a:xfrm>
            <a:off x="6395465" y="1047699"/>
            <a:ext cx="2496185" cy="852169"/>
          </a:xfrm>
          <a:prstGeom prst="rect">
            <a:avLst/>
          </a:prstGeom>
        </p:spPr>
        <p:txBody>
          <a:bodyPr vert="horz" wrap="square" lIns="0" tIns="11430" rIns="0" bIns="0" rtlCol="0">
            <a:spAutoFit/>
          </a:bodyPr>
          <a:lstStyle/>
          <a:p>
            <a:pPr marL="12700" marR="5080">
              <a:lnSpc>
                <a:spcPct val="100600"/>
              </a:lnSpc>
              <a:spcBef>
                <a:spcPts val="90"/>
              </a:spcBef>
            </a:pPr>
            <a:r>
              <a:rPr sz="1800" b="1" spc="-10" dirty="0">
                <a:latin typeface="Calibri"/>
                <a:cs typeface="Calibri"/>
              </a:rPr>
              <a:t>Участь </a:t>
            </a:r>
            <a:r>
              <a:rPr sz="1800" b="1" dirty="0">
                <a:latin typeface="Calibri"/>
                <a:cs typeface="Calibri"/>
              </a:rPr>
              <a:t>в </a:t>
            </a:r>
            <a:r>
              <a:rPr sz="1800" b="1" spc="-10" dirty="0">
                <a:latin typeface="Calibri"/>
                <a:cs typeface="Calibri"/>
              </a:rPr>
              <a:t>конкурсних </a:t>
            </a:r>
            <a:r>
              <a:rPr sz="1800" b="1" spc="-5" dirty="0">
                <a:latin typeface="Calibri"/>
                <a:cs typeface="Calibri"/>
              </a:rPr>
              <a:t> </a:t>
            </a:r>
            <a:r>
              <a:rPr sz="1800" b="1" spc="-15" dirty="0">
                <a:latin typeface="Calibri"/>
                <a:cs typeface="Calibri"/>
              </a:rPr>
              <a:t>комісіях,</a:t>
            </a:r>
            <a:r>
              <a:rPr sz="1800" b="1" dirty="0">
                <a:latin typeface="Calibri"/>
                <a:cs typeface="Calibri"/>
              </a:rPr>
              <a:t> </a:t>
            </a:r>
            <a:r>
              <a:rPr sz="1800" b="1" spc="-5" dirty="0">
                <a:latin typeface="Calibri"/>
                <a:cs typeface="Calibri"/>
              </a:rPr>
              <a:t>як</a:t>
            </a:r>
            <a:r>
              <a:rPr sz="1800" b="1" spc="10" dirty="0">
                <a:latin typeface="Calibri"/>
                <a:cs typeface="Calibri"/>
              </a:rPr>
              <a:t> </a:t>
            </a:r>
            <a:r>
              <a:rPr sz="1800" b="1" spc="-10" dirty="0">
                <a:latin typeface="Calibri"/>
                <a:cs typeface="Calibri"/>
              </a:rPr>
              <a:t>представник </a:t>
            </a:r>
            <a:r>
              <a:rPr sz="1800" b="1" spc="-395" dirty="0">
                <a:latin typeface="Calibri"/>
                <a:cs typeface="Calibri"/>
              </a:rPr>
              <a:t> </a:t>
            </a:r>
            <a:r>
              <a:rPr sz="1800" b="1" spc="-10" dirty="0">
                <a:latin typeface="Calibri"/>
                <a:cs typeface="Calibri"/>
              </a:rPr>
              <a:t>управління</a:t>
            </a:r>
            <a:r>
              <a:rPr sz="1800" b="1" spc="5" dirty="0">
                <a:latin typeface="Calibri"/>
                <a:cs typeface="Calibri"/>
              </a:rPr>
              <a:t> </a:t>
            </a:r>
            <a:r>
              <a:rPr sz="1800" b="1" spc="-10" dirty="0">
                <a:latin typeface="Calibri"/>
                <a:cs typeface="Calibri"/>
              </a:rPr>
              <a:t>персоналом</a:t>
            </a:r>
            <a:endParaRPr sz="1800">
              <a:latin typeface="Calibri"/>
              <a:cs typeface="Calibri"/>
            </a:endParaRPr>
          </a:p>
        </p:txBody>
      </p:sp>
      <p:sp>
        <p:nvSpPr>
          <p:cNvPr id="8" name="object 8"/>
          <p:cNvSpPr txBox="1"/>
          <p:nvPr/>
        </p:nvSpPr>
        <p:spPr>
          <a:xfrm>
            <a:off x="5640451" y="2431160"/>
            <a:ext cx="3072765" cy="852169"/>
          </a:xfrm>
          <a:prstGeom prst="rect">
            <a:avLst/>
          </a:prstGeom>
        </p:spPr>
        <p:txBody>
          <a:bodyPr vert="horz" wrap="square" lIns="0" tIns="12700" rIns="0" bIns="0" rtlCol="0">
            <a:spAutoFit/>
          </a:bodyPr>
          <a:lstStyle/>
          <a:p>
            <a:pPr marL="12700" marR="203835">
              <a:lnSpc>
                <a:spcPct val="100000"/>
              </a:lnSpc>
              <a:spcBef>
                <a:spcPts val="100"/>
              </a:spcBef>
            </a:pPr>
            <a:r>
              <a:rPr sz="1800" b="1" spc="-5" dirty="0">
                <a:latin typeface="Calibri"/>
                <a:cs typeface="Calibri"/>
              </a:rPr>
              <a:t>призначено</a:t>
            </a:r>
            <a:r>
              <a:rPr sz="1800" b="1" spc="-55" dirty="0">
                <a:latin typeface="Calibri"/>
                <a:cs typeface="Calibri"/>
              </a:rPr>
              <a:t> </a:t>
            </a:r>
            <a:r>
              <a:rPr sz="1800" b="1" dirty="0">
                <a:latin typeface="Calibri"/>
                <a:cs typeface="Calibri"/>
              </a:rPr>
              <a:t>за</a:t>
            </a:r>
            <a:r>
              <a:rPr sz="1800" b="1" spc="-15" dirty="0">
                <a:latin typeface="Calibri"/>
                <a:cs typeface="Calibri"/>
              </a:rPr>
              <a:t> результатами </a:t>
            </a:r>
            <a:r>
              <a:rPr sz="1800" b="1" spc="-390" dirty="0">
                <a:latin typeface="Calibri"/>
                <a:cs typeface="Calibri"/>
              </a:rPr>
              <a:t> </a:t>
            </a:r>
            <a:r>
              <a:rPr sz="1800" b="1" spc="-10" dirty="0">
                <a:latin typeface="Calibri"/>
                <a:cs typeface="Calibri"/>
              </a:rPr>
              <a:t>конкурсного</a:t>
            </a:r>
            <a:r>
              <a:rPr sz="1800" b="1" spc="-15" dirty="0">
                <a:latin typeface="Calibri"/>
                <a:cs typeface="Calibri"/>
              </a:rPr>
              <a:t> відбору</a:t>
            </a:r>
            <a:r>
              <a:rPr sz="1800" b="1" spc="25" dirty="0">
                <a:latin typeface="Calibri"/>
                <a:cs typeface="Calibri"/>
              </a:rPr>
              <a:t> </a:t>
            </a:r>
            <a:r>
              <a:rPr sz="1800" b="1" spc="-5" dirty="0">
                <a:latin typeface="Calibri"/>
                <a:cs typeface="Calibri"/>
              </a:rPr>
              <a:t>та</a:t>
            </a:r>
            <a:endParaRPr sz="1800">
              <a:latin typeface="Calibri"/>
              <a:cs typeface="Calibri"/>
            </a:endParaRPr>
          </a:p>
          <a:p>
            <a:pPr marL="12700">
              <a:lnSpc>
                <a:spcPct val="100000"/>
              </a:lnSpc>
              <a:spcBef>
                <a:spcPts val="25"/>
              </a:spcBef>
            </a:pPr>
            <a:r>
              <a:rPr sz="1800" b="1" spc="-5" dirty="0">
                <a:latin typeface="Calibri"/>
                <a:cs typeface="Calibri"/>
              </a:rPr>
              <a:t>зарахувано</a:t>
            </a:r>
            <a:r>
              <a:rPr sz="1800" b="1" spc="-20" dirty="0">
                <a:latin typeface="Calibri"/>
                <a:cs typeface="Calibri"/>
              </a:rPr>
              <a:t> </a:t>
            </a:r>
            <a:r>
              <a:rPr sz="1800" b="1" dirty="0">
                <a:latin typeface="Calibri"/>
                <a:cs typeface="Calibri"/>
              </a:rPr>
              <a:t>у</a:t>
            </a:r>
            <a:r>
              <a:rPr sz="1800" b="1" spc="-20" dirty="0">
                <a:latin typeface="Calibri"/>
                <a:cs typeface="Calibri"/>
              </a:rPr>
              <a:t> </a:t>
            </a:r>
            <a:r>
              <a:rPr sz="1800" b="1" spc="-10" dirty="0">
                <a:latin typeface="Calibri"/>
                <a:cs typeface="Calibri"/>
              </a:rPr>
              <a:t>кадровий</a:t>
            </a:r>
            <a:r>
              <a:rPr sz="1800" b="1" dirty="0">
                <a:latin typeface="Calibri"/>
                <a:cs typeface="Calibri"/>
              </a:rPr>
              <a:t> </a:t>
            </a:r>
            <a:r>
              <a:rPr sz="1800" b="1" spc="-5" dirty="0">
                <a:latin typeface="Calibri"/>
                <a:cs typeface="Calibri"/>
              </a:rPr>
              <a:t>резерв</a:t>
            </a:r>
            <a:endParaRPr sz="1800">
              <a:latin typeface="Calibri"/>
              <a:cs typeface="Calibri"/>
            </a:endParaRPr>
          </a:p>
        </p:txBody>
      </p:sp>
      <p:sp>
        <p:nvSpPr>
          <p:cNvPr id="9" name="object 9"/>
          <p:cNvSpPr txBox="1"/>
          <p:nvPr/>
        </p:nvSpPr>
        <p:spPr>
          <a:xfrm>
            <a:off x="6027165" y="3791204"/>
            <a:ext cx="3237230" cy="11208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прийнято</a:t>
            </a:r>
            <a:r>
              <a:rPr sz="1800" b="1" spc="5" dirty="0">
                <a:latin typeface="Calibri"/>
                <a:cs typeface="Calibri"/>
              </a:rPr>
              <a:t> </a:t>
            </a:r>
            <a:r>
              <a:rPr sz="1800" b="1" spc="-5" dirty="0">
                <a:latin typeface="Calibri"/>
                <a:cs typeface="Calibri"/>
              </a:rPr>
              <a:t>на</a:t>
            </a:r>
            <a:r>
              <a:rPr sz="1800" b="1" spc="-15" dirty="0">
                <a:latin typeface="Calibri"/>
                <a:cs typeface="Calibri"/>
              </a:rPr>
              <a:t> </a:t>
            </a:r>
            <a:r>
              <a:rPr sz="1800" b="1" dirty="0">
                <a:latin typeface="Calibri"/>
                <a:cs typeface="Calibri"/>
              </a:rPr>
              <a:t>умовах</a:t>
            </a:r>
            <a:r>
              <a:rPr sz="1800" b="1" spc="-50" dirty="0">
                <a:latin typeface="Calibri"/>
                <a:cs typeface="Calibri"/>
              </a:rPr>
              <a:t> </a:t>
            </a:r>
            <a:r>
              <a:rPr sz="1800" b="1" spc="-10" dirty="0">
                <a:latin typeface="Calibri"/>
                <a:cs typeface="Calibri"/>
              </a:rPr>
              <a:t>укладеного</a:t>
            </a:r>
            <a:endParaRPr sz="1800" dirty="0">
              <a:latin typeface="Calibri"/>
              <a:cs typeface="Calibri"/>
            </a:endParaRPr>
          </a:p>
          <a:p>
            <a:pPr marL="12700">
              <a:lnSpc>
                <a:spcPct val="100000"/>
              </a:lnSpc>
              <a:spcBef>
                <a:spcPts val="20"/>
              </a:spcBef>
            </a:pPr>
            <a:r>
              <a:rPr sz="1800" b="1" spc="-15" dirty="0">
                <a:latin typeface="Calibri"/>
                <a:cs typeface="Calibri"/>
              </a:rPr>
              <a:t>строкового</a:t>
            </a:r>
            <a:r>
              <a:rPr sz="1800" b="1" spc="5" dirty="0">
                <a:latin typeface="Calibri"/>
                <a:cs typeface="Calibri"/>
              </a:rPr>
              <a:t> </a:t>
            </a:r>
            <a:r>
              <a:rPr sz="1800" b="1" spc="-20" dirty="0" err="1">
                <a:latin typeface="Calibri"/>
                <a:cs typeface="Calibri"/>
              </a:rPr>
              <a:t>трудового</a:t>
            </a:r>
            <a:r>
              <a:rPr sz="1800" b="1" spc="-15" dirty="0">
                <a:latin typeface="Calibri"/>
                <a:cs typeface="Calibri"/>
              </a:rPr>
              <a:t> </a:t>
            </a:r>
            <a:r>
              <a:rPr sz="1800" b="1" spc="-15" dirty="0" err="1" smtClean="0">
                <a:latin typeface="Calibri"/>
                <a:cs typeface="Calibri"/>
              </a:rPr>
              <a:t>договору</a:t>
            </a:r>
            <a:r>
              <a:rPr lang="uk-UA" sz="1800" b="1" spc="-15" dirty="0" smtClean="0">
                <a:latin typeface="Calibri"/>
                <a:cs typeface="Calibri"/>
              </a:rPr>
              <a:t> (на час відсутності основного працівника)</a:t>
            </a:r>
            <a:endParaRPr sz="1800" dirty="0">
              <a:latin typeface="Calibri"/>
              <a:cs typeface="Calibri"/>
            </a:endParaRPr>
          </a:p>
        </p:txBody>
      </p:sp>
      <p:grpSp>
        <p:nvGrpSpPr>
          <p:cNvPr id="10" name="object 10"/>
          <p:cNvGrpSpPr/>
          <p:nvPr/>
        </p:nvGrpSpPr>
        <p:grpSpPr>
          <a:xfrm>
            <a:off x="8610600" y="4657963"/>
            <a:ext cx="1602105" cy="1656714"/>
            <a:chOff x="7158355" y="5002105"/>
            <a:chExt cx="1602105" cy="1656714"/>
          </a:xfrm>
        </p:grpSpPr>
        <p:sp>
          <p:nvSpPr>
            <p:cNvPr id="11" name="object 11"/>
            <p:cNvSpPr/>
            <p:nvPr/>
          </p:nvSpPr>
          <p:spPr>
            <a:xfrm>
              <a:off x="7164705" y="5008455"/>
              <a:ext cx="1589405" cy="1644014"/>
            </a:xfrm>
            <a:custGeom>
              <a:avLst/>
              <a:gdLst/>
              <a:ahLst/>
              <a:cxnLst/>
              <a:rect l="l" t="t" r="r" b="b"/>
              <a:pathLst>
                <a:path w="1589404" h="1644015">
                  <a:moveTo>
                    <a:pt x="771053" y="0"/>
                  </a:moveTo>
                  <a:lnTo>
                    <a:pt x="725394" y="1045"/>
                  </a:lnTo>
                  <a:lnTo>
                    <a:pt x="680090" y="4639"/>
                  </a:lnTo>
                  <a:lnTo>
                    <a:pt x="635241" y="10736"/>
                  </a:lnTo>
                  <a:lnTo>
                    <a:pt x="590943" y="19290"/>
                  </a:lnTo>
                  <a:lnTo>
                    <a:pt x="547297" y="30254"/>
                  </a:lnTo>
                  <a:lnTo>
                    <a:pt x="504399" y="43582"/>
                  </a:lnTo>
                  <a:lnTo>
                    <a:pt x="462348" y="59229"/>
                  </a:lnTo>
                  <a:lnTo>
                    <a:pt x="421243" y="77148"/>
                  </a:lnTo>
                  <a:lnTo>
                    <a:pt x="381180" y="97293"/>
                  </a:lnTo>
                  <a:lnTo>
                    <a:pt x="342260" y="119619"/>
                  </a:lnTo>
                  <a:lnTo>
                    <a:pt x="304579" y="144078"/>
                  </a:lnTo>
                  <a:lnTo>
                    <a:pt x="268236" y="170626"/>
                  </a:lnTo>
                  <a:lnTo>
                    <a:pt x="233329" y="199215"/>
                  </a:lnTo>
                  <a:lnTo>
                    <a:pt x="199957" y="229800"/>
                  </a:lnTo>
                  <a:lnTo>
                    <a:pt x="168217" y="262336"/>
                  </a:lnTo>
                  <a:lnTo>
                    <a:pt x="138208" y="296775"/>
                  </a:lnTo>
                  <a:lnTo>
                    <a:pt x="110028" y="333072"/>
                  </a:lnTo>
                  <a:lnTo>
                    <a:pt x="83775" y="371180"/>
                  </a:lnTo>
                  <a:lnTo>
                    <a:pt x="59548" y="411054"/>
                  </a:lnTo>
                  <a:lnTo>
                    <a:pt x="37444" y="452648"/>
                  </a:lnTo>
                  <a:lnTo>
                    <a:pt x="17562" y="495915"/>
                  </a:lnTo>
                  <a:lnTo>
                    <a:pt x="0" y="540809"/>
                  </a:lnTo>
                  <a:lnTo>
                    <a:pt x="195706" y="612285"/>
                  </a:lnTo>
                  <a:lnTo>
                    <a:pt x="213867" y="567076"/>
                  </a:lnTo>
                  <a:lnTo>
                    <a:pt x="235405" y="523749"/>
                  </a:lnTo>
                  <a:lnTo>
                    <a:pt x="260171" y="482471"/>
                  </a:lnTo>
                  <a:lnTo>
                    <a:pt x="288014" y="443413"/>
                  </a:lnTo>
                  <a:lnTo>
                    <a:pt x="318785" y="406742"/>
                  </a:lnTo>
                  <a:lnTo>
                    <a:pt x="352334" y="372626"/>
                  </a:lnTo>
                  <a:lnTo>
                    <a:pt x="388510" y="341235"/>
                  </a:lnTo>
                  <a:lnTo>
                    <a:pt x="427163" y="312736"/>
                  </a:lnTo>
                  <a:lnTo>
                    <a:pt x="468144" y="287299"/>
                  </a:lnTo>
                  <a:lnTo>
                    <a:pt x="511301" y="265092"/>
                  </a:lnTo>
                  <a:lnTo>
                    <a:pt x="555264" y="246676"/>
                  </a:lnTo>
                  <a:lnTo>
                    <a:pt x="599838" y="231952"/>
                  </a:lnTo>
                  <a:lnTo>
                    <a:pt x="644843" y="220853"/>
                  </a:lnTo>
                  <a:lnTo>
                    <a:pt x="690098" y="213312"/>
                  </a:lnTo>
                  <a:lnTo>
                    <a:pt x="735423" y="209262"/>
                  </a:lnTo>
                  <a:lnTo>
                    <a:pt x="780637" y="208637"/>
                  </a:lnTo>
                  <a:lnTo>
                    <a:pt x="825561" y="211371"/>
                  </a:lnTo>
                  <a:lnTo>
                    <a:pt x="870013" y="217396"/>
                  </a:lnTo>
                  <a:lnTo>
                    <a:pt x="913814" y="226647"/>
                  </a:lnTo>
                  <a:lnTo>
                    <a:pt x="956783" y="239055"/>
                  </a:lnTo>
                  <a:lnTo>
                    <a:pt x="998740" y="254555"/>
                  </a:lnTo>
                  <a:lnTo>
                    <a:pt x="1039504" y="273081"/>
                  </a:lnTo>
                  <a:lnTo>
                    <a:pt x="1078896" y="294565"/>
                  </a:lnTo>
                  <a:lnTo>
                    <a:pt x="1116734" y="318940"/>
                  </a:lnTo>
                  <a:lnTo>
                    <a:pt x="1152838" y="346141"/>
                  </a:lnTo>
                  <a:lnTo>
                    <a:pt x="1187029" y="376100"/>
                  </a:lnTo>
                  <a:lnTo>
                    <a:pt x="1219125" y="408751"/>
                  </a:lnTo>
                  <a:lnTo>
                    <a:pt x="1248946" y="444027"/>
                  </a:lnTo>
                  <a:lnTo>
                    <a:pt x="1276313" y="481861"/>
                  </a:lnTo>
                  <a:lnTo>
                    <a:pt x="1301043" y="522187"/>
                  </a:lnTo>
                  <a:lnTo>
                    <a:pt x="1322959" y="564939"/>
                  </a:lnTo>
                  <a:lnTo>
                    <a:pt x="1341549" y="609241"/>
                  </a:lnTo>
                  <a:lnTo>
                    <a:pt x="1356471" y="654135"/>
                  </a:lnTo>
                  <a:lnTo>
                    <a:pt x="1367790" y="699441"/>
                  </a:lnTo>
                  <a:lnTo>
                    <a:pt x="1375570" y="744977"/>
                  </a:lnTo>
                  <a:lnTo>
                    <a:pt x="1379876" y="790562"/>
                  </a:lnTo>
                  <a:lnTo>
                    <a:pt x="1380775" y="836016"/>
                  </a:lnTo>
                  <a:lnTo>
                    <a:pt x="1378331" y="881157"/>
                  </a:lnTo>
                  <a:lnTo>
                    <a:pt x="1372608" y="925805"/>
                  </a:lnTo>
                  <a:lnTo>
                    <a:pt x="1363673" y="969778"/>
                  </a:lnTo>
                  <a:lnTo>
                    <a:pt x="1351591" y="1012896"/>
                  </a:lnTo>
                  <a:lnTo>
                    <a:pt x="1336426" y="1054977"/>
                  </a:lnTo>
                  <a:lnTo>
                    <a:pt x="1318244" y="1095841"/>
                  </a:lnTo>
                  <a:lnTo>
                    <a:pt x="1297110" y="1135306"/>
                  </a:lnTo>
                  <a:lnTo>
                    <a:pt x="1273090" y="1173192"/>
                  </a:lnTo>
                  <a:lnTo>
                    <a:pt x="1246248" y="1209318"/>
                  </a:lnTo>
                  <a:lnTo>
                    <a:pt x="1216649" y="1243502"/>
                  </a:lnTo>
                  <a:lnTo>
                    <a:pt x="1184359" y="1275564"/>
                  </a:lnTo>
                  <a:lnTo>
                    <a:pt x="1149442" y="1305323"/>
                  </a:lnTo>
                  <a:lnTo>
                    <a:pt x="1111965" y="1332598"/>
                  </a:lnTo>
                  <a:lnTo>
                    <a:pt x="1071992" y="1357207"/>
                  </a:lnTo>
                  <a:lnTo>
                    <a:pt x="1029589" y="1378971"/>
                  </a:lnTo>
                  <a:lnTo>
                    <a:pt x="985642" y="1397385"/>
                  </a:lnTo>
                  <a:lnTo>
                    <a:pt x="941081" y="1412107"/>
                  </a:lnTo>
                  <a:lnTo>
                    <a:pt x="896087" y="1423204"/>
                  </a:lnTo>
                  <a:lnTo>
                    <a:pt x="850841" y="1430743"/>
                  </a:lnTo>
                  <a:lnTo>
                    <a:pt x="805522" y="1434790"/>
                  </a:lnTo>
                  <a:lnTo>
                    <a:pt x="760311" y="1435412"/>
                  </a:lnTo>
                  <a:lnTo>
                    <a:pt x="715391" y="1432676"/>
                  </a:lnTo>
                  <a:lnTo>
                    <a:pt x="670940" y="1426648"/>
                  </a:lnTo>
                  <a:lnTo>
                    <a:pt x="627139" y="1417395"/>
                  </a:lnTo>
                  <a:lnTo>
                    <a:pt x="584170" y="1404984"/>
                  </a:lnTo>
                  <a:lnTo>
                    <a:pt x="542213" y="1389481"/>
                  </a:lnTo>
                  <a:lnTo>
                    <a:pt x="501449" y="1370953"/>
                  </a:lnTo>
                  <a:lnTo>
                    <a:pt x="462058" y="1349466"/>
                  </a:lnTo>
                  <a:lnTo>
                    <a:pt x="424222" y="1325088"/>
                  </a:lnTo>
                  <a:lnTo>
                    <a:pt x="388120" y="1297885"/>
                  </a:lnTo>
                  <a:lnTo>
                    <a:pt x="353934" y="1267923"/>
                  </a:lnTo>
                  <a:lnTo>
                    <a:pt x="321844" y="1235270"/>
                  </a:lnTo>
                  <a:lnTo>
                    <a:pt x="292030" y="1199992"/>
                  </a:lnTo>
                  <a:lnTo>
                    <a:pt x="264675" y="1162155"/>
                  </a:lnTo>
                  <a:lnTo>
                    <a:pt x="239957" y="1121827"/>
                  </a:lnTo>
                  <a:lnTo>
                    <a:pt x="218059" y="1079073"/>
                  </a:lnTo>
                  <a:lnTo>
                    <a:pt x="29083" y="1166970"/>
                  </a:lnTo>
                  <a:lnTo>
                    <a:pt x="51730" y="1211987"/>
                  </a:lnTo>
                  <a:lnTo>
                    <a:pt x="76931" y="1255320"/>
                  </a:lnTo>
                  <a:lnTo>
                    <a:pt x="104587" y="1296876"/>
                  </a:lnTo>
                  <a:lnTo>
                    <a:pt x="134596" y="1336561"/>
                  </a:lnTo>
                  <a:lnTo>
                    <a:pt x="166856" y="1374282"/>
                  </a:lnTo>
                  <a:lnTo>
                    <a:pt x="201268" y="1409947"/>
                  </a:lnTo>
                  <a:lnTo>
                    <a:pt x="237730" y="1443461"/>
                  </a:lnTo>
                  <a:lnTo>
                    <a:pt x="276141" y="1474733"/>
                  </a:lnTo>
                  <a:lnTo>
                    <a:pt x="316401" y="1503668"/>
                  </a:lnTo>
                  <a:lnTo>
                    <a:pt x="358407" y="1530174"/>
                  </a:lnTo>
                  <a:lnTo>
                    <a:pt x="402061" y="1554158"/>
                  </a:lnTo>
                  <a:lnTo>
                    <a:pt x="447259" y="1575526"/>
                  </a:lnTo>
                  <a:lnTo>
                    <a:pt x="493902" y="1594185"/>
                  </a:lnTo>
                  <a:lnTo>
                    <a:pt x="539649" y="1609395"/>
                  </a:lnTo>
                  <a:lnTo>
                    <a:pt x="585628" y="1621781"/>
                  </a:lnTo>
                  <a:lnTo>
                    <a:pt x="631740" y="1631388"/>
                  </a:lnTo>
                  <a:lnTo>
                    <a:pt x="677889" y="1638262"/>
                  </a:lnTo>
                  <a:lnTo>
                    <a:pt x="723975" y="1642450"/>
                  </a:lnTo>
                  <a:lnTo>
                    <a:pt x="769901" y="1643997"/>
                  </a:lnTo>
                  <a:lnTo>
                    <a:pt x="815568" y="1642949"/>
                  </a:lnTo>
                  <a:lnTo>
                    <a:pt x="860878" y="1639353"/>
                  </a:lnTo>
                  <a:lnTo>
                    <a:pt x="905733" y="1633255"/>
                  </a:lnTo>
                  <a:lnTo>
                    <a:pt x="950034" y="1624700"/>
                  </a:lnTo>
                  <a:lnTo>
                    <a:pt x="993684" y="1613735"/>
                  </a:lnTo>
                  <a:lnTo>
                    <a:pt x="1036584" y="1600406"/>
                  </a:lnTo>
                  <a:lnTo>
                    <a:pt x="1078637" y="1584759"/>
                  </a:lnTo>
                  <a:lnTo>
                    <a:pt x="1119743" y="1566839"/>
                  </a:lnTo>
                  <a:lnTo>
                    <a:pt x="1159804" y="1546694"/>
                  </a:lnTo>
                  <a:lnTo>
                    <a:pt x="1198724" y="1524368"/>
                  </a:lnTo>
                  <a:lnTo>
                    <a:pt x="1236402" y="1499908"/>
                  </a:lnTo>
                  <a:lnTo>
                    <a:pt x="1272742" y="1473361"/>
                  </a:lnTo>
                  <a:lnTo>
                    <a:pt x="1307644" y="1444771"/>
                  </a:lnTo>
                  <a:lnTo>
                    <a:pt x="1341011" y="1414186"/>
                  </a:lnTo>
                  <a:lnTo>
                    <a:pt x="1372744" y="1381650"/>
                  </a:lnTo>
                  <a:lnTo>
                    <a:pt x="1402746" y="1347211"/>
                  </a:lnTo>
                  <a:lnTo>
                    <a:pt x="1430918" y="1310915"/>
                  </a:lnTo>
                  <a:lnTo>
                    <a:pt x="1457162" y="1272806"/>
                  </a:lnTo>
                  <a:lnTo>
                    <a:pt x="1481379" y="1232933"/>
                  </a:lnTo>
                  <a:lnTo>
                    <a:pt x="1503472" y="1191339"/>
                  </a:lnTo>
                  <a:lnTo>
                    <a:pt x="1523342" y="1148072"/>
                  </a:lnTo>
                  <a:lnTo>
                    <a:pt x="1540891" y="1103178"/>
                  </a:lnTo>
                  <a:lnTo>
                    <a:pt x="1555837" y="1057330"/>
                  </a:lnTo>
                  <a:lnTo>
                    <a:pt x="1567968" y="1011236"/>
                  </a:lnTo>
                  <a:lnTo>
                    <a:pt x="1577331" y="964994"/>
                  </a:lnTo>
                  <a:lnTo>
                    <a:pt x="1583971" y="918703"/>
                  </a:lnTo>
                  <a:lnTo>
                    <a:pt x="1587935" y="872462"/>
                  </a:lnTo>
                  <a:lnTo>
                    <a:pt x="1589269" y="826369"/>
                  </a:lnTo>
                  <a:lnTo>
                    <a:pt x="1588019" y="780524"/>
                  </a:lnTo>
                  <a:lnTo>
                    <a:pt x="1584233" y="735024"/>
                  </a:lnTo>
                  <a:lnTo>
                    <a:pt x="1577955" y="689970"/>
                  </a:lnTo>
                  <a:lnTo>
                    <a:pt x="1569233" y="645459"/>
                  </a:lnTo>
                  <a:lnTo>
                    <a:pt x="1558112" y="601591"/>
                  </a:lnTo>
                  <a:lnTo>
                    <a:pt x="1544639" y="558464"/>
                  </a:lnTo>
                  <a:lnTo>
                    <a:pt x="1528861" y="516176"/>
                  </a:lnTo>
                  <a:lnTo>
                    <a:pt x="1510823" y="474828"/>
                  </a:lnTo>
                  <a:lnTo>
                    <a:pt x="1490572" y="434517"/>
                  </a:lnTo>
                  <a:lnTo>
                    <a:pt x="1468155" y="395342"/>
                  </a:lnTo>
                  <a:lnTo>
                    <a:pt x="1443616" y="357402"/>
                  </a:lnTo>
                  <a:lnTo>
                    <a:pt x="1417004" y="320796"/>
                  </a:lnTo>
                  <a:lnTo>
                    <a:pt x="1388364" y="285623"/>
                  </a:lnTo>
                  <a:lnTo>
                    <a:pt x="1357742" y="251981"/>
                  </a:lnTo>
                  <a:lnTo>
                    <a:pt x="1325185" y="219969"/>
                  </a:lnTo>
                  <a:lnTo>
                    <a:pt x="1290739" y="189686"/>
                  </a:lnTo>
                  <a:lnTo>
                    <a:pt x="1254450" y="161231"/>
                  </a:lnTo>
                  <a:lnTo>
                    <a:pt x="1216365" y="134702"/>
                  </a:lnTo>
                  <a:lnTo>
                    <a:pt x="1176530" y="110199"/>
                  </a:lnTo>
                  <a:lnTo>
                    <a:pt x="1134991" y="87819"/>
                  </a:lnTo>
                  <a:lnTo>
                    <a:pt x="1091795" y="67662"/>
                  </a:lnTo>
                  <a:lnTo>
                    <a:pt x="1046988" y="49827"/>
                  </a:lnTo>
                  <a:lnTo>
                    <a:pt x="1001254" y="34613"/>
                  </a:lnTo>
                  <a:lnTo>
                    <a:pt x="955288" y="22225"/>
                  </a:lnTo>
                  <a:lnTo>
                    <a:pt x="909186" y="12615"/>
                  </a:lnTo>
                  <a:lnTo>
                    <a:pt x="863048" y="5738"/>
                  </a:lnTo>
                  <a:lnTo>
                    <a:pt x="816971" y="1549"/>
                  </a:lnTo>
                  <a:lnTo>
                    <a:pt x="771053" y="0"/>
                  </a:lnTo>
                  <a:close/>
                </a:path>
              </a:pathLst>
            </a:custGeom>
            <a:solidFill>
              <a:srgbClr val="5B9BD4"/>
            </a:solidFill>
          </p:spPr>
          <p:txBody>
            <a:bodyPr wrap="square" lIns="0" tIns="0" rIns="0" bIns="0" rtlCol="0"/>
            <a:lstStyle/>
            <a:p>
              <a:endParaRPr/>
            </a:p>
          </p:txBody>
        </p:sp>
        <p:sp>
          <p:nvSpPr>
            <p:cNvPr id="12" name="object 12"/>
            <p:cNvSpPr/>
            <p:nvPr/>
          </p:nvSpPr>
          <p:spPr>
            <a:xfrm>
              <a:off x="7164705" y="5008455"/>
              <a:ext cx="1589405" cy="1644014"/>
            </a:xfrm>
            <a:custGeom>
              <a:avLst/>
              <a:gdLst/>
              <a:ahLst/>
              <a:cxnLst/>
              <a:rect l="l" t="t" r="r" b="b"/>
              <a:pathLst>
                <a:path w="1589404" h="1644015">
                  <a:moveTo>
                    <a:pt x="0" y="540809"/>
                  </a:moveTo>
                  <a:lnTo>
                    <a:pt x="17562" y="495915"/>
                  </a:lnTo>
                  <a:lnTo>
                    <a:pt x="37444" y="452648"/>
                  </a:lnTo>
                  <a:lnTo>
                    <a:pt x="59548" y="411054"/>
                  </a:lnTo>
                  <a:lnTo>
                    <a:pt x="83775" y="371180"/>
                  </a:lnTo>
                  <a:lnTo>
                    <a:pt x="110028" y="333072"/>
                  </a:lnTo>
                  <a:lnTo>
                    <a:pt x="138208" y="296775"/>
                  </a:lnTo>
                  <a:lnTo>
                    <a:pt x="168217" y="262336"/>
                  </a:lnTo>
                  <a:lnTo>
                    <a:pt x="199957" y="229800"/>
                  </a:lnTo>
                  <a:lnTo>
                    <a:pt x="233329" y="199215"/>
                  </a:lnTo>
                  <a:lnTo>
                    <a:pt x="268236" y="170626"/>
                  </a:lnTo>
                  <a:lnTo>
                    <a:pt x="304579" y="144078"/>
                  </a:lnTo>
                  <a:lnTo>
                    <a:pt x="342260" y="119619"/>
                  </a:lnTo>
                  <a:lnTo>
                    <a:pt x="381180" y="97293"/>
                  </a:lnTo>
                  <a:lnTo>
                    <a:pt x="421243" y="77148"/>
                  </a:lnTo>
                  <a:lnTo>
                    <a:pt x="462348" y="59229"/>
                  </a:lnTo>
                  <a:lnTo>
                    <a:pt x="504399" y="43582"/>
                  </a:lnTo>
                  <a:lnTo>
                    <a:pt x="547297" y="30254"/>
                  </a:lnTo>
                  <a:lnTo>
                    <a:pt x="590943" y="19290"/>
                  </a:lnTo>
                  <a:lnTo>
                    <a:pt x="635241" y="10736"/>
                  </a:lnTo>
                  <a:lnTo>
                    <a:pt x="680090" y="4639"/>
                  </a:lnTo>
                  <a:lnTo>
                    <a:pt x="725394" y="1045"/>
                  </a:lnTo>
                  <a:lnTo>
                    <a:pt x="771053" y="0"/>
                  </a:lnTo>
                  <a:lnTo>
                    <a:pt x="816971" y="1549"/>
                  </a:lnTo>
                  <a:lnTo>
                    <a:pt x="863048" y="5738"/>
                  </a:lnTo>
                  <a:lnTo>
                    <a:pt x="909186" y="12615"/>
                  </a:lnTo>
                  <a:lnTo>
                    <a:pt x="955288" y="22225"/>
                  </a:lnTo>
                  <a:lnTo>
                    <a:pt x="1001254" y="34613"/>
                  </a:lnTo>
                  <a:lnTo>
                    <a:pt x="1046988" y="49827"/>
                  </a:lnTo>
                  <a:lnTo>
                    <a:pt x="1091795" y="67662"/>
                  </a:lnTo>
                  <a:lnTo>
                    <a:pt x="1134991" y="87819"/>
                  </a:lnTo>
                  <a:lnTo>
                    <a:pt x="1176530" y="110199"/>
                  </a:lnTo>
                  <a:lnTo>
                    <a:pt x="1216365" y="134702"/>
                  </a:lnTo>
                  <a:lnTo>
                    <a:pt x="1254450" y="161231"/>
                  </a:lnTo>
                  <a:lnTo>
                    <a:pt x="1290739" y="189686"/>
                  </a:lnTo>
                  <a:lnTo>
                    <a:pt x="1325185" y="219969"/>
                  </a:lnTo>
                  <a:lnTo>
                    <a:pt x="1357742" y="251981"/>
                  </a:lnTo>
                  <a:lnTo>
                    <a:pt x="1388364" y="285623"/>
                  </a:lnTo>
                  <a:lnTo>
                    <a:pt x="1417004" y="320796"/>
                  </a:lnTo>
                  <a:lnTo>
                    <a:pt x="1443616" y="357402"/>
                  </a:lnTo>
                  <a:lnTo>
                    <a:pt x="1468155" y="395342"/>
                  </a:lnTo>
                  <a:lnTo>
                    <a:pt x="1490572" y="434517"/>
                  </a:lnTo>
                  <a:lnTo>
                    <a:pt x="1510823" y="474828"/>
                  </a:lnTo>
                  <a:lnTo>
                    <a:pt x="1528861" y="516176"/>
                  </a:lnTo>
                  <a:lnTo>
                    <a:pt x="1544639" y="558464"/>
                  </a:lnTo>
                  <a:lnTo>
                    <a:pt x="1558112" y="601591"/>
                  </a:lnTo>
                  <a:lnTo>
                    <a:pt x="1569233" y="645459"/>
                  </a:lnTo>
                  <a:lnTo>
                    <a:pt x="1577955" y="689970"/>
                  </a:lnTo>
                  <a:lnTo>
                    <a:pt x="1584233" y="735024"/>
                  </a:lnTo>
                  <a:lnTo>
                    <a:pt x="1588019" y="780524"/>
                  </a:lnTo>
                  <a:lnTo>
                    <a:pt x="1589269" y="826369"/>
                  </a:lnTo>
                  <a:lnTo>
                    <a:pt x="1587935" y="872462"/>
                  </a:lnTo>
                  <a:lnTo>
                    <a:pt x="1583971" y="918703"/>
                  </a:lnTo>
                  <a:lnTo>
                    <a:pt x="1577331" y="964994"/>
                  </a:lnTo>
                  <a:lnTo>
                    <a:pt x="1567968" y="1011236"/>
                  </a:lnTo>
                  <a:lnTo>
                    <a:pt x="1555837" y="1057330"/>
                  </a:lnTo>
                  <a:lnTo>
                    <a:pt x="1540891" y="1103178"/>
                  </a:lnTo>
                  <a:lnTo>
                    <a:pt x="1523342" y="1148072"/>
                  </a:lnTo>
                  <a:lnTo>
                    <a:pt x="1503472" y="1191339"/>
                  </a:lnTo>
                  <a:lnTo>
                    <a:pt x="1481379" y="1232933"/>
                  </a:lnTo>
                  <a:lnTo>
                    <a:pt x="1457162" y="1272806"/>
                  </a:lnTo>
                  <a:lnTo>
                    <a:pt x="1430918" y="1310915"/>
                  </a:lnTo>
                  <a:lnTo>
                    <a:pt x="1402746" y="1347211"/>
                  </a:lnTo>
                  <a:lnTo>
                    <a:pt x="1372744" y="1381650"/>
                  </a:lnTo>
                  <a:lnTo>
                    <a:pt x="1341011" y="1414186"/>
                  </a:lnTo>
                  <a:lnTo>
                    <a:pt x="1307644" y="1444771"/>
                  </a:lnTo>
                  <a:lnTo>
                    <a:pt x="1272742" y="1473361"/>
                  </a:lnTo>
                  <a:lnTo>
                    <a:pt x="1236402" y="1499908"/>
                  </a:lnTo>
                  <a:lnTo>
                    <a:pt x="1198724" y="1524368"/>
                  </a:lnTo>
                  <a:lnTo>
                    <a:pt x="1159804" y="1546694"/>
                  </a:lnTo>
                  <a:lnTo>
                    <a:pt x="1119743" y="1566839"/>
                  </a:lnTo>
                  <a:lnTo>
                    <a:pt x="1078637" y="1584759"/>
                  </a:lnTo>
                  <a:lnTo>
                    <a:pt x="1036584" y="1600406"/>
                  </a:lnTo>
                  <a:lnTo>
                    <a:pt x="993684" y="1613735"/>
                  </a:lnTo>
                  <a:lnTo>
                    <a:pt x="950034" y="1624700"/>
                  </a:lnTo>
                  <a:lnTo>
                    <a:pt x="905733" y="1633255"/>
                  </a:lnTo>
                  <a:lnTo>
                    <a:pt x="860878" y="1639353"/>
                  </a:lnTo>
                  <a:lnTo>
                    <a:pt x="815568" y="1642949"/>
                  </a:lnTo>
                  <a:lnTo>
                    <a:pt x="769901" y="1643997"/>
                  </a:lnTo>
                  <a:lnTo>
                    <a:pt x="723975" y="1642450"/>
                  </a:lnTo>
                  <a:lnTo>
                    <a:pt x="677889" y="1638262"/>
                  </a:lnTo>
                  <a:lnTo>
                    <a:pt x="631740" y="1631388"/>
                  </a:lnTo>
                  <a:lnTo>
                    <a:pt x="585628" y="1621781"/>
                  </a:lnTo>
                  <a:lnTo>
                    <a:pt x="539649" y="1609395"/>
                  </a:lnTo>
                  <a:lnTo>
                    <a:pt x="493902" y="1594185"/>
                  </a:lnTo>
                  <a:lnTo>
                    <a:pt x="447259" y="1575526"/>
                  </a:lnTo>
                  <a:lnTo>
                    <a:pt x="402061" y="1554158"/>
                  </a:lnTo>
                  <a:lnTo>
                    <a:pt x="358407" y="1530174"/>
                  </a:lnTo>
                  <a:lnTo>
                    <a:pt x="316401" y="1503668"/>
                  </a:lnTo>
                  <a:lnTo>
                    <a:pt x="276141" y="1474733"/>
                  </a:lnTo>
                  <a:lnTo>
                    <a:pt x="237730" y="1443461"/>
                  </a:lnTo>
                  <a:lnTo>
                    <a:pt x="201268" y="1409947"/>
                  </a:lnTo>
                  <a:lnTo>
                    <a:pt x="166856" y="1374282"/>
                  </a:lnTo>
                  <a:lnTo>
                    <a:pt x="134596" y="1336561"/>
                  </a:lnTo>
                  <a:lnTo>
                    <a:pt x="104587" y="1296876"/>
                  </a:lnTo>
                  <a:lnTo>
                    <a:pt x="76931" y="1255320"/>
                  </a:lnTo>
                  <a:lnTo>
                    <a:pt x="51730" y="1211987"/>
                  </a:lnTo>
                  <a:lnTo>
                    <a:pt x="29083" y="1166970"/>
                  </a:lnTo>
                  <a:lnTo>
                    <a:pt x="218059" y="1079073"/>
                  </a:lnTo>
                  <a:lnTo>
                    <a:pt x="239957" y="1121827"/>
                  </a:lnTo>
                  <a:lnTo>
                    <a:pt x="264675" y="1162155"/>
                  </a:lnTo>
                  <a:lnTo>
                    <a:pt x="292030" y="1199992"/>
                  </a:lnTo>
                  <a:lnTo>
                    <a:pt x="321844" y="1235270"/>
                  </a:lnTo>
                  <a:lnTo>
                    <a:pt x="353934" y="1267923"/>
                  </a:lnTo>
                  <a:lnTo>
                    <a:pt x="388120" y="1297885"/>
                  </a:lnTo>
                  <a:lnTo>
                    <a:pt x="424222" y="1325088"/>
                  </a:lnTo>
                  <a:lnTo>
                    <a:pt x="462058" y="1349466"/>
                  </a:lnTo>
                  <a:lnTo>
                    <a:pt x="501449" y="1370953"/>
                  </a:lnTo>
                  <a:lnTo>
                    <a:pt x="542213" y="1389481"/>
                  </a:lnTo>
                  <a:lnTo>
                    <a:pt x="584170" y="1404984"/>
                  </a:lnTo>
                  <a:lnTo>
                    <a:pt x="627139" y="1417395"/>
                  </a:lnTo>
                  <a:lnTo>
                    <a:pt x="670940" y="1426648"/>
                  </a:lnTo>
                  <a:lnTo>
                    <a:pt x="715391" y="1432676"/>
                  </a:lnTo>
                  <a:lnTo>
                    <a:pt x="760311" y="1435412"/>
                  </a:lnTo>
                  <a:lnTo>
                    <a:pt x="805522" y="1434790"/>
                  </a:lnTo>
                  <a:lnTo>
                    <a:pt x="850841" y="1430743"/>
                  </a:lnTo>
                  <a:lnTo>
                    <a:pt x="896087" y="1423204"/>
                  </a:lnTo>
                  <a:lnTo>
                    <a:pt x="941081" y="1412107"/>
                  </a:lnTo>
                  <a:lnTo>
                    <a:pt x="985642" y="1397385"/>
                  </a:lnTo>
                  <a:lnTo>
                    <a:pt x="1029589" y="1378971"/>
                  </a:lnTo>
                  <a:lnTo>
                    <a:pt x="1071992" y="1357207"/>
                  </a:lnTo>
                  <a:lnTo>
                    <a:pt x="1111965" y="1332598"/>
                  </a:lnTo>
                  <a:lnTo>
                    <a:pt x="1149442" y="1305323"/>
                  </a:lnTo>
                  <a:lnTo>
                    <a:pt x="1184359" y="1275564"/>
                  </a:lnTo>
                  <a:lnTo>
                    <a:pt x="1216649" y="1243502"/>
                  </a:lnTo>
                  <a:lnTo>
                    <a:pt x="1246248" y="1209318"/>
                  </a:lnTo>
                  <a:lnTo>
                    <a:pt x="1273090" y="1173192"/>
                  </a:lnTo>
                  <a:lnTo>
                    <a:pt x="1297110" y="1135306"/>
                  </a:lnTo>
                  <a:lnTo>
                    <a:pt x="1318244" y="1095841"/>
                  </a:lnTo>
                  <a:lnTo>
                    <a:pt x="1336426" y="1054977"/>
                  </a:lnTo>
                  <a:lnTo>
                    <a:pt x="1351591" y="1012896"/>
                  </a:lnTo>
                  <a:lnTo>
                    <a:pt x="1363673" y="969778"/>
                  </a:lnTo>
                  <a:lnTo>
                    <a:pt x="1372608" y="925805"/>
                  </a:lnTo>
                  <a:lnTo>
                    <a:pt x="1378331" y="881157"/>
                  </a:lnTo>
                  <a:lnTo>
                    <a:pt x="1380775" y="836016"/>
                  </a:lnTo>
                  <a:lnTo>
                    <a:pt x="1379876" y="790562"/>
                  </a:lnTo>
                  <a:lnTo>
                    <a:pt x="1375570" y="744977"/>
                  </a:lnTo>
                  <a:lnTo>
                    <a:pt x="1367790" y="699441"/>
                  </a:lnTo>
                  <a:lnTo>
                    <a:pt x="1356471" y="654135"/>
                  </a:lnTo>
                  <a:lnTo>
                    <a:pt x="1341549" y="609241"/>
                  </a:lnTo>
                  <a:lnTo>
                    <a:pt x="1322959" y="564939"/>
                  </a:lnTo>
                  <a:lnTo>
                    <a:pt x="1301043" y="522187"/>
                  </a:lnTo>
                  <a:lnTo>
                    <a:pt x="1276313" y="481861"/>
                  </a:lnTo>
                  <a:lnTo>
                    <a:pt x="1248946" y="444027"/>
                  </a:lnTo>
                  <a:lnTo>
                    <a:pt x="1219125" y="408751"/>
                  </a:lnTo>
                  <a:lnTo>
                    <a:pt x="1187029" y="376100"/>
                  </a:lnTo>
                  <a:lnTo>
                    <a:pt x="1152838" y="346141"/>
                  </a:lnTo>
                  <a:lnTo>
                    <a:pt x="1116734" y="318940"/>
                  </a:lnTo>
                  <a:lnTo>
                    <a:pt x="1078896" y="294565"/>
                  </a:lnTo>
                  <a:lnTo>
                    <a:pt x="1039504" y="273081"/>
                  </a:lnTo>
                  <a:lnTo>
                    <a:pt x="998740" y="254555"/>
                  </a:lnTo>
                  <a:lnTo>
                    <a:pt x="956783" y="239055"/>
                  </a:lnTo>
                  <a:lnTo>
                    <a:pt x="913814" y="226647"/>
                  </a:lnTo>
                  <a:lnTo>
                    <a:pt x="870013" y="217396"/>
                  </a:lnTo>
                  <a:lnTo>
                    <a:pt x="825561" y="211371"/>
                  </a:lnTo>
                  <a:lnTo>
                    <a:pt x="780637" y="208637"/>
                  </a:lnTo>
                  <a:lnTo>
                    <a:pt x="735423" y="209262"/>
                  </a:lnTo>
                  <a:lnTo>
                    <a:pt x="690098" y="213312"/>
                  </a:lnTo>
                  <a:lnTo>
                    <a:pt x="644843" y="220853"/>
                  </a:lnTo>
                  <a:lnTo>
                    <a:pt x="599838" y="231952"/>
                  </a:lnTo>
                  <a:lnTo>
                    <a:pt x="555264" y="246676"/>
                  </a:lnTo>
                  <a:lnTo>
                    <a:pt x="511301" y="265092"/>
                  </a:lnTo>
                  <a:lnTo>
                    <a:pt x="468144" y="287299"/>
                  </a:lnTo>
                  <a:lnTo>
                    <a:pt x="427163" y="312736"/>
                  </a:lnTo>
                  <a:lnTo>
                    <a:pt x="388510" y="341235"/>
                  </a:lnTo>
                  <a:lnTo>
                    <a:pt x="352334" y="372626"/>
                  </a:lnTo>
                  <a:lnTo>
                    <a:pt x="318785" y="406742"/>
                  </a:lnTo>
                  <a:lnTo>
                    <a:pt x="288014" y="443413"/>
                  </a:lnTo>
                  <a:lnTo>
                    <a:pt x="260171" y="482471"/>
                  </a:lnTo>
                  <a:lnTo>
                    <a:pt x="235405" y="523749"/>
                  </a:lnTo>
                  <a:lnTo>
                    <a:pt x="213867" y="567076"/>
                  </a:lnTo>
                  <a:lnTo>
                    <a:pt x="195706" y="612285"/>
                  </a:lnTo>
                  <a:lnTo>
                    <a:pt x="0" y="540809"/>
                  </a:lnTo>
                  <a:close/>
                </a:path>
              </a:pathLst>
            </a:custGeom>
            <a:ln w="12700">
              <a:solidFill>
                <a:srgbClr val="FFFFFF"/>
              </a:solidFill>
            </a:ln>
          </p:spPr>
          <p:txBody>
            <a:bodyPr wrap="square" lIns="0" tIns="0" rIns="0" bIns="0" rtlCol="0"/>
            <a:lstStyle/>
            <a:p>
              <a:endParaRPr/>
            </a:p>
          </p:txBody>
        </p:sp>
      </p:grpSp>
      <p:sp>
        <p:nvSpPr>
          <p:cNvPr id="13" name="object 13"/>
          <p:cNvSpPr txBox="1"/>
          <p:nvPr/>
        </p:nvSpPr>
        <p:spPr>
          <a:xfrm>
            <a:off x="5124959" y="5019900"/>
            <a:ext cx="3491991" cy="566822"/>
          </a:xfrm>
          <a:prstGeom prst="rect">
            <a:avLst/>
          </a:prstGeom>
        </p:spPr>
        <p:txBody>
          <a:bodyPr vert="horz" wrap="square" lIns="0" tIns="12700" rIns="0" bIns="0" rtlCol="0">
            <a:spAutoFit/>
          </a:bodyPr>
          <a:lstStyle/>
          <a:p>
            <a:pPr marL="12700">
              <a:lnSpc>
                <a:spcPct val="100000"/>
              </a:lnSpc>
              <a:spcBef>
                <a:spcPts val="100"/>
              </a:spcBef>
            </a:pPr>
            <a:r>
              <a:rPr lang="uk-UA" b="1" spc="-5" dirty="0" smtClean="0">
                <a:latin typeface="Calibri"/>
                <a:cs typeface="Calibri"/>
              </a:rPr>
              <a:t>Призначено без конкурсного відбору у період дії воєнного стану</a:t>
            </a:r>
            <a:endParaRPr sz="1800" dirty="0">
              <a:latin typeface="Calibri"/>
              <a:cs typeface="Calibri"/>
            </a:endParaRPr>
          </a:p>
        </p:txBody>
      </p:sp>
      <p:sp>
        <p:nvSpPr>
          <p:cNvPr id="14" name="object 14"/>
          <p:cNvSpPr txBox="1"/>
          <p:nvPr/>
        </p:nvSpPr>
        <p:spPr>
          <a:xfrm>
            <a:off x="8891650" y="5202909"/>
            <a:ext cx="885953" cy="629018"/>
          </a:xfrm>
          <a:prstGeom prst="rect">
            <a:avLst/>
          </a:prstGeom>
        </p:spPr>
        <p:txBody>
          <a:bodyPr vert="horz" wrap="square" lIns="0" tIns="13335" rIns="0" bIns="0" rtlCol="0">
            <a:spAutoFit/>
          </a:bodyPr>
          <a:lstStyle/>
          <a:p>
            <a:pPr marL="12700">
              <a:lnSpc>
                <a:spcPct val="100000"/>
              </a:lnSpc>
              <a:spcBef>
                <a:spcPts val="105"/>
              </a:spcBef>
            </a:pPr>
            <a:r>
              <a:rPr lang="uk-UA" sz="4000" b="1" dirty="0" smtClean="0">
                <a:solidFill>
                  <a:srgbClr val="001F5F"/>
                </a:solidFill>
                <a:latin typeface="Arial"/>
                <a:cs typeface="Arial"/>
              </a:rPr>
              <a:t>106</a:t>
            </a:r>
            <a:endParaRPr sz="4000" dirty="0">
              <a:latin typeface="Arial"/>
              <a:cs typeface="Arial"/>
            </a:endParaRPr>
          </a:p>
        </p:txBody>
      </p:sp>
      <p:sp>
        <p:nvSpPr>
          <p:cNvPr id="15" name="object 15"/>
          <p:cNvSpPr txBox="1"/>
          <p:nvPr/>
        </p:nvSpPr>
        <p:spPr>
          <a:xfrm>
            <a:off x="6933945" y="79069"/>
            <a:ext cx="4485640" cy="329565"/>
          </a:xfrm>
          <a:prstGeom prst="rect">
            <a:avLst/>
          </a:prstGeom>
        </p:spPr>
        <p:txBody>
          <a:bodyPr vert="horz" wrap="square" lIns="0" tIns="12065" rIns="0" bIns="0" rtlCol="0">
            <a:spAutoFit/>
          </a:bodyPr>
          <a:lstStyle/>
          <a:p>
            <a:pPr marL="12700">
              <a:lnSpc>
                <a:spcPct val="100000"/>
              </a:lnSpc>
              <a:spcBef>
                <a:spcPts val="95"/>
              </a:spcBef>
            </a:pPr>
            <a:r>
              <a:rPr sz="2000" b="1" spc="-5" dirty="0">
                <a:solidFill>
                  <a:srgbClr val="1F3863"/>
                </a:solidFill>
                <a:latin typeface="Calibri"/>
                <a:cs typeface="Calibri"/>
              </a:rPr>
              <a:t>ВІДДІЛ</a:t>
            </a:r>
            <a:r>
              <a:rPr sz="2000" b="1" spc="25" dirty="0">
                <a:solidFill>
                  <a:srgbClr val="1F3863"/>
                </a:solidFill>
                <a:latin typeface="Calibri"/>
                <a:cs typeface="Calibri"/>
              </a:rPr>
              <a:t> </a:t>
            </a:r>
            <a:r>
              <a:rPr sz="2000" b="1" spc="-10" dirty="0">
                <a:solidFill>
                  <a:srgbClr val="1F3863"/>
                </a:solidFill>
                <a:latin typeface="Calibri"/>
                <a:cs typeface="Calibri"/>
              </a:rPr>
              <a:t>ПІДБОРУ</a:t>
            </a:r>
            <a:r>
              <a:rPr sz="2000" b="1" spc="30" dirty="0">
                <a:solidFill>
                  <a:srgbClr val="1F3863"/>
                </a:solidFill>
                <a:latin typeface="Calibri"/>
                <a:cs typeface="Calibri"/>
              </a:rPr>
              <a:t> </a:t>
            </a:r>
            <a:r>
              <a:rPr sz="2000" b="1" spc="-80" dirty="0">
                <a:solidFill>
                  <a:srgbClr val="1F3863"/>
                </a:solidFill>
                <a:latin typeface="Calibri"/>
                <a:cs typeface="Calibri"/>
              </a:rPr>
              <a:t>ТА</a:t>
            </a:r>
            <a:r>
              <a:rPr sz="2000" b="1" spc="5" dirty="0">
                <a:solidFill>
                  <a:srgbClr val="1F3863"/>
                </a:solidFill>
                <a:latin typeface="Calibri"/>
                <a:cs typeface="Calibri"/>
              </a:rPr>
              <a:t> </a:t>
            </a:r>
            <a:r>
              <a:rPr sz="2000" b="1" spc="-10" dirty="0">
                <a:solidFill>
                  <a:srgbClr val="1F3863"/>
                </a:solidFill>
                <a:latin typeface="Calibri"/>
                <a:cs typeface="Calibri"/>
              </a:rPr>
              <a:t>ОЦІНКИ</a:t>
            </a:r>
            <a:r>
              <a:rPr sz="2000" b="1" spc="-5" dirty="0">
                <a:solidFill>
                  <a:srgbClr val="1F3863"/>
                </a:solidFill>
                <a:latin typeface="Calibri"/>
                <a:cs typeface="Calibri"/>
              </a:rPr>
              <a:t> </a:t>
            </a:r>
            <a:r>
              <a:rPr sz="2000" b="1" spc="-15" dirty="0">
                <a:solidFill>
                  <a:srgbClr val="1F3863"/>
                </a:solidFill>
                <a:latin typeface="Calibri"/>
                <a:cs typeface="Calibri"/>
              </a:rPr>
              <a:t>ПЕРСОНАЛУ</a:t>
            </a:r>
            <a:endParaRPr sz="20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35546" y="14237"/>
            <a:ext cx="12188952" cy="6857998"/>
          </a:xfrm>
          <a:prstGeom prst="rect">
            <a:avLst/>
          </a:prstGeom>
        </p:spPr>
      </p:pic>
      <p:sp>
        <p:nvSpPr>
          <p:cNvPr id="4" name="object 4"/>
          <p:cNvSpPr txBox="1">
            <a:spLocks noGrp="1"/>
          </p:cNvSpPr>
          <p:nvPr>
            <p:ph type="title"/>
          </p:nvPr>
        </p:nvSpPr>
        <p:spPr>
          <a:xfrm>
            <a:off x="3894582" y="771855"/>
            <a:ext cx="3683000" cy="454025"/>
          </a:xfrm>
          <a:prstGeom prst="rect">
            <a:avLst/>
          </a:prstGeom>
        </p:spPr>
        <p:txBody>
          <a:bodyPr vert="horz" wrap="square" lIns="0" tIns="13970" rIns="0" bIns="0" rtlCol="0">
            <a:spAutoFit/>
          </a:bodyPr>
          <a:lstStyle/>
          <a:p>
            <a:pPr marL="12700">
              <a:lnSpc>
                <a:spcPct val="100000"/>
              </a:lnSpc>
              <a:spcBef>
                <a:spcPts val="110"/>
              </a:spcBef>
            </a:pPr>
            <a:r>
              <a:rPr sz="2800" spc="-10" dirty="0" err="1" smtClean="0">
                <a:solidFill>
                  <a:srgbClr val="001F5F"/>
                </a:solidFill>
                <a:latin typeface="Arial"/>
                <a:cs typeface="Arial"/>
              </a:rPr>
              <a:t>Контракт</a:t>
            </a:r>
            <a:r>
              <a:rPr lang="uk-UA" sz="2800" spc="-10" dirty="0" err="1" smtClean="0">
                <a:solidFill>
                  <a:srgbClr val="001F5F"/>
                </a:solidFill>
                <a:latin typeface="Arial"/>
                <a:cs typeface="Arial"/>
              </a:rPr>
              <a:t>ів</a:t>
            </a:r>
            <a:endParaRPr sz="2800" dirty="0">
              <a:latin typeface="Arial"/>
              <a:cs typeface="Arial"/>
            </a:endParaRPr>
          </a:p>
        </p:txBody>
      </p:sp>
      <p:sp>
        <p:nvSpPr>
          <p:cNvPr id="5" name="object 5"/>
          <p:cNvSpPr txBox="1"/>
          <p:nvPr/>
        </p:nvSpPr>
        <p:spPr>
          <a:xfrm>
            <a:off x="3894582" y="1166252"/>
            <a:ext cx="7078218" cy="2348079"/>
          </a:xfrm>
          <a:prstGeom prst="rect">
            <a:avLst/>
          </a:prstGeom>
        </p:spPr>
        <p:txBody>
          <a:bodyPr vert="horz" wrap="square" lIns="0" tIns="13970" rIns="0" bIns="0" rtlCol="0">
            <a:spAutoFit/>
          </a:bodyPr>
          <a:lstStyle/>
          <a:p>
            <a:pPr marL="12700" marR="514984">
              <a:lnSpc>
                <a:spcPct val="100000"/>
              </a:lnSpc>
              <a:spcBef>
                <a:spcPts val="110"/>
              </a:spcBef>
            </a:pPr>
            <a:r>
              <a:rPr sz="2800" b="1" spc="5" dirty="0" err="1" smtClean="0">
                <a:solidFill>
                  <a:srgbClr val="001F5F"/>
                </a:solidFill>
                <a:latin typeface="Arial"/>
                <a:cs typeface="Arial"/>
              </a:rPr>
              <a:t>із</a:t>
            </a:r>
            <a:r>
              <a:rPr sz="2800" b="1" spc="-35" dirty="0" smtClean="0">
                <a:solidFill>
                  <a:srgbClr val="001F5F"/>
                </a:solidFill>
                <a:latin typeface="Arial"/>
                <a:cs typeface="Arial"/>
              </a:rPr>
              <a:t> </a:t>
            </a:r>
            <a:r>
              <a:rPr sz="2800" b="1" dirty="0">
                <a:solidFill>
                  <a:srgbClr val="001F5F"/>
                </a:solidFill>
                <a:latin typeface="Arial"/>
                <a:cs typeface="Arial"/>
              </a:rPr>
              <a:t>керівниками </a:t>
            </a:r>
            <a:r>
              <a:rPr sz="2800" b="1" spc="-760" dirty="0">
                <a:solidFill>
                  <a:srgbClr val="001F5F"/>
                </a:solidFill>
                <a:latin typeface="Arial"/>
                <a:cs typeface="Arial"/>
              </a:rPr>
              <a:t> </a:t>
            </a:r>
            <a:r>
              <a:rPr sz="2800" b="1" dirty="0">
                <a:solidFill>
                  <a:srgbClr val="001F5F"/>
                </a:solidFill>
                <a:latin typeface="Arial"/>
                <a:cs typeface="Arial"/>
              </a:rPr>
              <a:t>ЛКП</a:t>
            </a:r>
            <a:r>
              <a:rPr sz="2800" b="1" spc="-20" dirty="0">
                <a:solidFill>
                  <a:srgbClr val="001F5F"/>
                </a:solidFill>
                <a:latin typeface="Arial"/>
                <a:cs typeface="Arial"/>
              </a:rPr>
              <a:t> </a:t>
            </a:r>
            <a:r>
              <a:rPr sz="2800" b="1" spc="-15" dirty="0" err="1">
                <a:solidFill>
                  <a:srgbClr val="001F5F"/>
                </a:solidFill>
                <a:latin typeface="Arial"/>
                <a:cs typeface="Arial"/>
              </a:rPr>
              <a:t>та</a:t>
            </a:r>
            <a:r>
              <a:rPr sz="2800" b="1" spc="25" dirty="0">
                <a:solidFill>
                  <a:srgbClr val="001F5F"/>
                </a:solidFill>
                <a:latin typeface="Arial"/>
                <a:cs typeface="Arial"/>
              </a:rPr>
              <a:t> </a:t>
            </a:r>
            <a:r>
              <a:rPr sz="2800" b="1" spc="-30" dirty="0" err="1" smtClean="0">
                <a:solidFill>
                  <a:srgbClr val="001F5F"/>
                </a:solidFill>
                <a:latin typeface="Arial"/>
                <a:cs typeface="Arial"/>
              </a:rPr>
              <a:t>установ</a:t>
            </a:r>
            <a:r>
              <a:rPr lang="uk-UA" sz="2800" b="1" spc="-30" dirty="0" smtClean="0">
                <a:solidFill>
                  <a:srgbClr val="001F5F"/>
                </a:solidFill>
                <a:latin typeface="Arial"/>
                <a:cs typeface="Arial"/>
              </a:rPr>
              <a:t> продовжено</a:t>
            </a:r>
            <a:endParaRPr sz="2800" dirty="0">
              <a:latin typeface="Arial"/>
              <a:cs typeface="Arial"/>
            </a:endParaRPr>
          </a:p>
          <a:p>
            <a:pPr marL="2581275">
              <a:lnSpc>
                <a:spcPct val="100000"/>
              </a:lnSpc>
              <a:spcBef>
                <a:spcPts val="1425"/>
              </a:spcBef>
            </a:pPr>
            <a:r>
              <a:rPr sz="2800" b="1" spc="-5" dirty="0" err="1" smtClean="0">
                <a:solidFill>
                  <a:srgbClr val="001F5F"/>
                </a:solidFill>
                <a:latin typeface="Arial"/>
                <a:cs typeface="Arial"/>
              </a:rPr>
              <a:t>Контракт</a:t>
            </a:r>
            <a:r>
              <a:rPr lang="uk-UA" sz="2800" b="1" spc="-5" dirty="0" smtClean="0">
                <a:solidFill>
                  <a:srgbClr val="001F5F"/>
                </a:solidFill>
                <a:latin typeface="Arial"/>
                <a:cs typeface="Arial"/>
              </a:rPr>
              <a:t>и укладено вперше із керівниками ЛКП та установ </a:t>
            </a:r>
            <a:r>
              <a:rPr sz="2800" b="1" spc="-55" dirty="0" smtClean="0">
                <a:solidFill>
                  <a:srgbClr val="001F5F"/>
                </a:solidFill>
                <a:latin typeface="Arial"/>
                <a:cs typeface="Arial"/>
              </a:rPr>
              <a:t> </a:t>
            </a:r>
            <a:endParaRPr sz="2800" dirty="0">
              <a:latin typeface="Arial"/>
              <a:cs typeface="Arial"/>
            </a:endParaRPr>
          </a:p>
        </p:txBody>
      </p:sp>
      <p:sp>
        <p:nvSpPr>
          <p:cNvPr id="17" name="object 17"/>
          <p:cNvSpPr txBox="1"/>
          <p:nvPr/>
        </p:nvSpPr>
        <p:spPr>
          <a:xfrm>
            <a:off x="6933945" y="79069"/>
            <a:ext cx="4485640" cy="329565"/>
          </a:xfrm>
          <a:prstGeom prst="rect">
            <a:avLst/>
          </a:prstGeom>
        </p:spPr>
        <p:txBody>
          <a:bodyPr vert="horz" wrap="square" lIns="0" tIns="12065" rIns="0" bIns="0" rtlCol="0">
            <a:spAutoFit/>
          </a:bodyPr>
          <a:lstStyle/>
          <a:p>
            <a:pPr marL="12700">
              <a:lnSpc>
                <a:spcPct val="100000"/>
              </a:lnSpc>
              <a:spcBef>
                <a:spcPts val="95"/>
              </a:spcBef>
            </a:pPr>
            <a:r>
              <a:rPr sz="2000" b="1" spc="-5" dirty="0">
                <a:solidFill>
                  <a:srgbClr val="1F3863"/>
                </a:solidFill>
                <a:latin typeface="Calibri"/>
                <a:cs typeface="Calibri"/>
              </a:rPr>
              <a:t>ВІДДІЛ</a:t>
            </a:r>
            <a:r>
              <a:rPr sz="2000" b="1" spc="25" dirty="0">
                <a:solidFill>
                  <a:srgbClr val="1F3863"/>
                </a:solidFill>
                <a:latin typeface="Calibri"/>
                <a:cs typeface="Calibri"/>
              </a:rPr>
              <a:t> </a:t>
            </a:r>
            <a:r>
              <a:rPr sz="2000" b="1" spc="-10" dirty="0">
                <a:solidFill>
                  <a:srgbClr val="1F3863"/>
                </a:solidFill>
                <a:latin typeface="Calibri"/>
                <a:cs typeface="Calibri"/>
              </a:rPr>
              <a:t>ПІДБОРУ</a:t>
            </a:r>
            <a:r>
              <a:rPr sz="2000" b="1" spc="30" dirty="0">
                <a:solidFill>
                  <a:srgbClr val="1F3863"/>
                </a:solidFill>
                <a:latin typeface="Calibri"/>
                <a:cs typeface="Calibri"/>
              </a:rPr>
              <a:t> </a:t>
            </a:r>
            <a:r>
              <a:rPr sz="2000" b="1" spc="-80" dirty="0">
                <a:solidFill>
                  <a:srgbClr val="1F3863"/>
                </a:solidFill>
                <a:latin typeface="Calibri"/>
                <a:cs typeface="Calibri"/>
              </a:rPr>
              <a:t>ТА</a:t>
            </a:r>
            <a:r>
              <a:rPr sz="2000" b="1" spc="5" dirty="0">
                <a:solidFill>
                  <a:srgbClr val="1F3863"/>
                </a:solidFill>
                <a:latin typeface="Calibri"/>
                <a:cs typeface="Calibri"/>
              </a:rPr>
              <a:t> </a:t>
            </a:r>
            <a:r>
              <a:rPr sz="2000" b="1" spc="-10" dirty="0">
                <a:solidFill>
                  <a:srgbClr val="1F3863"/>
                </a:solidFill>
                <a:latin typeface="Calibri"/>
                <a:cs typeface="Calibri"/>
              </a:rPr>
              <a:t>ОЦІНКИ</a:t>
            </a:r>
            <a:r>
              <a:rPr sz="2000" b="1" spc="-5" dirty="0">
                <a:solidFill>
                  <a:srgbClr val="1F3863"/>
                </a:solidFill>
                <a:latin typeface="Calibri"/>
                <a:cs typeface="Calibri"/>
              </a:rPr>
              <a:t> </a:t>
            </a:r>
            <a:r>
              <a:rPr sz="2000" b="1" spc="-15" dirty="0">
                <a:solidFill>
                  <a:srgbClr val="1F3863"/>
                </a:solidFill>
                <a:latin typeface="Calibri"/>
                <a:cs typeface="Calibri"/>
              </a:rPr>
              <a:t>ПЕРСОНАЛУ</a:t>
            </a:r>
            <a:endParaRPr sz="2000">
              <a:latin typeface="Calibri"/>
              <a:cs typeface="Calibri"/>
            </a:endParaRPr>
          </a:p>
        </p:txBody>
      </p:sp>
      <p:pic>
        <p:nvPicPr>
          <p:cNvPr id="18" name="Рисунок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642" y="4101460"/>
            <a:ext cx="3818302" cy="2014185"/>
          </a:xfrm>
          <a:prstGeom prst="rect">
            <a:avLst/>
          </a:prstGeom>
        </p:spPr>
      </p:pic>
      <p:pic>
        <p:nvPicPr>
          <p:cNvPr id="14" name="object 7"/>
          <p:cNvPicPr/>
          <p:nvPr/>
        </p:nvPicPr>
        <p:blipFill>
          <a:blip r:embed="rId4" cstate="print"/>
          <a:stretch>
            <a:fillRect/>
          </a:stretch>
        </p:blipFill>
        <p:spPr>
          <a:xfrm>
            <a:off x="4674580" y="2444870"/>
            <a:ext cx="1284350" cy="1175054"/>
          </a:xfrm>
          <a:prstGeom prst="rect">
            <a:avLst/>
          </a:prstGeom>
        </p:spPr>
      </p:pic>
      <p:sp>
        <p:nvSpPr>
          <p:cNvPr id="21" name="object 11"/>
          <p:cNvSpPr txBox="1"/>
          <p:nvPr/>
        </p:nvSpPr>
        <p:spPr>
          <a:xfrm>
            <a:off x="5014722" y="2660395"/>
            <a:ext cx="721360" cy="574040"/>
          </a:xfrm>
          <a:prstGeom prst="rect">
            <a:avLst/>
          </a:prstGeom>
        </p:spPr>
        <p:txBody>
          <a:bodyPr vert="horz" wrap="square" lIns="0" tIns="12700" rIns="0" bIns="0" rtlCol="0">
            <a:spAutoFit/>
          </a:bodyPr>
          <a:lstStyle/>
          <a:p>
            <a:pPr marL="12700">
              <a:lnSpc>
                <a:spcPct val="100000"/>
              </a:lnSpc>
              <a:spcBef>
                <a:spcPts val="100"/>
              </a:spcBef>
            </a:pPr>
            <a:r>
              <a:rPr lang="uk-UA" sz="3600" b="1" dirty="0">
                <a:solidFill>
                  <a:srgbClr val="FFFFFF"/>
                </a:solidFill>
                <a:latin typeface="Calibri"/>
                <a:cs typeface="Calibri"/>
              </a:rPr>
              <a:t>4</a:t>
            </a:r>
            <a:endParaRPr sz="3600" dirty="0">
              <a:latin typeface="Calibri"/>
              <a:cs typeface="Calibri"/>
            </a:endParaRPr>
          </a:p>
        </p:txBody>
      </p:sp>
      <p:pic>
        <p:nvPicPr>
          <p:cNvPr id="22" name="object 7"/>
          <p:cNvPicPr/>
          <p:nvPr/>
        </p:nvPicPr>
        <p:blipFill>
          <a:blip r:embed="rId4" cstate="print"/>
          <a:stretch>
            <a:fillRect/>
          </a:stretch>
        </p:blipFill>
        <p:spPr>
          <a:xfrm>
            <a:off x="2227269" y="904421"/>
            <a:ext cx="1284350" cy="1175054"/>
          </a:xfrm>
          <a:prstGeom prst="rect">
            <a:avLst/>
          </a:prstGeom>
        </p:spPr>
      </p:pic>
      <p:sp>
        <p:nvSpPr>
          <p:cNvPr id="8" name="Прямокутник 7"/>
          <p:cNvSpPr/>
          <p:nvPr/>
        </p:nvSpPr>
        <p:spPr>
          <a:xfrm>
            <a:off x="2600542" y="1168782"/>
            <a:ext cx="665567" cy="646331"/>
          </a:xfrm>
          <a:prstGeom prst="rect">
            <a:avLst/>
          </a:prstGeom>
        </p:spPr>
        <p:txBody>
          <a:bodyPr wrap="none">
            <a:spAutoFit/>
          </a:bodyPr>
          <a:lstStyle/>
          <a:p>
            <a:pPr marL="12700">
              <a:lnSpc>
                <a:spcPct val="100000"/>
              </a:lnSpc>
              <a:spcBef>
                <a:spcPts val="100"/>
              </a:spcBef>
            </a:pPr>
            <a:r>
              <a:rPr lang="uk-UA" sz="3600" b="1" dirty="0" smtClean="0">
                <a:solidFill>
                  <a:schemeClr val="bg1"/>
                </a:solidFill>
                <a:cs typeface="Calibri"/>
              </a:rPr>
              <a:t>56</a:t>
            </a:r>
            <a:endParaRPr lang="uk-UA" sz="3600" dirty="0">
              <a:solidFill>
                <a:schemeClr val="bg1"/>
              </a:solidFill>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144" y="0"/>
            <a:ext cx="12182856" cy="6857996"/>
            <a:chOff x="0" y="2541"/>
            <a:chExt cx="12182856" cy="6857996"/>
          </a:xfrm>
        </p:grpSpPr>
        <p:pic>
          <p:nvPicPr>
            <p:cNvPr id="3" name="object 3"/>
            <p:cNvPicPr/>
            <p:nvPr/>
          </p:nvPicPr>
          <p:blipFill>
            <a:blip r:embed="rId2" cstate="print"/>
            <a:stretch>
              <a:fillRect/>
            </a:stretch>
          </p:blipFill>
          <p:spPr>
            <a:xfrm>
              <a:off x="4236720" y="1185672"/>
              <a:ext cx="1801368" cy="1560576"/>
            </a:xfrm>
            <a:prstGeom prst="rect">
              <a:avLst/>
            </a:prstGeom>
          </p:spPr>
        </p:pic>
        <p:pic>
          <p:nvPicPr>
            <p:cNvPr id="4" name="object 4"/>
            <p:cNvPicPr/>
            <p:nvPr/>
          </p:nvPicPr>
          <p:blipFill>
            <a:blip r:embed="rId3" cstate="print"/>
            <a:stretch>
              <a:fillRect/>
            </a:stretch>
          </p:blipFill>
          <p:spPr>
            <a:xfrm>
              <a:off x="0" y="2541"/>
              <a:ext cx="12182856" cy="6857996"/>
            </a:xfrm>
            <a:prstGeom prst="rect">
              <a:avLst/>
            </a:prstGeom>
          </p:spPr>
        </p:pic>
        <p:pic>
          <p:nvPicPr>
            <p:cNvPr id="5" name="object 5"/>
            <p:cNvPicPr/>
            <p:nvPr/>
          </p:nvPicPr>
          <p:blipFill>
            <a:blip r:embed="rId4" cstate="print"/>
            <a:stretch>
              <a:fillRect/>
            </a:stretch>
          </p:blipFill>
          <p:spPr>
            <a:xfrm>
              <a:off x="5562599" y="3504404"/>
              <a:ext cx="1804416" cy="1563624"/>
            </a:xfrm>
            <a:prstGeom prst="rect">
              <a:avLst/>
            </a:prstGeom>
          </p:spPr>
        </p:pic>
        <p:pic>
          <p:nvPicPr>
            <p:cNvPr id="6" name="object 6"/>
            <p:cNvPicPr/>
            <p:nvPr/>
          </p:nvPicPr>
          <p:blipFill>
            <a:blip r:embed="rId5" cstate="print"/>
            <a:stretch>
              <a:fillRect/>
            </a:stretch>
          </p:blipFill>
          <p:spPr>
            <a:xfrm>
              <a:off x="4225058" y="2745053"/>
              <a:ext cx="1804416" cy="1563624"/>
            </a:xfrm>
            <a:prstGeom prst="rect">
              <a:avLst/>
            </a:prstGeom>
          </p:spPr>
        </p:pic>
        <p:pic>
          <p:nvPicPr>
            <p:cNvPr id="7" name="object 7"/>
            <p:cNvPicPr/>
            <p:nvPr/>
          </p:nvPicPr>
          <p:blipFill>
            <a:blip r:embed="rId6" cstate="print"/>
            <a:stretch>
              <a:fillRect/>
            </a:stretch>
          </p:blipFill>
          <p:spPr>
            <a:xfrm>
              <a:off x="5562600" y="1999071"/>
              <a:ext cx="1804415" cy="1521638"/>
            </a:xfrm>
            <a:prstGeom prst="rect">
              <a:avLst/>
            </a:prstGeom>
          </p:spPr>
        </p:pic>
      </p:grpSp>
      <p:sp>
        <p:nvSpPr>
          <p:cNvPr id="8" name="object 8"/>
          <p:cNvSpPr txBox="1"/>
          <p:nvPr/>
        </p:nvSpPr>
        <p:spPr>
          <a:xfrm>
            <a:off x="1200405" y="889965"/>
            <a:ext cx="2152396" cy="751488"/>
          </a:xfrm>
          <a:prstGeom prst="rect">
            <a:avLst/>
          </a:prstGeom>
        </p:spPr>
        <p:txBody>
          <a:bodyPr vert="horz" wrap="square" lIns="0" tIns="12700" rIns="0" bIns="0" rtlCol="0">
            <a:spAutoFit/>
          </a:bodyPr>
          <a:lstStyle/>
          <a:p>
            <a:pPr marL="798830" marR="5080" indent="-786765" algn="r">
              <a:lnSpc>
                <a:spcPct val="100000"/>
              </a:lnSpc>
              <a:spcBef>
                <a:spcPts val="100"/>
              </a:spcBef>
            </a:pPr>
            <a:r>
              <a:rPr lang="uk-UA" sz="2400" spc="-5" dirty="0">
                <a:latin typeface="Calibri"/>
                <a:cs typeface="Calibri"/>
              </a:rPr>
              <a:t>П</a:t>
            </a:r>
            <a:r>
              <a:rPr sz="2400" spc="-5" dirty="0" err="1" smtClean="0">
                <a:latin typeface="Calibri"/>
                <a:cs typeface="Calibri"/>
              </a:rPr>
              <a:t>роведених</a:t>
            </a:r>
            <a:r>
              <a:rPr lang="uk-UA" sz="2400" spc="-5" dirty="0">
                <a:latin typeface="Calibri"/>
                <a:cs typeface="Calibri"/>
              </a:rPr>
              <a:t> </a:t>
            </a:r>
            <a:r>
              <a:rPr sz="2400" spc="-5" dirty="0" err="1" smtClean="0">
                <a:latin typeface="Calibri"/>
                <a:cs typeface="Calibri"/>
              </a:rPr>
              <a:t>співбесід</a:t>
            </a:r>
            <a:endParaRPr sz="2400" dirty="0">
              <a:latin typeface="Calibri"/>
              <a:cs typeface="Calibri"/>
            </a:endParaRPr>
          </a:p>
        </p:txBody>
      </p:sp>
      <p:sp>
        <p:nvSpPr>
          <p:cNvPr id="9" name="object 9"/>
          <p:cNvSpPr txBox="1"/>
          <p:nvPr/>
        </p:nvSpPr>
        <p:spPr>
          <a:xfrm>
            <a:off x="617317" y="2627197"/>
            <a:ext cx="3439795" cy="1123315"/>
          </a:xfrm>
          <a:prstGeom prst="rect">
            <a:avLst/>
          </a:prstGeom>
        </p:spPr>
        <p:txBody>
          <a:bodyPr vert="horz" wrap="square" lIns="0" tIns="12700" rIns="0" bIns="0" rtlCol="0">
            <a:spAutoFit/>
          </a:bodyPr>
          <a:lstStyle/>
          <a:p>
            <a:pPr marL="12700" marR="5080" algn="ctr">
              <a:lnSpc>
                <a:spcPct val="100000"/>
              </a:lnSpc>
              <a:spcBef>
                <a:spcPts val="100"/>
              </a:spcBef>
            </a:pPr>
            <a:r>
              <a:rPr lang="uk-UA" sz="2400" spc="-5" dirty="0">
                <a:latin typeface="Calibri"/>
                <a:cs typeface="Calibri"/>
              </a:rPr>
              <a:t>Р</a:t>
            </a:r>
            <a:r>
              <a:rPr sz="2400" spc="-5" dirty="0" err="1" smtClean="0">
                <a:latin typeface="Calibri"/>
                <a:cs typeface="Calibri"/>
              </a:rPr>
              <a:t>екомендованих</a:t>
            </a:r>
            <a:r>
              <a:rPr sz="2400" spc="-5" dirty="0" smtClean="0">
                <a:latin typeface="Calibri"/>
                <a:cs typeface="Calibri"/>
              </a:rPr>
              <a:t> </a:t>
            </a:r>
            <a:r>
              <a:rPr sz="2400" spc="-525" dirty="0" smtClean="0">
                <a:latin typeface="Calibri"/>
                <a:cs typeface="Calibri"/>
              </a:rPr>
              <a:t> </a:t>
            </a:r>
            <a:r>
              <a:rPr sz="2400" spc="-10" dirty="0">
                <a:latin typeface="Calibri"/>
                <a:cs typeface="Calibri"/>
              </a:rPr>
              <a:t>кандидатів</a:t>
            </a:r>
            <a:r>
              <a:rPr sz="2400" spc="-45" dirty="0">
                <a:latin typeface="Calibri"/>
                <a:cs typeface="Calibri"/>
              </a:rPr>
              <a:t> </a:t>
            </a:r>
            <a:r>
              <a:rPr sz="2400" spc="-15" dirty="0">
                <a:latin typeface="Calibri"/>
                <a:cs typeface="Calibri"/>
              </a:rPr>
              <a:t>до</a:t>
            </a:r>
            <a:endParaRPr sz="2400" dirty="0">
              <a:latin typeface="Calibri"/>
              <a:cs typeface="Calibri"/>
            </a:endParaRPr>
          </a:p>
          <a:p>
            <a:pPr marL="5080" algn="ctr">
              <a:lnSpc>
                <a:spcPct val="100000"/>
              </a:lnSpc>
            </a:pPr>
            <a:r>
              <a:rPr sz="2400" spc="-5" dirty="0">
                <a:latin typeface="Calibri"/>
                <a:cs typeface="Calibri"/>
              </a:rPr>
              <a:t>працевлаштування</a:t>
            </a:r>
            <a:endParaRPr sz="2400" dirty="0">
              <a:latin typeface="Calibri"/>
              <a:cs typeface="Calibri"/>
            </a:endParaRPr>
          </a:p>
        </p:txBody>
      </p:sp>
      <p:sp>
        <p:nvSpPr>
          <p:cNvPr id="10" name="object 10"/>
          <p:cNvSpPr txBox="1"/>
          <p:nvPr/>
        </p:nvSpPr>
        <p:spPr>
          <a:xfrm>
            <a:off x="4772914" y="1647520"/>
            <a:ext cx="720725" cy="574675"/>
          </a:xfrm>
          <a:prstGeom prst="rect">
            <a:avLst/>
          </a:prstGeom>
        </p:spPr>
        <p:txBody>
          <a:bodyPr vert="horz" wrap="square" lIns="0" tIns="12700" rIns="0" bIns="0" rtlCol="0">
            <a:spAutoFit/>
          </a:bodyPr>
          <a:lstStyle/>
          <a:p>
            <a:pPr marL="12700">
              <a:lnSpc>
                <a:spcPct val="100000"/>
              </a:lnSpc>
              <a:spcBef>
                <a:spcPts val="100"/>
              </a:spcBef>
            </a:pPr>
            <a:r>
              <a:rPr lang="uk-UA" sz="3600" b="1" spc="-5" dirty="0" smtClean="0">
                <a:solidFill>
                  <a:srgbClr val="FFFFFF"/>
                </a:solidFill>
                <a:latin typeface="Calibri"/>
                <a:cs typeface="Calibri"/>
              </a:rPr>
              <a:t>275</a:t>
            </a:r>
            <a:endParaRPr sz="3600" dirty="0">
              <a:latin typeface="Calibri"/>
              <a:cs typeface="Calibri"/>
            </a:endParaRPr>
          </a:p>
        </p:txBody>
      </p:sp>
      <p:sp>
        <p:nvSpPr>
          <p:cNvPr id="11" name="object 11"/>
          <p:cNvSpPr txBox="1"/>
          <p:nvPr/>
        </p:nvSpPr>
        <p:spPr>
          <a:xfrm>
            <a:off x="6206997" y="2426334"/>
            <a:ext cx="721360" cy="574040"/>
          </a:xfrm>
          <a:prstGeom prst="rect">
            <a:avLst/>
          </a:prstGeom>
        </p:spPr>
        <p:txBody>
          <a:bodyPr vert="horz" wrap="square" lIns="0" tIns="12700" rIns="0" bIns="0" rtlCol="0">
            <a:spAutoFit/>
          </a:bodyPr>
          <a:lstStyle/>
          <a:p>
            <a:pPr marL="12700">
              <a:lnSpc>
                <a:spcPct val="100000"/>
              </a:lnSpc>
              <a:spcBef>
                <a:spcPts val="100"/>
              </a:spcBef>
            </a:pPr>
            <a:r>
              <a:rPr lang="uk-UA" sz="3600" b="1" dirty="0" smtClean="0">
                <a:solidFill>
                  <a:srgbClr val="FFFFFF"/>
                </a:solidFill>
                <a:latin typeface="Calibri"/>
                <a:cs typeface="Calibri"/>
              </a:rPr>
              <a:t>89</a:t>
            </a:r>
            <a:endParaRPr sz="3600" dirty="0">
              <a:latin typeface="Calibri"/>
              <a:cs typeface="Calibri"/>
            </a:endParaRPr>
          </a:p>
        </p:txBody>
      </p:sp>
      <p:sp>
        <p:nvSpPr>
          <p:cNvPr id="12" name="object 12"/>
          <p:cNvSpPr txBox="1"/>
          <p:nvPr/>
        </p:nvSpPr>
        <p:spPr>
          <a:xfrm>
            <a:off x="4772914" y="3188919"/>
            <a:ext cx="720725" cy="574675"/>
          </a:xfrm>
          <a:prstGeom prst="rect">
            <a:avLst/>
          </a:prstGeom>
        </p:spPr>
        <p:txBody>
          <a:bodyPr vert="horz" wrap="square" lIns="0" tIns="12700" rIns="0" bIns="0" rtlCol="0">
            <a:spAutoFit/>
          </a:bodyPr>
          <a:lstStyle/>
          <a:p>
            <a:pPr marL="12700">
              <a:lnSpc>
                <a:spcPct val="100000"/>
              </a:lnSpc>
              <a:spcBef>
                <a:spcPts val="100"/>
              </a:spcBef>
            </a:pPr>
            <a:r>
              <a:rPr lang="uk-UA" sz="3600" b="1" spc="-5" dirty="0" smtClean="0">
                <a:solidFill>
                  <a:srgbClr val="FFFFFF"/>
                </a:solidFill>
                <a:latin typeface="Calibri"/>
                <a:cs typeface="Calibri"/>
              </a:rPr>
              <a:t>152</a:t>
            </a:r>
            <a:endParaRPr sz="3600" dirty="0">
              <a:latin typeface="Calibri"/>
              <a:cs typeface="Calibri"/>
            </a:endParaRPr>
          </a:p>
        </p:txBody>
      </p:sp>
      <p:sp>
        <p:nvSpPr>
          <p:cNvPr id="13" name="object 13"/>
          <p:cNvSpPr txBox="1"/>
          <p:nvPr/>
        </p:nvSpPr>
        <p:spPr>
          <a:xfrm>
            <a:off x="6234176" y="3975607"/>
            <a:ext cx="488950" cy="574040"/>
          </a:xfrm>
          <a:prstGeom prst="rect">
            <a:avLst/>
          </a:prstGeom>
        </p:spPr>
        <p:txBody>
          <a:bodyPr vert="horz" wrap="square" lIns="0" tIns="12700" rIns="0" bIns="0" rtlCol="0">
            <a:spAutoFit/>
          </a:bodyPr>
          <a:lstStyle/>
          <a:p>
            <a:pPr marL="12700">
              <a:lnSpc>
                <a:spcPct val="100000"/>
              </a:lnSpc>
              <a:spcBef>
                <a:spcPts val="100"/>
              </a:spcBef>
            </a:pPr>
            <a:r>
              <a:rPr lang="uk-UA" sz="3600" b="1" spc="-5" dirty="0" smtClean="0">
                <a:solidFill>
                  <a:srgbClr val="FFFF00"/>
                </a:solidFill>
                <a:latin typeface="Calibri"/>
                <a:cs typeface="Calibri"/>
              </a:rPr>
              <a:t>74</a:t>
            </a:r>
            <a:endParaRPr sz="3600" dirty="0">
              <a:latin typeface="Calibri"/>
              <a:cs typeface="Calibri"/>
            </a:endParaRPr>
          </a:p>
        </p:txBody>
      </p:sp>
      <p:sp>
        <p:nvSpPr>
          <p:cNvPr id="14" name="object 14"/>
          <p:cNvSpPr txBox="1"/>
          <p:nvPr/>
        </p:nvSpPr>
        <p:spPr>
          <a:xfrm>
            <a:off x="7376159" y="3348971"/>
            <a:ext cx="3973829" cy="1120820"/>
          </a:xfrm>
          <a:prstGeom prst="rect">
            <a:avLst/>
          </a:prstGeom>
        </p:spPr>
        <p:txBody>
          <a:bodyPr vert="horz" wrap="square" lIns="0" tIns="12700" rIns="0" bIns="0" rtlCol="0">
            <a:spAutoFit/>
          </a:bodyPr>
          <a:lstStyle/>
          <a:p>
            <a:pPr marL="12700" marR="5080" indent="2540" algn="ctr">
              <a:lnSpc>
                <a:spcPct val="100000"/>
              </a:lnSpc>
              <a:spcBef>
                <a:spcPts val="100"/>
              </a:spcBef>
            </a:pPr>
            <a:r>
              <a:rPr lang="uk-UA" sz="2400" spc="-5" dirty="0" smtClean="0">
                <a:latin typeface="Calibri"/>
                <a:cs typeface="Calibri"/>
              </a:rPr>
              <a:t>Рекомендованих </a:t>
            </a:r>
            <a:r>
              <a:rPr sz="2400" spc="-5" dirty="0" err="1" smtClean="0">
                <a:latin typeface="Calibri"/>
                <a:cs typeface="Calibri"/>
              </a:rPr>
              <a:t>кандидатів</a:t>
            </a:r>
            <a:r>
              <a:rPr sz="2400" spc="-60" dirty="0" smtClean="0">
                <a:latin typeface="Calibri"/>
                <a:cs typeface="Calibri"/>
              </a:rPr>
              <a:t> </a:t>
            </a:r>
            <a:r>
              <a:rPr sz="2400" spc="5" dirty="0" err="1" smtClean="0">
                <a:latin typeface="Calibri"/>
                <a:cs typeface="Calibri"/>
              </a:rPr>
              <a:t>відділ</a:t>
            </a:r>
            <a:r>
              <a:rPr lang="uk-UA" sz="2400" spc="5" dirty="0" err="1" smtClean="0">
                <a:latin typeface="Calibri"/>
                <a:cs typeface="Calibri"/>
              </a:rPr>
              <a:t>ом</a:t>
            </a:r>
            <a:r>
              <a:rPr lang="uk-UA" sz="2400" spc="5" dirty="0" smtClean="0">
                <a:latin typeface="Calibri"/>
                <a:cs typeface="Calibri"/>
              </a:rPr>
              <a:t> підбору і </a:t>
            </a:r>
            <a:r>
              <a:rPr sz="2400" spc="-5" dirty="0" err="1" smtClean="0">
                <a:latin typeface="Calibri"/>
                <a:cs typeface="Calibri"/>
              </a:rPr>
              <a:t>оцінк</a:t>
            </a:r>
            <a:r>
              <a:rPr lang="uk-UA" sz="2400" spc="-5" dirty="0" smtClean="0">
                <a:latin typeface="Calibri"/>
                <a:cs typeface="Calibri"/>
              </a:rPr>
              <a:t>и </a:t>
            </a:r>
            <a:r>
              <a:rPr sz="2400" spc="-5" dirty="0" err="1" smtClean="0">
                <a:latin typeface="Calibri"/>
                <a:cs typeface="Calibri"/>
              </a:rPr>
              <a:t>персоналу</a:t>
            </a:r>
            <a:endParaRPr sz="2400" dirty="0">
              <a:latin typeface="Calibri"/>
              <a:cs typeface="Calibri"/>
            </a:endParaRPr>
          </a:p>
        </p:txBody>
      </p:sp>
      <p:sp>
        <p:nvSpPr>
          <p:cNvPr id="15" name="object 15"/>
          <p:cNvSpPr txBox="1"/>
          <p:nvPr/>
        </p:nvSpPr>
        <p:spPr>
          <a:xfrm>
            <a:off x="7407393" y="1581017"/>
            <a:ext cx="4065270" cy="1123950"/>
          </a:xfrm>
          <a:prstGeom prst="rect">
            <a:avLst/>
          </a:prstGeom>
        </p:spPr>
        <p:txBody>
          <a:bodyPr vert="horz" wrap="square" lIns="0" tIns="12700" rIns="0" bIns="0" rtlCol="0">
            <a:spAutoFit/>
          </a:bodyPr>
          <a:lstStyle/>
          <a:p>
            <a:pPr marL="12700" marR="5080" algn="ctr">
              <a:lnSpc>
                <a:spcPct val="100000"/>
              </a:lnSpc>
              <a:spcBef>
                <a:spcPts val="100"/>
              </a:spcBef>
            </a:pPr>
            <a:r>
              <a:rPr lang="uk-UA" sz="2400" spc="-5" dirty="0">
                <a:latin typeface="Calibri"/>
                <a:cs typeface="Calibri"/>
              </a:rPr>
              <a:t>З</a:t>
            </a:r>
            <a:r>
              <a:rPr sz="2400" spc="-5" dirty="0" err="1" smtClean="0">
                <a:latin typeface="Calibri"/>
                <a:cs typeface="Calibri"/>
              </a:rPr>
              <a:t>вернень</a:t>
            </a:r>
            <a:r>
              <a:rPr sz="2400" spc="-5" dirty="0" smtClean="0">
                <a:latin typeface="Calibri"/>
                <a:cs typeface="Calibri"/>
              </a:rPr>
              <a:t> </a:t>
            </a:r>
            <a:r>
              <a:rPr sz="2400" spc="-5" dirty="0">
                <a:latin typeface="Calibri"/>
                <a:cs typeface="Calibri"/>
              </a:rPr>
              <a:t>структурних </a:t>
            </a:r>
            <a:r>
              <a:rPr sz="2400" spc="-530" dirty="0">
                <a:latin typeface="Calibri"/>
                <a:cs typeface="Calibri"/>
              </a:rPr>
              <a:t> </a:t>
            </a:r>
            <a:r>
              <a:rPr sz="2400" spc="-5" dirty="0">
                <a:latin typeface="Calibri"/>
                <a:cs typeface="Calibri"/>
              </a:rPr>
              <a:t>підрозділів </a:t>
            </a:r>
            <a:r>
              <a:rPr sz="2400" dirty="0">
                <a:latin typeface="Calibri"/>
                <a:cs typeface="Calibri"/>
              </a:rPr>
              <a:t>в </a:t>
            </a:r>
            <a:r>
              <a:rPr sz="2400" spc="-10" dirty="0">
                <a:latin typeface="Calibri"/>
                <a:cs typeface="Calibri"/>
              </a:rPr>
              <a:t>проханні </a:t>
            </a:r>
            <a:r>
              <a:rPr sz="2400" dirty="0">
                <a:latin typeface="Calibri"/>
                <a:cs typeface="Calibri"/>
              </a:rPr>
              <a:t>про </a:t>
            </a:r>
            <a:r>
              <a:rPr sz="2400" spc="5" dirty="0">
                <a:latin typeface="Calibri"/>
                <a:cs typeface="Calibri"/>
              </a:rPr>
              <a:t> </a:t>
            </a:r>
            <a:r>
              <a:rPr sz="2400" spc="-5" dirty="0">
                <a:latin typeface="Calibri"/>
                <a:cs typeface="Calibri"/>
              </a:rPr>
              <a:t>допомогу</a:t>
            </a:r>
            <a:r>
              <a:rPr sz="2400" spc="-85" dirty="0">
                <a:latin typeface="Calibri"/>
                <a:cs typeface="Calibri"/>
              </a:rPr>
              <a:t> </a:t>
            </a:r>
            <a:r>
              <a:rPr sz="2400" dirty="0">
                <a:latin typeface="Calibri"/>
                <a:cs typeface="Calibri"/>
              </a:rPr>
              <a:t>в</a:t>
            </a:r>
            <a:r>
              <a:rPr sz="2400" spc="-10" dirty="0">
                <a:latin typeface="Calibri"/>
                <a:cs typeface="Calibri"/>
              </a:rPr>
              <a:t> </a:t>
            </a:r>
            <a:r>
              <a:rPr sz="2400" spc="-5" dirty="0">
                <a:latin typeface="Calibri"/>
                <a:cs typeface="Calibri"/>
              </a:rPr>
              <a:t>пошуку</a:t>
            </a:r>
            <a:r>
              <a:rPr sz="2400" spc="-15" dirty="0">
                <a:latin typeface="Calibri"/>
                <a:cs typeface="Calibri"/>
              </a:rPr>
              <a:t> </a:t>
            </a:r>
            <a:r>
              <a:rPr sz="2400" spc="-5" dirty="0">
                <a:latin typeface="Calibri"/>
                <a:cs typeface="Calibri"/>
              </a:rPr>
              <a:t>кандидатів</a:t>
            </a:r>
            <a:endParaRPr sz="2400" dirty="0">
              <a:latin typeface="Calibri"/>
              <a:cs typeface="Calibri"/>
            </a:endParaRPr>
          </a:p>
        </p:txBody>
      </p:sp>
      <p:sp>
        <p:nvSpPr>
          <p:cNvPr id="16" name="object 16"/>
          <p:cNvSpPr txBox="1"/>
          <p:nvPr/>
        </p:nvSpPr>
        <p:spPr>
          <a:xfrm>
            <a:off x="6933945" y="79069"/>
            <a:ext cx="4485640" cy="329565"/>
          </a:xfrm>
          <a:prstGeom prst="rect">
            <a:avLst/>
          </a:prstGeom>
        </p:spPr>
        <p:txBody>
          <a:bodyPr vert="horz" wrap="square" lIns="0" tIns="12065" rIns="0" bIns="0" rtlCol="0">
            <a:spAutoFit/>
          </a:bodyPr>
          <a:lstStyle/>
          <a:p>
            <a:pPr marL="12700">
              <a:lnSpc>
                <a:spcPct val="100000"/>
              </a:lnSpc>
              <a:spcBef>
                <a:spcPts val="95"/>
              </a:spcBef>
            </a:pPr>
            <a:r>
              <a:rPr sz="2000" b="1" spc="-5" dirty="0">
                <a:solidFill>
                  <a:srgbClr val="1F3863"/>
                </a:solidFill>
                <a:latin typeface="Calibri"/>
                <a:cs typeface="Calibri"/>
              </a:rPr>
              <a:t>ВІДДІЛ</a:t>
            </a:r>
            <a:r>
              <a:rPr sz="2000" b="1" spc="25" dirty="0">
                <a:solidFill>
                  <a:srgbClr val="1F3863"/>
                </a:solidFill>
                <a:latin typeface="Calibri"/>
                <a:cs typeface="Calibri"/>
              </a:rPr>
              <a:t> </a:t>
            </a:r>
            <a:r>
              <a:rPr sz="2000" b="1" spc="-10" dirty="0">
                <a:solidFill>
                  <a:srgbClr val="1F3863"/>
                </a:solidFill>
                <a:latin typeface="Calibri"/>
                <a:cs typeface="Calibri"/>
              </a:rPr>
              <a:t>ПІДБОРУ</a:t>
            </a:r>
            <a:r>
              <a:rPr sz="2000" b="1" spc="30" dirty="0">
                <a:solidFill>
                  <a:srgbClr val="1F3863"/>
                </a:solidFill>
                <a:latin typeface="Calibri"/>
                <a:cs typeface="Calibri"/>
              </a:rPr>
              <a:t> </a:t>
            </a:r>
            <a:r>
              <a:rPr sz="2000" b="1" spc="-80" dirty="0">
                <a:solidFill>
                  <a:srgbClr val="1F3863"/>
                </a:solidFill>
                <a:latin typeface="Calibri"/>
                <a:cs typeface="Calibri"/>
              </a:rPr>
              <a:t>ТА</a:t>
            </a:r>
            <a:r>
              <a:rPr sz="2000" b="1" spc="5" dirty="0">
                <a:solidFill>
                  <a:srgbClr val="1F3863"/>
                </a:solidFill>
                <a:latin typeface="Calibri"/>
                <a:cs typeface="Calibri"/>
              </a:rPr>
              <a:t> </a:t>
            </a:r>
            <a:r>
              <a:rPr sz="2000" b="1" spc="-10" dirty="0">
                <a:solidFill>
                  <a:srgbClr val="1F3863"/>
                </a:solidFill>
                <a:latin typeface="Calibri"/>
                <a:cs typeface="Calibri"/>
              </a:rPr>
              <a:t>ОЦІНКИ</a:t>
            </a:r>
            <a:r>
              <a:rPr sz="2000" b="1" spc="-5" dirty="0">
                <a:solidFill>
                  <a:srgbClr val="1F3863"/>
                </a:solidFill>
                <a:latin typeface="Calibri"/>
                <a:cs typeface="Calibri"/>
              </a:rPr>
              <a:t> </a:t>
            </a:r>
            <a:r>
              <a:rPr sz="2000" b="1" spc="-15" dirty="0">
                <a:solidFill>
                  <a:srgbClr val="1F3863"/>
                </a:solidFill>
                <a:latin typeface="Calibri"/>
                <a:cs typeface="Calibri"/>
              </a:rPr>
              <a:t>ПЕРСОНАЛУ</a:t>
            </a:r>
            <a:endParaRPr sz="2000" dirty="0">
              <a:latin typeface="Calibri"/>
              <a:cs typeface="Calibri"/>
            </a:endParaRPr>
          </a:p>
        </p:txBody>
      </p:sp>
      <p:pic>
        <p:nvPicPr>
          <p:cNvPr id="23" name="object 6"/>
          <p:cNvPicPr/>
          <p:nvPr/>
        </p:nvPicPr>
        <p:blipFill>
          <a:blip r:embed="rId5" cstate="print"/>
          <a:stretch>
            <a:fillRect/>
          </a:stretch>
        </p:blipFill>
        <p:spPr>
          <a:xfrm>
            <a:off x="4238509" y="4303088"/>
            <a:ext cx="1804416" cy="1563624"/>
          </a:xfrm>
          <a:prstGeom prst="rect">
            <a:avLst/>
          </a:prstGeom>
        </p:spPr>
      </p:pic>
      <p:sp>
        <p:nvSpPr>
          <p:cNvPr id="24" name="object 13"/>
          <p:cNvSpPr txBox="1"/>
          <p:nvPr/>
        </p:nvSpPr>
        <p:spPr>
          <a:xfrm>
            <a:off x="4823078" y="4730190"/>
            <a:ext cx="739521" cy="566822"/>
          </a:xfrm>
          <a:prstGeom prst="rect">
            <a:avLst/>
          </a:prstGeom>
        </p:spPr>
        <p:txBody>
          <a:bodyPr vert="horz" wrap="square" lIns="0" tIns="12700" rIns="0" bIns="0" rtlCol="0">
            <a:spAutoFit/>
          </a:bodyPr>
          <a:lstStyle/>
          <a:p>
            <a:pPr marL="12700">
              <a:lnSpc>
                <a:spcPct val="100000"/>
              </a:lnSpc>
              <a:spcBef>
                <a:spcPts val="100"/>
              </a:spcBef>
            </a:pPr>
            <a:r>
              <a:rPr lang="uk-UA" sz="3600" b="1" spc="-5" dirty="0" smtClean="0">
                <a:solidFill>
                  <a:srgbClr val="FFFF00"/>
                </a:solidFill>
                <a:latin typeface="Calibri"/>
                <a:cs typeface="Calibri"/>
              </a:rPr>
              <a:t>460</a:t>
            </a:r>
            <a:endParaRPr sz="3600" dirty="0">
              <a:latin typeface="Calibri"/>
              <a:cs typeface="Calibri"/>
            </a:endParaRPr>
          </a:p>
        </p:txBody>
      </p:sp>
      <p:sp>
        <p:nvSpPr>
          <p:cNvPr id="25" name="object 9"/>
          <p:cNvSpPr txBox="1"/>
          <p:nvPr/>
        </p:nvSpPr>
        <p:spPr>
          <a:xfrm>
            <a:off x="572820" y="4246957"/>
            <a:ext cx="3673044" cy="1120820"/>
          </a:xfrm>
          <a:prstGeom prst="rect">
            <a:avLst/>
          </a:prstGeom>
        </p:spPr>
        <p:txBody>
          <a:bodyPr vert="horz" wrap="square" lIns="0" tIns="12700" rIns="0" bIns="0" rtlCol="0">
            <a:spAutoFit/>
          </a:bodyPr>
          <a:lstStyle/>
          <a:p>
            <a:pPr algn="ctr"/>
            <a:r>
              <a:rPr lang="uk-UA" sz="2400" spc="-5" dirty="0" smtClean="0">
                <a:cs typeface="Calibri"/>
              </a:rPr>
              <a:t>Опрацьованих з</a:t>
            </a:r>
            <a:r>
              <a:rPr lang="uk-UA" sz="2400" dirty="0" smtClean="0"/>
              <a:t>овнішніх </a:t>
            </a:r>
            <a:r>
              <a:rPr lang="uk-UA" sz="2400" dirty="0"/>
              <a:t>звернень </a:t>
            </a:r>
            <a:r>
              <a:rPr lang="uk-UA" sz="2400" dirty="0" smtClean="0"/>
              <a:t>щодо </a:t>
            </a:r>
            <a:r>
              <a:rPr lang="uk-UA" sz="2400" dirty="0"/>
              <a:t>працевлаштування.</a:t>
            </a:r>
          </a:p>
        </p:txBody>
      </p:sp>
      <p:sp>
        <p:nvSpPr>
          <p:cNvPr id="21" name="object 11"/>
          <p:cNvSpPr txBox="1"/>
          <p:nvPr/>
        </p:nvSpPr>
        <p:spPr>
          <a:xfrm>
            <a:off x="5867400" y="5387701"/>
            <a:ext cx="1101991" cy="566822"/>
          </a:xfrm>
          <a:prstGeom prst="rect">
            <a:avLst/>
          </a:prstGeom>
        </p:spPr>
        <p:txBody>
          <a:bodyPr vert="horz" wrap="square" lIns="0" tIns="12700" rIns="0" bIns="0" rtlCol="0">
            <a:spAutoFit/>
          </a:bodyPr>
          <a:lstStyle/>
          <a:p>
            <a:pPr marL="12700" algn="ctr">
              <a:lnSpc>
                <a:spcPct val="100000"/>
              </a:lnSpc>
              <a:spcBef>
                <a:spcPts val="100"/>
              </a:spcBef>
            </a:pPr>
            <a:r>
              <a:rPr lang="uk-UA" sz="3600" b="1" dirty="0" smtClean="0">
                <a:solidFill>
                  <a:srgbClr val="FFFFFF"/>
                </a:solidFill>
                <a:latin typeface="Calibri"/>
                <a:cs typeface="Calibri"/>
              </a:rPr>
              <a:t>6913</a:t>
            </a:r>
            <a:endParaRPr sz="3600" dirty="0">
              <a:latin typeface="Calibri"/>
              <a:cs typeface="Calibri"/>
            </a:endParaRPr>
          </a:p>
        </p:txBody>
      </p:sp>
      <p:sp>
        <p:nvSpPr>
          <p:cNvPr id="27" name="object 11"/>
          <p:cNvSpPr txBox="1"/>
          <p:nvPr/>
        </p:nvSpPr>
        <p:spPr>
          <a:xfrm>
            <a:off x="5937444" y="5486219"/>
            <a:ext cx="991074" cy="574040"/>
          </a:xfrm>
          <a:prstGeom prst="rect">
            <a:avLst/>
          </a:prstGeom>
        </p:spPr>
        <p:txBody>
          <a:bodyPr vert="horz" wrap="square" lIns="0" tIns="12700" rIns="0" bIns="0" rtlCol="0">
            <a:spAutoFit/>
          </a:bodyPr>
          <a:lstStyle/>
          <a:p>
            <a:pPr marL="12700" algn="ctr">
              <a:lnSpc>
                <a:spcPct val="100000"/>
              </a:lnSpc>
              <a:spcBef>
                <a:spcPts val="100"/>
              </a:spcBef>
            </a:pPr>
            <a:r>
              <a:rPr lang="uk-UA" sz="3600" b="1" dirty="0" smtClean="0">
                <a:solidFill>
                  <a:srgbClr val="FFFFFF"/>
                </a:solidFill>
                <a:latin typeface="Calibri"/>
                <a:cs typeface="Calibri"/>
              </a:rPr>
              <a:t>6913</a:t>
            </a:r>
            <a:endParaRPr sz="3600" dirty="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2885</TotalTime>
  <Words>903</Words>
  <Application>Microsoft Office PowerPoint</Application>
  <PresentationFormat>Широкий екран</PresentationFormat>
  <Paragraphs>163</Paragraphs>
  <Slides>16</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16</vt:i4>
      </vt:variant>
    </vt:vector>
  </HeadingPairs>
  <TitlesOfParts>
    <vt:vector size="21" baseType="lpstr">
      <vt:lpstr>Arial</vt:lpstr>
      <vt:lpstr>Arial MT</vt:lpstr>
      <vt:lpstr>Calibri</vt:lpstr>
      <vt:lpstr>Times New Roman</vt:lpstr>
      <vt:lpstr>Office Theme</vt:lpstr>
      <vt:lpstr>ЗВІТ РОБОТИ  УПРАВЛІННЯ ПЕРСОНАЛОМ  ЗА 2022 РІК</vt:lpstr>
      <vt:lpstr>СТРУКТУРА УПРАВЛІННЯ</vt:lpstr>
      <vt:lpstr>ВІДДІЛ КАДРОВОГО ДІЛОВОДСТВА ТА АУДИТУ</vt:lpstr>
      <vt:lpstr>ВІДДІЛ КАДРОВОГО ДІЛОВОДСТВА ТА АУДИТУ</vt:lpstr>
      <vt:lpstr>ВІДДІЛ КАДРОВОГО ДІЛОВОДСТВА ТА АУДИТУ</vt:lpstr>
      <vt:lpstr>ВІДДІЛ КАДРОВОГО ДІЛОВОДСТВА ТА АУДИТУ</vt:lpstr>
      <vt:lpstr>Презентація PowerPoint</vt:lpstr>
      <vt:lpstr>Контрактів</vt:lpstr>
      <vt:lpstr>Презентація PowerPoint</vt:lpstr>
      <vt:lpstr>Презентація PowerPoint</vt:lpstr>
      <vt:lpstr>ВІДДІЛ ПІДБОРУ ТА ОЦІНКИ ПЕРСОНАЛУ</vt:lpstr>
      <vt:lpstr>ВІДДІЛ ПІДБОРУ ТА ОЦІНКИ ПЕРСОНАЛУ</vt:lpstr>
      <vt:lpstr>ВІДДІЛ ПІДБОРУ ТА ОЦІНКИ ПЕРСОНАЛУ</vt:lpstr>
      <vt:lpstr>ВІДДІЛ НАВЧАННЯ, СТАЖУВАННЯ ТА ПРАКТИКИ</vt:lpstr>
      <vt:lpstr>Презентація PowerPoint</vt:lpstr>
      <vt:lpstr>Дякуємо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ЗВІТ УПРАВЛІННЯ ПЕРСОНАЛОМ  ЗА 2022 РІК</dc:title>
  <dc:creator>Harkach.Oksana</dc:creator>
  <cp:lastModifiedBy>Harkach.Oksana</cp:lastModifiedBy>
  <cp:revision>54</cp:revision>
  <dcterms:created xsi:type="dcterms:W3CDTF">2022-12-28T12:19:26Z</dcterms:created>
  <dcterms:modified xsi:type="dcterms:W3CDTF">2023-01-31T13:01:21Z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Microsoft® PowerPoint® 2016</vt:lpwstr>
  </property>
  <property fmtid="{D5CDD505-2E9C-101B-9397-08002B2CF9AE}" pid="4" name="LastSaved">
    <vt:filetime>2022-12-28T00:00:00Z</vt:filetime>
  </property>
</Properties>
</file>