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6" r:id="rId4"/>
    <p:sldId id="257" r:id="rId5"/>
    <p:sldId id="258" r:id="rId6"/>
    <p:sldId id="259" r:id="rId7"/>
    <p:sldId id="271" r:id="rId8"/>
    <p:sldId id="267" r:id="rId9"/>
    <p:sldId id="275" r:id="rId10"/>
    <p:sldId id="276" r:id="rId11"/>
    <p:sldId id="278" r:id="rId12"/>
    <p:sldId id="277" r:id="rId13"/>
    <p:sldId id="272" r:id="rId14"/>
    <p:sldId id="268" r:id="rId15"/>
    <p:sldId id="273" r:id="rId16"/>
    <p:sldId id="269" r:id="rId17"/>
    <p:sldId id="274" r:id="rId18"/>
    <p:sldId id="270" r:id="rId19"/>
    <p:sldId id="279" r:id="rId20"/>
    <p:sldId id="280" r:id="rId21"/>
    <p:sldId id="281" r:id="rId22"/>
    <p:sldId id="282" r:id="rId23"/>
    <p:sldId id="283" r:id="rId24"/>
    <p:sldId id="266" r:id="rId25"/>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Помір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t>11.01.2023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392162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t>11.01.2023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7822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t>11.01.2023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57647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t>11.01.2023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18290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EEE2EBF-7122-48CA-AA6F-878199C2F645}" type="datetimeFigureOut">
              <a:rPr lang="uk-UA" smtClean="0"/>
              <a:t>11.01.2023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361240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fld id="{2EEE2EBF-7122-48CA-AA6F-878199C2F645}" type="datetimeFigureOut">
              <a:rPr lang="uk-UA" smtClean="0"/>
              <a:t>11.01.2023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23356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fld id="{2EEE2EBF-7122-48CA-AA6F-878199C2F645}" type="datetimeFigureOut">
              <a:rPr lang="uk-UA" smtClean="0"/>
              <a:t>11.01.2023</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390764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fld id="{2EEE2EBF-7122-48CA-AA6F-878199C2F645}" type="datetimeFigureOut">
              <a:rPr lang="uk-UA" smtClean="0"/>
              <a:t>11.01.2023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243603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EEE2EBF-7122-48CA-AA6F-878199C2F645}" type="datetimeFigureOut">
              <a:rPr lang="uk-UA" smtClean="0"/>
              <a:t>11.01.2023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271026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EEE2EBF-7122-48CA-AA6F-878199C2F645}" type="datetimeFigureOut">
              <a:rPr lang="uk-UA" smtClean="0"/>
              <a:t>11.01.2023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117364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EEE2EBF-7122-48CA-AA6F-878199C2F645}" type="datetimeFigureOut">
              <a:rPr lang="uk-UA" smtClean="0"/>
              <a:t>11.01.2023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t>‹№›</a:t>
            </a:fld>
            <a:endParaRPr lang="uk-UA"/>
          </a:p>
        </p:txBody>
      </p:sp>
    </p:spTree>
    <p:extLst>
      <p:ext uri="{BB962C8B-B14F-4D97-AF65-F5344CB8AC3E}">
        <p14:creationId xmlns:p14="http://schemas.microsoft.com/office/powerpoint/2010/main" val="2704699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E2EBF-7122-48CA-AA6F-878199C2F645}" type="datetimeFigureOut">
              <a:rPr lang="uk-UA" smtClean="0"/>
              <a:t>11.01.2023</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A9685-0731-46A9-96FB-15754FA98242}" type="slidenum">
              <a:rPr lang="uk-UA" smtClean="0"/>
              <a:t>‹№›</a:t>
            </a:fld>
            <a:endParaRPr lang="uk-UA"/>
          </a:p>
        </p:txBody>
      </p:sp>
    </p:spTree>
    <p:extLst>
      <p:ext uri="{BB962C8B-B14F-4D97-AF65-F5344CB8AC3E}">
        <p14:creationId xmlns:p14="http://schemas.microsoft.com/office/powerpoint/2010/main" val="1689661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384"/>
            <a:ext cx="12192000" cy="6859086"/>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0824" y="5445469"/>
            <a:ext cx="2493551" cy="537320"/>
          </a:xfrm>
          <a:prstGeom prst="rect">
            <a:avLst/>
          </a:prstGeom>
        </p:spPr>
      </p:pic>
      <p:sp>
        <p:nvSpPr>
          <p:cNvPr id="5" name="Заголовок 2"/>
          <p:cNvSpPr txBox="1">
            <a:spLocks/>
          </p:cNvSpPr>
          <p:nvPr/>
        </p:nvSpPr>
        <p:spPr>
          <a:xfrm>
            <a:off x="5062538" y="714703"/>
            <a:ext cx="7129462" cy="17989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altLang="ru-RU" sz="1800" dirty="0" smtClean="0">
                <a:latin typeface="Calibri" panose="020F0502020204030204" pitchFamily="34" charset="0"/>
              </a:rPr>
              <a:t>     ЗВІТ УПРАВЛІННЯ З ПИТАНЬ НАДЗВИЧАНИХ СИТУАЦІЙ, ЦИВІЛЬНОГО ЗАХИСТУ НАСЕЛЕННЯ ТА ТЕРИТОРІАЛЬНОЇ ОБОРОНИ ЛЬВІВСЬКОЇ МІСЬКОЇ РАДИ ЗА 2022 РІК</a:t>
            </a:r>
          </a:p>
          <a:p>
            <a:pPr algn="l"/>
            <a:r>
              <a:rPr lang="uk-UA" altLang="ru-RU" sz="1800" b="1" dirty="0" smtClean="0">
                <a:latin typeface="Calibri" panose="020F0502020204030204" pitchFamily="34" charset="0"/>
              </a:rPr>
              <a:t/>
            </a:r>
            <a:br>
              <a:rPr lang="uk-UA" altLang="ru-RU" sz="1800" b="1" dirty="0" smtClean="0">
                <a:latin typeface="Calibri" panose="020F0502020204030204" pitchFamily="34" charset="0"/>
              </a:rPr>
            </a:br>
            <a:r>
              <a:rPr lang="uk-UA" altLang="ru-RU" sz="1800" b="1" dirty="0" smtClean="0">
                <a:latin typeface="Calibri" panose="020F0502020204030204" pitchFamily="34" charset="0"/>
              </a:rPr>
              <a:t>  </a:t>
            </a:r>
            <a:r>
              <a:rPr lang="uk-UA" sz="1600" b="1" dirty="0" smtClean="0">
                <a:solidFill>
                  <a:srgbClr val="121429"/>
                </a:solidFill>
                <a:latin typeface="Arial" panose="020B0604020202020204" pitchFamily="34" charset="0"/>
                <a:cs typeface="Arial" panose="020B0604020202020204" pitchFamily="34" charset="0"/>
              </a:rPr>
              <a:t>Доповідь в.о</a:t>
            </a:r>
            <a:r>
              <a:rPr lang="uk-UA" sz="1600" b="1" dirty="0">
                <a:solidFill>
                  <a:srgbClr val="121429"/>
                </a:solidFill>
                <a:latin typeface="Arial" panose="020B0604020202020204" pitchFamily="34" charset="0"/>
                <a:cs typeface="Arial" panose="020B0604020202020204" pitchFamily="34" charset="0"/>
              </a:rPr>
              <a:t>. начальника управління </a:t>
            </a:r>
            <a:r>
              <a:rPr lang="uk-UA" altLang="ru-RU" sz="1600" b="1" dirty="0">
                <a:solidFill>
                  <a:srgbClr val="121429"/>
                </a:solidFill>
                <a:latin typeface="Arial" panose="020B0604020202020204" pitchFamily="34" charset="0"/>
                <a:cs typeface="Arial" panose="020B0604020202020204" pitchFamily="34" charset="0"/>
              </a:rPr>
              <a:t>з питань надзвичайних </a:t>
            </a:r>
            <a:r>
              <a:rPr lang="uk-UA" altLang="ru-RU" sz="1600" b="1" dirty="0" smtClean="0">
                <a:solidFill>
                  <a:srgbClr val="121429"/>
                </a:solidFill>
                <a:latin typeface="Arial" panose="020B0604020202020204" pitchFamily="34" charset="0"/>
                <a:cs typeface="Arial" panose="020B0604020202020204" pitchFamily="34" charset="0"/>
              </a:rPr>
              <a:t>ситуацій, </a:t>
            </a:r>
            <a:r>
              <a:rPr lang="uk-UA" altLang="ru-RU" sz="1600" b="1" dirty="0">
                <a:solidFill>
                  <a:srgbClr val="121429"/>
                </a:solidFill>
                <a:latin typeface="Arial" panose="020B0604020202020204" pitchFamily="34" charset="0"/>
                <a:cs typeface="Arial" panose="020B0604020202020204" pitchFamily="34" charset="0"/>
              </a:rPr>
              <a:t>цивільного захисту населення </a:t>
            </a:r>
            <a:r>
              <a:rPr lang="uk-UA" altLang="ru-RU" sz="1600" b="1" dirty="0" smtClean="0">
                <a:solidFill>
                  <a:srgbClr val="121429"/>
                </a:solidFill>
                <a:latin typeface="Arial" panose="020B0604020202020204" pitchFamily="34" charset="0"/>
                <a:cs typeface="Arial" panose="020B0604020202020204" pitchFamily="34" charset="0"/>
              </a:rPr>
              <a:t>та територіальної оборони Львівської </a:t>
            </a:r>
            <a:r>
              <a:rPr lang="uk-UA" altLang="ru-RU" sz="1600" b="1" dirty="0">
                <a:solidFill>
                  <a:srgbClr val="121429"/>
                </a:solidFill>
                <a:latin typeface="Arial" panose="020B0604020202020204" pitchFamily="34" charset="0"/>
                <a:cs typeface="Arial" panose="020B0604020202020204" pitchFamily="34" charset="0"/>
              </a:rPr>
              <a:t>міської ради </a:t>
            </a:r>
            <a:r>
              <a:rPr lang="uk-UA" altLang="ru-RU" sz="1600" b="1" dirty="0" smtClean="0">
                <a:solidFill>
                  <a:srgbClr val="121429"/>
                </a:solidFill>
                <a:latin typeface="Arial" panose="020B0604020202020204" pitchFamily="34" charset="0"/>
                <a:cs typeface="Arial" panose="020B0604020202020204" pitchFamily="34" charset="0"/>
              </a:rPr>
              <a:t>Ковальчука </a:t>
            </a:r>
            <a:r>
              <a:rPr lang="uk-UA" altLang="ru-RU" sz="1600" b="1" dirty="0">
                <a:solidFill>
                  <a:srgbClr val="121429"/>
                </a:solidFill>
                <a:latin typeface="Arial" panose="020B0604020202020204" pitchFamily="34" charset="0"/>
                <a:cs typeface="Arial" panose="020B0604020202020204" pitchFamily="34" charset="0"/>
              </a:rPr>
              <a:t>Олександра </a:t>
            </a:r>
            <a:r>
              <a:rPr lang="uk-UA" altLang="ru-RU" sz="1600" b="1" dirty="0" smtClean="0">
                <a:solidFill>
                  <a:srgbClr val="121429"/>
                </a:solidFill>
                <a:latin typeface="Arial" panose="020B0604020202020204" pitchFamily="34" charset="0"/>
                <a:cs typeface="Arial" panose="020B0604020202020204" pitchFamily="34" charset="0"/>
              </a:rPr>
              <a:t>Іларіоновича</a:t>
            </a:r>
            <a:endParaRPr lang="uk-UA" sz="1050" b="1" dirty="0"/>
          </a:p>
        </p:txBody>
      </p:sp>
      <p:sp>
        <p:nvSpPr>
          <p:cNvPr id="3" name="Прямокутник 2"/>
          <p:cNvSpPr/>
          <p:nvPr/>
        </p:nvSpPr>
        <p:spPr>
          <a:xfrm>
            <a:off x="5181600" y="3228317"/>
            <a:ext cx="6096000" cy="261610"/>
          </a:xfrm>
          <a:prstGeom prst="rect">
            <a:avLst/>
          </a:prstGeom>
        </p:spPr>
        <p:txBody>
          <a:bodyPr>
            <a:spAutoFit/>
          </a:bodyPr>
          <a:lstStyle/>
          <a:p>
            <a:endParaRPr lang="uk-UA" sz="1100" b="1" dirty="0"/>
          </a:p>
        </p:txBody>
      </p:sp>
    </p:spTree>
    <p:extLst>
      <p:ext uri="{BB962C8B-B14F-4D97-AF65-F5344CB8AC3E}">
        <p14:creationId xmlns:p14="http://schemas.microsoft.com/office/powerpoint/2010/main" val="390170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939"/>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971392" y="44554"/>
            <a:ext cx="6852745" cy="342466"/>
          </a:xfrm>
          <a:prstGeom prst="rect">
            <a:avLst/>
          </a:prstGeom>
        </p:spPr>
        <p:txBody>
          <a:bodyPr wrap="square">
            <a:spAutoFit/>
          </a:bodyPr>
          <a:lstStyle/>
          <a:p>
            <a:pPr indent="450215" algn="just">
              <a:lnSpc>
                <a:spcPct val="107000"/>
              </a:lnSpc>
              <a:spcAft>
                <a:spcPts val="0"/>
              </a:spcAft>
            </a:pPr>
            <a:r>
              <a:rPr lang="uk-UA"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Всього за Львівську міську територіальну громаду:</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Таблиця 2"/>
          <p:cNvGraphicFramePr>
            <a:graphicFrameLocks noGrp="1"/>
          </p:cNvGraphicFramePr>
          <p:nvPr>
            <p:extLst>
              <p:ext uri="{D42A27DB-BD31-4B8C-83A1-F6EECF244321}">
                <p14:modId xmlns:p14="http://schemas.microsoft.com/office/powerpoint/2010/main" val="1769798879"/>
              </p:ext>
            </p:extLst>
          </p:nvPr>
        </p:nvGraphicFramePr>
        <p:xfrm>
          <a:off x="4698123" y="368409"/>
          <a:ext cx="7220607" cy="4901100"/>
        </p:xfrm>
        <a:graphic>
          <a:graphicData uri="http://schemas.openxmlformats.org/drawingml/2006/table">
            <a:tbl>
              <a:tblPr firstRow="1" firstCol="1" bandRow="1">
                <a:tableStyleId>{5C22544A-7EE6-4342-B048-85BDC9FD1C3A}</a:tableStyleId>
              </a:tblPr>
              <a:tblGrid>
                <a:gridCol w="2753711">
                  <a:extLst>
                    <a:ext uri="{9D8B030D-6E8A-4147-A177-3AD203B41FA5}">
                      <a16:colId xmlns:a16="http://schemas.microsoft.com/office/drawing/2014/main" val="1856190692"/>
                    </a:ext>
                  </a:extLst>
                </a:gridCol>
                <a:gridCol w="1313794">
                  <a:extLst>
                    <a:ext uri="{9D8B030D-6E8A-4147-A177-3AD203B41FA5}">
                      <a16:colId xmlns:a16="http://schemas.microsoft.com/office/drawing/2014/main" val="4014049849"/>
                    </a:ext>
                  </a:extLst>
                </a:gridCol>
                <a:gridCol w="1240220">
                  <a:extLst>
                    <a:ext uri="{9D8B030D-6E8A-4147-A177-3AD203B41FA5}">
                      <a16:colId xmlns:a16="http://schemas.microsoft.com/office/drawing/2014/main" val="1061886774"/>
                    </a:ext>
                  </a:extLst>
                </a:gridCol>
                <a:gridCol w="977462">
                  <a:extLst>
                    <a:ext uri="{9D8B030D-6E8A-4147-A177-3AD203B41FA5}">
                      <a16:colId xmlns:a16="http://schemas.microsoft.com/office/drawing/2014/main" val="3199897555"/>
                    </a:ext>
                  </a:extLst>
                </a:gridCol>
                <a:gridCol w="935420">
                  <a:extLst>
                    <a:ext uri="{9D8B030D-6E8A-4147-A177-3AD203B41FA5}">
                      <a16:colId xmlns:a16="http://schemas.microsoft.com/office/drawing/2014/main" val="2167407379"/>
                    </a:ext>
                  </a:extLst>
                </a:gridCol>
              </a:tblGrid>
              <a:tr h="449419">
                <a:tc>
                  <a:txBody>
                    <a:bodyPr/>
                    <a:lstStyle/>
                    <a:p>
                      <a:pPr algn="ctr">
                        <a:lnSpc>
                          <a:spcPct val="107000"/>
                        </a:lnSpc>
                        <a:spcAft>
                          <a:spcPts val="0"/>
                        </a:spcAft>
                      </a:pPr>
                      <a:r>
                        <a:rPr lang="uk-UA" sz="1400" dirty="0">
                          <a:effectLst/>
                        </a:rPr>
                        <a:t>Найменування</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400" dirty="0">
                          <a:effectLst/>
                        </a:rPr>
                        <a:t>Всього в наявності</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400">
                          <a:effectLst/>
                        </a:rPr>
                        <a:t>Встановлено під час бойових дій</a:t>
                      </a:r>
                      <a:endParaRPr lang="uk-UA" sz="14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400">
                          <a:effectLst/>
                        </a:rPr>
                        <a:t>Необхідно встановити</a:t>
                      </a:r>
                      <a:endParaRPr lang="uk-UA" sz="14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400">
                          <a:effectLst/>
                        </a:rPr>
                        <a:t>Примітка</a:t>
                      </a:r>
                      <a:endParaRPr lang="uk-UA" sz="14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4152654"/>
                  </a:ext>
                </a:extLst>
              </a:tr>
              <a:tr h="299613">
                <a:tc>
                  <a:txBody>
                    <a:bodyPr/>
                    <a:lstStyle/>
                    <a:p>
                      <a:pPr algn="l">
                        <a:lnSpc>
                          <a:spcPct val="107000"/>
                        </a:lnSpc>
                        <a:spcAft>
                          <a:spcPts val="0"/>
                        </a:spcAft>
                      </a:pPr>
                      <a:r>
                        <a:rPr lang="uk-UA" sz="1200" dirty="0">
                          <a:effectLst/>
                        </a:rPr>
                        <a:t>Блоки БГО 900/600, </a:t>
                      </a:r>
                      <a:r>
                        <a:rPr lang="en-US" sz="1200" dirty="0">
                          <a:effectLst/>
                        </a:rPr>
                        <a:t>DSE 900/600</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US" sz="1200" dirty="0">
                          <a:effectLst/>
                        </a:rPr>
                        <a:t>8 к</a:t>
                      </a:r>
                      <a:r>
                        <a:rPr lang="uk-UA" sz="1200" dirty="0">
                          <a:effectLst/>
                        </a:rPr>
                        <a:t>-</a:t>
                      </a:r>
                      <a:r>
                        <a:rPr lang="uk-UA" sz="1200" dirty="0" err="1">
                          <a:effectLst/>
                        </a:rPr>
                        <a:t>тів</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a:effectLst/>
                        </a:rPr>
                        <a:t>-</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a:effectLst/>
                        </a:rPr>
                        <a:t>-</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a:effectLst/>
                        </a:rPr>
                        <a:t> </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9070799"/>
                  </a:ext>
                </a:extLst>
              </a:tr>
              <a:tr h="449419">
                <a:tc>
                  <a:txBody>
                    <a:bodyPr/>
                    <a:lstStyle/>
                    <a:p>
                      <a:pPr algn="l">
                        <a:lnSpc>
                          <a:spcPct val="107000"/>
                        </a:lnSpc>
                        <a:spcAft>
                          <a:spcPts val="0"/>
                        </a:spcAft>
                      </a:pPr>
                      <a:r>
                        <a:rPr lang="uk-UA" sz="1200" dirty="0">
                          <a:effectLst/>
                        </a:rPr>
                        <a:t>Блоки оповіщення універсальні </a:t>
                      </a:r>
                    </a:p>
                    <a:p>
                      <a:pPr algn="l">
                        <a:lnSpc>
                          <a:spcPct val="107000"/>
                        </a:lnSpc>
                        <a:spcAft>
                          <a:spcPts val="0"/>
                        </a:spcAft>
                      </a:pPr>
                      <a:r>
                        <a:rPr lang="uk-UA" sz="1200" dirty="0">
                          <a:effectLst/>
                        </a:rPr>
                        <a:t>БОУ 600/300</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22 к-т</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22 к-т</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a:effectLst/>
                        </a:rPr>
                        <a:t> </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a:effectLst/>
                        </a:rPr>
                        <a:t> </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0263675"/>
                  </a:ext>
                </a:extLst>
              </a:tr>
              <a:tr h="299613">
                <a:tc>
                  <a:txBody>
                    <a:bodyPr/>
                    <a:lstStyle/>
                    <a:p>
                      <a:pPr algn="l">
                        <a:lnSpc>
                          <a:spcPct val="107000"/>
                        </a:lnSpc>
                        <a:spcAft>
                          <a:spcPts val="0"/>
                        </a:spcAft>
                      </a:pPr>
                      <a:r>
                        <a:rPr lang="uk-UA" sz="1200" dirty="0">
                          <a:effectLst/>
                        </a:rPr>
                        <a:t>Вуличні ІР гучномовці</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152 шт.</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a:effectLst/>
                        </a:rPr>
                        <a:t>-</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a:effectLst/>
                        </a:rPr>
                        <a:t> </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5958211"/>
                  </a:ext>
                </a:extLst>
              </a:tr>
              <a:tr h="599227">
                <a:tc>
                  <a:txBody>
                    <a:bodyPr/>
                    <a:lstStyle/>
                    <a:p>
                      <a:pPr algn="l">
                        <a:lnSpc>
                          <a:spcPct val="107000"/>
                        </a:lnSpc>
                        <a:spcAft>
                          <a:spcPts val="0"/>
                        </a:spcAft>
                      </a:pPr>
                      <a:r>
                        <a:rPr lang="uk-UA" sz="1200" dirty="0">
                          <a:effectLst/>
                        </a:rPr>
                        <a:t>Електроні блоки керування електромеханічними сиренами БКСЕ</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78 шт.</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47 шт.</a:t>
                      </a:r>
                    </a:p>
                    <a:p>
                      <a:pPr algn="ctr">
                        <a:lnSpc>
                          <a:spcPct val="107000"/>
                        </a:lnSpc>
                        <a:spcAft>
                          <a:spcPts val="0"/>
                        </a:spcAft>
                      </a:pPr>
                      <a:r>
                        <a:rPr lang="uk-UA" sz="1100" dirty="0">
                          <a:effectLst/>
                        </a:rPr>
                        <a:t>ДЦЗ-26</a:t>
                      </a:r>
                    </a:p>
                    <a:p>
                      <a:pPr algn="ctr">
                        <a:lnSpc>
                          <a:spcPct val="107000"/>
                        </a:lnSpc>
                        <a:spcAft>
                          <a:spcPts val="0"/>
                        </a:spcAft>
                      </a:pPr>
                      <a:r>
                        <a:rPr lang="uk-UA" sz="1100" dirty="0">
                          <a:effectLst/>
                        </a:rPr>
                        <a:t>ЛМР-19</a:t>
                      </a:r>
                    </a:p>
                    <a:p>
                      <a:pPr algn="ctr">
                        <a:lnSpc>
                          <a:spcPct val="107000"/>
                        </a:lnSpc>
                        <a:spcAft>
                          <a:spcPts val="0"/>
                        </a:spcAft>
                      </a:pPr>
                      <a:r>
                        <a:rPr lang="uk-UA" sz="1100" dirty="0">
                          <a:effectLst/>
                        </a:rPr>
                        <a:t>СГ-2</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dirty="0">
                          <a:effectLst/>
                        </a:rPr>
                        <a:t> </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uk-UA" sz="1100">
                          <a:effectLst/>
                        </a:rPr>
                        <a:t> </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9699879"/>
                  </a:ext>
                </a:extLst>
              </a:tr>
              <a:tr h="455278">
                <a:tc>
                  <a:txBody>
                    <a:bodyPr/>
                    <a:lstStyle/>
                    <a:p>
                      <a:pPr algn="l">
                        <a:lnSpc>
                          <a:spcPct val="107000"/>
                        </a:lnSpc>
                        <a:spcAft>
                          <a:spcPts val="0"/>
                        </a:spcAft>
                      </a:pPr>
                      <a:r>
                        <a:rPr lang="uk-UA" sz="1200" dirty="0">
                          <a:effectLst/>
                        </a:rPr>
                        <a:t>Автомобільні системи гучномовного оповіщення</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18 к-</a:t>
                      </a:r>
                      <a:r>
                        <a:rPr lang="uk-UA" sz="1200" dirty="0" err="1">
                          <a:effectLst/>
                        </a:rPr>
                        <a:t>тів</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11 к-</a:t>
                      </a:r>
                      <a:r>
                        <a:rPr lang="uk-UA" sz="1200" dirty="0" err="1">
                          <a:effectLst/>
                        </a:rPr>
                        <a:t>тів</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dirty="0">
                          <a:effectLst/>
                        </a:rPr>
                        <a:t>-</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uk-UA" sz="1100">
                          <a:effectLst/>
                        </a:rPr>
                        <a:t> </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9402847"/>
                  </a:ext>
                </a:extLst>
              </a:tr>
              <a:tr h="449419">
                <a:tc>
                  <a:txBody>
                    <a:bodyPr/>
                    <a:lstStyle/>
                    <a:p>
                      <a:pPr algn="l">
                        <a:lnSpc>
                          <a:spcPct val="107000"/>
                        </a:lnSpc>
                        <a:spcAft>
                          <a:spcPts val="0"/>
                        </a:spcAft>
                      </a:pPr>
                      <a:r>
                        <a:rPr lang="uk-UA" sz="1200" dirty="0">
                          <a:effectLst/>
                        </a:rPr>
                        <a:t>Електромеханічні сирени </a:t>
                      </a:r>
                      <a:r>
                        <a:rPr lang="uk-UA" sz="1200" dirty="0" err="1">
                          <a:effectLst/>
                        </a:rPr>
                        <a:t>типа</a:t>
                      </a:r>
                      <a:r>
                        <a:rPr lang="uk-UA" sz="1200" dirty="0">
                          <a:effectLst/>
                        </a:rPr>
                        <a:t> С-43, </a:t>
                      </a:r>
                    </a:p>
                    <a:p>
                      <a:pPr algn="l">
                        <a:lnSpc>
                          <a:spcPct val="107000"/>
                        </a:lnSpc>
                        <a:spcAft>
                          <a:spcPts val="0"/>
                        </a:spcAft>
                      </a:pPr>
                      <a:r>
                        <a:rPr lang="uk-UA" sz="1200" dirty="0">
                          <a:effectLst/>
                        </a:rPr>
                        <a:t>С-40,С-28</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a:effectLst/>
                        </a:rPr>
                        <a:t>78 шт.</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11 шт.</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dirty="0">
                          <a:effectLst/>
                        </a:rPr>
                        <a:t>-</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uk-UA" sz="1100">
                          <a:effectLst/>
                        </a:rPr>
                        <a:t> </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529153"/>
                  </a:ext>
                </a:extLst>
              </a:tr>
              <a:tr h="478687">
                <a:tc>
                  <a:txBody>
                    <a:bodyPr/>
                    <a:lstStyle/>
                    <a:p>
                      <a:pPr algn="l">
                        <a:lnSpc>
                          <a:spcPct val="107000"/>
                        </a:lnSpc>
                        <a:spcAft>
                          <a:spcPts val="0"/>
                        </a:spcAft>
                      </a:pPr>
                      <a:r>
                        <a:rPr lang="uk-UA" sz="1200" dirty="0">
                          <a:effectLst/>
                        </a:rPr>
                        <a:t>Системи оповіщення населення для населених пунктів Львівської МТГ</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23 к-</a:t>
                      </a:r>
                      <a:r>
                        <a:rPr lang="uk-UA" sz="1200" dirty="0" err="1">
                          <a:effectLst/>
                        </a:rPr>
                        <a:t>тів</a:t>
                      </a:r>
                      <a:r>
                        <a:rPr lang="uk-UA" sz="1200" dirty="0">
                          <a:effectLst/>
                        </a:rPr>
                        <a:t>.</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23 к-</a:t>
                      </a:r>
                      <a:r>
                        <a:rPr lang="uk-UA" sz="1200" dirty="0" err="1">
                          <a:effectLst/>
                        </a:rPr>
                        <a:t>тів</a:t>
                      </a:r>
                      <a:r>
                        <a:rPr lang="uk-UA" sz="1200" dirty="0">
                          <a:effectLst/>
                        </a:rPr>
                        <a:t>.</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dirty="0">
                          <a:effectLst/>
                        </a:rPr>
                        <a:t>-</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uk-UA" sz="1100" dirty="0">
                          <a:effectLst/>
                        </a:rPr>
                        <a:t> </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4210869"/>
                  </a:ext>
                </a:extLst>
              </a:tr>
              <a:tr h="1048646">
                <a:tc>
                  <a:txBody>
                    <a:bodyPr/>
                    <a:lstStyle/>
                    <a:p>
                      <a:pPr algn="l">
                        <a:lnSpc>
                          <a:spcPct val="107000"/>
                        </a:lnSpc>
                        <a:spcAft>
                          <a:spcPts val="0"/>
                        </a:spcAft>
                      </a:pPr>
                      <a:r>
                        <a:rPr lang="uk-UA" sz="1200" dirty="0">
                          <a:effectLst/>
                        </a:rPr>
                        <a:t>Резервний сервер   керування місцевої автоматизованою системою централізованого оповіщення Львівської МТГ</a:t>
                      </a:r>
                      <a:endParaRPr lang="uk-U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a:effectLst/>
                        </a:rPr>
                        <a:t>1 шт.</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200" dirty="0">
                          <a:effectLst/>
                        </a:rPr>
                        <a:t>1 шт.</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uk-UA" sz="1100" dirty="0">
                          <a:effectLst/>
                        </a:rPr>
                        <a:t>-</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uk-UA" sz="1100" dirty="0">
                          <a:effectLst/>
                        </a:rPr>
                        <a:t>З автономним джерелом живлення, </a:t>
                      </a:r>
                      <a:r>
                        <a:rPr lang="uk-UA" sz="1100" dirty="0" err="1">
                          <a:effectLst/>
                        </a:rPr>
                        <a:t>бензогенератор</a:t>
                      </a:r>
                      <a:r>
                        <a:rPr lang="uk-UA" sz="1100" dirty="0">
                          <a:effectLst/>
                        </a:rPr>
                        <a:t> 7,2 </a:t>
                      </a:r>
                      <a:r>
                        <a:rPr lang="uk-UA" sz="1100" dirty="0" err="1">
                          <a:effectLst/>
                        </a:rPr>
                        <a:t>квт</a:t>
                      </a:r>
                      <a:r>
                        <a:rPr lang="uk-UA" sz="1100" dirty="0">
                          <a:effectLst/>
                        </a:rPr>
                        <a:t>.</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206" marR="462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2875268"/>
                  </a:ext>
                </a:extLst>
              </a:tr>
            </a:tbl>
          </a:graphicData>
        </a:graphic>
      </p:graphicFrame>
      <p:sp>
        <p:nvSpPr>
          <p:cNvPr id="6" name="Прямокутник 5"/>
          <p:cNvSpPr/>
          <p:nvPr/>
        </p:nvSpPr>
        <p:spPr>
          <a:xfrm>
            <a:off x="4332717" y="5300894"/>
            <a:ext cx="9047018" cy="541751"/>
          </a:xfrm>
          <a:prstGeom prst="rect">
            <a:avLst/>
          </a:prstGeom>
        </p:spPr>
        <p:txBody>
          <a:bodyPr wrap="square">
            <a:spAutoFit/>
          </a:bodyPr>
          <a:lstStyle/>
          <a:p>
            <a:pPr indent="180340">
              <a:lnSpc>
                <a:spcPct val="107000"/>
              </a:lnSpc>
              <a:spcAft>
                <a:spcPts val="0"/>
              </a:spcAft>
            </a:pPr>
            <a:r>
              <a:rPr lang="uk-UA" sz="1400" dirty="0">
                <a:latin typeface="Arial" panose="020B0604020202020204" pitchFamily="34" charset="0"/>
                <a:ea typeface="Calibri" panose="020F0502020204030204" pitchFamily="34" charset="0"/>
                <a:cs typeface="Times New Roman" panose="02020603050405020304" pitchFamily="18" charset="0"/>
              </a:rPr>
              <a:t>Загальні витрати з бюджету Львівської міської територіальної громади з початку </a:t>
            </a:r>
            <a:r>
              <a:rPr lang="uk-UA" sz="1400" dirty="0" smtClean="0">
                <a:latin typeface="Arial" panose="020B0604020202020204" pitchFamily="34" charset="0"/>
                <a:ea typeface="Calibri" panose="020F0502020204030204" pitchFamily="34" charset="0"/>
                <a:cs typeface="Times New Roman" panose="02020603050405020304" pitchFamily="18" charset="0"/>
              </a:rPr>
              <a:t>бойових</a:t>
            </a:r>
          </a:p>
          <a:p>
            <a:pPr indent="180340">
              <a:lnSpc>
                <a:spcPct val="107000"/>
              </a:lnSpc>
              <a:spcAft>
                <a:spcPts val="0"/>
              </a:spcAft>
            </a:pPr>
            <a:r>
              <a:rPr lang="uk-UA" sz="1400" dirty="0" smtClean="0">
                <a:latin typeface="Arial" panose="020B0604020202020204" pitchFamily="34" charset="0"/>
                <a:ea typeface="Calibri" panose="020F0502020204030204" pitchFamily="34" charset="0"/>
                <a:cs typeface="Times New Roman" panose="02020603050405020304" pitchFamily="18" charset="0"/>
              </a:rPr>
              <a:t>дій </a:t>
            </a:r>
            <a:r>
              <a:rPr lang="uk-UA" sz="1400" dirty="0">
                <a:latin typeface="Arial" panose="020B0604020202020204" pitchFamily="34" charset="0"/>
                <a:ea typeface="Calibri" panose="020F0502020204030204" pitchFamily="34" charset="0"/>
                <a:cs typeface="Times New Roman" panose="02020603050405020304" pitchFamily="18" charset="0"/>
              </a:rPr>
              <a:t>склали 4 687 426,77 грн</a:t>
            </a:r>
            <a:r>
              <a:rPr lang="uk-UA" sz="1400" dirty="0" smtClean="0">
                <a:latin typeface="Arial" panose="020B0604020202020204" pitchFamily="34" charset="0"/>
                <a:ea typeface="Calibri" panose="020F0502020204030204" pitchFamily="34" charset="0"/>
                <a:cs typeface="Times New Roman" panose="02020603050405020304" pitchFamily="18" charset="0"/>
              </a:rPr>
              <a:t>.</a:t>
            </a:r>
            <a:endParaRPr lang="uk-UA"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0380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516582" y="-1"/>
            <a:ext cx="7675418" cy="5592365"/>
          </a:xfrm>
          <a:prstGeom prst="rect">
            <a:avLst/>
          </a:prstGeom>
        </p:spPr>
        <p:txBody>
          <a:bodyPr wrap="square">
            <a:spAutoFit/>
          </a:bodyPr>
          <a:lstStyle/>
          <a:p>
            <a:pPr indent="448310" algn="just">
              <a:lnSpc>
                <a:spcPct val="107000"/>
              </a:lnSpc>
              <a:spcBef>
                <a:spcPts val="600"/>
              </a:spcBef>
              <a:spcAft>
                <a:spcPts val="0"/>
              </a:spcAft>
            </a:pPr>
            <a:r>
              <a:rPr lang="uk-UA"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Управлінням з питань надзвичайних ситуацій, цивільного захисту населення та ТРО Львівської міської ради розроблено та контролюється виконання:</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uk-UA" sz="1100" dirty="0">
                <a:latin typeface="Arial" panose="020B0604020202020204" pitchFamily="34" charset="0"/>
                <a:ea typeface="Times New Roman" panose="02020603050405020304" pitchFamily="18" charset="0"/>
                <a:cs typeface="Times New Roman" panose="02020603050405020304" pitchFamily="18" charset="0"/>
              </a:rPr>
              <a:t>Програми створення страхового фонду документації м. Львова на 2018-2022 роки, прийняту ухвалою </a:t>
            </a:r>
            <a:r>
              <a:rPr lang="uk-UA" sz="1100" dirty="0" smtClean="0">
                <a:latin typeface="Arial" panose="020B0604020202020204" pitchFamily="34" charset="0"/>
                <a:ea typeface="Times New Roman" panose="02020603050405020304" pitchFamily="18" charset="0"/>
                <a:cs typeface="Times New Roman" panose="02020603050405020304" pitchFamily="18" charset="0"/>
              </a:rPr>
              <a:t>10-сесії </a:t>
            </a:r>
            <a:r>
              <a:rPr lang="uk-UA" sz="1100" dirty="0">
                <a:latin typeface="Arial" panose="020B0604020202020204" pitchFamily="34" charset="0"/>
                <a:ea typeface="Times New Roman" panose="02020603050405020304" pitchFamily="18" charset="0"/>
                <a:cs typeface="Times New Roman" panose="02020603050405020304" pitchFamily="18" charset="0"/>
              </a:rPr>
              <a:t>7 скликання Львівської міської ради від 14.09.2017 № 2352 «Про затвердження Програми </a:t>
            </a:r>
            <a:r>
              <a:rPr lang="uk-UA" sz="1100" dirty="0" smtClean="0">
                <a:latin typeface="Arial" panose="020B0604020202020204" pitchFamily="34" charset="0"/>
                <a:ea typeface="Times New Roman" panose="02020603050405020304" pitchFamily="18" charset="0"/>
                <a:cs typeface="Times New Roman" panose="02020603050405020304" pitchFamily="18" charset="0"/>
              </a:rPr>
              <a:t>створення страхового </a:t>
            </a:r>
            <a:r>
              <a:rPr lang="uk-UA" sz="1100" dirty="0">
                <a:latin typeface="Arial" panose="020B0604020202020204" pitchFamily="34" charset="0"/>
                <a:ea typeface="Times New Roman" panose="02020603050405020304" pitchFamily="18" charset="0"/>
                <a:cs typeface="Times New Roman" panose="02020603050405020304" pitchFamily="18" charset="0"/>
              </a:rPr>
              <a:t>фонду документації м. Львова на 2018-2022 роки».</a:t>
            </a:r>
          </a:p>
          <a:p>
            <a:pPr marR="8255" indent="450215" algn="just">
              <a:lnSpc>
                <a:spcPct val="107000"/>
              </a:lnSpc>
              <a:spcAft>
                <a:spcPts val="0"/>
              </a:spcAft>
            </a:pPr>
            <a:r>
              <a:rPr lang="uk-UA" sz="1100" dirty="0">
                <a:latin typeface="Arial" panose="020B0604020202020204" pitchFamily="34" charset="0"/>
                <a:ea typeface="Times New Roman" panose="02020603050405020304" pitchFamily="18" charset="0"/>
                <a:cs typeface="Times New Roman" panose="02020603050405020304" pitchFamily="18" charset="0"/>
              </a:rPr>
              <a:t>2. Програми вдосконалення і розвитку територіальної (місцевої) системи централізованого оповіщення цивільного захисту у м. Львові на 2019-2022 роки, прийняту ухвалою 15 сесії 7 скликання Львівської міської ради від 08.11.2018 № 4148 «Про затвердження Програми вдосконалення і розвитку територіальної (місцевої) системи централізованого оповіщення цивільного захисту у м. Львові на 2019-2022 роки». </a:t>
            </a:r>
          </a:p>
          <a:p>
            <a:pPr marR="8255" indent="450215" algn="just">
              <a:lnSpc>
                <a:spcPct val="107000"/>
              </a:lnSpc>
              <a:spcAft>
                <a:spcPts val="0"/>
              </a:spcAft>
            </a:pPr>
            <a:r>
              <a:rPr lang="uk-UA" sz="1100" dirty="0">
                <a:latin typeface="Arial" panose="020B0604020202020204" pitchFamily="34" charset="0"/>
                <a:ea typeface="Times New Roman" panose="02020603050405020304" pitchFamily="18" charset="0"/>
                <a:cs typeface="Times New Roman" panose="02020603050405020304" pitchFamily="18" charset="0"/>
              </a:rPr>
              <a:t>3. Програми створення Львівського міського резерву матеріально-технічних ресурсів на 2016-2025 роки, прийняту ухвалою 5 сесії 8 скликання Львівської міської ради від 20.05.2021 № 761.</a:t>
            </a:r>
          </a:p>
          <a:p>
            <a:pPr indent="450215" algn="just">
              <a:lnSpc>
                <a:spcPct val="107000"/>
              </a:lnSpc>
              <a:spcAft>
                <a:spcPts val="0"/>
              </a:spcAft>
            </a:pPr>
            <a:r>
              <a:rPr lang="uk-UA" sz="1100" dirty="0">
                <a:latin typeface="Arial" panose="020B0604020202020204" pitchFamily="34" charset="0"/>
                <a:ea typeface="Times New Roman" panose="02020603050405020304" pitchFamily="18" charset="0"/>
                <a:cs typeface="Times New Roman" panose="02020603050405020304" pitchFamily="18" charset="0"/>
              </a:rPr>
              <a:t>4. Розділу інженерно-технічних заходів цивільного захисту на мирний час та на особливий період до містобудівної документації «Коригування генерального плану м. Львова» відповідно до розпорядження Львівського міського голови від 29.07.2010 № 305 «Про визначення розпорядника коштів на розроблення розділу інженерно-технічних заходів цивільного захисту на мирний час та на особливий період до містобудівної документації «Коригування генерального плану м. Львова» і затверджений даний розділ рішенням виконавчого комітету Львівської міської ради в межах своєї компетенції від 01.11.2017 № 986 «Про затвердження розділу «Інженерно-технічні заходи цивільного захисту» та введення його до складу генерального плану м. Львова для подальшого використання». </a:t>
            </a:r>
          </a:p>
          <a:p>
            <a:pPr indent="450215" algn="just">
              <a:lnSpc>
                <a:spcPct val="107000"/>
              </a:lnSpc>
              <a:spcAft>
                <a:spcPts val="0"/>
              </a:spcAft>
            </a:pPr>
            <a:r>
              <a:rPr lang="uk-UA" sz="1100" dirty="0">
                <a:latin typeface="Arial" panose="020B0604020202020204" pitchFamily="34" charset="0"/>
                <a:ea typeface="Times New Roman" panose="02020603050405020304" pitchFamily="18" charset="0"/>
                <a:cs typeface="Times New Roman" panose="02020603050405020304" pitchFamily="18" charset="0"/>
              </a:rPr>
              <a:t>5. Програми накопичення засобів радіаційного та хімічного захисту для працівників виконавчих органів міської ради та непрацюючого населення, яке проживає у прогнозованих зонах хімічного забруднення м. Львова на 2018-2027 роки, прийняту ухвалою 11-ї сесії 7 скликання Львівської міської ради від 21.12.2017 р. № 2798 «Про затвердження Програми накопичення засобів радіаційного та хімічного захисту для працівників виконавчих органів міської ради та непрацюючого населення, яке проживає у прогнозованих зонах хімічного забруднення м. Львова, на 2018-2027 роки».</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0"/>
              </a:spcAft>
            </a:pPr>
            <a:r>
              <a:rPr lang="uk-UA" sz="1100" dirty="0">
                <a:latin typeface="Arial" panose="020B0604020202020204" pitchFamily="34" charset="0"/>
                <a:ea typeface="Times New Roman" panose="02020603050405020304" pitchFamily="18" charset="0"/>
                <a:cs typeface="Times New Roman" panose="02020603050405020304" pitchFamily="18" charset="0"/>
              </a:rPr>
              <a:t>6. Програми ремонту та облаштування приміщень фонду захисних споруд комунальної власності Львівської МТГ на 2022-2024 роки, затверджену ухвалою № 2605 11-ї сесії Львівської міської ради 8  скликання  від 06.12.2022. </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Про підвищення рівня обізнаності населення з питань цивільного захисту -  Смідинська територіальна громад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686" y="5524035"/>
            <a:ext cx="2066471" cy="83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67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973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530436" y="121939"/>
            <a:ext cx="7661564" cy="4463466"/>
          </a:xfrm>
          <a:prstGeom prst="rect">
            <a:avLst/>
          </a:prstGeom>
        </p:spPr>
        <p:txBody>
          <a:bodyPr wrap="square">
            <a:spAutoFit/>
          </a:bodyPr>
          <a:lstStyle/>
          <a:p>
            <a:pPr indent="449580" algn="ctr">
              <a:lnSpc>
                <a:spcPct val="107000"/>
              </a:lnSpc>
              <a:spcAft>
                <a:spcPts val="0"/>
              </a:spcAft>
            </a:pPr>
            <a:r>
              <a:rPr lang="uk-UA" sz="1600" b="1" dirty="0">
                <a:solidFill>
                  <a:srgbClr val="000000"/>
                </a:solidFill>
                <a:latin typeface="Arial" panose="020B0604020202020204" pitchFamily="34" charset="0"/>
                <a:cs typeface="Times New Roman" panose="02020603050405020304" pitchFamily="18" charset="0"/>
              </a:rPr>
              <a:t>Запобігання загибелі людей на водних </a:t>
            </a:r>
            <a:r>
              <a:rPr lang="uk-UA" sz="1600" b="1" dirty="0" smtClean="0">
                <a:solidFill>
                  <a:srgbClr val="000000"/>
                </a:solidFill>
                <a:latin typeface="Arial" panose="020B0604020202020204" pitchFamily="34" charset="0"/>
                <a:cs typeface="Times New Roman" panose="02020603050405020304" pitchFamily="18" charset="0"/>
              </a:rPr>
              <a:t>об’єктах</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eaLnBrk="0" fontAlgn="base" hangingPunct="0">
              <a:lnSpc>
                <a:spcPct val="107000"/>
              </a:lnSpc>
              <a:spcAft>
                <a:spcPts val="0"/>
              </a:spcAft>
            </a:pPr>
            <a:r>
              <a:rPr lang="uk-UA" sz="1600" dirty="0">
                <a:solidFill>
                  <a:srgbClr val="000000"/>
                </a:solidFill>
                <a:latin typeface="Arial" panose="020B0604020202020204" pitchFamily="34" charset="0"/>
                <a:cs typeface="Times New Roman" panose="02020603050405020304" pitchFamily="18" charset="0"/>
              </a:rPr>
              <a:t>   </a:t>
            </a:r>
            <a:r>
              <a:rPr lang="uk-UA" sz="1400" dirty="0">
                <a:solidFill>
                  <a:srgbClr val="000000"/>
                </a:solidFill>
                <a:latin typeface="Arial" panose="020B0604020202020204" pitchFamily="34" charset="0"/>
                <a:cs typeface="Arial" panose="020B0604020202020204" pitchFamily="34" charset="0"/>
              </a:rPr>
              <a:t>З метою запобігання загибелі людей на водних об’єктах міста, у квітні-травні 2022 року виконавчими органами Львівської міської ради були проведені практичні заходи з визначення переліку та підготовки водних об’єктів на території Львівської МТГ для масового відпочинку людей на воді, а також з попередження нещасних випадків на воді. В ЗМІ висвітлювалися питання щодо правил поведінки і охорони життя на водних об’єктах, були встановлені попереджувальні щити з написами про заборону купання. </a:t>
            </a:r>
            <a:endParaRPr lang="uk-UA" sz="14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uk-UA" sz="1400" dirty="0">
                <a:solidFill>
                  <a:srgbClr val="000000"/>
                </a:solidFill>
                <a:latin typeface="Arial" panose="020B0604020202020204" pitchFamily="34" charset="0"/>
                <a:cs typeface="Arial" panose="020B0604020202020204" pitchFamily="34" charset="0"/>
              </a:rPr>
              <a:t>   За 2022 рік на водоймах Львівської МТГ в місцях, не визначених для відпочинку людей на воді, втопилось </a:t>
            </a:r>
            <a:r>
              <a:rPr lang="uk-UA" sz="1400" dirty="0" smtClean="0">
                <a:solidFill>
                  <a:srgbClr val="000000"/>
                </a:solidFill>
                <a:latin typeface="Arial" panose="020B0604020202020204" pitchFamily="34" charset="0"/>
                <a:cs typeface="Arial" panose="020B0604020202020204" pitchFamily="34" charset="0"/>
              </a:rPr>
              <a:t>3 </a:t>
            </a:r>
            <a:r>
              <a:rPr lang="uk-UA" sz="1400" dirty="0">
                <a:solidFill>
                  <a:srgbClr val="000000"/>
                </a:solidFill>
                <a:latin typeface="Arial" panose="020B0604020202020204" pitchFamily="34" charset="0"/>
                <a:cs typeface="Arial" panose="020B0604020202020204" pitchFamily="34" charset="0"/>
              </a:rPr>
              <a:t>людини: </a:t>
            </a:r>
            <a:endParaRPr lang="uk-UA" sz="14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Bef>
                <a:spcPts val="450"/>
              </a:spcBef>
              <a:spcAft>
                <a:spcPts val="0"/>
              </a:spcAft>
            </a:pPr>
            <a:r>
              <a:rPr lang="uk-UA" sz="1400" dirty="0">
                <a:solidFill>
                  <a:srgbClr val="000000"/>
                </a:solidFill>
                <a:latin typeface="Arial" panose="020B0604020202020204" pitchFamily="34" charset="0"/>
                <a:cs typeface="Arial" panose="020B0604020202020204" pitchFamily="34" charset="0"/>
              </a:rPr>
              <a:t>- </a:t>
            </a:r>
            <a:r>
              <a:rPr lang="uk-UA" sz="1400" dirty="0">
                <a:solidFill>
                  <a:srgbClr val="212529"/>
                </a:solidFill>
                <a:latin typeface="Arial" panose="020B0604020202020204" pitchFamily="34" charset="0"/>
                <a:ea typeface="Calibri" panose="020F0502020204030204" pitchFamily="34" charset="0"/>
                <a:cs typeface="Arial" panose="020B0604020202020204" pitchFamily="34" charset="0"/>
              </a:rPr>
              <a:t>09 серпня у м. Львові, вул. Липинського, 50 в технічній водоймі (Шевченківський район) виявлено тіло чоловіка. Смерть за попередніми ознаками наступила через утоплення</a:t>
            </a:r>
            <a:r>
              <a:rPr lang="uk-UA" sz="1400" dirty="0">
                <a:latin typeface="Arial" panose="020B0604020202020204" pitchFamily="34" charset="0"/>
                <a:ea typeface="Times New Roman" panose="02020603050405020304" pitchFamily="18" charset="0"/>
                <a:cs typeface="Arial" panose="020B0604020202020204" pitchFamily="34" charset="0"/>
              </a:rPr>
              <a:t>.</a:t>
            </a:r>
            <a:endParaRPr lang="uk-UA" sz="14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Bef>
                <a:spcPts val="450"/>
              </a:spcBef>
              <a:spcAft>
                <a:spcPts val="0"/>
              </a:spcAft>
            </a:pPr>
            <a:r>
              <a:rPr lang="uk-UA" sz="1400" dirty="0" smtClean="0">
                <a:solidFill>
                  <a:srgbClr val="212529"/>
                </a:solidFill>
                <a:latin typeface="Arial" panose="020B0604020202020204" pitchFamily="34" charset="0"/>
                <a:ea typeface="Calibri" panose="020F0502020204030204" pitchFamily="34" charset="0"/>
                <a:cs typeface="Arial" panose="020B0604020202020204" pitchFamily="34" charset="0"/>
              </a:rPr>
              <a:t>19 </a:t>
            </a:r>
            <a:r>
              <a:rPr lang="uk-UA" sz="1400" dirty="0">
                <a:solidFill>
                  <a:srgbClr val="212529"/>
                </a:solidFill>
                <a:latin typeface="Arial" panose="020B0604020202020204" pitchFamily="34" charset="0"/>
                <a:ea typeface="Calibri" panose="020F0502020204030204" pitchFamily="34" charset="0"/>
                <a:cs typeface="Arial" panose="020B0604020202020204" pitchFamily="34" charset="0"/>
              </a:rPr>
              <a:t>грудня у м. Львові, у парку Горіховий Гай, вул. В.Великого,14А (Франківський район) в озері виявлено тіло жінки. Смерть за попередніми ознаками наступила через утоплення</a:t>
            </a:r>
            <a:r>
              <a:rPr lang="uk-UA" sz="1400" dirty="0" smtClean="0">
                <a:latin typeface="Arial" panose="020B0604020202020204" pitchFamily="34" charset="0"/>
                <a:ea typeface="Times New Roman" panose="02020603050405020304" pitchFamily="18" charset="0"/>
                <a:cs typeface="Arial" panose="020B0604020202020204" pitchFamily="34" charset="0"/>
              </a:rPr>
              <a:t>.</a:t>
            </a:r>
            <a:r>
              <a:rPr lang="uk-UA" sz="1400" dirty="0">
                <a:solidFill>
                  <a:srgbClr val="212529"/>
                </a:solidFill>
                <a:latin typeface="Arial" panose="020B0604020202020204" pitchFamily="34" charset="0"/>
                <a:ea typeface="Calibri" panose="020F0502020204030204" pitchFamily="34" charset="0"/>
                <a:cs typeface="Arial" panose="020B0604020202020204" pitchFamily="34" charset="0"/>
              </a:rPr>
              <a:t> </a:t>
            </a:r>
            <a:endParaRPr lang="uk-UA" sz="1400" dirty="0" smtClean="0">
              <a:solidFill>
                <a:srgbClr val="212529"/>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Bef>
                <a:spcPts val="450"/>
              </a:spcBef>
              <a:spcAft>
                <a:spcPts val="0"/>
              </a:spcAft>
            </a:pPr>
            <a:r>
              <a:rPr lang="uk-UA" sz="1400" dirty="0" smtClean="0">
                <a:solidFill>
                  <a:srgbClr val="212529"/>
                </a:solidFill>
                <a:latin typeface="Arial" panose="020B0604020202020204" pitchFamily="34" charset="0"/>
                <a:ea typeface="Calibri" panose="020F0502020204030204" pitchFamily="34" charset="0"/>
                <a:cs typeface="Arial" panose="020B0604020202020204" pitchFamily="34" charset="0"/>
              </a:rPr>
              <a:t>26 </a:t>
            </a:r>
            <a:r>
              <a:rPr lang="uk-UA" sz="1400" dirty="0">
                <a:solidFill>
                  <a:srgbClr val="212529"/>
                </a:solidFill>
                <a:latin typeface="Arial" panose="020B0604020202020204" pitchFamily="34" charset="0"/>
                <a:ea typeface="Calibri" panose="020F0502020204030204" pitchFamily="34" charset="0"/>
                <a:cs typeface="Arial" panose="020B0604020202020204" pitchFamily="34" charset="0"/>
              </a:rPr>
              <a:t>грудня у м. Львові, вул. Стрийська, 202 (Франківський район) двоє чоловіків  провалились на озері під кригу, один загинув.</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Bef>
                <a:spcPts val="450"/>
              </a:spcBef>
              <a:spcAft>
                <a:spcPts val="0"/>
              </a:spcAft>
              <a:buFontTx/>
              <a:buChar char="-"/>
            </a:pPr>
            <a:endParaRPr lang="uk-UA" sz="1600"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07000"/>
              </a:lnSpc>
              <a:spcBef>
                <a:spcPts val="450"/>
              </a:spcBef>
              <a:spcAft>
                <a:spcPts val="0"/>
              </a:spcAft>
              <a:buFontTx/>
              <a:buChar char="-"/>
            </a:pP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719" y="3908036"/>
            <a:ext cx="3249131" cy="2177454"/>
          </a:xfrm>
          <a:prstGeom prst="rect">
            <a:avLst/>
          </a:prstGeom>
        </p:spPr>
      </p:pic>
    </p:spTree>
    <p:extLst>
      <p:ext uri="{BB962C8B-B14F-4D97-AF65-F5344CB8AC3E}">
        <p14:creationId xmlns:p14="http://schemas.microsoft.com/office/powerpoint/2010/main" val="3668973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769269" y="107164"/>
            <a:ext cx="7201058" cy="3517438"/>
          </a:xfrm>
          <a:prstGeom prst="rect">
            <a:avLst/>
          </a:prstGeom>
        </p:spPr>
        <p:txBody>
          <a:bodyPr wrap="square">
            <a:spAutoFit/>
          </a:bodyPr>
          <a:lstStyle/>
          <a:p>
            <a:pPr indent="449580" algn="just">
              <a:lnSpc>
                <a:spcPct val="107000"/>
              </a:lnSpc>
              <a:spcAft>
                <a:spcPts val="0"/>
              </a:spcAft>
            </a:pPr>
            <a:r>
              <a:rPr lang="uk-UA" sz="1600" b="1" dirty="0">
                <a:solidFill>
                  <a:srgbClr val="000000"/>
                </a:solidFill>
                <a:latin typeface="Arial" panose="020B0604020202020204" pitchFamily="34" charset="0"/>
                <a:cs typeface="Times New Roman" panose="02020603050405020304" pitchFamily="18" charset="0"/>
              </a:rPr>
              <a:t>В цілому на обліку на території Львівської МТГ знаходиться 171  захисна споруда: </a:t>
            </a:r>
          </a:p>
          <a:p>
            <a:pPr indent="449580" algn="just">
              <a:lnSpc>
                <a:spcPct val="107000"/>
              </a:lnSpc>
              <a:spcAft>
                <a:spcPts val="0"/>
              </a:spcAft>
            </a:pPr>
            <a:r>
              <a:rPr lang="uk-UA" sz="16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сховища </a:t>
            </a: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160, протирадіаційні укриття (ПРУ) – 11;</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err="1">
                <a:solidFill>
                  <a:srgbClr val="000000"/>
                </a:solidFill>
                <a:latin typeface="Arial" panose="020B0604020202020204" pitchFamily="34" charset="0"/>
                <a:cs typeface="Times New Roman" panose="02020603050405020304" pitchFamily="18" charset="0"/>
              </a:rPr>
              <a:t>державні</a:t>
            </a:r>
            <a:r>
              <a:rPr lang="ru-RU" sz="1600" dirty="0">
                <a:solidFill>
                  <a:srgbClr val="000000"/>
                </a:solidFill>
                <a:latin typeface="Arial" panose="020B0604020202020204" pitchFamily="34" charset="0"/>
                <a:cs typeface="Times New Roman" panose="02020603050405020304" pitchFamily="18" charset="0"/>
              </a:rPr>
              <a:t> – 77, </a:t>
            </a:r>
            <a:r>
              <a:rPr lang="ru-RU" sz="1600" dirty="0" err="1">
                <a:solidFill>
                  <a:srgbClr val="000000"/>
                </a:solidFill>
                <a:latin typeface="Arial" panose="020B0604020202020204" pitchFamily="34" charset="0"/>
                <a:cs typeface="Times New Roman" panose="02020603050405020304" pitchFamily="18" charset="0"/>
              </a:rPr>
              <a:t>комунальні</a:t>
            </a:r>
            <a:r>
              <a:rPr lang="ru-RU" sz="1600" dirty="0">
                <a:solidFill>
                  <a:srgbClr val="000000"/>
                </a:solidFill>
                <a:latin typeface="Arial" panose="020B0604020202020204" pitchFamily="34" charset="0"/>
                <a:cs typeface="Times New Roman" panose="02020603050405020304" pitchFamily="18" charset="0"/>
              </a:rPr>
              <a:t> – 23, </a:t>
            </a:r>
            <a:r>
              <a:rPr lang="ru-RU" sz="1600" dirty="0" err="1">
                <a:solidFill>
                  <a:srgbClr val="000000"/>
                </a:solidFill>
                <a:latin typeface="Arial" panose="020B0604020202020204" pitchFamily="34" charset="0"/>
                <a:cs typeface="Times New Roman" panose="02020603050405020304" pitchFamily="18" charset="0"/>
              </a:rPr>
              <a:t>приватні</a:t>
            </a:r>
            <a:r>
              <a:rPr lang="ru-RU" sz="1600" dirty="0">
                <a:solidFill>
                  <a:srgbClr val="000000"/>
                </a:solidFill>
                <a:latin typeface="Arial" panose="020B0604020202020204" pitchFamily="34" charset="0"/>
                <a:cs typeface="Times New Roman" panose="02020603050405020304" pitchFamily="18" charset="0"/>
              </a:rPr>
              <a:t> – 71.</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600" dirty="0">
                <a:solidFill>
                  <a:srgbClr val="000000"/>
                </a:solidFill>
                <a:latin typeface="Arial" panose="020B0604020202020204" pitchFamily="34" charset="0"/>
                <a:cs typeface="Times New Roman" panose="02020603050405020304" pitchFamily="18" charset="0"/>
              </a:rPr>
              <a:t>До використання за призначенням ЗС оцінені як:</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kern="1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готові – 27, обмежено готові – 48, не готові – 85; ПРУ: готові – 5, обмежено готові – 5, не готові -1.</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0"/>
              </a:spcAft>
            </a:pPr>
            <a:r>
              <a:rPr lang="uk-UA" sz="1600" kern="15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На </a:t>
            </a:r>
            <a:r>
              <a:rPr lang="uk-UA" sz="1600" kern="1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території Львівської МТГ обліковано 6749 найпростіших укриття.</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latin typeface="Arial" panose="020B0604020202020204" pitchFamily="34" charset="0"/>
                <a:ea typeface="Times New Roman" panose="02020603050405020304" pitchFamily="18" charset="0"/>
                <a:cs typeface="Times New Roman" panose="02020603050405020304" pitchFamily="18" charset="0"/>
              </a:rPr>
              <a:t>Працівниками управління було обстежено та перевірено підвальні, цокольні приміщення та перші поверхи будівель 260 закладів середньої та дошкільної освіти,14 закладів управління культури, 18 закладів управління молодіжної політики на предмет їх використання як найпростіше укриття. </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1378" y="3289300"/>
            <a:ext cx="1828800" cy="2438400"/>
          </a:xfrm>
          <a:prstGeom prst="rect">
            <a:avLst/>
          </a:prstGeom>
        </p:spPr>
      </p:pic>
      <p:pic>
        <p:nvPicPr>
          <p:cNvPr id="1026" name="Рисунок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0501" y="3289300"/>
            <a:ext cx="246152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5469" y="3581400"/>
            <a:ext cx="2583997" cy="2139164"/>
          </a:xfrm>
          <a:prstGeom prst="rect">
            <a:avLst/>
          </a:prstGeom>
        </p:spPr>
      </p:pic>
    </p:spTree>
    <p:extLst>
      <p:ext uri="{BB962C8B-B14F-4D97-AF65-F5344CB8AC3E}">
        <p14:creationId xmlns:p14="http://schemas.microsoft.com/office/powerpoint/2010/main" val="4007609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61941"/>
            <a:ext cx="2493551" cy="537320"/>
          </a:xfrm>
          <a:prstGeom prst="rect">
            <a:avLst/>
          </a:prstGeom>
        </p:spPr>
      </p:pic>
      <p:sp>
        <p:nvSpPr>
          <p:cNvPr id="2" name="Прямокутник 1"/>
          <p:cNvSpPr/>
          <p:nvPr/>
        </p:nvSpPr>
        <p:spPr>
          <a:xfrm>
            <a:off x="4589160" y="0"/>
            <a:ext cx="7464294" cy="4557979"/>
          </a:xfrm>
          <a:prstGeom prst="rect">
            <a:avLst/>
          </a:prstGeom>
        </p:spPr>
        <p:txBody>
          <a:bodyPr wrap="square">
            <a:spAutoFit/>
          </a:bodyPr>
          <a:lstStyle/>
          <a:p>
            <a:pPr indent="448310" algn="just">
              <a:lnSpc>
                <a:spcPct val="107000"/>
              </a:lnSpc>
              <a:spcAft>
                <a:spcPts val="0"/>
              </a:spcAft>
            </a:pPr>
            <a:r>
              <a:rPr lang="uk-UA"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Організація заходів по безтерміновій акції "Прийом ртуті від населення".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448310" algn="just" eaLnBrk="0" fontAlgn="base" hangingPunct="0">
              <a:lnSpc>
                <a:spcPct val="107000"/>
              </a:lnSpc>
              <a:spcAft>
                <a:spcPts val="0"/>
              </a:spcAft>
            </a:pPr>
            <a:r>
              <a:rPr lang="uk-UA" sz="1600" dirty="0">
                <a:solidFill>
                  <a:srgbClr val="000000"/>
                </a:solidFill>
                <a:latin typeface="Arial" panose="020B0604020202020204" pitchFamily="34" charset="0"/>
                <a:cs typeface="Times New Roman" panose="02020603050405020304" pitchFamily="18" charset="0"/>
              </a:rPr>
              <a:t>У 2022 році управлінням продовжувались заходи по прийому від громадян Львівської МТГ </a:t>
            </a:r>
            <a:r>
              <a:rPr lang="uk-UA" sz="1600" dirty="0" err="1">
                <a:solidFill>
                  <a:srgbClr val="000000"/>
                </a:solidFill>
                <a:latin typeface="Arial" panose="020B0604020202020204" pitchFamily="34" charset="0"/>
                <a:cs typeface="Times New Roman" panose="02020603050405020304" pitchFamily="18" charset="0"/>
              </a:rPr>
              <a:t>ртутьвмісних</a:t>
            </a:r>
            <a:r>
              <a:rPr lang="uk-UA" sz="1600" dirty="0">
                <a:solidFill>
                  <a:srgbClr val="000000"/>
                </a:solidFill>
                <a:latin typeface="Arial" panose="020B0604020202020204" pitchFamily="34" charset="0"/>
                <a:cs typeface="Times New Roman" panose="02020603050405020304" pitchFamily="18" charset="0"/>
              </a:rPr>
              <a:t> приладів та металевої ртуті для недопущення її розповсюдження в екосистемах міста.</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448310" algn="just" eaLnBrk="0" fontAlgn="base" hangingPunct="0">
              <a:lnSpc>
                <a:spcPct val="107000"/>
              </a:lnSpc>
              <a:spcAft>
                <a:spcPts val="0"/>
              </a:spcAft>
            </a:pPr>
            <a:r>
              <a:rPr lang="uk-UA" sz="1600" dirty="0">
                <a:solidFill>
                  <a:srgbClr val="000000"/>
                </a:solidFill>
                <a:latin typeface="Arial" panose="020B0604020202020204" pitchFamily="34" charset="0"/>
                <a:cs typeface="Times New Roman" panose="02020603050405020304" pitchFamily="18" charset="0"/>
              </a:rPr>
              <a:t>Як свідчить статистика, протягом останніх років кількість звернень громадян на адресу управління суттєво зросла, що свідчить про ріст свідомості громадян в дотриманні норм екологічної безпеки.</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448310" algn="just" eaLnBrk="0" fontAlgn="base" hangingPunct="0">
              <a:lnSpc>
                <a:spcPct val="107000"/>
              </a:lnSpc>
              <a:spcAft>
                <a:spcPts val="0"/>
              </a:spcAft>
            </a:pPr>
            <a:r>
              <a:rPr lang="uk-UA" sz="1600" dirty="0">
                <a:solidFill>
                  <a:srgbClr val="000000"/>
                </a:solidFill>
                <a:latin typeface="Arial" panose="020B0604020202020204" pitchFamily="34" charset="0"/>
                <a:cs typeface="Times New Roman" panose="02020603050405020304" pitchFamily="18" charset="0"/>
              </a:rPr>
              <a:t>З метою інформування населення про дії при виникненні випадків розлиття ртуті при пошкодженні </a:t>
            </a:r>
            <a:r>
              <a:rPr lang="uk-UA" sz="1600" dirty="0" err="1">
                <a:solidFill>
                  <a:srgbClr val="000000"/>
                </a:solidFill>
                <a:latin typeface="Arial" panose="020B0604020202020204" pitchFamily="34" charset="0"/>
                <a:cs typeface="Times New Roman" panose="02020603050405020304" pitchFamily="18" charset="0"/>
              </a:rPr>
              <a:t>ртутьвмісних</a:t>
            </a:r>
            <a:r>
              <a:rPr lang="uk-UA" sz="1600" dirty="0">
                <a:solidFill>
                  <a:srgbClr val="000000"/>
                </a:solidFill>
                <a:latin typeface="Arial" panose="020B0604020202020204" pitchFamily="34" charset="0"/>
                <a:cs typeface="Times New Roman" panose="02020603050405020304" pitchFamily="18" charset="0"/>
              </a:rPr>
              <a:t> приладів управлінням за сприянням Центру безпеки міста підготовлено та виготовлено буклети «Небезпечно! Металева ртуть», які розповсюджені  в навчальних, лікувальних закладах та на підприємствах, в установах та організаціях Львівської МТГ.</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9677400" algn="l"/>
              </a:tabLst>
            </a:pPr>
            <a:r>
              <a:rPr lang="uk-UA" sz="1600" dirty="0">
                <a:solidFill>
                  <a:srgbClr val="000000"/>
                </a:solidFill>
                <a:latin typeface="Arial" panose="020B0604020202020204" pitchFamily="34" charset="0"/>
                <a:cs typeface="Times New Roman" panose="02020603050405020304" pitchFamily="18" charset="0"/>
              </a:rPr>
              <a:t> </a:t>
            </a:r>
            <a:r>
              <a:rPr lang="uk-UA" sz="1600" dirty="0">
                <a:latin typeface="Arial" panose="020B0604020202020204" pitchFamily="34" charset="0"/>
                <a:ea typeface="Times New Roman" panose="02020603050405020304" pitchFamily="18" charset="0"/>
                <a:cs typeface="Times New Roman" panose="02020603050405020304" pitchFamily="18" charset="0"/>
              </a:rPr>
              <a:t>З початку року від мешканців міста та області прийнято 4,425 кг. металевої ртуті, 270 шт.- технічних термометрів,. Обліковано 285 звернень громадян з цього питання. </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0898" y="4236746"/>
            <a:ext cx="2150390" cy="161279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370" y="4219145"/>
            <a:ext cx="1779324" cy="211294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7451" y="4477049"/>
            <a:ext cx="1491149" cy="1766556"/>
          </a:xfrm>
          <a:prstGeom prst="rect">
            <a:avLst/>
          </a:prstGeom>
        </p:spPr>
      </p:pic>
    </p:spTree>
    <p:extLst>
      <p:ext uri="{BB962C8B-B14F-4D97-AF65-F5344CB8AC3E}">
        <p14:creationId xmlns:p14="http://schemas.microsoft.com/office/powerpoint/2010/main" val="157681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544290" y="0"/>
            <a:ext cx="7647709" cy="4307846"/>
          </a:xfrm>
          <a:prstGeom prst="rect">
            <a:avLst/>
          </a:prstGeom>
        </p:spPr>
        <p:txBody>
          <a:bodyPr wrap="square">
            <a:spAutoFit/>
          </a:bodyPr>
          <a:lstStyle/>
          <a:p>
            <a:pPr indent="457200" algn="just">
              <a:lnSpc>
                <a:spcPct val="107000"/>
              </a:lnSpc>
              <a:spcAft>
                <a:spcPts val="0"/>
              </a:spcAft>
            </a:pPr>
            <a:r>
              <a:rPr lang="uk-UA"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Забезпечення населення, працівників та формувань цивільного захисту засобами індивідуального захисту і приладами радіаційної і хімічної розвідки.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304800" algn="just">
              <a:lnSpc>
                <a:spcPct val="107000"/>
              </a:lnSpc>
              <a:spcAft>
                <a:spcPts val="0"/>
              </a:spcAft>
              <a:tabLst>
                <a:tab pos="9677400" algn="l"/>
              </a:tabLst>
            </a:pPr>
            <a:r>
              <a:rPr lang="uk-UA" sz="1600" dirty="0">
                <a:latin typeface="Arial" panose="020B0604020202020204" pitchFamily="34" charset="0"/>
                <a:ea typeface="Times New Roman" panose="02020603050405020304" pitchFamily="18" charset="0"/>
                <a:cs typeface="Times New Roman" panose="02020603050405020304" pitchFamily="18" charset="0"/>
              </a:rPr>
              <a:t>На підприємствах, в установах та організаціях в наявності 35,4 тис. протигазів для захисту від бойових отруйних речовин при потребі 65,3 тис., що складає 54,2%. Переважна більшість цих засобів захисту органів дихання зберігається більше 30 років (ГП-5, ГП-7)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304800" algn="just">
              <a:lnSpc>
                <a:spcPct val="107000"/>
              </a:lnSpc>
              <a:spcAft>
                <a:spcPts val="0"/>
              </a:spcAft>
              <a:tabLst>
                <a:tab pos="9677400" algn="l"/>
              </a:tabLst>
            </a:pPr>
            <a:r>
              <a:rPr lang="uk-UA" sz="1600" dirty="0">
                <a:latin typeface="Arial" panose="020B0604020202020204" pitchFamily="34" charset="0"/>
                <a:ea typeface="Times New Roman" panose="02020603050405020304" pitchFamily="18" charset="0"/>
                <a:cs typeface="Times New Roman" panose="02020603050405020304" pitchFamily="18" charset="0"/>
              </a:rPr>
              <a:t> На 7 хімічно-небезпечних об’єктах працює 2,925 тис. працівників. Кількість працюючих у найбільшій працюючій зміні складає 1327 осіб. На цих об’єктах в наявності 1947 тис. засобів індивідуального захисту.</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0"/>
              </a:spcAft>
            </a:pPr>
            <a:r>
              <a:rPr lang="uk-UA" sz="1600" dirty="0">
                <a:latin typeface="Arial" panose="020B0604020202020204" pitchFamily="34" charset="0"/>
                <a:ea typeface="Times New Roman" panose="02020603050405020304" pitchFamily="18" charset="0"/>
                <a:cs typeface="Times New Roman" panose="02020603050405020304" pitchFamily="18" charset="0"/>
              </a:rPr>
              <a:t>Згідно з «Програмою накопичення засобів радіаційного та хімічного захисту для працівників виконавчих органів міської ради та непрацюючого населення, яке проживає у прогнозованих зонах хімічного забруднення м. Львова на 2018-2027 роки», у 2022 році придбано 1234 протигази для виконавчих органів Львівської міської ради на суму 6159 545 грн., загальна кількість становить 1572 протигази.</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Стаття | Засоби індивідуального захисту - різновиди та класифікація |  Пожежна безпека ТОВ Євросерві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3035" y="4307846"/>
            <a:ext cx="2798620" cy="2018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Новини | ЛОДА/LODA – Львівська обласна державна адміністраці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2616" y="4005853"/>
            <a:ext cx="2960914" cy="155049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7320" y="3989808"/>
            <a:ext cx="1243932" cy="1566540"/>
          </a:xfrm>
          <a:prstGeom prst="rect">
            <a:avLst/>
          </a:prstGeom>
        </p:spPr>
      </p:pic>
    </p:spTree>
    <p:extLst>
      <p:ext uri="{BB962C8B-B14F-4D97-AF65-F5344CB8AC3E}">
        <p14:creationId xmlns:p14="http://schemas.microsoft.com/office/powerpoint/2010/main" val="221649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461165" y="0"/>
            <a:ext cx="7661563" cy="5029262"/>
          </a:xfrm>
          <a:prstGeom prst="rect">
            <a:avLst/>
          </a:prstGeom>
        </p:spPr>
        <p:txBody>
          <a:bodyPr wrap="square">
            <a:spAutoFit/>
          </a:bodyPr>
          <a:lstStyle/>
          <a:p>
            <a:pPr marL="90170" algn="just">
              <a:spcAft>
                <a:spcPts val="0"/>
              </a:spcAft>
              <a:tabLst>
                <a:tab pos="-3420745" algn="l"/>
              </a:tabLst>
            </a:pPr>
            <a:r>
              <a:rPr lang="uk-UA" sz="1600" b="1" dirty="0">
                <a:latin typeface="Arial" panose="020B0604020202020204" pitchFamily="34" charset="0"/>
                <a:ea typeface="Times New Roman" panose="02020603050405020304" pitchFamily="18" charset="0"/>
              </a:rPr>
              <a:t>Протягом 2022 року продовжувалася робота щодо покращення організації роботи міської та районних комісій з питань евакуації та здійснення евакуаційних заходів у Львівській МТГ:</a:t>
            </a:r>
            <a:endParaRPr lang="uk-UA" sz="1600" dirty="0"/>
          </a:p>
          <a:p>
            <a:pPr marL="90170" algn="just">
              <a:spcAft>
                <a:spcPts val="0"/>
              </a:spcAft>
              <a:tabLst>
                <a:tab pos="-3420745" algn="l"/>
              </a:tabLst>
            </a:pPr>
            <a:r>
              <a:rPr lang="uk-UA" sz="1600" dirty="0">
                <a:latin typeface="Arial" panose="020B0604020202020204" pitchFamily="34" charset="0"/>
                <a:ea typeface="Times New Roman" panose="02020603050405020304" pitchFamily="18" charset="0"/>
              </a:rPr>
              <a:t>-   проведено 2 позапланових засідання міської комісії з питань евакуації;</a:t>
            </a:r>
            <a:endParaRPr lang="uk-UA" sz="1600" dirty="0"/>
          </a:p>
          <a:p>
            <a:pPr indent="90170" algn="just">
              <a:lnSpc>
                <a:spcPct val="107000"/>
              </a:lnSpc>
              <a:spcAft>
                <a:spcPts val="0"/>
              </a:spcAft>
            </a:pPr>
            <a:r>
              <a:rPr lang="uk-UA" sz="1600" dirty="0">
                <a:latin typeface="Arial" panose="020B0604020202020204" pitchFamily="34" charset="0"/>
                <a:ea typeface="Times New Roman" panose="02020603050405020304" pitchFamily="18" charset="0"/>
                <a:cs typeface="Times New Roman" panose="02020603050405020304" pitchFamily="18" charset="0"/>
              </a:rPr>
              <a:t>-  на базі міської комісії з питань евакуації населення, районних комісій з питань евакуації населення, управління соціального захисту, управління освіти здійснено розгортання пунктів евакуації та організовано прийом та розміщення на території Львівської МТГ внутрішньо переміщених осіб (ВПО). Організовано розгортання 6 пунктів прийому ВПО на базі приміщень районних адміністрацій, 121 пунктів тимчасового розміщення (ПТР)  внутрішньо переміщених осіб (включаючи 3 модульні містечка). Максимальна кількість зареєстрованих ВПО  по м. Львову склала 115 тис. осіб;</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90170" algn="just">
              <a:lnSpc>
                <a:spcPct val="107000"/>
              </a:lnSpc>
              <a:spcAft>
                <a:spcPts val="0"/>
              </a:spcAft>
            </a:pPr>
            <a:r>
              <a:rPr lang="uk-UA" sz="1600" dirty="0">
                <a:latin typeface="Arial" panose="020B0604020202020204" pitchFamily="34" charset="0"/>
                <a:ea typeface="Times New Roman" panose="02020603050405020304" pitchFamily="18" charset="0"/>
                <a:cs typeface="Times New Roman" panose="02020603050405020304" pitchFamily="18" charset="0"/>
              </a:rPr>
              <a:t>- проведено 62 тренування та навчання з евакуаційними органами всіх рівнів, на яких залучалось 304 особи;</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90170" marR="8255" algn="just">
              <a:lnSpc>
                <a:spcPct val="107000"/>
              </a:lnSpc>
              <a:spcAft>
                <a:spcPts val="0"/>
              </a:spcAft>
            </a:pPr>
            <a:r>
              <a:rPr lang="uk-UA" sz="1600" dirty="0">
                <a:latin typeface="Arial" panose="020B0604020202020204" pitchFamily="34" charset="0"/>
                <a:ea typeface="Times New Roman" panose="02020603050405020304" pitchFamily="18" charset="0"/>
                <a:cs typeface="Times New Roman" panose="02020603050405020304" pitchFamily="18" charset="0"/>
              </a:rPr>
              <a:t>- разом з районними адміністраціями проведено уточнення Плану евакуації населення Львівської МТГ, з урахуванням зменшення глибини зони можливого хімічного забруднення для ХНО.</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R="6985" indent="457200" algn="just">
              <a:lnSpc>
                <a:spcPct val="107000"/>
              </a:lnSpc>
              <a:spcAft>
                <a:spcPts val="0"/>
              </a:spcAft>
            </a:pPr>
            <a:r>
              <a:rPr lang="uk-UA" sz="1600" spc="-30" dirty="0">
                <a:latin typeface="Arial" panose="020B0604020202020204" pitchFamily="34" charset="0"/>
                <a:ea typeface="Times New Roman" panose="02020603050405020304" pitchFamily="18" charset="0"/>
                <a:cs typeface="Times New Roman" panose="02020603050405020304" pitchFamily="18" charset="0"/>
              </a:rPr>
              <a:t>В кращу сторону в плануванні евакуаційних заходів відмічаються Шевченківський та Галицький райони</a:t>
            </a:r>
            <a:r>
              <a:rPr lang="uk-UA" sz="1600" spc="-30" dirty="0" smtClean="0">
                <a:latin typeface="Arial" panose="020B0604020202020204" pitchFamily="34" charset="0"/>
                <a:ea typeface="Times New Roman" panose="02020603050405020304" pitchFamily="18" charset="0"/>
                <a:cs typeface="Times New Roman" panose="02020603050405020304" pitchFamily="18" charset="0"/>
              </a:rPr>
              <a:t>.</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Львів'янам нагадали, як діяти при евакуації: поради — Варта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092" y="4937958"/>
            <a:ext cx="2133738" cy="142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26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475018" y="0"/>
            <a:ext cx="7564582" cy="4834785"/>
          </a:xfrm>
          <a:prstGeom prst="rect">
            <a:avLst/>
          </a:prstGeom>
        </p:spPr>
        <p:txBody>
          <a:bodyPr wrap="square">
            <a:spAutoFit/>
          </a:bodyPr>
          <a:lstStyle/>
          <a:p>
            <a:pPr indent="457200" algn="just">
              <a:lnSpc>
                <a:spcPct val="107000"/>
              </a:lnSpc>
              <a:spcAft>
                <a:spcPts val="0"/>
              </a:spcAft>
            </a:pPr>
            <a:r>
              <a:rPr lang="uk-UA"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Підготовка керівників, посадових осіб і працівників, на яких покладено організацію цивільного захисту.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449580" algn="just" eaLnBrk="0" fontAlgn="base" hangingPunct="0">
              <a:lnSpc>
                <a:spcPct val="107000"/>
              </a:lnSpc>
              <a:spcAft>
                <a:spcPts val="0"/>
              </a:spcAft>
            </a:pPr>
            <a:r>
              <a:rPr lang="uk-UA" sz="1600" dirty="0">
                <a:solidFill>
                  <a:srgbClr val="000000"/>
                </a:solidFill>
                <a:latin typeface="Arial" panose="020B0604020202020204" pitchFamily="34" charset="0"/>
                <a:cs typeface="Times New Roman" panose="02020603050405020304" pitchFamily="18" charset="0"/>
              </a:rPr>
              <a:t>З метою підготовки керівного складу міського та районного рівнів, а також керівників спеціалізованих служб цивільного захисту було проведено </a:t>
            </a:r>
            <a:r>
              <a:rPr lang="uk-UA" sz="1600" b="1" dirty="0">
                <a:solidFill>
                  <a:srgbClr val="000000"/>
                </a:solidFill>
                <a:latin typeface="Arial" panose="020B0604020202020204" pitchFamily="34" charset="0"/>
                <a:cs typeface="Times New Roman" panose="02020603050405020304" pitchFamily="18" charset="0"/>
              </a:rPr>
              <a:t>62</a:t>
            </a:r>
            <a:r>
              <a:rPr lang="uk-UA" sz="1600" dirty="0">
                <a:solidFill>
                  <a:srgbClr val="000000"/>
                </a:solidFill>
                <a:latin typeface="Arial" panose="020B0604020202020204" pitchFamily="34" charset="0"/>
                <a:cs typeface="Times New Roman" panose="02020603050405020304" pitchFamily="18" charset="0"/>
              </a:rPr>
              <a:t> навчання і тренування всіх рівнів щодо дій органів управління та сил цивільного захисту при виникненні надзвичайних ситуацій та виконання ними заходів цивільного захисту при переведенні до функціонування в умовах особливого періоду: 1 КШТ, 42 СОН,19 СОТ.</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R="8890" indent="539750" algn="just">
              <a:lnSpc>
                <a:spcPct val="107000"/>
              </a:lnSpc>
              <a:spcAft>
                <a:spcPts val="0"/>
              </a:spcAft>
              <a:tabLst>
                <a:tab pos="540385" algn="l"/>
              </a:tabLst>
            </a:pPr>
            <a:r>
              <a:rPr lang="uk-UA" sz="1600" spc="-5" dirty="0">
                <a:latin typeface="Arial" panose="020B0604020202020204" pitchFamily="34" charset="0"/>
                <a:ea typeface="Times New Roman" panose="02020603050405020304" pitchFamily="18" charset="0"/>
                <a:cs typeface="Times New Roman" panose="02020603050405020304" pitchFamily="18" charset="0"/>
              </a:rPr>
              <a:t>Загалом на Львівських територіальних курсах ЦЗ та БЖД 2 категорії за програмою короткострокового підвищення кваліфікації пройшли функціональні навчання 248 осіб, з них 190 осіб на договірних умовах.</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R="11430" indent="540385" algn="just">
              <a:lnSpc>
                <a:spcPct val="107000"/>
              </a:lnSpc>
              <a:spcAft>
                <a:spcPts val="0"/>
              </a:spcAft>
              <a:tabLst>
                <a:tab pos="540385" algn="l"/>
              </a:tabLst>
            </a:pPr>
            <a:r>
              <a:rPr lang="uk-UA" sz="1600" spc="-35" dirty="0">
                <a:latin typeface="Arial" panose="020B0604020202020204" pitchFamily="34" charset="0"/>
                <a:ea typeface="Times New Roman" panose="02020603050405020304" pitchFamily="18" charset="0"/>
                <a:cs typeface="Times New Roman" panose="02020603050405020304" pitchFamily="18" charset="0"/>
              </a:rPr>
              <a:t>У Навчально – методичному центрі  пройшло навчання у 2022 році 58 осіб керівного складу, що складає 48 % від запланованих 120 осіб. Виконання Плану комплектування ускладнено введенням воєнного стану на території України з 24 лютого 2022 року.</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R="6985" indent="457200" algn="just">
              <a:lnSpc>
                <a:spcPct val="107000"/>
              </a:lnSpc>
              <a:spcAft>
                <a:spcPts val="0"/>
              </a:spcAft>
            </a:pPr>
            <a:r>
              <a:rPr lang="uk-UA" sz="1600" spc="-30" dirty="0">
                <a:latin typeface="Arial" panose="020B0604020202020204" pitchFamily="34" charset="0"/>
                <a:ea typeface="Times New Roman" panose="02020603050405020304" pitchFamily="18" charset="0"/>
                <a:cs typeface="Times New Roman" panose="02020603050405020304" pitchFamily="18" charset="0"/>
              </a:rPr>
              <a:t>В кращу сторону щодо виконання плану комплектуванню НМЦ ЦЗ та БЖД Львівської області відмічаються Шевченківський, Залізничний та Франківський райони.</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2816" y="4521200"/>
            <a:ext cx="2504081" cy="1878061"/>
          </a:xfrm>
          <a:prstGeom prst="rect">
            <a:avLst/>
          </a:prstGeom>
        </p:spPr>
      </p:pic>
    </p:spTree>
    <p:extLst>
      <p:ext uri="{BB962C8B-B14F-4D97-AF65-F5344CB8AC3E}">
        <p14:creationId xmlns:p14="http://schemas.microsoft.com/office/powerpoint/2010/main" val="848533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12192000" cy="685973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670635" y="210530"/>
            <a:ext cx="7315200" cy="619272"/>
          </a:xfrm>
          <a:prstGeom prst="rect">
            <a:avLst/>
          </a:prstGeom>
        </p:spPr>
        <p:txBody>
          <a:bodyPr wrap="square">
            <a:spAutoFit/>
          </a:bodyPr>
          <a:lstStyle/>
          <a:p>
            <a:pPr indent="457200" algn="ctr">
              <a:lnSpc>
                <a:spcPct val="107000"/>
              </a:lnSpc>
              <a:spcAft>
                <a:spcPts val="0"/>
              </a:spcAft>
            </a:pPr>
            <a:r>
              <a:rPr lang="uk-UA" sz="1600" b="1" spc="-2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Організація роботи у сфері ТРО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0"/>
              </a:spcAft>
            </a:pPr>
            <a:r>
              <a:rPr lang="uk-UA" sz="1600" b="1" spc="-2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кутник 5"/>
          <p:cNvSpPr/>
          <p:nvPr/>
        </p:nvSpPr>
        <p:spPr>
          <a:xfrm>
            <a:off x="4616870" y="1843605"/>
            <a:ext cx="7422730" cy="2200089"/>
          </a:xfrm>
          <a:prstGeom prst="rect">
            <a:avLst/>
          </a:prstGeom>
        </p:spPr>
        <p:txBody>
          <a:bodyPr wrap="square">
            <a:spAutoFit/>
          </a:bodyPr>
          <a:lstStyle/>
          <a:p>
            <a:pPr algn="just" fontAlgn="base">
              <a:lnSpc>
                <a:spcPct val="107000"/>
              </a:lnSpc>
              <a:spcAft>
                <a:spcPts val="0"/>
              </a:spcAft>
            </a:pPr>
            <a:r>
              <a:rPr lang="uk-UA" sz="1600" dirty="0" smtClean="0">
                <a:solidFill>
                  <a:srgbClr val="000000"/>
                </a:solidFill>
                <a:latin typeface="Arial" panose="020B0604020202020204" pitchFamily="34" charset="0"/>
                <a:ea typeface="Times New Roman" panose="02020603050405020304" pitchFamily="18" charset="0"/>
              </a:rPr>
              <a:t>Навчання </a:t>
            </a:r>
            <a:r>
              <a:rPr lang="uk-UA" sz="1600" dirty="0">
                <a:solidFill>
                  <a:srgbClr val="000000"/>
                </a:solidFill>
                <a:latin typeface="Arial" panose="020B0604020202020204" pitchFamily="34" charset="0"/>
                <a:ea typeface="Times New Roman" panose="02020603050405020304" pitchFamily="18" charset="0"/>
              </a:rPr>
              <a:t>проводились для працівників ЛМР (управлінь, районних адміністрацій, ЛКП), всього залучалось  1096 осіб.</a:t>
            </a:r>
          </a:p>
          <a:p>
            <a:pPr indent="449580" algn="just" fontAlgn="base">
              <a:lnSpc>
                <a:spcPct val="107000"/>
              </a:lnSpc>
              <a:spcAft>
                <a:spcPts val="0"/>
              </a:spcAft>
            </a:pPr>
            <a:r>
              <a:rPr lang="uk-UA" sz="1600" dirty="0">
                <a:solidFill>
                  <a:srgbClr val="000000"/>
                </a:solidFill>
                <a:latin typeface="Arial" panose="020B0604020202020204" pitchFamily="34" charset="0"/>
                <a:ea typeface="Times New Roman" panose="02020603050405020304" pitchFamily="18" charset="0"/>
              </a:rPr>
              <a:t>Налагоджена співпраця з добровільними формуваннями територіальної громади (матеріально-технічне забезпечення паливом, продуктами харчування, одягом) та керівництвом бригади територіальної оборони.</a:t>
            </a:r>
          </a:p>
          <a:p>
            <a:pPr algn="just" fontAlgn="base">
              <a:lnSpc>
                <a:spcPct val="107000"/>
              </a:lnSpc>
              <a:spcAft>
                <a:spcPts val="0"/>
              </a:spcAft>
            </a:pPr>
            <a:r>
              <a:rPr lang="uk-UA" sz="1600" dirty="0">
                <a:solidFill>
                  <a:srgbClr val="000000"/>
                </a:solidFill>
                <a:latin typeface="Arial" panose="020B0604020202020204" pitchFamily="34" charset="0"/>
                <a:ea typeface="Times New Roman" panose="02020603050405020304" pitchFamily="18" charset="0"/>
              </a:rPr>
              <a:t> </a:t>
            </a:r>
            <a:r>
              <a:rPr lang="uk-UA" sz="1600" dirty="0" smtClean="0">
                <a:solidFill>
                  <a:srgbClr val="000000"/>
                </a:solidFill>
                <a:latin typeface="Arial" panose="020B0604020202020204" pitchFamily="34" charset="0"/>
                <a:ea typeface="Times New Roman" panose="02020603050405020304" pitchFamily="18" charset="0"/>
              </a:rPr>
              <a:t>       Продовжується </a:t>
            </a:r>
            <a:r>
              <a:rPr lang="uk-UA" sz="1600" dirty="0">
                <a:solidFill>
                  <a:srgbClr val="000000"/>
                </a:solidFill>
                <a:latin typeface="Arial" panose="020B0604020202020204" pitchFamily="34" charset="0"/>
                <a:ea typeface="Times New Roman" panose="02020603050405020304" pitchFamily="18" charset="0"/>
              </a:rPr>
              <a:t>робота щодо ремонту та облаштуванню приміщень для працівників відділу взаємодії з територіальною обороною.</a:t>
            </a:r>
          </a:p>
        </p:txBody>
      </p:sp>
      <p:sp>
        <p:nvSpPr>
          <p:cNvPr id="7" name="Прямокутник 6"/>
          <p:cNvSpPr/>
          <p:nvPr/>
        </p:nvSpPr>
        <p:spPr>
          <a:xfrm>
            <a:off x="4114800" y="520166"/>
            <a:ext cx="7924800" cy="1323439"/>
          </a:xfrm>
          <a:prstGeom prst="rect">
            <a:avLst/>
          </a:prstGeom>
        </p:spPr>
        <p:txBody>
          <a:bodyPr wrap="square">
            <a:spAutoFit/>
          </a:bodyPr>
          <a:lstStyle/>
          <a:p>
            <a:pPr marL="457200" indent="449580" algn="just" fontAlgn="base">
              <a:spcAft>
                <a:spcPts val="0"/>
              </a:spcAft>
            </a:pPr>
            <a:r>
              <a:rPr lang="uk-UA" sz="1600" dirty="0">
                <a:solidFill>
                  <a:srgbClr val="000000"/>
                </a:solidFill>
                <a:latin typeface="Arial" panose="020B0604020202020204" pitchFamily="34" charset="0"/>
                <a:ea typeface="Times New Roman" panose="02020603050405020304" pitchFamily="18" charset="0"/>
              </a:rPr>
              <a:t>Новоствореним відділом взаємодії з територіальною обороною управління  було проведено  84 заняття  з тактичної медицини та стрілецької зброї, правил користування нею та вивчення тактико- технічних характеристик, організовано практичні стрільби для працівників Львівської міської ради;</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8114" y="4006972"/>
            <a:ext cx="2171700" cy="1689100"/>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9368" y="4006972"/>
            <a:ext cx="2277771" cy="1763163"/>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0635" y="4006972"/>
            <a:ext cx="2697758" cy="1763163"/>
          </a:xfrm>
          <a:prstGeom prst="rect">
            <a:avLst/>
          </a:prstGeom>
        </p:spPr>
      </p:pic>
    </p:spTree>
    <p:extLst>
      <p:ext uri="{BB962C8B-B14F-4D97-AF65-F5344CB8AC3E}">
        <p14:creationId xmlns:p14="http://schemas.microsoft.com/office/powerpoint/2010/main" val="996568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710544" y="263484"/>
            <a:ext cx="7038109" cy="2887009"/>
          </a:xfrm>
          <a:prstGeom prst="rect">
            <a:avLst/>
          </a:prstGeom>
        </p:spPr>
        <p:txBody>
          <a:bodyPr wrap="square">
            <a:spAutoFit/>
          </a:bodyPr>
          <a:lstStyle/>
          <a:p>
            <a:pPr marL="91440" indent="137160" algn="ctr">
              <a:lnSpc>
                <a:spcPct val="107000"/>
              </a:lnSpc>
              <a:spcAft>
                <a:spcPts val="0"/>
              </a:spcAft>
            </a:pPr>
            <a:r>
              <a:rPr lang="uk-UA"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Управлінням у 2022 </a:t>
            </a:r>
            <a:r>
              <a:rPr lang="uk-UA" sz="16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році</a:t>
            </a:r>
          </a:p>
          <a:p>
            <a:pPr marL="91440" indent="137160" algn="ctr">
              <a:lnSpc>
                <a:spcPct val="107000"/>
              </a:lnSpc>
              <a:spcAft>
                <a:spcPts val="0"/>
              </a:spcAft>
            </a:pP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latin typeface="Arial" panose="020B0604020202020204" pitchFamily="34" charset="0"/>
                <a:cs typeface="Times New Roman" panose="02020603050405020304" pitchFamily="18" charset="0"/>
              </a:rPr>
              <a:t>Отримано 583 документи, з них 241– керівних і 342 контрольних:</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eaLnBrk="0" fontAlgn="base" hangingPunct="0">
              <a:spcAft>
                <a:spcPts val="0"/>
              </a:spcAft>
              <a:buFont typeface="Arial" panose="020B0604020202020204" pitchFamily="34" charset="0"/>
              <a:buChar char="-"/>
              <a:tabLst>
                <a:tab pos="457200" algn="l"/>
              </a:tabLst>
            </a:pPr>
            <a:r>
              <a:rPr lang="uk-UA" sz="1600" dirty="0">
                <a:latin typeface="Arial" panose="020B0604020202020204" pitchFamily="34" charset="0"/>
                <a:cs typeface="Times New Roman" panose="02020603050405020304" pitchFamily="18" charset="0"/>
              </a:rPr>
              <a:t>всі 342 контрольних документи виконано;</a:t>
            </a:r>
            <a:endParaRPr lang="uk-UA"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eaLnBrk="0" fontAlgn="base" hangingPunct="0">
              <a:spcAft>
                <a:spcPts val="0"/>
              </a:spcAft>
              <a:buFont typeface="Arial" panose="020B0604020202020204" pitchFamily="34" charset="0"/>
              <a:buChar char="-"/>
              <a:tabLst>
                <a:tab pos="457200" algn="l"/>
              </a:tabLst>
            </a:pPr>
            <a:r>
              <a:rPr lang="uk-UA" sz="1600" dirty="0">
                <a:latin typeface="Arial" panose="020B0604020202020204" pitchFamily="34" charset="0"/>
                <a:cs typeface="Times New Roman" panose="02020603050405020304" pitchFamily="18" charset="0"/>
              </a:rPr>
              <a:t>підготовлено та відправлено адресатам 1124 вихідних та внутрішніх документи, у тому числі 562 інформаційних і звітних документів,</a:t>
            </a:r>
            <a:r>
              <a:rPr lang="uk-UA" sz="1600" dirty="0">
                <a:latin typeface="Arial" panose="020B0604020202020204" pitchFamily="34" charset="0"/>
                <a:ea typeface="Times New Roman" panose="02020603050405020304" pitchFamily="18" charset="0"/>
                <a:cs typeface="Times New Roman" panose="02020603050405020304" pitchFamily="18" charset="0"/>
              </a:rPr>
              <a:t> </a:t>
            </a:r>
            <a:r>
              <a:rPr lang="uk-UA" sz="1600" dirty="0">
                <a:latin typeface="Arial" panose="020B0604020202020204" pitchFamily="34" charset="0"/>
                <a:cs typeface="Times New Roman" panose="02020603050405020304" pitchFamily="18" charset="0"/>
              </a:rPr>
              <a:t>44 – за підписом міського голови;</a:t>
            </a:r>
            <a:endParaRPr lang="uk-UA" sz="1600" dirty="0">
              <a:cs typeface="Times New Roman" panose="02020603050405020304" pitchFamily="18" charset="0"/>
            </a:endParaRPr>
          </a:p>
          <a:p>
            <a:pPr marL="342900" lvl="0" indent="-342900" algn="just" eaLnBrk="0" fontAlgn="base" hangingPunct="0">
              <a:spcAft>
                <a:spcPts val="0"/>
              </a:spcAft>
              <a:buFont typeface="Arial" panose="020B0604020202020204" pitchFamily="34" charset="0"/>
              <a:buChar char="-"/>
              <a:tabLst>
                <a:tab pos="457200" algn="l"/>
              </a:tabLst>
            </a:pPr>
            <a:r>
              <a:rPr lang="uk-UA" sz="1600" dirty="0">
                <a:latin typeface="Arial" panose="020B0604020202020204" pitchFamily="34" charset="0"/>
                <a:cs typeface="Times New Roman" panose="02020603050405020304" pitchFamily="18" charset="0"/>
              </a:rPr>
              <a:t>для розгляду надійшло 59 письмових звернення, із них   4 – колективних.</a:t>
            </a:r>
            <a:endParaRPr lang="uk-UA" sz="1600" dirty="0">
              <a:cs typeface="Times New Roman" panose="02020603050405020304" pitchFamily="18" charset="0"/>
            </a:endParaRPr>
          </a:p>
          <a:p>
            <a:pPr algn="just" eaLnBrk="0" fontAlgn="base" hangingPunct="0">
              <a:lnSpc>
                <a:spcPct val="107000"/>
              </a:lnSpc>
              <a:spcAft>
                <a:spcPts val="0"/>
              </a:spcAft>
              <a:tabLst>
                <a:tab pos="457200" algn="l"/>
              </a:tabLst>
            </a:pPr>
            <a:r>
              <a:rPr lang="uk-UA" sz="1600" dirty="0">
                <a:latin typeface="Arial" panose="020B0604020202020204" pitchFamily="34" charset="0"/>
                <a:cs typeface="Times New Roman" panose="02020603050405020304" pitchFamily="18" charset="0"/>
              </a:rPr>
              <a:t>Управлінням розглянуто всі письмові звернення, із них всі вирішено    </a:t>
            </a:r>
            <a:r>
              <a:rPr lang="uk-UA" sz="1600" dirty="0" smtClean="0">
                <a:latin typeface="Arial" panose="020B0604020202020204" pitchFamily="34" charset="0"/>
                <a:cs typeface="Times New Roman" panose="02020603050405020304" pitchFamily="18" charset="0"/>
              </a:rPr>
              <a:t>позитивно</a:t>
            </a:r>
            <a:r>
              <a:rPr lang="uk-UA" sz="1600" dirty="0">
                <a:latin typeface="Arial" panose="020B0604020202020204" pitchFamily="34" charset="0"/>
                <a:cs typeface="Times New Roman" panose="02020603050405020304" pitchFamily="18" charset="0"/>
              </a:rPr>
              <a:t>. Повторних звернень з порушених питань не надходило.</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Які первинні документи необхідні при визначенні об'єкта оподаткування  податком на прибуто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3297858"/>
            <a:ext cx="3617480" cy="237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708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217"/>
          </a:xfrm>
          <a:prstGeom prst="rect">
            <a:avLst/>
          </a:prstGeom>
        </p:spPr>
      </p:pic>
      <p:sp>
        <p:nvSpPr>
          <p:cNvPr id="7" name="TextBox 6"/>
          <p:cNvSpPr txBox="1"/>
          <p:nvPr/>
        </p:nvSpPr>
        <p:spPr>
          <a:xfrm>
            <a:off x="4876800" y="838850"/>
            <a:ext cx="6942667" cy="2215991"/>
          </a:xfrm>
          <a:prstGeom prst="rect">
            <a:avLst/>
          </a:prstGeom>
          <a:noFill/>
        </p:spPr>
        <p:txBody>
          <a:bodyPr wrap="square" rtlCol="0">
            <a:spAutoFit/>
          </a:bodyPr>
          <a:lstStyle/>
          <a:p>
            <a:r>
              <a:rPr lang="uk-UA" b="1" dirty="0" smtClean="0"/>
              <a:t>    </a:t>
            </a:r>
            <a:r>
              <a:rPr lang="uk-UA" sz="1600" b="1" dirty="0" smtClean="0">
                <a:latin typeface="Arial" panose="020B0604020202020204" pitchFamily="34" charset="0"/>
                <a:cs typeface="Arial" panose="020B0604020202020204" pitchFamily="34" charset="0"/>
              </a:rPr>
              <a:t>Підбиваючи </a:t>
            </a:r>
            <a:r>
              <a:rPr lang="uk-UA" sz="1600" b="1" dirty="0">
                <a:latin typeface="Arial" panose="020B0604020202020204" pitchFamily="34" charset="0"/>
                <a:cs typeface="Arial" panose="020B0604020202020204" pitchFamily="34" charset="0"/>
              </a:rPr>
              <a:t>підсумки роботи у сфері цивільного захисту за </a:t>
            </a:r>
            <a:r>
              <a:rPr lang="uk-UA" sz="1600" b="1" dirty="0" smtClean="0">
                <a:latin typeface="Arial" panose="020B0604020202020204" pitchFamily="34" charset="0"/>
                <a:cs typeface="Arial" panose="020B0604020202020204" pitchFamily="34" charset="0"/>
              </a:rPr>
              <a:t>2022 рік, </a:t>
            </a:r>
            <a:r>
              <a:rPr lang="uk-UA" sz="1600" dirty="0">
                <a:latin typeface="Arial" panose="020B0604020202020204" pitchFamily="34" charset="0"/>
                <a:cs typeface="Arial" panose="020B0604020202020204" pitchFamily="34" charset="0"/>
              </a:rPr>
              <a:t>хочу зазначити, що </a:t>
            </a:r>
            <a:r>
              <a:rPr lang="uk-UA" b="1" dirty="0"/>
              <a:t>Завдання</a:t>
            </a:r>
            <a:r>
              <a:rPr lang="uk-UA" dirty="0"/>
              <a:t>, визначені "Планом основних заходів цивільного захисту Львівської МТГ на 2022 рік", затвердженого рішенням виконавчого комітету Львівської міської ради від 18.02.2022 №118, управлінням </a:t>
            </a:r>
            <a:r>
              <a:rPr lang="uk-UA" b="1" dirty="0"/>
              <a:t>частково виконані</a:t>
            </a:r>
            <a:r>
              <a:rPr lang="uk-UA" dirty="0"/>
              <a:t>.</a:t>
            </a:r>
          </a:p>
          <a:p>
            <a:pPr algn="just"/>
            <a:r>
              <a:rPr lang="uk-UA" dirty="0"/>
              <a:t>    </a:t>
            </a:r>
            <a:r>
              <a:rPr lang="uk-UA" dirty="0" smtClean="0"/>
              <a:t>Виконання </a:t>
            </a:r>
            <a:r>
              <a:rPr lang="uk-UA" dirty="0"/>
              <a:t>частки заходів перенесено на 2023 рік у зв’язку з  військовою агресією росії та карантином.</a:t>
            </a:r>
          </a:p>
          <a:p>
            <a:endParaRPr lang="uk-UA" sz="1200" b="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948" y="5834352"/>
            <a:ext cx="2493551" cy="537320"/>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0833" y="2891469"/>
            <a:ext cx="2589582" cy="3480203"/>
          </a:xfrm>
          <a:prstGeom prst="rect">
            <a:avLst/>
          </a:prstGeom>
        </p:spPr>
      </p:pic>
    </p:spTree>
    <p:extLst>
      <p:ext uri="{BB962C8B-B14F-4D97-AF65-F5344CB8AC3E}">
        <p14:creationId xmlns:p14="http://schemas.microsoft.com/office/powerpoint/2010/main" val="470753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7080333" y="62920"/>
            <a:ext cx="1855187" cy="388696"/>
          </a:xfrm>
          <a:prstGeom prst="rect">
            <a:avLst/>
          </a:prstGeom>
        </p:spPr>
        <p:txBody>
          <a:bodyPr wrap="none">
            <a:spAutoFit/>
          </a:bodyPr>
          <a:lstStyle/>
          <a:p>
            <a:pPr algn="ctr">
              <a:lnSpc>
                <a:spcPct val="107000"/>
              </a:lnSpc>
              <a:spcAft>
                <a:spcPts val="0"/>
              </a:spcAft>
            </a:pPr>
            <a:r>
              <a:rPr lang="uk-UA"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Фінансування </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74" name="Picture 10" descr="Бюджет-2020. Зеленський та його уряд урізають фінансування освіти, медицини  і соцвиплат - Главком"/>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2109" y="4664383"/>
            <a:ext cx="3003130" cy="169677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4583943" y="388084"/>
            <a:ext cx="7334788" cy="4276299"/>
          </a:xfrm>
          <a:prstGeom prst="rect">
            <a:avLst/>
          </a:prstGeom>
        </p:spPr>
        <p:txBody>
          <a:bodyPr wrap="square">
            <a:spAutoFit/>
          </a:bodyPr>
          <a:lstStyle/>
          <a:p>
            <a:pPr algn="just">
              <a:lnSpc>
                <a:spcPct val="107000"/>
              </a:lnSpc>
              <a:spcAft>
                <a:spcPts val="0"/>
              </a:spcAft>
            </a:pPr>
            <a:r>
              <a:rPr lang="uk-UA" sz="1600" b="1" dirty="0">
                <a:latin typeface="Arial" panose="020B0604020202020204" pitchFamily="34" charset="0"/>
                <a:ea typeface="Times New Roman" panose="02020603050405020304" pitchFamily="18" charset="0"/>
                <a:cs typeface="Times New Roman" panose="02020603050405020304" pitchFamily="18" charset="0"/>
              </a:rPr>
              <a:t>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Фінансова діяльність управління у 20</a:t>
            </a:r>
            <a:r>
              <a:rPr lang="ru-RU"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22</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році здійснювалась в межах затвердженого кошторису: </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algn="just" eaLnBrk="0" fontAlgn="base" hangingPunct="0">
              <a:lnSpc>
                <a:spcPct val="107000"/>
              </a:lnSpc>
              <a:spcAft>
                <a:spcPts val="0"/>
              </a:spcAft>
            </a:pP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Заробітна плата + нарахування на оплату праці	                </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    </a:t>
            </a:r>
            <a:r>
              <a:rPr lang="ru-RU"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5</a:t>
            </a:r>
            <a:r>
              <a:rPr lang="ru-RU"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748 192</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грн. </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algn="just" eaLnBrk="0" fontAlgn="base" hangingPunct="0">
              <a:lnSpc>
                <a:spcPct val="107000"/>
              </a:lnSpc>
              <a:spcAft>
                <a:spcPts val="0"/>
              </a:spcAft>
            </a:pP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Видатки на забезпечення діяльності		</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    </a:t>
            </a:r>
            <a:r>
              <a:rPr lang="uk-UA" sz="1200" dirty="0">
                <a:latin typeface="Arial" panose="020B0604020202020204" pitchFamily="34" charset="0"/>
                <a:ea typeface="Times New Roman" panose="02020603050405020304" pitchFamily="18" charset="0"/>
                <a:cs typeface="Times New Roman" panose="02020603050405020304" pitchFamily="18" charset="0"/>
              </a:rPr>
              <a:t>892 720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грн.</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algn="just" eaLnBrk="0" fontAlgn="base" hangingPunct="0">
              <a:lnSpc>
                <a:spcPct val="107000"/>
              </a:lnSpc>
              <a:spcAft>
                <a:spcPts val="0"/>
              </a:spcAft>
            </a:pP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Оплата комунальних послуг             		</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794 603 грн.</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algn="just" eaLnBrk="0" fontAlgn="base" hangingPunct="0">
              <a:lnSpc>
                <a:spcPct val="107000"/>
              </a:lnSpc>
              <a:spcAft>
                <a:spcPts val="0"/>
              </a:spcAft>
            </a:pP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Видатки на утримання об’єкту цивільного захисту</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Aft>
                <a:spcPts val="0"/>
              </a:spcAft>
            </a:pP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(прибирання, обслуговування паливної, зв’язку і </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оповіщення</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eaLnBrk="0" fontAlgn="base" hangingPunct="0">
              <a:lnSpc>
                <a:spcPct val="107000"/>
              </a:lnSpc>
              <a:spcAft>
                <a:spcPts val="0"/>
              </a:spcAft>
            </a:pP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технічне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обслуговування дизель-генераторів, системи енергозабезпечення)	</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 </a:t>
            </a:r>
            <a:r>
              <a:rPr lang="uk-UA" sz="1200" dirty="0">
                <a:latin typeface="Arial" panose="020B0604020202020204" pitchFamily="34" charset="0"/>
                <a:ea typeface="Times New Roman" panose="02020603050405020304" pitchFamily="18" charset="0"/>
                <a:cs typeface="Times New Roman" panose="02020603050405020304" pitchFamily="18" charset="0"/>
              </a:rPr>
              <a:t>599 705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грн.	</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indent="449580" eaLnBrk="0" fontAlgn="base" hangingPunct="0">
              <a:lnSpc>
                <a:spcPct val="107000"/>
              </a:lnSpc>
              <a:spcAft>
                <a:spcPts val="0"/>
              </a:spcAft>
            </a:pPr>
            <a:r>
              <a:rPr lang="uk-UA" sz="1200" b="1" dirty="0">
                <a:latin typeface="Arial" panose="020B0604020202020204" pitchFamily="34" charset="0"/>
                <a:ea typeface="Times New Roman" panose="02020603050405020304" pitchFamily="18" charset="0"/>
                <a:cs typeface="Times New Roman" panose="02020603050405020304" pitchFamily="18" charset="0"/>
              </a:rPr>
              <a:t>за КПКВК МБ 2910160 – 8 035 220</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Aft>
                <a:spcPts val="0"/>
              </a:spcAft>
            </a:pP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Обслуговування технічних засобів оповіщення і апаратури      </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- 384 394 грн</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Aft>
                <a:spcPts val="0"/>
              </a:spcAft>
            </a:pP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На виконання Програми вдосконалення і розвитку </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Aft>
                <a:spcPts val="0"/>
              </a:spcAft>
            </a:pP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територіальної (місцевої) системи централізованого </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Aft>
                <a:spcPts val="0"/>
              </a:spcAft>
            </a:pP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оповіщення цивільного захисту</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Aft>
                <a:spcPts val="0"/>
              </a:spcAft>
            </a:pP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у м. Львові на 2019-2022 роки                 		</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4 682 427 грн. </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Aft>
                <a:spcPts val="0"/>
              </a:spcAft>
            </a:pPr>
            <a:r>
              <a:rPr lang="uk-UA" sz="1200" dirty="0">
                <a:latin typeface="Arial" panose="020B0604020202020204" pitchFamily="34" charset="0"/>
                <a:ea typeface="Times New Roman" panose="02020603050405020304" pitchFamily="18" charset="0"/>
                <a:cs typeface="Times New Roman" panose="02020603050405020304" pitchFamily="18" charset="0"/>
              </a:rPr>
              <a:t> </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uk-UA"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за КПКВК МБ 2918230 – </a:t>
            </a:r>
            <a:r>
              <a:rPr lang="uk-UA" sz="1200" b="1" dirty="0">
                <a:latin typeface="Arial" panose="020B0604020202020204" pitchFamily="34" charset="0"/>
                <a:ea typeface="Times New Roman" panose="02020603050405020304" pitchFamily="18" charset="0"/>
                <a:cs typeface="Times New Roman" panose="02020603050405020304" pitchFamily="18" charset="0"/>
              </a:rPr>
              <a:t>5 066 821</a:t>
            </a: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uk-UA" sz="1200" dirty="0">
                <a:latin typeface="Arial" panose="020B0604020202020204" pitchFamily="34" charset="0"/>
                <a:ea typeface="Times New Roman" panose="02020603050405020304" pitchFamily="18" charset="0"/>
                <a:cs typeface="Times New Roman" panose="02020603050405020304" pitchFamily="18" charset="0"/>
              </a:rPr>
              <a:t>придбання протигазів			</a:t>
            </a:r>
            <a:r>
              <a:rPr lang="uk-UA" sz="1200" dirty="0" smtClean="0">
                <a:latin typeface="Arial" panose="020B0604020202020204" pitchFamily="34" charset="0"/>
                <a:ea typeface="Times New Roman" panose="02020603050405020304" pitchFamily="18" charset="0"/>
                <a:cs typeface="Times New Roman" panose="02020603050405020304" pitchFamily="18" charset="0"/>
              </a:rPr>
              <a:t> 	-  99</a:t>
            </a:r>
            <a:r>
              <a:rPr lang="uk-UA" sz="1200" dirty="0">
                <a:latin typeface="Arial" panose="020B0604020202020204" pitchFamily="34" charset="0"/>
                <a:ea typeface="Times New Roman" panose="02020603050405020304" pitchFamily="18" charset="0"/>
                <a:cs typeface="Times New Roman" panose="02020603050405020304" pitchFamily="18" charset="0"/>
              </a:rPr>
              <a:t> 000,00</a:t>
            </a:r>
            <a:endParaRPr lang="uk-UA" sz="1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uk-UA" sz="1200" dirty="0">
                <a:latin typeface="Arial" panose="020B0604020202020204" pitchFamily="34" charset="0"/>
                <a:ea typeface="Times New Roman" panose="02020603050405020304" pitchFamily="18" charset="0"/>
                <a:cs typeface="Times New Roman" panose="02020603050405020304" pitchFamily="18" charset="0"/>
              </a:rPr>
              <a:t>оплата за навчання зі стрільби		</a:t>
            </a:r>
            <a:r>
              <a:rPr lang="uk-UA" sz="1200" dirty="0" smtClean="0">
                <a:latin typeface="Arial" panose="020B0604020202020204" pitchFamily="34" charset="0"/>
                <a:ea typeface="Times New Roman" panose="02020603050405020304" pitchFamily="18" charset="0"/>
                <a:cs typeface="Times New Roman" panose="02020603050405020304" pitchFamily="18" charset="0"/>
              </a:rPr>
              <a:t>		-   </a:t>
            </a:r>
            <a:r>
              <a:rPr lang="uk-UA" sz="1200" dirty="0">
                <a:latin typeface="Arial" panose="020B0604020202020204" pitchFamily="34" charset="0"/>
                <a:ea typeface="Times New Roman" panose="02020603050405020304" pitchFamily="18" charset="0"/>
                <a:cs typeface="Times New Roman" panose="02020603050405020304" pitchFamily="18" charset="0"/>
              </a:rPr>
              <a:t>9 792,00</a:t>
            </a:r>
            <a:endParaRPr lang="uk-UA" sz="1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uk-UA" sz="1200" dirty="0">
                <a:latin typeface="Arial" panose="020B0604020202020204" pitchFamily="34" charset="0"/>
                <a:ea typeface="Times New Roman" panose="02020603050405020304" pitchFamily="18" charset="0"/>
                <a:cs typeface="Times New Roman" panose="02020603050405020304" pitchFamily="18" charset="0"/>
              </a:rPr>
              <a:t>придбання радіостанцій			</a:t>
            </a:r>
            <a:r>
              <a:rPr lang="uk-UA" sz="1200" dirty="0" smtClean="0">
                <a:latin typeface="Arial" panose="020B0604020202020204" pitchFamily="34" charset="0"/>
                <a:ea typeface="Times New Roman" panose="02020603050405020304" pitchFamily="18" charset="0"/>
                <a:cs typeface="Times New Roman" panose="02020603050405020304" pitchFamily="18" charset="0"/>
              </a:rPr>
              <a:t>	-   </a:t>
            </a:r>
            <a:r>
              <a:rPr lang="en-US" sz="1200" dirty="0" smtClean="0">
                <a:latin typeface="Arial" panose="020B0604020202020204" pitchFamily="34" charset="0"/>
                <a:ea typeface="Times New Roman" panose="02020603050405020304" pitchFamily="18" charset="0"/>
                <a:cs typeface="Times New Roman" panose="02020603050405020304" pitchFamily="18" charset="0"/>
              </a:rPr>
              <a:t>312 100</a:t>
            </a:r>
            <a:r>
              <a:rPr lang="uk-UA" sz="1200" dirty="0" smtClean="0">
                <a:latin typeface="Arial" panose="020B0604020202020204" pitchFamily="34" charset="0"/>
                <a:ea typeface="Times New Roman" panose="02020603050405020304" pitchFamily="18" charset="0"/>
                <a:cs typeface="Times New Roman" panose="02020603050405020304" pitchFamily="18" charset="0"/>
              </a:rPr>
              <a:t>,00</a:t>
            </a:r>
            <a:endParaRPr lang="uk-UA" sz="12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eaLnBrk="0" fontAlgn="base" hangingPunct="0">
              <a:spcAft>
                <a:spcPts val="0"/>
              </a:spcAft>
            </a:pPr>
            <a:r>
              <a:rPr lang="uk-UA" sz="1200" b="1" dirty="0">
                <a:latin typeface="Arial" panose="020B0604020202020204" pitchFamily="34" charset="0"/>
                <a:ea typeface="Times New Roman" panose="02020603050405020304" pitchFamily="18" charset="0"/>
              </a:rPr>
              <a:t> </a:t>
            </a:r>
            <a:endParaRPr lang="uk-UA" sz="1200" dirty="0">
              <a:latin typeface="Times New Roman" panose="02020603050405020304" pitchFamily="18" charset="0"/>
              <a:ea typeface="Times New Roman" panose="02020603050405020304" pitchFamily="18" charset="0"/>
            </a:endParaRPr>
          </a:p>
          <a:p>
            <a:pPr marL="457200" eaLnBrk="0" fontAlgn="base" hangingPunct="0">
              <a:spcAft>
                <a:spcPts val="0"/>
              </a:spcAft>
            </a:pPr>
            <a:r>
              <a:rPr lang="uk-UA" sz="1200" b="1" dirty="0">
                <a:latin typeface="Arial" panose="020B0604020202020204" pitchFamily="34" charset="0"/>
                <a:ea typeface="Times New Roman" panose="02020603050405020304" pitchFamily="18" charset="0"/>
              </a:rPr>
              <a:t>599за КПКВК МБ 2918240  -  </a:t>
            </a:r>
            <a:r>
              <a:rPr lang="en-US" sz="1200" b="1" smtClean="0">
                <a:latin typeface="Arial" panose="020B0604020202020204" pitchFamily="34" charset="0"/>
                <a:ea typeface="Times New Roman" panose="02020603050405020304" pitchFamily="18" charset="0"/>
              </a:rPr>
              <a:t>420 892</a:t>
            </a:r>
            <a:endParaRPr lang="uk-UA" sz="1200" dirty="0">
              <a:latin typeface="Times New Roman" panose="02020603050405020304" pitchFamily="18" charset="0"/>
              <a:ea typeface="Times New Roman" panose="02020603050405020304" pitchFamily="18" charset="0"/>
            </a:endParaRPr>
          </a:p>
          <a:p>
            <a:pPr eaLnBrk="0" fontAlgn="base" hangingPunct="0">
              <a:lnSpc>
                <a:spcPct val="107000"/>
              </a:lnSpc>
              <a:spcAft>
                <a:spcPts val="0"/>
              </a:spcAft>
            </a:pPr>
            <a:r>
              <a:rPr lang="uk-UA"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uk-UA" sz="1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Кредиторська </a:t>
            </a:r>
            <a:r>
              <a:rPr lang="uk-UA"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заборгованість                          	</a:t>
            </a:r>
            <a:r>
              <a:rPr lang="uk-UA" sz="1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uk-UA"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відсутня.</a:t>
            </a:r>
            <a:r>
              <a:rPr lang="uk-UA" sz="1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8264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599709" y="96951"/>
            <a:ext cx="7592291" cy="5629939"/>
          </a:xfrm>
          <a:prstGeom prst="rect">
            <a:avLst/>
          </a:prstGeom>
        </p:spPr>
        <p:txBody>
          <a:bodyPr wrap="square">
            <a:spAutoFit/>
          </a:bodyPr>
          <a:lstStyle/>
          <a:p>
            <a:pPr indent="448310" algn="just">
              <a:lnSpc>
                <a:spcPct val="107000"/>
              </a:lnSpc>
              <a:spcAft>
                <a:spcPts val="0"/>
              </a:spcAft>
            </a:pPr>
            <a:r>
              <a:rPr lang="uk-UA"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Головним завданням цивільного захисту на 2023 рік вважати</a:t>
            </a:r>
            <a:r>
              <a:rPr lang="uk-UA" sz="16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p>
          <a:p>
            <a:pPr indent="448310" algn="just">
              <a:lnSpc>
                <a:spcPct val="107000"/>
              </a:lnSpc>
              <a:spcAft>
                <a:spcPts val="0"/>
              </a:spcAft>
            </a:pP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90170" indent="-269875" algn="just">
              <a:lnSpc>
                <a:spcPct val="107000"/>
              </a:lnSpc>
              <a:spcAft>
                <a:spcPts val="0"/>
              </a:spcAft>
            </a:pPr>
            <a:r>
              <a:rPr lang="uk-UA"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Реалізацію державної політики, спрямованої на забезпечення безпеки та захисту населення і територій, матеріальних і культурних цінностей та довкілля від надзвичайних ситуацій техногенного та природного характеру в умовах воєнного стану, у</a:t>
            </a: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часть у реалізації державної політики у сфері територіальної оборони та національного спротиву.</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eaLnBrk="0" fontAlgn="base" hangingPunct="0">
              <a:spcAft>
                <a:spcPts val="0"/>
              </a:spcAft>
              <a:buFont typeface="Arial" panose="020B0604020202020204" pitchFamily="34" charset="0"/>
              <a:buChar char="-"/>
              <a:tabLst>
                <a:tab pos="457200" algn="l"/>
              </a:tabLst>
            </a:pPr>
            <a:r>
              <a:rPr lang="uk-UA"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Корегування Плану цивільного захисту м. Львова на особливий період, планів цивільного захисту районів міста Львова на особливий період;</a:t>
            </a:r>
          </a:p>
          <a:p>
            <a:pPr marL="342900" lvl="0" indent="-342900" algn="just" eaLnBrk="0" fontAlgn="base" hangingPunct="0">
              <a:spcAft>
                <a:spcPts val="0"/>
              </a:spcAft>
              <a:buFont typeface="Arial" panose="020B0604020202020204" pitchFamily="34" charset="0"/>
              <a:buChar char="-"/>
              <a:tabLst>
                <a:tab pos="457200" algn="l"/>
              </a:tabLst>
            </a:pPr>
            <a:r>
              <a:rPr lang="uk-UA"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Корегування Плану евакуації населення Львівської МТГ;</a:t>
            </a:r>
          </a:p>
          <a:p>
            <a:pPr marL="342900" lvl="0" indent="-342900" algn="just" eaLnBrk="0" fontAlgn="base" hangingPunct="0">
              <a:spcAft>
                <a:spcPts val="0"/>
              </a:spcAft>
              <a:buFont typeface="Arial" panose="020B0604020202020204" pitchFamily="34" charset="0"/>
              <a:buChar char="-"/>
              <a:tabLst>
                <a:tab pos="457200" algn="l"/>
              </a:tabLst>
            </a:pPr>
            <a:r>
              <a:rPr lang="uk-UA"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Приведення захисних споруд цивільного захисту в готовність до захисту населення від звичайних засобів ураження;</a:t>
            </a:r>
          </a:p>
          <a:p>
            <a:pPr marL="342900" lvl="0" indent="-342900" algn="just" eaLnBrk="0" fontAlgn="base" hangingPunct="0">
              <a:spcAft>
                <a:spcPts val="0"/>
              </a:spcAft>
              <a:buFont typeface="Arial" panose="020B0604020202020204" pitchFamily="34" charset="0"/>
              <a:buChar char="-"/>
              <a:tabLst>
                <a:tab pos="457200" algn="l"/>
              </a:tabLst>
            </a:pPr>
            <a:r>
              <a:rPr lang="uk-UA"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Подальше виконання програм з удосконалення системи оповіщення, створення матеріального резерву для ліквідації наслідків надзвичайних ситуацій, створення страхового фонду документації, забезпечення засобами ЗІС населення міста, ремонту захисних споруд;</a:t>
            </a:r>
          </a:p>
          <a:p>
            <a:pPr marL="342900" lvl="0" indent="-342900" algn="just" eaLnBrk="0" fontAlgn="base" hangingPunct="0">
              <a:spcAft>
                <a:spcPts val="0"/>
              </a:spcAft>
              <a:buFont typeface="Arial" panose="020B0604020202020204" pitchFamily="34" charset="0"/>
              <a:buChar char="-"/>
              <a:tabLst>
                <a:tab pos="457200" algn="l"/>
              </a:tabLst>
            </a:pPr>
            <a:r>
              <a:rPr lang="uk-UA"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Організація контролю за виконанням заходів з попередження виникнення подій надзвичайного характеру на адміністративних територіях Львівської міської територіальної громади; </a:t>
            </a:r>
          </a:p>
          <a:p>
            <a:pPr marL="342900" lvl="0" indent="-342900" algn="just" eaLnBrk="0" fontAlgn="base" hangingPunct="0">
              <a:spcAft>
                <a:spcPts val="0"/>
              </a:spcAft>
              <a:buFont typeface="Arial" panose="020B0604020202020204" pitchFamily="34" charset="0"/>
              <a:buChar char="-"/>
              <a:tabLst>
                <a:tab pos="457200" algn="l"/>
              </a:tabLst>
            </a:pPr>
            <a:r>
              <a:rPr lang="uk-UA"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Модернізація та подальший розвиток місцевої автоматизованої системи централізованого оповіщення ЦЗ з метою покриття всієї території Львівської МТГ. </a:t>
            </a:r>
            <a:endParaRPr lang="uk-UA"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733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3894" cy="6858000"/>
          </a:xfrm>
          <a:prstGeom prst="rect">
            <a:avLst/>
          </a:prstGeom>
        </p:spPr>
      </p:pic>
      <p:sp>
        <p:nvSpPr>
          <p:cNvPr id="5" name="TextBox 4"/>
          <p:cNvSpPr txBox="1"/>
          <p:nvPr/>
        </p:nvSpPr>
        <p:spPr>
          <a:xfrm>
            <a:off x="7047444" y="4757171"/>
            <a:ext cx="3956179" cy="646331"/>
          </a:xfrm>
          <a:prstGeom prst="rect">
            <a:avLst/>
          </a:prstGeom>
          <a:noFill/>
        </p:spPr>
        <p:txBody>
          <a:bodyPr wrap="square" rtlCol="0">
            <a:spAutoFit/>
          </a:bodyPr>
          <a:lstStyle/>
          <a:p>
            <a:r>
              <a:rPr lang="uk-UA" sz="3600" b="1" dirty="0"/>
              <a:t>Дякуємо за увагу</a:t>
            </a:r>
            <a:endParaRPr lang="uk-UA" sz="2000" b="1"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1124" y="5574459"/>
            <a:ext cx="2493551" cy="537320"/>
          </a:xfrm>
          <a:prstGeom prst="rect">
            <a:avLst/>
          </a:prstGeom>
        </p:spPr>
      </p:pic>
    </p:spTree>
    <p:extLst>
      <p:ext uri="{BB962C8B-B14F-4D97-AF65-F5344CB8AC3E}">
        <p14:creationId xmlns:p14="http://schemas.microsoft.com/office/powerpoint/2010/main" val="4138081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689"/>
          </a:xfrm>
          <a:prstGeom prst="rect">
            <a:avLst/>
          </a:prstGeom>
        </p:spPr>
      </p:pic>
      <p:sp>
        <p:nvSpPr>
          <p:cNvPr id="14" name="TextBox 13"/>
          <p:cNvSpPr txBox="1"/>
          <p:nvPr/>
        </p:nvSpPr>
        <p:spPr>
          <a:xfrm>
            <a:off x="4553712" y="-8946"/>
            <a:ext cx="7638288" cy="6571030"/>
          </a:xfrm>
          <a:prstGeom prst="rect">
            <a:avLst/>
          </a:prstGeom>
          <a:noFill/>
        </p:spPr>
        <p:txBody>
          <a:bodyPr wrap="square" rtlCol="0">
            <a:spAutoFit/>
          </a:bodyPr>
          <a:lstStyle/>
          <a:p>
            <a:r>
              <a:rPr lang="uk-UA" sz="1600" b="1" dirty="0"/>
              <a:t>У звітному році на виконання актів Кабінету Міністрів України, розпоряджень начальника Львівської ОВА, Львівської РВА, Львівського міського голови проведено наступні заходи:</a:t>
            </a:r>
            <a:endParaRPr lang="uk-UA" sz="1600" dirty="0"/>
          </a:p>
          <a:p>
            <a:r>
              <a:rPr lang="uk-UA" sz="1100" dirty="0"/>
              <a:t>- проведена та документально оформлена реорганізація управління з питань надзвичайних ситуацій, цивільного захисту населення та територіальної оборони, затверджено нові посадові обов’язки;</a:t>
            </a:r>
          </a:p>
          <a:p>
            <a:r>
              <a:rPr lang="uk-UA" sz="1100" dirty="0"/>
              <a:t>- органи управління та сили цивільного захисту з 24.02.2022 переведені у ступінь готовності «Повна готовність»,</a:t>
            </a:r>
            <a:r>
              <a:rPr lang="uk-UA" sz="1100" b="1" dirty="0"/>
              <a:t> </a:t>
            </a:r>
            <a:r>
              <a:rPr lang="uk-UA" sz="1100" dirty="0"/>
              <a:t>виконані заходи передбачені Календарним Планом та переведені у режим цілодобового чергування, підготовлений наказ керівника Львівської міської ланки територіальної підсистеми єдиної державної системи цивільного захисту Львівської області – Львівського міського голови «Про переведення органів управління і сил Львівської міської ланки територіальної підсистеми ЄДС ЦЗ до функціонування у режимі «Повна готовність»;</a:t>
            </a:r>
          </a:p>
          <a:p>
            <a:r>
              <a:rPr lang="uk-UA" sz="1100" dirty="0"/>
              <a:t>- на базі міської комісії з питань евакуації населення, районних комісій з питань евакуації населення, управління соціального захисту, управління освіти здійснено розгортання пунктів евакуації та організовано прийом та розміщення на території Львівської МТГ внутрішньо переміщених осіб (ВПО), максимальна кількість зареєстрованих ВПО склала 121 тис. осіб, на даний час розміщено в пунктах тимчасового розміщення 1500 осіб;</a:t>
            </a:r>
          </a:p>
          <a:p>
            <a:r>
              <a:rPr lang="uk-UA" sz="1100" dirty="0"/>
              <a:t>- проведено уточнення існуючого Плану реагування на надзвичайні ситуації Львівської міської ланки територіальної підсистеми ЄДС ЦЗ Львівської області;</a:t>
            </a:r>
          </a:p>
          <a:p>
            <a:r>
              <a:rPr lang="uk-UA" sz="1100" dirty="0" smtClean="0"/>
              <a:t>- </a:t>
            </a:r>
            <a:r>
              <a:rPr lang="uk-UA" sz="1100" dirty="0"/>
              <a:t>проведено уточнення Плану евакуації населення Львівської міської територіальної громади, з урахуванням зменшення глибини зон можливого хімічного забруднення для ХНО;</a:t>
            </a:r>
          </a:p>
          <a:p>
            <a:r>
              <a:rPr lang="uk-UA" sz="1100" dirty="0"/>
              <a:t>- видано  розпорядження Львівського міського голови №99 від 29.03.2022 «Про утворення міської комісії з питань евакуації»;</a:t>
            </a:r>
          </a:p>
          <a:p>
            <a:r>
              <a:rPr lang="uk-UA" sz="1100" dirty="0" smtClean="0"/>
              <a:t>- </a:t>
            </a:r>
            <a:r>
              <a:rPr lang="uk-UA" sz="1100" dirty="0"/>
              <a:t>створено сторінку управління у «</a:t>
            </a:r>
            <a:r>
              <a:rPr lang="uk-UA" sz="1100" dirty="0" err="1"/>
              <a:t>Фейсбуці</a:t>
            </a:r>
            <a:r>
              <a:rPr lang="uk-UA" sz="1100" dirty="0"/>
              <a:t>»</a:t>
            </a:r>
            <a:r>
              <a:rPr lang="uk-UA" sz="1100" b="1" dirty="0"/>
              <a:t>,</a:t>
            </a:r>
            <a:r>
              <a:rPr lang="uk-UA" sz="1100" dirty="0"/>
              <a:t> яка постійно оновлюється (зроблено 75 публікацій);</a:t>
            </a:r>
          </a:p>
          <a:p>
            <a:r>
              <a:rPr lang="uk-UA" sz="1100" dirty="0"/>
              <a:t>- надано пропозиції на Львівську РВА щодо уточнення «Паспорту ризику Львівського району»;</a:t>
            </a:r>
          </a:p>
          <a:p>
            <a:r>
              <a:rPr lang="uk-UA" sz="1100" dirty="0"/>
              <a:t>  - надано пропозиції до Львівського державного університету безпеки життєдіяльності щодо створення «Паспорту ризику Львівської МТГ» для подальшого розгляду на міській комісії ТЕБ і НС ;</a:t>
            </a:r>
          </a:p>
          <a:p>
            <a:r>
              <a:rPr lang="uk-UA" sz="1100" dirty="0"/>
              <a:t> - відпрацьовано та доведено до виконавців алгоритми дій працівників об’єктів критичної інфраструктури комунальної форми власності  при хімічній атаці та радіаційній загрозі, а також дій працівників автотранспортних підприємств при повітряній тривозі;</a:t>
            </a:r>
          </a:p>
          <a:p>
            <a:r>
              <a:rPr lang="uk-UA" sz="1100" dirty="0"/>
              <a:t>- перевірена робота 21 пункту незламності на базі об’єктів комунальної власності Львівської міської ради;</a:t>
            </a:r>
          </a:p>
          <a:p>
            <a:r>
              <a:rPr lang="uk-UA" sz="1100" dirty="0"/>
              <a:t>- проведено 84 заняття з працівниками підприємств та установ Львівської міської ради щодо  правил поводження зі зброєю та надання невідкладної медичної допомоги (охоплено 1096 працівників);</a:t>
            </a:r>
          </a:p>
          <a:p>
            <a:r>
              <a:rPr lang="uk-UA" sz="1100" dirty="0"/>
              <a:t>- проведено 20 занять з працівниками підприємств та установ Львівської міської ради щодо порядку поводження та використання засобів захисту від радіаційного та хімічного забруднення;</a:t>
            </a:r>
          </a:p>
          <a:p>
            <a:r>
              <a:rPr lang="uk-UA" sz="1100" dirty="0"/>
              <a:t>- надано 168 індивідуальних консультацій мешканцям громади з питань цивільного захисту.</a:t>
            </a:r>
          </a:p>
          <a:p>
            <a:r>
              <a:rPr lang="uk-UA" sz="1100" dirty="0"/>
              <a:t> </a:t>
            </a:r>
          </a:p>
          <a:p>
            <a:r>
              <a:rPr lang="uk-UA" sz="1050" dirty="0" smtClean="0">
                <a:latin typeface="Arial" panose="020B0604020202020204" pitchFamily="34" charset="0"/>
                <a:cs typeface="Arial" panose="020B0604020202020204" pitchFamily="34" charset="0"/>
              </a:rPr>
              <a:t>  </a:t>
            </a:r>
            <a:r>
              <a:rPr lang="uk-UA" altLang="uk-UA" sz="1050" dirty="0" smtClean="0">
                <a:solidFill>
                  <a:srgbClr val="FF0000"/>
                </a:solidFill>
                <a:latin typeface="Times New Roman" panose="02020603050405020304" pitchFamily="18" charset="0"/>
                <a:cs typeface="Times New Roman" panose="02020603050405020304" pitchFamily="18" charset="0"/>
              </a:rPr>
              <a:t/>
            </a:r>
            <a:br>
              <a:rPr lang="uk-UA" altLang="uk-UA" sz="1050" dirty="0" smtClean="0">
                <a:solidFill>
                  <a:srgbClr val="FF0000"/>
                </a:solidFill>
                <a:latin typeface="Times New Roman" panose="02020603050405020304" pitchFamily="18" charset="0"/>
                <a:cs typeface="Times New Roman" panose="02020603050405020304" pitchFamily="18" charset="0"/>
              </a:rPr>
            </a:br>
            <a:endParaRPr lang="uk-UA" sz="1050" b="1" dirty="0">
              <a:solidFill>
                <a:srgbClr val="FF0000"/>
              </a:solidFill>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Tree>
    <p:extLst>
      <p:ext uri="{BB962C8B-B14F-4D97-AF65-F5344CB8AC3E}">
        <p14:creationId xmlns:p14="http://schemas.microsoft.com/office/powerpoint/2010/main" val="2170446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6" name="Прямоугольник 6"/>
          <p:cNvSpPr/>
          <p:nvPr/>
        </p:nvSpPr>
        <p:spPr>
          <a:xfrm>
            <a:off x="4595742" y="31511"/>
            <a:ext cx="7424087" cy="4685898"/>
          </a:xfrm>
          <a:prstGeom prst="rect">
            <a:avLst/>
          </a:prstGeom>
        </p:spPr>
        <p:txBody>
          <a:bodyPr wrap="square">
            <a:spAutoFit/>
          </a:bodyPr>
          <a:lstStyle/>
          <a:p>
            <a:pPr eaLnBrk="0" fontAlgn="base" hangingPunct="0"/>
            <a:r>
              <a:rPr lang="uk-UA" sz="1600" b="1" dirty="0"/>
              <a:t>Управління та Львівська міська ланка територіальної підсистеми ЄДС ЦЗ Львівської області</a:t>
            </a:r>
            <a:r>
              <a:rPr lang="uk-UA" sz="1600" b="1" dirty="0" smtClean="0"/>
              <a:t>:</a:t>
            </a:r>
          </a:p>
          <a:p>
            <a:pPr eaLnBrk="0" fontAlgn="base" hangingPunct="0"/>
            <a:endParaRPr lang="uk-UA" sz="1050" dirty="0"/>
          </a:p>
          <a:p>
            <a:r>
              <a:rPr lang="uk-UA" sz="1600" b="1" dirty="0"/>
              <a:t>1. Залучалася до участі у: </a:t>
            </a:r>
            <a:endParaRPr lang="uk-UA" sz="1600" dirty="0"/>
          </a:p>
          <a:p>
            <a:r>
              <a:rPr lang="uk-UA" sz="1600" dirty="0"/>
              <a:t>-  КШТ з органами управління ТП ЄДСЦЗ Львівської області за темою: «Координація дій органів управління та сил ЦЗ ТП ЄДСЦЗ Львівської області при виконанні заходів ЦЗ в умовах воєнного стану у разі виникнення надзвичайної ситуації осінньо-зимового періоду та радіаційних аварій», організованих та проведених Львівською ОВА 04.10.2022;</a:t>
            </a:r>
          </a:p>
          <a:p>
            <a:r>
              <a:rPr lang="uk-UA" sz="1600" dirty="0"/>
              <a:t>-  засіданні «круглого столу» щодо обговорення проекту Закону України «Про внесення змін до деяких законодавчих актів України щодо функціонування місцевої та добровільної пожежної охорони».</a:t>
            </a:r>
          </a:p>
          <a:p>
            <a:r>
              <a:rPr lang="uk-UA" sz="1600" dirty="0"/>
              <a:t>-  доведення до населення інформації з заходів безпеки  під час використання противником хімічної та ядерної зброї  за допомогою електронних сирен та вуличних  ІР гучномовців;</a:t>
            </a:r>
          </a:p>
          <a:p>
            <a:r>
              <a:rPr lang="uk-UA" sz="1600" dirty="0"/>
              <a:t> -    перевірці захисних споруд та найпростіших укриттів;</a:t>
            </a:r>
          </a:p>
          <a:p>
            <a:pPr lvl="0"/>
            <a:r>
              <a:rPr lang="uk-UA" sz="1600" dirty="0" smtClean="0"/>
              <a:t> -    перевірці </a:t>
            </a:r>
            <a:r>
              <a:rPr lang="uk-UA" sz="1600" dirty="0"/>
              <a:t>стану готовності водних об’єктів;</a:t>
            </a:r>
          </a:p>
          <a:p>
            <a:pPr lvl="0"/>
            <a:r>
              <a:rPr lang="uk-UA" sz="1600" dirty="0" smtClean="0"/>
              <a:t> -    перевірці </a:t>
            </a:r>
            <a:r>
              <a:rPr lang="uk-UA" sz="1600" dirty="0"/>
              <a:t>виконання протипожежних заходів на торфополях;</a:t>
            </a:r>
          </a:p>
          <a:p>
            <a:pPr lvl="0"/>
            <a:r>
              <a:rPr lang="uk-UA" sz="1600" dirty="0" smtClean="0"/>
              <a:t> -    обстеженні </a:t>
            </a:r>
            <a:r>
              <a:rPr lang="uk-UA" sz="1600" dirty="0"/>
              <a:t>стану аварійних будинків та </a:t>
            </a:r>
            <a:r>
              <a:rPr lang="uk-UA" sz="1600" dirty="0" smtClean="0"/>
              <a:t>споруд.</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0343" y="4717409"/>
            <a:ext cx="2351313" cy="1763485"/>
          </a:xfrm>
          <a:prstGeom prst="rect">
            <a:avLst/>
          </a:prstGeom>
        </p:spPr>
      </p:pic>
    </p:spTree>
    <p:extLst>
      <p:ext uri="{BB962C8B-B14F-4D97-AF65-F5344CB8AC3E}">
        <p14:creationId xmlns:p14="http://schemas.microsoft.com/office/powerpoint/2010/main" val="3926310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5" name="Rectangle 1"/>
          <p:cNvSpPr>
            <a:spLocks noChangeArrowheads="1"/>
          </p:cNvSpPr>
          <p:nvPr/>
        </p:nvSpPr>
        <p:spPr bwMode="auto">
          <a:xfrm>
            <a:off x="4683729" y="342016"/>
            <a:ext cx="7050088" cy="417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0">
              <a:buNone/>
            </a:pPr>
            <a:r>
              <a:rPr lang="uk-UA" sz="1600" b="1" dirty="0"/>
              <a:t>2. Управління організувало та провело :</a:t>
            </a:r>
            <a:endParaRPr lang="uk-UA" sz="1600" dirty="0"/>
          </a:p>
          <a:p>
            <a:pPr indent="0">
              <a:buNone/>
            </a:pPr>
            <a:r>
              <a:rPr lang="uk-UA" sz="1600" dirty="0"/>
              <a:t>- 18 березня спільне штабне тренування цивільного захисту з Львівською міською ланкою територіальної  підсистеми єдиної державної системи цивільного захисту Львівської області та суб'єктами господарювання, які забезпечують життєдіяльність міста за темою: «Дії органів управління та сил цивільного захисту Львівської міської ланки територіальної підсистеми єдиної державної системи цивільного захисту Львівської області та суб'єктів господарювання, які забезпечують життєдіяльність міста при надзвичайних ситуаціях у воєнний період, які виникають в разі ураження об'єкту ракетними або бомбовими ударами і ліквідації їх наслідків».</a:t>
            </a:r>
          </a:p>
          <a:p>
            <a:pPr indent="0">
              <a:buNone/>
            </a:pPr>
            <a:r>
              <a:rPr lang="uk-UA" sz="1600" dirty="0"/>
              <a:t>- розширену нараду під керівництвом першого заступника міського голови, стосовно взаємодії органів управління та сил цивільного захисту міста та хімічно-небезпечних об'єктів розташованих на території м. Львова, екстрених служб, органів управління та сил цивільного захисту;</a:t>
            </a:r>
          </a:p>
          <a:p>
            <a:pPr indent="0">
              <a:buNone/>
            </a:pPr>
            <a:r>
              <a:rPr lang="uk-UA" sz="1600" dirty="0"/>
              <a:t>- дві наради з спеціалістами районних адміністрацій з питань цивільного захисту (17.05.2022, 09.11.2022).</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4521621"/>
            <a:ext cx="2500086" cy="1875065"/>
          </a:xfrm>
          <a:prstGeom prst="rect">
            <a:avLst/>
          </a:prstGeom>
        </p:spPr>
      </p:pic>
    </p:spTree>
    <p:extLst>
      <p:ext uri="{BB962C8B-B14F-4D97-AF65-F5344CB8AC3E}">
        <p14:creationId xmlns:p14="http://schemas.microsoft.com/office/powerpoint/2010/main" val="3598890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3" name="Rectangle 1"/>
          <p:cNvSpPr>
            <a:spLocks noChangeArrowheads="1"/>
          </p:cNvSpPr>
          <p:nvPr/>
        </p:nvSpPr>
        <p:spPr bwMode="auto">
          <a:xfrm>
            <a:off x="4719969" y="204292"/>
            <a:ext cx="705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0" algn="ctr">
              <a:buNone/>
            </a:pPr>
            <a:r>
              <a:rPr lang="uk-UA" sz="1600" b="1" dirty="0"/>
              <a:t>У 2022 році надзвичайних ситуації не обліковано</a:t>
            </a:r>
            <a:r>
              <a:rPr lang="uk-UA" sz="1600" dirty="0"/>
              <a:t>, сталось:</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635062" y="892139"/>
            <a:ext cx="7346731" cy="3539430"/>
          </a:xfrm>
          <a:prstGeom prst="rect">
            <a:avLst/>
          </a:prstGeom>
        </p:spPr>
        <p:txBody>
          <a:bodyPr wrap="square">
            <a:spAutoFit/>
          </a:bodyPr>
          <a:lstStyle/>
          <a:p>
            <a:r>
              <a:rPr lang="uk-UA" sz="1600" b="1" dirty="0" smtClean="0"/>
              <a:t>124 небезпечні події</a:t>
            </a:r>
            <a:r>
              <a:rPr lang="uk-UA" sz="1600" dirty="0" smtClean="0"/>
              <a:t> </a:t>
            </a:r>
            <a:r>
              <a:rPr lang="uk-UA" sz="1600" dirty="0"/>
              <a:t>(пожежі – 38, нещасні випадки з людьми – 9, дорожньо-транспортні пригоди – 6, аварії на залізничних шляхах- 3, отруєння чадним газом – 53, інші – 15), кількість подій порівняно з 2021 роком зменшилась; зафіксовано 4 випадки ракетних обстрілів з боку </a:t>
            </a:r>
            <a:r>
              <a:rPr lang="uk-UA" sz="1600" dirty="0" err="1"/>
              <a:t>росії</a:t>
            </a:r>
            <a:r>
              <a:rPr lang="uk-UA" sz="1600" dirty="0"/>
              <a:t> по житлових будинках та інфраструктурі міста;</a:t>
            </a:r>
          </a:p>
          <a:p>
            <a:endParaRPr lang="uk-UA" sz="1600" b="1" dirty="0" smtClean="0"/>
          </a:p>
          <a:p>
            <a:r>
              <a:rPr lang="uk-UA" sz="1600" b="1" dirty="0" smtClean="0"/>
              <a:t>210 </a:t>
            </a:r>
            <a:r>
              <a:rPr lang="uk-UA" sz="1600" b="1" dirty="0"/>
              <a:t>некласифікованих подій</a:t>
            </a:r>
            <a:r>
              <a:rPr lang="uk-UA" sz="1600" dirty="0"/>
              <a:t> (замінування-181, застарілі боєприпаси- 27, підозрілий предмет-2). Кількість подій порівняно з 2021 роком значно збільшилась за рахунок замінувань.</a:t>
            </a:r>
          </a:p>
          <a:p>
            <a:endParaRPr lang="uk-UA" sz="1600" dirty="0" smtClean="0"/>
          </a:p>
          <a:p>
            <a:r>
              <a:rPr lang="uk-UA" sz="1600" dirty="0" smtClean="0"/>
              <a:t>Внаслідок </a:t>
            </a:r>
            <a:r>
              <a:rPr lang="uk-UA" sz="1600" dirty="0"/>
              <a:t>небезпечних подій та НС </a:t>
            </a:r>
            <a:r>
              <a:rPr lang="uk-UA" sz="1600" b="1" dirty="0"/>
              <a:t>загинуло 38 осіб</a:t>
            </a:r>
            <a:r>
              <a:rPr lang="uk-UA" sz="1600" dirty="0"/>
              <a:t>, з них 3 дитини, </a:t>
            </a:r>
            <a:r>
              <a:rPr lang="uk-UA" sz="1600" b="1" dirty="0"/>
              <a:t>потерпіло 307</a:t>
            </a:r>
            <a:r>
              <a:rPr lang="uk-UA" sz="1600" dirty="0"/>
              <a:t> осіб, з них 67 дитини.</a:t>
            </a:r>
          </a:p>
          <a:p>
            <a:r>
              <a:rPr lang="uk-UA" sz="1600" dirty="0"/>
              <a:t>У розрізі територіального розподілу Львівської МТГ найбільша кількість подій сталися у Личаківському та Шевченківському районах міста.</a:t>
            </a:r>
          </a:p>
        </p:txBody>
      </p:sp>
    </p:spTree>
    <p:extLst>
      <p:ext uri="{BB962C8B-B14F-4D97-AF65-F5344CB8AC3E}">
        <p14:creationId xmlns:p14="http://schemas.microsoft.com/office/powerpoint/2010/main" val="1866123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558145" y="14817"/>
            <a:ext cx="7504385" cy="4731423"/>
          </a:xfrm>
          <a:prstGeom prst="rect">
            <a:avLst/>
          </a:prstGeom>
        </p:spPr>
        <p:txBody>
          <a:bodyPr wrap="square">
            <a:spAutoFit/>
          </a:bodyPr>
          <a:lstStyle/>
          <a:p>
            <a:pPr indent="449580">
              <a:lnSpc>
                <a:spcPct val="107000"/>
              </a:lnSpc>
              <a:spcAft>
                <a:spcPts val="0"/>
              </a:spcAft>
            </a:pPr>
            <a:r>
              <a:rPr lang="uk-UA" sz="1600" b="1" dirty="0">
                <a:solidFill>
                  <a:srgbClr val="000000"/>
                </a:solidFill>
                <a:latin typeface="Arial" panose="020B0604020202020204" pitchFamily="34" charset="0"/>
                <a:cs typeface="Times New Roman" panose="02020603050405020304" pitchFamily="18" charset="0"/>
              </a:rPr>
              <a:t>Найбільш резонансними подіями у 2022 році були</a:t>
            </a:r>
            <a:r>
              <a:rPr lang="uk-UA" sz="1600" b="1" dirty="0" smtClean="0">
                <a:solidFill>
                  <a:srgbClr val="000000"/>
                </a:solidFill>
                <a:latin typeface="Arial" panose="020B0604020202020204" pitchFamily="34" charset="0"/>
                <a:cs typeface="Times New Roman" panose="02020603050405020304" pitchFamily="18" charset="0"/>
              </a:rPr>
              <a:t>:</a:t>
            </a:r>
          </a:p>
          <a:p>
            <a:pPr indent="449580">
              <a:lnSpc>
                <a:spcPct val="107000"/>
              </a:lnSpc>
              <a:spcAft>
                <a:spcPts val="0"/>
              </a:spcAft>
            </a:pP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0"/>
              </a:spcAft>
            </a:pPr>
            <a:r>
              <a:rPr lang="uk-UA"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uk-UA" sz="1600" b="1" dirty="0">
                <a:latin typeface="Arial" panose="020B0604020202020204" pitchFamily="34" charset="0"/>
                <a:ea typeface="Calibri" panose="020F0502020204030204" pitchFamily="34" charset="0"/>
                <a:cs typeface="Times New Roman" panose="02020603050405020304" pitchFamily="18" charset="0"/>
              </a:rPr>
              <a:t>18 квітня</a:t>
            </a:r>
            <a:r>
              <a:rPr lang="uk-UA" sz="1600" dirty="0">
                <a:latin typeface="Arial" panose="020B0604020202020204" pitchFamily="34" charset="0"/>
                <a:ea typeface="Calibri" panose="020F0502020204030204" pitchFamily="34" charset="0"/>
                <a:cs typeface="Times New Roman" panose="02020603050405020304" pitchFamily="18" charset="0"/>
              </a:rPr>
              <a:t> після ракетних обстрілів зруйновано об’єкти цивільної інфраструктури у м. Львові на вул. </a:t>
            </a:r>
            <a:r>
              <a:rPr lang="uk-UA" sz="1600" dirty="0" err="1">
                <a:latin typeface="Arial" panose="020B0604020202020204" pitchFamily="34" charset="0"/>
                <a:ea typeface="Calibri" panose="020F0502020204030204" pitchFamily="34" charset="0"/>
                <a:cs typeface="Times New Roman" panose="02020603050405020304" pitchFamily="18" charset="0"/>
              </a:rPr>
              <a:t>Левандівська</a:t>
            </a:r>
            <a:r>
              <a:rPr lang="uk-UA" sz="1600" dirty="0">
                <a:latin typeface="Arial" panose="020B0604020202020204" pitchFamily="34" charset="0"/>
                <a:ea typeface="Calibri" panose="020F0502020204030204" pitchFamily="34" charset="0"/>
                <a:cs typeface="Times New Roman" panose="02020603050405020304" pitchFamily="18" charset="0"/>
              </a:rPr>
              <a:t> (Залізничний район) та вул. Шевченка (Шевченківський район). </a:t>
            </a:r>
            <a:r>
              <a:rPr lang="uk-UA" sz="1600" b="1" dirty="0">
                <a:latin typeface="Arial" panose="020B0604020202020204" pitchFamily="34" charset="0"/>
                <a:ea typeface="Calibri" panose="020F0502020204030204" pitchFamily="34" charset="0"/>
                <a:cs typeface="Times New Roman" panose="02020603050405020304" pitchFamily="18" charset="0"/>
              </a:rPr>
              <a:t>Загинуло 7</a:t>
            </a:r>
            <a:r>
              <a:rPr lang="uk-UA" sz="1600" dirty="0">
                <a:latin typeface="Arial" panose="020B0604020202020204" pitchFamily="34" charset="0"/>
                <a:ea typeface="Calibri" panose="020F0502020204030204" pitchFamily="34" charset="0"/>
                <a:cs typeface="Times New Roman" panose="02020603050405020304" pitchFamily="18" charset="0"/>
              </a:rPr>
              <a:t> та травмовано 11 осіб, з яких одна дитина;</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b="1" dirty="0">
                <a:solidFill>
                  <a:srgbClr val="212529"/>
                </a:solidFill>
                <a:latin typeface="Arial" panose="020B0604020202020204" pitchFamily="34" charset="0"/>
                <a:ea typeface="Calibri" panose="020F0502020204030204" pitchFamily="34" charset="0"/>
                <a:cs typeface="Times New Roman" panose="02020603050405020304" pitchFamily="18" charset="0"/>
              </a:rPr>
              <a:t>- 07 липня</a:t>
            </a:r>
            <a:r>
              <a:rPr lang="uk-UA" sz="1600" dirty="0">
                <a:latin typeface="Arial" panose="020B0604020202020204" pitchFamily="34" charset="0"/>
                <a:ea typeface="Calibri" panose="020F0502020204030204" pitchFamily="34" charset="0"/>
                <a:cs typeface="Times New Roman" panose="02020603050405020304" pitchFamily="18" charset="0"/>
              </a:rPr>
              <a:t> в</a:t>
            </a:r>
            <a:r>
              <a:rPr lang="uk-UA" sz="1600" dirty="0">
                <a:solidFill>
                  <a:srgbClr val="212529"/>
                </a:solidFill>
                <a:latin typeface="Arial" panose="020B0604020202020204" pitchFamily="34" charset="0"/>
                <a:ea typeface="Calibri" panose="020F0502020204030204" pitchFamily="34" charset="0"/>
                <a:cs typeface="Times New Roman" panose="02020603050405020304" pitchFamily="18" charset="0"/>
              </a:rPr>
              <a:t> с. Малі </a:t>
            </a:r>
            <a:r>
              <a:rPr lang="uk-UA" sz="1600" dirty="0" err="1">
                <a:solidFill>
                  <a:srgbClr val="212529"/>
                </a:solidFill>
                <a:latin typeface="Arial" panose="020B0604020202020204" pitchFamily="34" charset="0"/>
                <a:ea typeface="Calibri" panose="020F0502020204030204" pitchFamily="34" charset="0"/>
                <a:cs typeface="Times New Roman" panose="02020603050405020304" pitchFamily="18" charset="0"/>
              </a:rPr>
              <a:t>Грибовичі</a:t>
            </a:r>
            <a:r>
              <a:rPr lang="uk-UA" sz="1600" dirty="0">
                <a:solidFill>
                  <a:srgbClr val="212529"/>
                </a:solidFill>
                <a:latin typeface="Arial" panose="020B0604020202020204" pitchFamily="34" charset="0"/>
                <a:ea typeface="Calibri" panose="020F0502020204030204" pitchFamily="34" charset="0"/>
                <a:cs typeface="Times New Roman" panose="02020603050405020304" pitchFamily="18" charset="0"/>
              </a:rPr>
              <a:t> , вул. </a:t>
            </a:r>
            <a:r>
              <a:rPr lang="uk-UA" sz="1600" dirty="0">
                <a:latin typeface="Arial" panose="020B0604020202020204" pitchFamily="34" charset="0"/>
                <a:ea typeface="Calibri" panose="020F0502020204030204" pitchFamily="34" charset="0"/>
                <a:cs typeface="Times New Roman" panose="02020603050405020304" pitchFamily="18" charset="0"/>
              </a:rPr>
              <a:t>Шухевича,1 (Шевченківський район) сталася пожежа у двоповерховому житловому будинку. </a:t>
            </a:r>
            <a:r>
              <a:rPr lang="uk-UA" sz="1600" dirty="0">
                <a:solidFill>
                  <a:srgbClr val="212529"/>
                </a:solidFill>
                <a:latin typeface="Arial" panose="020B0604020202020204" pitchFamily="34" charset="0"/>
                <a:ea typeface="Calibri" panose="020F0502020204030204" pitchFamily="34" charset="0"/>
                <a:cs typeface="Times New Roman" panose="02020603050405020304" pitchFamily="18" charset="0"/>
              </a:rPr>
              <a:t>Під час гасіння пожежі було виявлено </a:t>
            </a:r>
            <a:r>
              <a:rPr lang="uk-UA" sz="1600" b="1" dirty="0">
                <a:solidFill>
                  <a:srgbClr val="212529"/>
                </a:solidFill>
                <a:latin typeface="Arial" panose="020B0604020202020204" pitchFamily="34" charset="0"/>
                <a:ea typeface="Calibri" panose="020F0502020204030204" pitchFamily="34" charset="0"/>
                <a:cs typeface="Times New Roman" panose="02020603050405020304" pitchFamily="18" charset="0"/>
              </a:rPr>
              <a:t>тіла двох дітей;</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b="1" dirty="0">
                <a:solidFill>
                  <a:srgbClr val="212529"/>
                </a:solidFill>
                <a:latin typeface="Arial" panose="020B0604020202020204" pitchFamily="34" charset="0"/>
                <a:ea typeface="Calibri" panose="020F0502020204030204" pitchFamily="34" charset="0"/>
                <a:cs typeface="Times New Roman" panose="02020603050405020304" pitchFamily="18" charset="0"/>
              </a:rPr>
              <a:t>-  08 липня</a:t>
            </a:r>
            <a:r>
              <a:rPr lang="uk-UA" sz="1600" dirty="0">
                <a:solidFill>
                  <a:srgbClr val="212529"/>
                </a:solidFill>
                <a:latin typeface="Arial" panose="020B0604020202020204" pitchFamily="34" charset="0"/>
                <a:ea typeface="Calibri" panose="020F0502020204030204" pitchFamily="34" charset="0"/>
                <a:cs typeface="Times New Roman" panose="02020603050405020304" pitchFamily="18" charset="0"/>
              </a:rPr>
              <a:t> звернулись за допомогою в медичні заклади 27 осіб (з яких 3 дитини) з попереднім діагнозом ГКІ, які приймали їжу в ресторанах мережі «</a:t>
            </a:r>
            <a:r>
              <a:rPr lang="uk-UA" sz="1600" dirty="0" err="1">
                <a:solidFill>
                  <a:srgbClr val="212529"/>
                </a:solidFill>
                <a:latin typeface="Arial" panose="020B0604020202020204" pitchFamily="34" charset="0"/>
                <a:ea typeface="Calibri" panose="020F0502020204030204" pitchFamily="34" charset="0"/>
                <a:cs typeface="Times New Roman" panose="02020603050405020304" pitchFamily="18" charset="0"/>
              </a:rPr>
              <a:t>Томатіно</a:t>
            </a:r>
            <a:r>
              <a:rPr lang="uk-UA" sz="1600" dirty="0">
                <a:solidFill>
                  <a:srgbClr val="212529"/>
                </a:solidFill>
                <a:latin typeface="Arial" panose="020B0604020202020204" pitchFamily="34" charset="0"/>
                <a:ea typeface="Calibri" panose="020F0502020204030204" pitchFamily="34" charset="0"/>
                <a:cs typeface="Times New Roman" panose="02020603050405020304" pitchFamily="18" charset="0"/>
              </a:rPr>
              <a:t>»;</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b="1" dirty="0">
                <a:latin typeface="Arial" panose="020B0604020202020204" pitchFamily="34" charset="0"/>
                <a:ea typeface="Calibri" panose="020F0502020204030204" pitchFamily="34" charset="0"/>
                <a:cs typeface="Times New Roman" panose="02020603050405020304" pitchFamily="18" charset="0"/>
              </a:rPr>
              <a:t>- 26 серпня</a:t>
            </a:r>
            <a:r>
              <a:rPr lang="uk-UA" sz="1600" dirty="0">
                <a:latin typeface="Arial" panose="020B0604020202020204" pitchFamily="34" charset="0"/>
                <a:ea typeface="Calibri" panose="020F0502020204030204" pitchFamily="34" charset="0"/>
                <a:cs typeface="Times New Roman" panose="02020603050405020304" pitchFamily="18" charset="0"/>
              </a:rPr>
              <a:t> на проспекті Свободи, 23 (Галицький район) стався обвал частини 3-х поверхового житлового будинку з боку внутрішнього дворика. Зруйновано 3 квартири ( 1- повністю, 2 - частково). Евакуйовано та </a:t>
            </a:r>
            <a:r>
              <a:rPr lang="uk-UA" sz="1600" dirty="0">
                <a:solidFill>
                  <a:srgbClr val="0F0F0F"/>
                </a:solidFill>
                <a:latin typeface="Arial" panose="020B0604020202020204" pitchFamily="34" charset="0"/>
                <a:ea typeface="Calibri" panose="020F0502020204030204" pitchFamily="34" charset="0"/>
                <a:cs typeface="Times New Roman" panose="02020603050405020304" pitchFamily="18" charset="0"/>
              </a:rPr>
              <a:t>відселено 12 людей.</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450"/>
              </a:spcBef>
              <a:spcAft>
                <a:spcPts val="0"/>
              </a:spcAft>
            </a:pPr>
            <a:r>
              <a:rPr lang="uk-UA" sz="1600" b="1" dirty="0">
                <a:latin typeface="Arial" panose="020B0604020202020204" pitchFamily="34" charset="0"/>
                <a:ea typeface="Times New Roman" panose="02020603050405020304" pitchFamily="18" charset="0"/>
                <a:cs typeface="Times New Roman" panose="02020603050405020304" pitchFamily="18" charset="0"/>
              </a:rPr>
              <a:t>- 16 грудня</a:t>
            </a:r>
            <a:r>
              <a:rPr lang="uk-UA" sz="1600" dirty="0">
                <a:latin typeface="Arial" panose="020B0604020202020204" pitchFamily="34" charset="0"/>
                <a:ea typeface="Times New Roman" panose="02020603050405020304" pitchFamily="18" charset="0"/>
                <a:cs typeface="Times New Roman" panose="02020603050405020304" pitchFamily="18" charset="0"/>
              </a:rPr>
              <a:t> сталося отруєння чадним газом </a:t>
            </a:r>
            <a:r>
              <a:rPr lang="uk-UA" sz="1600" b="1" dirty="0">
                <a:latin typeface="Arial" panose="020B0604020202020204" pitchFamily="34" charset="0"/>
                <a:ea typeface="Times New Roman" panose="02020603050405020304" pitchFamily="18" charset="0"/>
                <a:cs typeface="Times New Roman" panose="02020603050405020304" pitchFamily="18" charset="0"/>
              </a:rPr>
              <a:t>7 осіб</a:t>
            </a:r>
            <a:r>
              <a:rPr lang="uk-UA" sz="1600" dirty="0">
                <a:latin typeface="Arial" panose="020B0604020202020204" pitchFamily="34" charset="0"/>
                <a:ea typeface="Times New Roman" panose="02020603050405020304" pitchFamily="18" charset="0"/>
                <a:cs typeface="Times New Roman" panose="02020603050405020304" pitchFamily="18" charset="0"/>
              </a:rPr>
              <a:t>, у тому числі </a:t>
            </a:r>
            <a:r>
              <a:rPr lang="uk-UA" sz="1600" b="1" dirty="0">
                <a:latin typeface="Arial" panose="020B0604020202020204" pitchFamily="34" charset="0"/>
                <a:ea typeface="Times New Roman" panose="02020603050405020304" pitchFamily="18" charset="0"/>
                <a:cs typeface="Times New Roman" panose="02020603050405020304" pitchFamily="18" charset="0"/>
              </a:rPr>
              <a:t>3 дітей</a:t>
            </a:r>
            <a:r>
              <a:rPr lang="uk-UA" sz="1600" dirty="0">
                <a:latin typeface="Arial" panose="020B0604020202020204" pitchFamily="34" charset="0"/>
                <a:ea typeface="Times New Roman" panose="02020603050405020304" pitchFamily="18" charset="0"/>
                <a:cs typeface="Times New Roman" panose="02020603050405020304" pitchFamily="18" charset="0"/>
              </a:rPr>
              <a:t>  у м. Львові на вул.  Похила, 6 у квартирі  </a:t>
            </a:r>
            <a:r>
              <a:rPr lang="uk-UA" sz="1600" dirty="0">
                <a:solidFill>
                  <a:srgbClr val="212529"/>
                </a:solidFill>
                <a:latin typeface="Arial" panose="020B0604020202020204" pitchFamily="34" charset="0"/>
                <a:ea typeface="Calibri" panose="020F0502020204030204" pitchFamily="34" charset="0"/>
                <a:cs typeface="Times New Roman" panose="02020603050405020304" pitchFamily="18" charset="0"/>
              </a:rPr>
              <a:t>(Франківський район)</a:t>
            </a:r>
            <a:r>
              <a:rPr lang="uk-UA" sz="1600" dirty="0">
                <a:latin typeface="Arial" panose="020B0604020202020204" pitchFamily="34" charset="0"/>
                <a:ea typeface="Times New Roman" panose="02020603050405020304" pitchFamily="18" charset="0"/>
                <a:cs typeface="Times New Roman" panose="02020603050405020304" pitchFamily="18" charset="0"/>
              </a:rPr>
              <a:t>. </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900" y="4761058"/>
            <a:ext cx="3123162" cy="1586016"/>
          </a:xfrm>
          <a:prstGeom prst="rect">
            <a:avLst/>
          </a:prstGeom>
        </p:spPr>
      </p:pic>
    </p:spTree>
    <p:extLst>
      <p:ext uri="{BB962C8B-B14F-4D97-AF65-F5344CB8AC3E}">
        <p14:creationId xmlns:p14="http://schemas.microsoft.com/office/powerpoint/2010/main" val="2050449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973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635062" y="342376"/>
            <a:ext cx="7430813" cy="2990499"/>
          </a:xfrm>
          <a:prstGeom prst="rect">
            <a:avLst/>
          </a:prstGeom>
        </p:spPr>
        <p:txBody>
          <a:bodyPr wrap="square">
            <a:spAutoFit/>
          </a:bodyPr>
          <a:lstStyle/>
          <a:p>
            <a:pPr algn="ctr">
              <a:lnSpc>
                <a:spcPct val="107000"/>
              </a:lnSpc>
              <a:spcAft>
                <a:spcPts val="0"/>
              </a:spcAft>
            </a:pPr>
            <a:r>
              <a:rPr lang="uk-UA"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Протягом 2022 року за участю управління </a:t>
            </a:r>
            <a:r>
              <a:rPr lang="uk-UA" sz="16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було: </a:t>
            </a:r>
          </a:p>
          <a:p>
            <a:pPr algn="just">
              <a:lnSpc>
                <a:spcPct val="107000"/>
              </a:lnSpc>
              <a:spcAft>
                <a:spcPts val="0"/>
              </a:spcAft>
            </a:pPr>
            <a:r>
              <a:rPr lang="uk-UA" sz="1600" dirty="0" smtClean="0">
                <a:latin typeface="Arial" panose="020B0604020202020204" pitchFamily="34" charset="0"/>
                <a:ea typeface="Times New Roman" panose="02020603050405020304" pitchFamily="18" charset="0"/>
                <a:cs typeface="Times New Roman" panose="02020603050405020304" pitchFamily="18" charset="0"/>
              </a:rPr>
              <a:t>проведено 27 </a:t>
            </a:r>
            <a:r>
              <a:rPr lang="uk-UA" sz="1600" dirty="0">
                <a:latin typeface="Arial" panose="020B0604020202020204" pitchFamily="34" charset="0"/>
                <a:ea typeface="Times New Roman" panose="02020603050405020304" pitchFamily="18" charset="0"/>
                <a:cs typeface="Times New Roman" panose="02020603050405020304" pitchFamily="18" charset="0"/>
              </a:rPr>
              <a:t>позапланових засідань міської комісії з питань ТЕБ І НС, на яких </a:t>
            </a:r>
            <a:r>
              <a:rPr lang="uk-UA" sz="1600">
                <a:latin typeface="Arial" panose="020B0604020202020204" pitchFamily="34" charset="0"/>
                <a:ea typeface="Times New Roman" panose="02020603050405020304" pitchFamily="18" charset="0"/>
                <a:cs typeface="Times New Roman" panose="02020603050405020304" pitchFamily="18" charset="0"/>
              </a:rPr>
              <a:t>розглянуто </a:t>
            </a:r>
            <a:r>
              <a:rPr lang="uk-UA" sz="1600" smtClean="0">
                <a:latin typeface="Arial" panose="020B0604020202020204" pitchFamily="34" charset="0"/>
                <a:ea typeface="Times New Roman" panose="02020603050405020304" pitchFamily="18" charset="0"/>
                <a:cs typeface="Times New Roman" panose="02020603050405020304" pitchFamily="18" charset="0"/>
              </a:rPr>
              <a:t>58 </a:t>
            </a:r>
            <a:r>
              <a:rPr lang="uk-UA" sz="1600" dirty="0">
                <a:latin typeface="Arial" panose="020B0604020202020204" pitchFamily="34" charset="0"/>
                <a:ea typeface="Times New Roman" panose="02020603050405020304" pitchFamily="18" charset="0"/>
                <a:cs typeface="Times New Roman" panose="02020603050405020304" pitchFamily="18" charset="0"/>
              </a:rPr>
              <a:t>питань щодо організації виконання поточних і перспективних завдань у сфері цивільного захисту, вжиття заходів з попередження та ліквідації наслідків, спричинених </a:t>
            </a:r>
            <a:r>
              <a:rPr lang="uk-UA" sz="1600" dirty="0" err="1">
                <a:latin typeface="Arial" panose="020B0604020202020204" pitchFamily="34" charset="0"/>
                <a:ea typeface="Times New Roman" panose="02020603050405020304" pitchFamily="18" charset="0"/>
                <a:cs typeface="Times New Roman" panose="02020603050405020304" pitchFamily="18" charset="0"/>
              </a:rPr>
              <a:t>коронавірусом</a:t>
            </a:r>
            <a:r>
              <a:rPr lang="uk-UA" sz="1600" dirty="0">
                <a:latin typeface="Arial" panose="020B0604020202020204" pitchFamily="34" charset="0"/>
                <a:ea typeface="Times New Roman" panose="02020603050405020304" pitchFamily="18" charset="0"/>
                <a:cs typeface="Times New Roman" panose="02020603050405020304" pitchFamily="18" charset="0"/>
              </a:rPr>
              <a:t> SARS-CoV-2 (</a:t>
            </a:r>
            <a:r>
              <a:rPr lang="en-US" sz="1600" dirty="0" err="1">
                <a:latin typeface="Arial" panose="020B0604020202020204" pitchFamily="34" charset="0"/>
                <a:ea typeface="Times New Roman" panose="02020603050405020304" pitchFamily="18" charset="0"/>
                <a:cs typeface="Times New Roman" panose="02020603050405020304" pitchFamily="18" charset="0"/>
              </a:rPr>
              <a:t>Covid</a:t>
            </a:r>
            <a:r>
              <a:rPr lang="uk-UA" sz="1600" dirty="0">
                <a:latin typeface="Arial" panose="020B0604020202020204" pitchFamily="34" charset="0"/>
                <a:ea typeface="Times New Roman" panose="02020603050405020304" pitchFamily="18" charset="0"/>
                <a:cs typeface="Times New Roman" panose="02020603050405020304" pitchFamily="18" charset="0"/>
              </a:rPr>
              <a:t>-19) та агресією росії.</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uk-UA" sz="1600"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uk-UA" sz="1600" dirty="0" smtClean="0">
                <a:latin typeface="Arial" panose="020B0604020202020204" pitchFamily="34" charset="0"/>
                <a:ea typeface="Times New Roman" panose="02020603050405020304" pitchFamily="18" charset="0"/>
                <a:cs typeface="Times New Roman" panose="02020603050405020304" pitchFamily="18" charset="0"/>
              </a:rPr>
              <a:t>Для </a:t>
            </a:r>
            <a:r>
              <a:rPr lang="uk-UA" sz="1600" dirty="0">
                <a:latin typeface="Arial" panose="020B0604020202020204" pitchFamily="34" charset="0"/>
                <a:ea typeface="Times New Roman" panose="02020603050405020304" pitchFamily="18" charset="0"/>
                <a:cs typeface="Times New Roman" panose="02020603050405020304" pitchFamily="18" charset="0"/>
              </a:rPr>
              <a:t>проведення невідкладних аварійно-відновлювальних робіт на 17 об’єктах, рішенням міської комісії було рекомендовано Львівському міському голові виділити із резервного фонду бюджету Львівської МТГ кошти у сумі </a:t>
            </a:r>
            <a:r>
              <a:rPr lang="uk-UA" sz="1600" dirty="0" smtClean="0">
                <a:latin typeface="Arial" panose="020B0604020202020204" pitchFamily="34" charset="0"/>
                <a:ea typeface="Times New Roman" panose="02020603050405020304" pitchFamily="18" charset="0"/>
                <a:cs typeface="Times New Roman" panose="02020603050405020304" pitchFamily="18" charset="0"/>
              </a:rPr>
              <a:t>13182,670 </a:t>
            </a:r>
            <a:r>
              <a:rPr lang="uk-UA" sz="1600" dirty="0">
                <a:latin typeface="Arial" panose="020B0604020202020204" pitchFamily="34" charset="0"/>
                <a:ea typeface="Times New Roman" panose="02020603050405020304" pitchFamily="18" charset="0"/>
                <a:cs typeface="Times New Roman" panose="02020603050405020304" pitchFamily="18" charset="0"/>
              </a:rPr>
              <a:t>тис. грн. </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8" name="Picture 6" descr="https://trada.gov.ua/wp-content/uploads/2021/08/%D0%B7%D0%B0%D1%81%D1%96%D0%B4%D0%B0%D0%BD%D0%BD%D1%8F-%D0%BA%D0%BE%D0%BC%D1%96%D1%82%D0%B5%D1%82%D1%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331" y="3429867"/>
            <a:ext cx="3531424" cy="202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54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1689"/>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97" y="5823841"/>
            <a:ext cx="2493551" cy="537320"/>
          </a:xfrm>
          <a:prstGeom prst="rect">
            <a:avLst/>
          </a:prstGeom>
        </p:spPr>
      </p:pic>
      <p:sp>
        <p:nvSpPr>
          <p:cNvPr id="2" name="Прямокутник 1"/>
          <p:cNvSpPr/>
          <p:nvPr/>
        </p:nvSpPr>
        <p:spPr>
          <a:xfrm>
            <a:off x="4627418" y="111184"/>
            <a:ext cx="7453746" cy="3530262"/>
          </a:xfrm>
          <a:prstGeom prst="rect">
            <a:avLst/>
          </a:prstGeom>
        </p:spPr>
        <p:txBody>
          <a:bodyPr wrap="square">
            <a:spAutoFit/>
          </a:bodyPr>
          <a:lstStyle/>
          <a:p>
            <a:pPr indent="448310" algn="just">
              <a:lnSpc>
                <a:spcPct val="107000"/>
              </a:lnSpc>
              <a:spcAft>
                <a:spcPts val="120"/>
              </a:spcAft>
            </a:pPr>
            <a:r>
              <a:rPr lang="uk-UA"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Значна увага приділяється утриманню та розвитку системи централізованого оповіщення цивільного захисту.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solidFill>
                  <a:srgbClr val="000000"/>
                </a:solidFill>
                <a:latin typeface="Arial" panose="020B0604020202020204" pitchFamily="34" charset="0"/>
                <a:cs typeface="Times New Roman" panose="02020603050405020304" pitchFamily="18" charset="0"/>
              </a:rPr>
              <a:t>На обліку перебуває </a:t>
            </a: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379 комплектів засобів централізованого оповіщення, з них:</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- 78 електричних сирен централізованого оповіщення, які включаються від електронного блоку керування типу БКСЕ;</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8 електронних сирен типу БГО 900/600, БГО 1200/900, БГО-DSE-900/600;</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152 шт. вуличних ІР гучномовців, які керуються за допомогою 56 шт. </a:t>
            </a:r>
            <a:r>
              <a:rPr lang="uk-UA" sz="16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VoIP</a:t>
            </a: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боксів;</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22 комплекти блоків оповіщення універсальних типу БОУ-300, БОУ-600;</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18 автомобільних систем гучномовного оповіщення;</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- 23 системи оповіщення населення для населених пунктів Львівської міської територіальної громади.</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Проводитиметься перевірка системи централізованого оповіщення області! -  Українська громад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8254" y="3641447"/>
            <a:ext cx="3657601" cy="2021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57515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Документ" ma:contentTypeID="0x0101009855BFFA3BE492449F26975E0B8E063C" ma:contentTypeVersion="13" ma:contentTypeDescription="Створення нового документа." ma:contentTypeScope="" ma:versionID="4798081079fb6b8191ee6282584f8c15">
  <xsd:schema xmlns:xsd="http://www.w3.org/2001/XMLSchema" xmlns:xs="http://www.w3.org/2001/XMLSchema" xmlns:p="http://schemas.microsoft.com/office/2006/metadata/properties" xmlns:ns2="56b8d2b0-cf23-4afa-88f3-419d7659e6b1" xmlns:ns3="a4917ab7-37e8-4443-aef6-e3f4ea2db8b6" targetNamespace="http://schemas.microsoft.com/office/2006/metadata/properties" ma:root="true" ma:fieldsID="e5a020b20a28f0f375994a228b124ca1" ns2:_="" ns3:_="">
    <xsd:import namespace="56b8d2b0-cf23-4afa-88f3-419d7659e6b1"/>
    <xsd:import namespace="a4917ab7-37e8-4443-aef6-e3f4ea2db8b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8d2b0-cf23-4afa-88f3-419d7659e6b1" elementFormDefault="qualified">
    <xsd:import namespace="http://schemas.microsoft.com/office/2006/documentManagement/types"/>
    <xsd:import namespace="http://schemas.microsoft.com/office/infopath/2007/PartnerControls"/>
    <xsd:element name="SharedWithUsers" ma:index="8" nillable="true" ma:displayName="Спільний доступ"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Відомості про тих, хто має доступ" ma:internalName="SharedWithDetails" ma:readOnly="true">
      <xsd:simpleType>
        <xsd:restriction base="dms:Note">
          <xsd:maxLength value="255"/>
        </xsd:restriction>
      </xsd:simpleType>
    </xsd:element>
    <xsd:element name="TaxCatchAll" ma:index="14" nillable="true" ma:displayName="Taxonomy Catch All Column" ma:hidden="true" ma:list="{c780f550-2a75-4913-bade-d00654d54c86}" ma:internalName="TaxCatchAll" ma:showField="CatchAllData" ma:web="56b8d2b0-cf23-4afa-88f3-419d7659e6b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4917ab7-37e8-4443-aef6-e3f4ea2db8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Теги зображень" ma:readOnly="false" ma:fieldId="{5cf76f15-5ced-4ddc-b409-7134ff3c332f}" ma:taxonomyMulti="true" ma:sspId="22b355bb-cffc-47a1-83db-275e32157e8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вмісту"/>
        <xsd:element ref="dc:title" minOccurs="0" maxOccurs="1" ma:index="4" ma:displayName="Заголовок"/>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818C58-1C15-4F05-A817-BEF6E0ED8ADE}">
  <ds:schemaRefs>
    <ds:schemaRef ds:uri="http://schemas.microsoft.com/sharepoint/v3/contenttype/forms"/>
  </ds:schemaRefs>
</ds:datastoreItem>
</file>

<file path=customXml/itemProps2.xml><?xml version="1.0" encoding="utf-8"?>
<ds:datastoreItem xmlns:ds="http://schemas.openxmlformats.org/officeDocument/2006/customXml" ds:itemID="{975D0044-6B64-429C-BECE-264806E0DA34}"/>
</file>

<file path=docProps/app.xml><?xml version="1.0" encoding="utf-8"?>
<Properties xmlns="http://schemas.openxmlformats.org/officeDocument/2006/extended-properties" xmlns:vt="http://schemas.openxmlformats.org/officeDocument/2006/docPropsVTypes">
  <TotalTime>1365</TotalTime>
  <Words>3039</Words>
  <Application>Microsoft Office PowerPoint</Application>
  <PresentationFormat>Широкий екран</PresentationFormat>
  <Paragraphs>198</Paragraphs>
  <Slides>22</Slides>
  <Notes>0</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22</vt:i4>
      </vt:variant>
    </vt:vector>
  </HeadingPairs>
  <TitlesOfParts>
    <vt:vector size="27" baseType="lpstr">
      <vt:lpstr>Arial</vt:lpstr>
      <vt:lpstr>Calibri</vt:lpstr>
      <vt:lpstr>Calibri Light</vt:lpstr>
      <vt:lpstr>Times New Roman</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Користувач Windows</dc:creator>
  <cp:lastModifiedBy>Соколовський Орест</cp:lastModifiedBy>
  <cp:revision>75</cp:revision>
  <dcterms:created xsi:type="dcterms:W3CDTF">2019-02-12T10:24:29Z</dcterms:created>
  <dcterms:modified xsi:type="dcterms:W3CDTF">2023-01-11T06:29:29Z</dcterms:modified>
</cp:coreProperties>
</file>