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Lst>
  <p:notesMasterIdLst>
    <p:notesMasterId r:id="rId18"/>
  </p:notesMasterIdLst>
  <p:handoutMasterIdLst>
    <p:handoutMasterId r:id="rId19"/>
  </p:handoutMasterIdLst>
  <p:sldIdLst>
    <p:sldId id="257" r:id="rId3"/>
    <p:sldId id="258" r:id="rId4"/>
    <p:sldId id="263" r:id="rId5"/>
    <p:sldId id="284" r:id="rId6"/>
    <p:sldId id="281" r:id="rId7"/>
    <p:sldId id="264" r:id="rId8"/>
    <p:sldId id="265" r:id="rId9"/>
    <p:sldId id="266" r:id="rId10"/>
    <p:sldId id="268" r:id="rId11"/>
    <p:sldId id="269" r:id="rId12"/>
    <p:sldId id="282" r:id="rId13"/>
    <p:sldId id="286" r:id="rId14"/>
    <p:sldId id="276" r:id="rId15"/>
    <p:sldId id="285" r:id="rId16"/>
    <p:sldId id="279" r:id="rId17"/>
  </p:sldIdLst>
  <p:sldSz cx="12192000" cy="6858000"/>
  <p:notesSz cx="6797675" cy="99266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E40"/>
    <a:srgbClr val="6BA7B5"/>
    <a:srgbClr val="DBB2F4"/>
    <a:srgbClr val="43CEFF"/>
    <a:srgbClr val="D09E00"/>
    <a:srgbClr val="B7C907"/>
    <a:srgbClr val="B3EBFF"/>
    <a:srgbClr val="3CE4BC"/>
    <a:srgbClr val="3CE0E4"/>
    <a:srgbClr val="B7C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autoAdjust="0"/>
    <p:restoredTop sz="94660"/>
  </p:normalViewPr>
  <p:slideViewPr>
    <p:cSldViewPr snapToGrid="0">
      <p:cViewPr varScale="1">
        <p:scale>
          <a:sx n="105" d="100"/>
          <a:sy n="105" d="100"/>
        </p:scale>
        <p:origin x="78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D:\2023\KAZNA\Zvity\&#1053;&#1086;&#1074;&#1080;&#1081;%20&#1040;&#1088;&#1082;&#1091;&#1096;%20Microsoft%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Аркуш1!$B$1</c:f>
              <c:strCache>
                <c:ptCount val="1"/>
                <c:pt idx="0">
                  <c:v>Ряд 1</c:v>
                </c:pt>
              </c:strCache>
            </c:strRef>
          </c:tx>
          <c:spPr>
            <a:solidFill>
              <a:schemeClr val="accent1"/>
            </a:solidFill>
            <a:ln>
              <a:noFill/>
            </a:ln>
            <a:effectLst/>
            <a:sp3d/>
          </c:spPr>
          <c:invertIfNegative val="0"/>
          <c:dLbls>
            <c:spPr>
              <a:solidFill>
                <a:schemeClr val="accent3">
                  <a:lumMod val="20000"/>
                  <a:lumOff val="80000"/>
                </a:schemeClr>
              </a:solidFill>
              <a:ln>
                <a:solidFill>
                  <a:schemeClr val="bg1"/>
                </a:solidFill>
              </a:ln>
              <a:effectLst/>
            </c:spPr>
            <c:txPr>
              <a:bodyPr rot="0" spcFirstLastPara="1" vertOverflow="ellipsis" vert="horz" wrap="square" lIns="38100" tIns="19050" rIns="38100" bIns="19050" anchor="ctr" anchorCtr="1">
                <a:spAutoFit/>
              </a:bodyPr>
              <a:lstStyle/>
              <a:p>
                <a:pPr>
                  <a:defRPr sz="3200"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Аркуш1!$A$2:$A$3</c:f>
              <c:strCache>
                <c:ptCount val="2"/>
                <c:pt idx="0">
                  <c:v>РАХУНКИ, ВІДКРИТІ В ОРГАНАХ ДЕРЖАВНОЇ КАЗНАЧЕЙСЬКОЇ СЛУЖБИ УКРАЇНИ</c:v>
                </c:pt>
                <c:pt idx="1">
                  <c:v>РАХУНКИ, ВІДКРИТІ В АБ "УКРГАЗБАНК"</c:v>
                </c:pt>
              </c:strCache>
            </c:strRef>
          </c:cat>
          <c:val>
            <c:numRef>
              <c:f>Аркуш1!$B$2:$B$3</c:f>
              <c:numCache>
                <c:formatCode>General</c:formatCode>
                <c:ptCount val="2"/>
                <c:pt idx="0">
                  <c:v>206</c:v>
                </c:pt>
                <c:pt idx="1">
                  <c:v>9</c:v>
                </c:pt>
              </c:numCache>
            </c:numRef>
          </c:val>
          <c:extLst>
            <c:ext xmlns:c16="http://schemas.microsoft.com/office/drawing/2014/chart" uri="{C3380CC4-5D6E-409C-BE32-E72D297353CC}">
              <c16:uniqueId val="{00000000-487B-46C4-95BA-6FD56C133176}"/>
            </c:ext>
          </c:extLst>
        </c:ser>
        <c:dLbls>
          <c:showLegendKey val="0"/>
          <c:showVal val="0"/>
          <c:showCatName val="0"/>
          <c:showSerName val="0"/>
          <c:showPercent val="0"/>
          <c:showBubbleSize val="0"/>
        </c:dLbls>
        <c:gapWidth val="219"/>
        <c:shape val="box"/>
        <c:axId val="224144768"/>
        <c:axId val="224184192"/>
        <c:axId val="0"/>
      </c:bar3DChart>
      <c:catAx>
        <c:axId val="224144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uk-UA"/>
          </a:p>
        </c:txPr>
        <c:crossAx val="224184192"/>
        <c:crosses val="autoZero"/>
        <c:auto val="1"/>
        <c:lblAlgn val="ctr"/>
        <c:lblOffset val="100"/>
        <c:noMultiLvlLbl val="0"/>
      </c:catAx>
      <c:valAx>
        <c:axId val="2241841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uk-UA"/>
          </a:p>
        </c:txPr>
        <c:crossAx val="2241447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50800" cap="rnd">
              <a:solidFill>
                <a:schemeClr val="accent1"/>
              </a:solidFill>
              <a:round/>
            </a:ln>
            <a:effectLst>
              <a:outerShdw dist="25400" dir="2700000" algn="tl" rotWithShape="0">
                <a:schemeClr val="accent1"/>
              </a:outerShdw>
            </a:effectLst>
          </c:spPr>
          <c:marker>
            <c:symbol val="none"/>
          </c:marker>
          <c:dPt>
            <c:idx val="2"/>
            <c:marker>
              <c:symbol val="none"/>
            </c:marker>
            <c:bubble3D val="0"/>
            <c:spPr>
              <a:ln w="57150" cap="rnd">
                <a:solidFill>
                  <a:schemeClr val="accent1"/>
                </a:solidFill>
                <a:round/>
              </a:ln>
              <a:effectLst>
                <a:outerShdw dist="25400" dir="2700000" algn="tl" rotWithShape="0">
                  <a:schemeClr val="accent1"/>
                </a:outerShdw>
              </a:effectLst>
            </c:spPr>
            <c:extLst>
              <c:ext xmlns:c16="http://schemas.microsoft.com/office/drawing/2014/chart" uri="{C3380CC4-5D6E-409C-BE32-E72D297353CC}">
                <c16:uniqueId val="{00000001-0BEE-431C-B79D-4CBAE89C6A3D}"/>
              </c:ext>
            </c:extLst>
          </c:dPt>
          <c:dPt>
            <c:idx val="3"/>
            <c:marker>
              <c:symbol val="none"/>
            </c:marker>
            <c:bubble3D val="0"/>
            <c:spPr>
              <a:ln w="63500" cap="rnd">
                <a:solidFill>
                  <a:schemeClr val="accent1"/>
                </a:solidFill>
                <a:round/>
              </a:ln>
              <a:effectLst>
                <a:outerShdw dist="25400" dir="2700000" algn="tl" rotWithShape="0">
                  <a:schemeClr val="accent1"/>
                </a:outerShdw>
              </a:effectLst>
            </c:spPr>
            <c:extLst>
              <c:ext xmlns:c16="http://schemas.microsoft.com/office/drawing/2014/chart" uri="{C3380CC4-5D6E-409C-BE32-E72D297353CC}">
                <c16:uniqueId val="{00000000-6CF3-431B-948C-644952F25A55}"/>
              </c:ext>
            </c:extLst>
          </c:dPt>
          <c:dLbls>
            <c:spPr>
              <a:solidFill>
                <a:schemeClr val="bg1"/>
              </a:solidFill>
              <a:ln>
                <a:noFill/>
              </a:ln>
              <a:effectLst/>
            </c:spPr>
            <c:txPr>
              <a:bodyPr rot="0" spcFirstLastPara="1" vertOverflow="ellipsis" vert="horz" wrap="square" anchor="ctr" anchorCtr="1"/>
              <a:lstStyle/>
              <a:p>
                <a:pPr>
                  <a:defRPr sz="2800" b="1" i="0" u="none" strike="noStrike" kern="1200" baseline="0">
                    <a:solidFill>
                      <a:srgbClr val="0070C0"/>
                    </a:solidFill>
                    <a:latin typeface="Arial Black" panose="020B0A04020102020204" pitchFamily="34" charset="0"/>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numRef>
              <c:f>Аркуш1!$B$13:$B$17</c:f>
              <c:numCache>
                <c:formatCode>General</c:formatCode>
                <c:ptCount val="5"/>
                <c:pt idx="0">
                  <c:v>2018</c:v>
                </c:pt>
                <c:pt idx="1">
                  <c:v>2019</c:v>
                </c:pt>
                <c:pt idx="2">
                  <c:v>2020</c:v>
                </c:pt>
                <c:pt idx="3">
                  <c:v>2021</c:v>
                </c:pt>
                <c:pt idx="4">
                  <c:v>2022</c:v>
                </c:pt>
              </c:numCache>
            </c:numRef>
          </c:cat>
          <c:val>
            <c:numRef>
              <c:f>Аркуш1!$C$13:$C$17</c:f>
              <c:numCache>
                <c:formatCode>0.0</c:formatCode>
                <c:ptCount val="5"/>
                <c:pt idx="0">
                  <c:v>156.4</c:v>
                </c:pt>
                <c:pt idx="1">
                  <c:v>123.6</c:v>
                </c:pt>
                <c:pt idx="2">
                  <c:v>45.3</c:v>
                </c:pt>
                <c:pt idx="3">
                  <c:v>126.2</c:v>
                </c:pt>
                <c:pt idx="4">
                  <c:v>89.2</c:v>
                </c:pt>
              </c:numCache>
            </c:numRef>
          </c:val>
          <c:smooth val="0"/>
          <c:extLst>
            <c:ext xmlns:c16="http://schemas.microsoft.com/office/drawing/2014/chart" uri="{C3380CC4-5D6E-409C-BE32-E72D297353CC}">
              <c16:uniqueId val="{00000000-3A92-4C86-9D30-AB80DAD7784E}"/>
            </c:ext>
          </c:extLst>
        </c:ser>
        <c:dLbls>
          <c:dLblPos val="ctr"/>
          <c:showLegendKey val="0"/>
          <c:showVal val="1"/>
          <c:showCatName val="0"/>
          <c:showSerName val="0"/>
          <c:showPercent val="0"/>
          <c:showBubbleSize val="0"/>
        </c:dLbls>
        <c:dropLines>
          <c:spPr>
            <a:ln w="9525" cap="flat" cmpd="sng" algn="ctr">
              <a:solidFill>
                <a:srgbClr val="00B0F0"/>
              </a:solidFill>
              <a:round/>
            </a:ln>
            <a:effectLst/>
          </c:spPr>
        </c:dropLines>
        <c:smooth val="0"/>
        <c:axId val="128135552"/>
        <c:axId val="128137088"/>
      </c:lineChart>
      <c:catAx>
        <c:axId val="1281355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sng" strike="noStrike" kern="1200" spc="30" baseline="0">
                <a:solidFill>
                  <a:srgbClr val="002060"/>
                </a:solidFill>
                <a:latin typeface="Arial Black" panose="020B0A04020102020204" pitchFamily="34" charset="0"/>
                <a:ea typeface="+mn-ea"/>
                <a:cs typeface="+mn-cs"/>
              </a:defRPr>
            </a:pPr>
            <a:endParaRPr lang="uk-UA"/>
          </a:p>
        </c:txPr>
        <c:crossAx val="128137088"/>
        <c:crosses val="autoZero"/>
        <c:auto val="1"/>
        <c:lblAlgn val="ctr"/>
        <c:lblOffset val="100"/>
        <c:noMultiLvlLbl val="0"/>
      </c:catAx>
      <c:valAx>
        <c:axId val="128137088"/>
        <c:scaling>
          <c:orientation val="minMax"/>
        </c:scaling>
        <c:delete val="1"/>
        <c:axPos val="l"/>
        <c:numFmt formatCode="0.0" sourceLinked="1"/>
        <c:majorTickMark val="none"/>
        <c:minorTickMark val="none"/>
        <c:tickLblPos val="nextTo"/>
        <c:crossAx val="128135552"/>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a:solidFill>
            <a:schemeClr val="tx1"/>
          </a:solidFill>
        </a:defRPr>
      </a:pPr>
      <a:endParaRPr lang="uk-UA"/>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647215156462245"/>
          <c:y val="0.14798400188155253"/>
          <c:w val="0.7124350874721519"/>
          <c:h val="0.68724532727570908"/>
        </c:manualLayout>
      </c:layout>
      <c:pie3DChart>
        <c:varyColors val="1"/>
        <c:ser>
          <c:idx val="0"/>
          <c:order val="0"/>
          <c:explosion val="1"/>
          <c:dPt>
            <c:idx val="0"/>
            <c:bubble3D val="0"/>
            <c:explosion val="5"/>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581-4AAC-9071-9ECC29946DB0}"/>
              </c:ext>
            </c:extLst>
          </c:dPt>
          <c:dPt>
            <c:idx val="1"/>
            <c:bubble3D val="0"/>
            <c:explosion val="5"/>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581-4AAC-9071-9ECC29946DB0}"/>
              </c:ext>
            </c:extLst>
          </c:dPt>
          <c:dPt>
            <c:idx val="2"/>
            <c:bubble3D val="0"/>
            <c:explosion val="4"/>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C581-4AAC-9071-9ECC29946DB0}"/>
              </c:ext>
            </c:extLst>
          </c:dPt>
          <c:dPt>
            <c:idx val="3"/>
            <c:bubble3D val="0"/>
            <c:explosion val="3"/>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C581-4AAC-9071-9ECC29946DB0}"/>
              </c:ext>
            </c:extLst>
          </c:dPt>
          <c:dPt>
            <c:idx val="4"/>
            <c:bubble3D val="0"/>
            <c:explosion val="6"/>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C581-4AAC-9071-9ECC29946DB0}"/>
              </c:ext>
            </c:extLst>
          </c:dPt>
          <c:dLbls>
            <c:dLbl>
              <c:idx val="0"/>
              <c:layout>
                <c:manualLayout>
                  <c:x val="2.5270584840432483E-2"/>
                  <c:y val="-7.2392839483212887E-2"/>
                </c:manualLayout>
              </c:layout>
              <c:tx>
                <c:rich>
                  <a:bodyPr/>
                  <a:lstStyle/>
                  <a:p>
                    <a:fld id="{D4F156AF-D3EC-4CDB-8DC4-F6247EC798C4}" type="CELLRANGE">
                      <a:rPr lang="ru-RU" baseline="0"/>
                      <a:pPr/>
                      <a:t>[ДІАПАЗОН КЛІТИНОК]</a:t>
                    </a:fld>
                    <a:endParaRPr lang="ru-RU" baseline="0" dirty="0"/>
                  </a:p>
                  <a:p>
                    <a:fld id="{1947E814-573D-420A-B530-5DF5352654B5}" type="VALUE">
                      <a:rPr lang="ru-RU" b="1" baseline="0"/>
                      <a:pPr/>
                      <a:t>[ЗНАЧЕННЯ]</a:t>
                    </a:fld>
                    <a:endParaRPr lang="uk-UA"/>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C581-4AAC-9071-9ECC29946DB0}"/>
                </c:ext>
              </c:extLst>
            </c:dLbl>
            <c:dLbl>
              <c:idx val="1"/>
              <c:layout>
                <c:manualLayout>
                  <c:x val="7.1150719760787892E-2"/>
                  <c:y val="-3.047960429740694E-2"/>
                </c:manualLayout>
              </c:layout>
              <c:tx>
                <c:rich>
                  <a:bodyPr/>
                  <a:lstStyle/>
                  <a:p>
                    <a:fld id="{295A02A3-E2B8-40E6-BAEF-7BF4E688C504}" type="CELLRANGE">
                      <a:rPr lang="ru-RU" baseline="0"/>
                      <a:pPr/>
                      <a:t>[ДІАПАЗОН КЛІТИНОК]</a:t>
                    </a:fld>
                    <a:endParaRPr lang="ru-RU" baseline="0" dirty="0"/>
                  </a:p>
                  <a:p>
                    <a:fld id="{CDE7317F-E252-41B4-8DCB-8EB524461579}" type="VALUE">
                      <a:rPr lang="ru-RU" b="1" baseline="0"/>
                      <a:pPr/>
                      <a:t>[ЗНАЧЕННЯ]</a:t>
                    </a:fld>
                    <a:endParaRPr lang="uk-UA"/>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C581-4AAC-9071-9ECC29946DB0}"/>
                </c:ext>
              </c:extLst>
            </c:dLbl>
            <c:dLbl>
              <c:idx val="2"/>
              <c:layout>
                <c:manualLayout>
                  <c:x val="2.2844589761155224E-2"/>
                  <c:y val="0.12003563418638945"/>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fld id="{E734FAB2-D140-4E96-A45B-D126ABEF914C}" type="CELLRANGE">
                      <a:rPr lang="ru-RU" sz="1200" baseline="0">
                        <a:solidFill>
                          <a:schemeClr val="tx1"/>
                        </a:solidFill>
                      </a:rPr>
                      <a:pPr>
                        <a:defRPr sz="1200">
                          <a:solidFill>
                            <a:schemeClr val="tx1"/>
                          </a:solidFill>
                        </a:defRPr>
                      </a:pPr>
                      <a:t>[ДІАПАЗОН КЛІТИНОК]</a:t>
                    </a:fld>
                    <a:r>
                      <a:rPr lang="ru-RU" sz="1200" baseline="0" dirty="0">
                        <a:solidFill>
                          <a:schemeClr val="tx1"/>
                        </a:solidFill>
                      </a:rPr>
                      <a:t>; </a:t>
                    </a:r>
                    <a:fld id="{D698D4DB-0401-4152-8BAF-E43B7F126269}" type="VALUE">
                      <a:rPr lang="ru-RU" sz="1200" b="1" baseline="0">
                        <a:solidFill>
                          <a:schemeClr val="tx1"/>
                        </a:solidFill>
                      </a:rPr>
                      <a:pPr>
                        <a:defRPr sz="1200">
                          <a:solidFill>
                            <a:schemeClr val="tx1"/>
                          </a:solidFill>
                        </a:defRPr>
                      </a:pPr>
                      <a:t>[ЗНАЧЕННЯ]</a:t>
                    </a:fld>
                    <a:endParaRPr lang="ru-RU" sz="1200" baseline="0" dirty="0">
                      <a:solidFill>
                        <a:schemeClr val="tx1"/>
                      </a:solidFill>
                    </a:endParaRPr>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uk-UA"/>
                </a:p>
              </c:txPr>
              <c:showLegendKey val="0"/>
              <c:showVal val="1"/>
              <c:showCatName val="0"/>
              <c:showSerName val="0"/>
              <c:showPercent val="0"/>
              <c:showBubbleSize val="0"/>
              <c:separator>
</c:separator>
              <c:extLst>
                <c:ext xmlns:c15="http://schemas.microsoft.com/office/drawing/2012/chart" uri="{CE6537A1-D6FC-4f65-9D91-7224C49458BB}">
                  <c15:layout>
                    <c:manualLayout>
                      <c:w val="0.19901841162220635"/>
                      <c:h val="0.20207389136670781"/>
                    </c:manualLayout>
                  </c15:layout>
                  <c15:dlblFieldTable/>
                  <c15:showDataLabelsRange val="1"/>
                </c:ext>
                <c:ext xmlns:c16="http://schemas.microsoft.com/office/drawing/2014/chart" uri="{C3380CC4-5D6E-409C-BE32-E72D297353CC}">
                  <c16:uniqueId val="{00000005-C581-4AAC-9071-9ECC29946DB0}"/>
                </c:ext>
              </c:extLst>
            </c:dLbl>
            <c:dLbl>
              <c:idx val="3"/>
              <c:layout>
                <c:manualLayout>
                  <c:x val="-8.6603338017752315E-2"/>
                  <c:y val="7.7993376245996823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fld id="{346E8BE2-8AB5-42EE-BCD1-92FE2D46BB11}" type="CELLRANGE">
                      <a:rPr lang="ru-RU" sz="1200" baseline="0" dirty="0"/>
                      <a:pPr>
                        <a:defRPr sz="1200">
                          <a:solidFill>
                            <a:schemeClr val="tx1"/>
                          </a:solidFill>
                        </a:defRPr>
                      </a:pPr>
                      <a:t>[ДІАПАЗОН КЛІТИНОК]</a:t>
                    </a:fld>
                    <a:endParaRPr lang="ru-RU" sz="1200" baseline="0" dirty="0"/>
                  </a:p>
                  <a:p>
                    <a:pPr>
                      <a:defRPr sz="1200">
                        <a:solidFill>
                          <a:schemeClr val="tx1"/>
                        </a:solidFill>
                      </a:defRPr>
                    </a:pPr>
                    <a:fld id="{30DF9A7A-8E13-46A4-86B6-80DE792CF552}" type="VALUE">
                      <a:rPr lang="ru-RU" sz="1200" b="1" baseline="0" dirty="0"/>
                      <a:pPr>
                        <a:defRPr sz="1200">
                          <a:solidFill>
                            <a:schemeClr val="tx1"/>
                          </a:solidFill>
                        </a:defRPr>
                      </a:pPr>
                      <a:t>[ЗНАЧЕННЯ]</a:t>
                    </a:fld>
                    <a:endParaRPr lang="uk-UA"/>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uk-UA"/>
                </a:p>
              </c:txPr>
              <c:showLegendKey val="0"/>
              <c:showVal val="1"/>
              <c:showCatName val="0"/>
              <c:showSerName val="0"/>
              <c:showPercent val="0"/>
              <c:showBubbleSize val="0"/>
              <c:separator>
</c:separator>
              <c:extLst>
                <c:ext xmlns:c15="http://schemas.microsoft.com/office/drawing/2012/chart" uri="{CE6537A1-D6FC-4f65-9D91-7224C49458BB}">
                  <c15:layout>
                    <c:manualLayout>
                      <c:w val="0.21888118124611605"/>
                      <c:h val="0.14149502496997973"/>
                    </c:manualLayout>
                  </c15:layout>
                  <c15:dlblFieldTable/>
                  <c15:showDataLabelsRange val="1"/>
                </c:ext>
                <c:ext xmlns:c16="http://schemas.microsoft.com/office/drawing/2014/chart" uri="{C3380CC4-5D6E-409C-BE32-E72D297353CC}">
                  <c16:uniqueId val="{00000007-C581-4AAC-9071-9ECC29946DB0}"/>
                </c:ext>
              </c:extLst>
            </c:dLbl>
            <c:dLbl>
              <c:idx val="4"/>
              <c:layout>
                <c:manualLayout>
                  <c:x val="1.0189558024879291E-2"/>
                  <c:y val="-9.604229531405846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fld id="{F20AB1F8-7116-48F5-8734-E0FE99A18286}" type="CELLRANGE">
                      <a:rPr lang="ru-RU" sz="1200" baseline="0">
                        <a:solidFill>
                          <a:schemeClr val="tx1"/>
                        </a:solidFill>
                      </a:rPr>
                      <a:pPr>
                        <a:defRPr sz="1200">
                          <a:solidFill>
                            <a:schemeClr val="tx1"/>
                          </a:solidFill>
                        </a:defRPr>
                      </a:pPr>
                      <a:t>[ДІАПАЗОН КЛІТИНОК]</a:t>
                    </a:fld>
                    <a:endParaRPr lang="ru-RU" sz="1200" baseline="0" dirty="0">
                      <a:solidFill>
                        <a:schemeClr val="tx1"/>
                      </a:solidFill>
                    </a:endParaRPr>
                  </a:p>
                  <a:p>
                    <a:pPr>
                      <a:defRPr sz="1200">
                        <a:solidFill>
                          <a:schemeClr val="tx1"/>
                        </a:solidFill>
                      </a:defRPr>
                    </a:pPr>
                    <a:fld id="{755DE70C-4B3A-4560-AEED-C861FFE8F56C}" type="VALUE">
                      <a:rPr lang="ru-RU" sz="1200" b="1" baseline="0">
                        <a:solidFill>
                          <a:schemeClr val="tx1"/>
                        </a:solidFill>
                      </a:rPr>
                      <a:pPr>
                        <a:defRPr sz="1200">
                          <a:solidFill>
                            <a:schemeClr val="tx1"/>
                          </a:solidFill>
                        </a:defRPr>
                      </a:pPr>
                      <a:t>[ЗНАЧЕННЯ]</a:t>
                    </a:fld>
                    <a:endParaRPr lang="uk-UA"/>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uk-UA"/>
                </a:p>
              </c:txPr>
              <c:showLegendKey val="0"/>
              <c:showVal val="1"/>
              <c:showCatName val="0"/>
              <c:showSerName val="0"/>
              <c:showPercent val="0"/>
              <c:showBubbleSize val="0"/>
              <c:separator>
</c:separator>
              <c:extLst>
                <c:ext xmlns:c15="http://schemas.microsoft.com/office/drawing/2012/chart" uri="{CE6537A1-D6FC-4f65-9D91-7224C49458BB}">
                  <c15:layout>
                    <c:manualLayout>
                      <c:w val="0.23385049394679908"/>
                      <c:h val="0.17511414475759868"/>
                    </c:manualLayout>
                  </c15:layout>
                  <c15:dlblFieldTable/>
                  <c15:showDataLabelsRange val="1"/>
                </c:ext>
                <c:ext xmlns:c16="http://schemas.microsoft.com/office/drawing/2014/chart" uri="{C3380CC4-5D6E-409C-BE32-E72D297353CC}">
                  <c16:uniqueId val="{00000009-C581-4AAC-9071-9ECC29946DB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uk-UA"/>
              </a:p>
            </c:txPr>
            <c:showLegendKey val="0"/>
            <c:showVal val="1"/>
            <c:showCatName val="0"/>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Аркуш1!$I$2:$M$3</c:f>
              <c:strCache>
                <c:ptCount val="5"/>
                <c:pt idx="0">
                  <c:v>Видатки на обслуговування місцевого боргу по ОВМП</c:v>
                </c:pt>
                <c:pt idx="1">
                  <c:v>Видатки на обслуговування місцевого боргу по кредитах</c:v>
                </c:pt>
                <c:pt idx="2">
                  <c:v>Погашення місцевих запозичень (КРЕДИТИ)</c:v>
                </c:pt>
                <c:pt idx="3">
                  <c:v>Погашення місцевих запозичень (ОВМП)</c:v>
                </c:pt>
                <c:pt idx="4">
                  <c:v>Місцеві гарантії (внески у статутні фонди)</c:v>
                </c:pt>
              </c:strCache>
            </c:strRef>
          </c:cat>
          <c:val>
            <c:numRef>
              <c:f>Аркуш1!$I$3:$M$3</c:f>
              <c:numCache>
                <c:formatCode>General</c:formatCode>
                <c:ptCount val="5"/>
                <c:pt idx="0">
                  <c:v>181.1</c:v>
                </c:pt>
                <c:pt idx="1">
                  <c:v>74.599999999999994</c:v>
                </c:pt>
                <c:pt idx="2">
                  <c:v>373.3</c:v>
                </c:pt>
                <c:pt idx="3">
                  <c:v>300</c:v>
                </c:pt>
                <c:pt idx="4">
                  <c:v>411.7</c:v>
                </c:pt>
              </c:numCache>
            </c:numRef>
          </c:val>
          <c:extLst>
            <c:ext xmlns:c15="http://schemas.microsoft.com/office/drawing/2012/chart" uri="{02D57815-91ED-43cb-92C2-25804820EDAC}">
              <c15:datalabelsRange>
                <c15:f>Аркуш1!$I$2:$M$2</c15:f>
                <c15:dlblRangeCache>
                  <c:ptCount val="5"/>
                  <c:pt idx="0">
                    <c:v>Видатки на обслуговування місцевого боргу по ОВМП</c:v>
                  </c:pt>
                  <c:pt idx="1">
                    <c:v>Видатки на обслуговування місцевого боргу по кредитах</c:v>
                  </c:pt>
                  <c:pt idx="2">
                    <c:v>Погашення місцевих запозичень (КРЕДИТИ)</c:v>
                  </c:pt>
                  <c:pt idx="3">
                    <c:v>Погашення місцевих запозичень (ОВМП)</c:v>
                  </c:pt>
                  <c:pt idx="4">
                    <c:v>Місцеві гарантії (внески у статутні фонди)</c:v>
                  </c:pt>
                </c15:dlblRangeCache>
              </c15:datalabelsRange>
            </c:ext>
            <c:ext xmlns:c16="http://schemas.microsoft.com/office/drawing/2014/chart" uri="{C3380CC4-5D6E-409C-BE32-E72D297353CC}">
              <c16:uniqueId val="{0000000A-C581-4AAC-9071-9ECC29946DB0}"/>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uk-UA"/>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8">
  <cs:axisTitle>
    <cs:lnRef idx="0"/>
    <cs:fillRef idx="0"/>
    <cs:effectRef idx="0"/>
    <cs:fontRef idx="minor">
      <a:schemeClr val="lt1"/>
    </cs:fontRef>
    <cs:defRPr sz="1197" b="1" kern="1200"/>
  </cs:axisTitle>
  <cs:categoryAxis>
    <cs:lnRef idx="0">
      <cs:styleClr val="0"/>
    </cs:lnRef>
    <cs:fillRef idx="0"/>
    <cs:effectRef idx="0"/>
    <cs:fontRef idx="minor">
      <a:schemeClr val="lt1"/>
    </cs:fontRef>
    <cs:defRPr sz="1197" kern="1200" spc="3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lt1">
            <a:lumMod val="85000"/>
          </a:schemeClr>
        </a:solidFill>
        <a:round/>
      </a:ln>
    </cs:spPr>
    <cs:defRPr sz="1330" kern="1200"/>
  </cs:chartArea>
  <cs:dataLabel>
    <cs:lnRef idx="0"/>
    <cs:fillRef idx="0">
      <cs:styleClr val="0"/>
    </cs:fillRef>
    <cs:effectRef idx="0"/>
    <cs:fontRef idx="minor">
      <a:schemeClr val="lt1"/>
    </cs:fontRef>
    <cs:spPr>
      <a:solidFill>
        <a:schemeClr val="phClr"/>
      </a:solidFill>
    </cs:spPr>
    <cs:defRPr sz="1197" b="1"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5400"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cs:spPr>
  </cs:dataPointMarker>
  <cs:dataPointMarkerLayout symbol="circle" size="14"/>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ABC681-71CA-48EF-9C59-42C7A270C77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uk-UA"/>
        </a:p>
      </dgm:t>
    </dgm:pt>
    <dgm:pt modelId="{EC661950-1D97-48E2-B087-1176A717F504}">
      <dgm:prSet phldrT="[Текст]" custT="1"/>
      <dgm:spPr/>
      <dgm:t>
        <a:bodyPr/>
        <a:lstStyle/>
        <a:p>
          <a:r>
            <a:rPr lang="uk-UA" sz="2800" dirty="0" smtClean="0"/>
            <a:t>Практичні навчання з тактичної підготовки</a:t>
          </a:r>
          <a:endParaRPr lang="uk-UA" sz="2800" dirty="0"/>
        </a:p>
      </dgm:t>
    </dgm:pt>
    <dgm:pt modelId="{315147E4-7FD1-4679-8346-67366849B326}" type="parTrans" cxnId="{8E9133E9-39B2-499C-895C-C66BE4B6F2FA}">
      <dgm:prSet/>
      <dgm:spPr/>
      <dgm:t>
        <a:bodyPr/>
        <a:lstStyle/>
        <a:p>
          <a:endParaRPr lang="uk-UA" sz="2000"/>
        </a:p>
      </dgm:t>
    </dgm:pt>
    <dgm:pt modelId="{E1324022-A967-46E0-8994-505A213D0E03}" type="sibTrans" cxnId="{8E9133E9-39B2-499C-895C-C66BE4B6F2FA}">
      <dgm:prSet/>
      <dgm:spPr/>
      <dgm:t>
        <a:bodyPr/>
        <a:lstStyle/>
        <a:p>
          <a:endParaRPr lang="uk-UA" sz="2000"/>
        </a:p>
      </dgm:t>
    </dgm:pt>
    <dgm:pt modelId="{2EB0F27C-5436-48D3-AC9C-D108CA638468}">
      <dgm:prSet phldrT="[Текст]" custT="1"/>
      <dgm:spPr/>
      <dgm:t>
        <a:bodyPr/>
        <a:lstStyle/>
        <a:p>
          <a:r>
            <a:rPr lang="uk-UA" sz="2800" dirty="0" err="1" smtClean="0"/>
            <a:t>Кібергігієна</a:t>
          </a:r>
          <a:r>
            <a:rPr lang="uk-UA" sz="2800" dirty="0" smtClean="0"/>
            <a:t> – твоя безпека в інформаційному просторі</a:t>
          </a:r>
          <a:endParaRPr lang="uk-UA" sz="2800" dirty="0"/>
        </a:p>
      </dgm:t>
    </dgm:pt>
    <dgm:pt modelId="{9AD51366-1881-4F34-AFF8-B9B2C8DF3958}" type="parTrans" cxnId="{5AF513A8-7384-4A20-9989-C07830CED99C}">
      <dgm:prSet/>
      <dgm:spPr/>
      <dgm:t>
        <a:bodyPr/>
        <a:lstStyle/>
        <a:p>
          <a:endParaRPr lang="uk-UA" sz="2000"/>
        </a:p>
      </dgm:t>
    </dgm:pt>
    <dgm:pt modelId="{D4AA04A1-6446-4804-9DE0-4C172616868F}" type="sibTrans" cxnId="{5AF513A8-7384-4A20-9989-C07830CED99C}">
      <dgm:prSet/>
      <dgm:spPr/>
      <dgm:t>
        <a:bodyPr/>
        <a:lstStyle/>
        <a:p>
          <a:endParaRPr lang="uk-UA" sz="2000"/>
        </a:p>
      </dgm:t>
    </dgm:pt>
    <dgm:pt modelId="{2FBCDF7E-4D42-4704-9437-31831F43DF8C}">
      <dgm:prSet phldrT="[Текст]" custT="1"/>
      <dgm:spPr/>
      <dgm:t>
        <a:bodyPr/>
        <a:lstStyle/>
        <a:p>
          <a:r>
            <a:rPr lang="uk-UA" sz="2800" dirty="0" smtClean="0"/>
            <a:t>Практичне заняття «одягання протигазу»</a:t>
          </a:r>
          <a:endParaRPr lang="uk-UA" sz="2800" dirty="0"/>
        </a:p>
      </dgm:t>
    </dgm:pt>
    <dgm:pt modelId="{1116997E-EBF6-441B-BBDC-89D53AE5D177}" type="parTrans" cxnId="{32B974F8-95EA-494C-9A42-6AB5CF6B49BD}">
      <dgm:prSet/>
      <dgm:spPr/>
      <dgm:t>
        <a:bodyPr/>
        <a:lstStyle/>
        <a:p>
          <a:endParaRPr lang="uk-UA" sz="2000"/>
        </a:p>
      </dgm:t>
    </dgm:pt>
    <dgm:pt modelId="{A2528A7E-7FDA-4531-B2B6-AB35D02CE7CF}" type="sibTrans" cxnId="{32B974F8-95EA-494C-9A42-6AB5CF6B49BD}">
      <dgm:prSet/>
      <dgm:spPr/>
      <dgm:t>
        <a:bodyPr/>
        <a:lstStyle/>
        <a:p>
          <a:endParaRPr lang="uk-UA" sz="2000"/>
        </a:p>
      </dgm:t>
    </dgm:pt>
    <dgm:pt modelId="{456A7FBE-A2C5-416B-B077-103A640015D1}">
      <dgm:prSet custT="1"/>
      <dgm:spPr/>
      <dgm:t>
        <a:bodyPr/>
        <a:lstStyle/>
        <a:p>
          <a:r>
            <a:rPr lang="uk-UA" sz="2800" dirty="0" smtClean="0"/>
            <a:t>Війна за реальність. Поле битви - </a:t>
          </a:r>
          <a:r>
            <a:rPr lang="uk-UA" sz="2800" dirty="0" err="1" smtClean="0"/>
            <a:t>соцмережа</a:t>
          </a:r>
          <a:endParaRPr lang="uk-UA" sz="2800" dirty="0"/>
        </a:p>
      </dgm:t>
    </dgm:pt>
    <dgm:pt modelId="{82E2CCED-4B46-4960-83B9-FC0CC8DE133D}" type="parTrans" cxnId="{A41A4517-5B48-4F8A-A259-46700AD28ED5}">
      <dgm:prSet/>
      <dgm:spPr/>
      <dgm:t>
        <a:bodyPr/>
        <a:lstStyle/>
        <a:p>
          <a:endParaRPr lang="uk-UA" sz="2000"/>
        </a:p>
      </dgm:t>
    </dgm:pt>
    <dgm:pt modelId="{7FFEDE98-F825-4D72-A889-3D8A55E37DF9}" type="sibTrans" cxnId="{A41A4517-5B48-4F8A-A259-46700AD28ED5}">
      <dgm:prSet/>
      <dgm:spPr/>
      <dgm:t>
        <a:bodyPr/>
        <a:lstStyle/>
        <a:p>
          <a:endParaRPr lang="uk-UA" sz="2000"/>
        </a:p>
      </dgm:t>
    </dgm:pt>
    <dgm:pt modelId="{1DFA125E-7E69-481F-9D31-A6F777BBEDD6}">
      <dgm:prSet custT="1"/>
      <dgm:spPr/>
      <dgm:t>
        <a:bodyPr/>
        <a:lstStyle/>
        <a:p>
          <a:r>
            <a:rPr lang="uk-UA" sz="2400" dirty="0" smtClean="0"/>
            <a:t>Зміцнення стійкості </a:t>
          </a:r>
          <a:r>
            <a:rPr lang="uk-UA" sz="2400" dirty="0" err="1" smtClean="0"/>
            <a:t>проєкту</a:t>
          </a:r>
          <a:r>
            <a:rPr lang="uk-UA" sz="2400" dirty="0" smtClean="0"/>
            <a:t> Ради Європи «Зміцнення громадської участі у демократичному процесі прийняття рішень в Україні»</a:t>
          </a:r>
          <a:endParaRPr lang="uk-UA" sz="2400" dirty="0"/>
        </a:p>
      </dgm:t>
    </dgm:pt>
    <dgm:pt modelId="{D19501B5-B8E6-4A91-8D18-A41923A6DD43}" type="parTrans" cxnId="{97635948-4BEF-4C8C-AADC-AE50907A8B7C}">
      <dgm:prSet/>
      <dgm:spPr/>
      <dgm:t>
        <a:bodyPr/>
        <a:lstStyle/>
        <a:p>
          <a:endParaRPr lang="uk-UA" sz="2000"/>
        </a:p>
      </dgm:t>
    </dgm:pt>
    <dgm:pt modelId="{381F9175-7B6B-44BB-BC1B-3B89E4907848}" type="sibTrans" cxnId="{97635948-4BEF-4C8C-AADC-AE50907A8B7C}">
      <dgm:prSet/>
      <dgm:spPr/>
      <dgm:t>
        <a:bodyPr/>
        <a:lstStyle/>
        <a:p>
          <a:endParaRPr lang="uk-UA" sz="2000"/>
        </a:p>
      </dgm:t>
    </dgm:pt>
    <dgm:pt modelId="{0762F977-9BC9-497C-AE1B-56E95D2DD2A3}" type="pres">
      <dgm:prSet presAssocID="{2AABC681-71CA-48EF-9C59-42C7A270C779}" presName="linear" presStyleCnt="0">
        <dgm:presLayoutVars>
          <dgm:dir/>
          <dgm:animLvl val="lvl"/>
          <dgm:resizeHandles val="exact"/>
        </dgm:presLayoutVars>
      </dgm:prSet>
      <dgm:spPr/>
      <dgm:t>
        <a:bodyPr/>
        <a:lstStyle/>
        <a:p>
          <a:endParaRPr lang="uk-UA"/>
        </a:p>
      </dgm:t>
    </dgm:pt>
    <dgm:pt modelId="{2E0B6753-B093-44FD-9861-25A21F77BEA7}" type="pres">
      <dgm:prSet presAssocID="{EC661950-1D97-48E2-B087-1176A717F504}" presName="parentLin" presStyleCnt="0"/>
      <dgm:spPr/>
    </dgm:pt>
    <dgm:pt modelId="{9E5E6338-0166-40A2-A55F-EA5A16CE2536}" type="pres">
      <dgm:prSet presAssocID="{EC661950-1D97-48E2-B087-1176A717F504}" presName="parentLeftMargin" presStyleLbl="node1" presStyleIdx="0" presStyleCnt="5"/>
      <dgm:spPr/>
      <dgm:t>
        <a:bodyPr/>
        <a:lstStyle/>
        <a:p>
          <a:endParaRPr lang="uk-UA"/>
        </a:p>
      </dgm:t>
    </dgm:pt>
    <dgm:pt modelId="{4CD7E37B-AC4D-4B53-898F-0269051F11D9}" type="pres">
      <dgm:prSet presAssocID="{EC661950-1D97-48E2-B087-1176A717F504}" presName="parentText" presStyleLbl="node1" presStyleIdx="0" presStyleCnt="5" custScaleX="142857" custLinFactNeighborX="4899">
        <dgm:presLayoutVars>
          <dgm:chMax val="0"/>
          <dgm:bulletEnabled val="1"/>
        </dgm:presLayoutVars>
      </dgm:prSet>
      <dgm:spPr/>
      <dgm:t>
        <a:bodyPr/>
        <a:lstStyle/>
        <a:p>
          <a:endParaRPr lang="uk-UA"/>
        </a:p>
      </dgm:t>
    </dgm:pt>
    <dgm:pt modelId="{4CE75C32-1BA0-409D-BBC0-BA49C6212582}" type="pres">
      <dgm:prSet presAssocID="{EC661950-1D97-48E2-B087-1176A717F504}" presName="negativeSpace" presStyleCnt="0"/>
      <dgm:spPr/>
    </dgm:pt>
    <dgm:pt modelId="{CEC6CBA7-B84A-4CA4-A1BF-64336DBB316B}" type="pres">
      <dgm:prSet presAssocID="{EC661950-1D97-48E2-B087-1176A717F504}" presName="childText" presStyleLbl="conFgAcc1" presStyleIdx="0" presStyleCnt="5" custScaleX="76940">
        <dgm:presLayoutVars>
          <dgm:bulletEnabled val="1"/>
        </dgm:presLayoutVars>
      </dgm:prSet>
      <dgm:spPr/>
    </dgm:pt>
    <dgm:pt modelId="{541DC39C-E9C4-4C0D-A20D-DBF0655788A3}" type="pres">
      <dgm:prSet presAssocID="{E1324022-A967-46E0-8994-505A213D0E03}" presName="spaceBetweenRectangles" presStyleCnt="0"/>
      <dgm:spPr/>
    </dgm:pt>
    <dgm:pt modelId="{4BE6A177-F969-4BDC-BFEB-1E681AE127AF}" type="pres">
      <dgm:prSet presAssocID="{2EB0F27C-5436-48D3-AC9C-D108CA638468}" presName="parentLin" presStyleCnt="0"/>
      <dgm:spPr/>
    </dgm:pt>
    <dgm:pt modelId="{99224DD7-BD92-4001-8B4E-CDE625A20534}" type="pres">
      <dgm:prSet presAssocID="{2EB0F27C-5436-48D3-AC9C-D108CA638468}" presName="parentLeftMargin" presStyleLbl="node1" presStyleIdx="0" presStyleCnt="5"/>
      <dgm:spPr/>
      <dgm:t>
        <a:bodyPr/>
        <a:lstStyle/>
        <a:p>
          <a:endParaRPr lang="uk-UA"/>
        </a:p>
      </dgm:t>
    </dgm:pt>
    <dgm:pt modelId="{A42EDBD3-2C98-4299-A7C2-0E8889E34533}" type="pres">
      <dgm:prSet presAssocID="{2EB0F27C-5436-48D3-AC9C-D108CA638468}" presName="parentText" presStyleLbl="node1" presStyleIdx="1" presStyleCnt="5" custScaleX="142857">
        <dgm:presLayoutVars>
          <dgm:chMax val="0"/>
          <dgm:bulletEnabled val="1"/>
        </dgm:presLayoutVars>
      </dgm:prSet>
      <dgm:spPr/>
      <dgm:t>
        <a:bodyPr/>
        <a:lstStyle/>
        <a:p>
          <a:endParaRPr lang="uk-UA"/>
        </a:p>
      </dgm:t>
    </dgm:pt>
    <dgm:pt modelId="{A7000F2D-9D00-4093-9566-DC8BBB38B784}" type="pres">
      <dgm:prSet presAssocID="{2EB0F27C-5436-48D3-AC9C-D108CA638468}" presName="negativeSpace" presStyleCnt="0"/>
      <dgm:spPr/>
    </dgm:pt>
    <dgm:pt modelId="{8BE25776-0C17-4A1A-95D0-2D629A30D1A3}" type="pres">
      <dgm:prSet presAssocID="{2EB0F27C-5436-48D3-AC9C-D108CA638468}" presName="childText" presStyleLbl="conFgAcc1" presStyleIdx="1" presStyleCnt="5" custScaleX="77429">
        <dgm:presLayoutVars>
          <dgm:bulletEnabled val="1"/>
        </dgm:presLayoutVars>
      </dgm:prSet>
      <dgm:spPr/>
    </dgm:pt>
    <dgm:pt modelId="{6589B1CA-F8DF-46E9-BE51-D6520505A979}" type="pres">
      <dgm:prSet presAssocID="{D4AA04A1-6446-4804-9DE0-4C172616868F}" presName="spaceBetweenRectangles" presStyleCnt="0"/>
      <dgm:spPr/>
    </dgm:pt>
    <dgm:pt modelId="{B4232049-8055-4BF6-A5E2-35662450A8FD}" type="pres">
      <dgm:prSet presAssocID="{2FBCDF7E-4D42-4704-9437-31831F43DF8C}" presName="parentLin" presStyleCnt="0"/>
      <dgm:spPr/>
    </dgm:pt>
    <dgm:pt modelId="{1FEA8A87-8C0E-497D-B37B-ADA35C2C0DBF}" type="pres">
      <dgm:prSet presAssocID="{2FBCDF7E-4D42-4704-9437-31831F43DF8C}" presName="parentLeftMargin" presStyleLbl="node1" presStyleIdx="1" presStyleCnt="5"/>
      <dgm:spPr/>
      <dgm:t>
        <a:bodyPr/>
        <a:lstStyle/>
        <a:p>
          <a:endParaRPr lang="uk-UA"/>
        </a:p>
      </dgm:t>
    </dgm:pt>
    <dgm:pt modelId="{B4454BCF-0BE4-406F-96FF-8CF9FCAF7BB9}" type="pres">
      <dgm:prSet presAssocID="{2FBCDF7E-4D42-4704-9437-31831F43DF8C}" presName="parentText" presStyleLbl="node1" presStyleIdx="2" presStyleCnt="5" custScaleX="142857">
        <dgm:presLayoutVars>
          <dgm:chMax val="0"/>
          <dgm:bulletEnabled val="1"/>
        </dgm:presLayoutVars>
      </dgm:prSet>
      <dgm:spPr/>
      <dgm:t>
        <a:bodyPr/>
        <a:lstStyle/>
        <a:p>
          <a:endParaRPr lang="uk-UA"/>
        </a:p>
      </dgm:t>
    </dgm:pt>
    <dgm:pt modelId="{0038DD38-A47E-4290-8204-320F9EAD8134}" type="pres">
      <dgm:prSet presAssocID="{2FBCDF7E-4D42-4704-9437-31831F43DF8C}" presName="negativeSpace" presStyleCnt="0"/>
      <dgm:spPr/>
    </dgm:pt>
    <dgm:pt modelId="{8E2E2A6F-0ECA-49B7-8442-ECD25FD8FC71}" type="pres">
      <dgm:prSet presAssocID="{2FBCDF7E-4D42-4704-9437-31831F43DF8C}" presName="childText" presStyleLbl="conFgAcc1" presStyleIdx="2" presStyleCnt="5" custScaleX="77892">
        <dgm:presLayoutVars>
          <dgm:bulletEnabled val="1"/>
        </dgm:presLayoutVars>
      </dgm:prSet>
      <dgm:spPr/>
    </dgm:pt>
    <dgm:pt modelId="{F3DE3D38-F9B5-4404-8F41-F9C15C84F7D4}" type="pres">
      <dgm:prSet presAssocID="{A2528A7E-7FDA-4531-B2B6-AB35D02CE7CF}" presName="spaceBetweenRectangles" presStyleCnt="0"/>
      <dgm:spPr/>
    </dgm:pt>
    <dgm:pt modelId="{39DE5E7C-AF35-4720-9D66-5CD72C70BEAF}" type="pres">
      <dgm:prSet presAssocID="{456A7FBE-A2C5-416B-B077-103A640015D1}" presName="parentLin" presStyleCnt="0"/>
      <dgm:spPr/>
    </dgm:pt>
    <dgm:pt modelId="{1B1C81C9-412C-4F35-8B05-D55633B1FAB1}" type="pres">
      <dgm:prSet presAssocID="{456A7FBE-A2C5-416B-B077-103A640015D1}" presName="parentLeftMargin" presStyleLbl="node1" presStyleIdx="2" presStyleCnt="5"/>
      <dgm:spPr/>
      <dgm:t>
        <a:bodyPr/>
        <a:lstStyle/>
        <a:p>
          <a:endParaRPr lang="uk-UA"/>
        </a:p>
      </dgm:t>
    </dgm:pt>
    <dgm:pt modelId="{B743B66C-F9E1-4548-8A0C-943B4FB5A982}" type="pres">
      <dgm:prSet presAssocID="{456A7FBE-A2C5-416B-B077-103A640015D1}" presName="parentText" presStyleLbl="node1" presStyleIdx="3" presStyleCnt="5" custScaleX="142857">
        <dgm:presLayoutVars>
          <dgm:chMax val="0"/>
          <dgm:bulletEnabled val="1"/>
        </dgm:presLayoutVars>
      </dgm:prSet>
      <dgm:spPr/>
      <dgm:t>
        <a:bodyPr/>
        <a:lstStyle/>
        <a:p>
          <a:endParaRPr lang="uk-UA"/>
        </a:p>
      </dgm:t>
    </dgm:pt>
    <dgm:pt modelId="{22000064-37AE-4C6C-90B7-4E6F5774CA75}" type="pres">
      <dgm:prSet presAssocID="{456A7FBE-A2C5-416B-B077-103A640015D1}" presName="negativeSpace" presStyleCnt="0"/>
      <dgm:spPr/>
    </dgm:pt>
    <dgm:pt modelId="{CCFDAFD0-D28E-4596-A01C-95F69A094BEB}" type="pres">
      <dgm:prSet presAssocID="{456A7FBE-A2C5-416B-B077-103A640015D1}" presName="childText" presStyleLbl="conFgAcc1" presStyleIdx="3" presStyleCnt="5" custScaleX="77756">
        <dgm:presLayoutVars>
          <dgm:bulletEnabled val="1"/>
        </dgm:presLayoutVars>
      </dgm:prSet>
      <dgm:spPr/>
    </dgm:pt>
    <dgm:pt modelId="{8667AA4E-A2BA-4DA1-8477-C9EDB1894066}" type="pres">
      <dgm:prSet presAssocID="{7FFEDE98-F825-4D72-A889-3D8A55E37DF9}" presName="spaceBetweenRectangles" presStyleCnt="0"/>
      <dgm:spPr/>
    </dgm:pt>
    <dgm:pt modelId="{CBECE740-2992-4ABB-BE44-873502C406E2}" type="pres">
      <dgm:prSet presAssocID="{1DFA125E-7E69-481F-9D31-A6F777BBEDD6}" presName="parentLin" presStyleCnt="0"/>
      <dgm:spPr/>
    </dgm:pt>
    <dgm:pt modelId="{6B45EB0D-7110-4C30-9237-E4FBD40A1659}" type="pres">
      <dgm:prSet presAssocID="{1DFA125E-7E69-481F-9D31-A6F777BBEDD6}" presName="parentLeftMargin" presStyleLbl="node1" presStyleIdx="3" presStyleCnt="5"/>
      <dgm:spPr/>
      <dgm:t>
        <a:bodyPr/>
        <a:lstStyle/>
        <a:p>
          <a:endParaRPr lang="uk-UA"/>
        </a:p>
      </dgm:t>
    </dgm:pt>
    <dgm:pt modelId="{D19ECE99-B1B3-4021-A8C4-25B311B06D92}" type="pres">
      <dgm:prSet presAssocID="{1DFA125E-7E69-481F-9D31-A6F777BBEDD6}" presName="parentText" presStyleLbl="node1" presStyleIdx="4" presStyleCnt="5" custScaleX="142857">
        <dgm:presLayoutVars>
          <dgm:chMax val="0"/>
          <dgm:bulletEnabled val="1"/>
        </dgm:presLayoutVars>
      </dgm:prSet>
      <dgm:spPr/>
      <dgm:t>
        <a:bodyPr/>
        <a:lstStyle/>
        <a:p>
          <a:endParaRPr lang="uk-UA"/>
        </a:p>
      </dgm:t>
    </dgm:pt>
    <dgm:pt modelId="{A8D48D00-4BAA-4724-9196-AEF917307207}" type="pres">
      <dgm:prSet presAssocID="{1DFA125E-7E69-481F-9D31-A6F777BBEDD6}" presName="negativeSpace" presStyleCnt="0"/>
      <dgm:spPr/>
    </dgm:pt>
    <dgm:pt modelId="{DAA1558C-7135-43AC-9A5F-86111A8E2260}" type="pres">
      <dgm:prSet presAssocID="{1DFA125E-7E69-481F-9D31-A6F777BBEDD6}" presName="childText" presStyleLbl="conFgAcc1" presStyleIdx="4" presStyleCnt="5" custScaleX="78247">
        <dgm:presLayoutVars>
          <dgm:bulletEnabled val="1"/>
        </dgm:presLayoutVars>
      </dgm:prSet>
      <dgm:spPr/>
    </dgm:pt>
  </dgm:ptLst>
  <dgm:cxnLst>
    <dgm:cxn modelId="{A54F1E37-2A14-4179-90F1-9BBEBC9B77F9}" type="presOf" srcId="{2EB0F27C-5436-48D3-AC9C-D108CA638468}" destId="{99224DD7-BD92-4001-8B4E-CDE625A20534}" srcOrd="0" destOrd="0" presId="urn:microsoft.com/office/officeart/2005/8/layout/list1"/>
    <dgm:cxn modelId="{A41A4517-5B48-4F8A-A259-46700AD28ED5}" srcId="{2AABC681-71CA-48EF-9C59-42C7A270C779}" destId="{456A7FBE-A2C5-416B-B077-103A640015D1}" srcOrd="3" destOrd="0" parTransId="{82E2CCED-4B46-4960-83B9-FC0CC8DE133D}" sibTransId="{7FFEDE98-F825-4D72-A889-3D8A55E37DF9}"/>
    <dgm:cxn modelId="{82C0CC5E-64B1-4071-89A7-F61B9071D43E}" type="presOf" srcId="{2EB0F27C-5436-48D3-AC9C-D108CA638468}" destId="{A42EDBD3-2C98-4299-A7C2-0E8889E34533}" srcOrd="1" destOrd="0" presId="urn:microsoft.com/office/officeart/2005/8/layout/list1"/>
    <dgm:cxn modelId="{8E9133E9-39B2-499C-895C-C66BE4B6F2FA}" srcId="{2AABC681-71CA-48EF-9C59-42C7A270C779}" destId="{EC661950-1D97-48E2-B087-1176A717F504}" srcOrd="0" destOrd="0" parTransId="{315147E4-7FD1-4679-8346-67366849B326}" sibTransId="{E1324022-A967-46E0-8994-505A213D0E03}"/>
    <dgm:cxn modelId="{F867B772-2A44-4DF3-8E0E-499A891A6087}" type="presOf" srcId="{2FBCDF7E-4D42-4704-9437-31831F43DF8C}" destId="{1FEA8A87-8C0E-497D-B37B-ADA35C2C0DBF}" srcOrd="0" destOrd="0" presId="urn:microsoft.com/office/officeart/2005/8/layout/list1"/>
    <dgm:cxn modelId="{76FB6748-E5BC-4DEE-8C7B-161EB8115641}" type="presOf" srcId="{EC661950-1D97-48E2-B087-1176A717F504}" destId="{4CD7E37B-AC4D-4B53-898F-0269051F11D9}" srcOrd="1" destOrd="0" presId="urn:microsoft.com/office/officeart/2005/8/layout/list1"/>
    <dgm:cxn modelId="{32B974F8-95EA-494C-9A42-6AB5CF6B49BD}" srcId="{2AABC681-71CA-48EF-9C59-42C7A270C779}" destId="{2FBCDF7E-4D42-4704-9437-31831F43DF8C}" srcOrd="2" destOrd="0" parTransId="{1116997E-EBF6-441B-BBDC-89D53AE5D177}" sibTransId="{A2528A7E-7FDA-4531-B2B6-AB35D02CE7CF}"/>
    <dgm:cxn modelId="{97635948-4BEF-4C8C-AADC-AE50907A8B7C}" srcId="{2AABC681-71CA-48EF-9C59-42C7A270C779}" destId="{1DFA125E-7E69-481F-9D31-A6F777BBEDD6}" srcOrd="4" destOrd="0" parTransId="{D19501B5-B8E6-4A91-8D18-A41923A6DD43}" sibTransId="{381F9175-7B6B-44BB-BC1B-3B89E4907848}"/>
    <dgm:cxn modelId="{A75D7D67-7E5C-462D-8C01-A19F2C113F28}" type="presOf" srcId="{2AABC681-71CA-48EF-9C59-42C7A270C779}" destId="{0762F977-9BC9-497C-AE1B-56E95D2DD2A3}" srcOrd="0" destOrd="0" presId="urn:microsoft.com/office/officeart/2005/8/layout/list1"/>
    <dgm:cxn modelId="{6848F0E7-DA1E-480C-A67E-8B5125B4321E}" type="presOf" srcId="{1DFA125E-7E69-481F-9D31-A6F777BBEDD6}" destId="{6B45EB0D-7110-4C30-9237-E4FBD40A1659}" srcOrd="0" destOrd="0" presId="urn:microsoft.com/office/officeart/2005/8/layout/list1"/>
    <dgm:cxn modelId="{EC44AF47-338F-4399-868B-6CF3E9B6E5CC}" type="presOf" srcId="{456A7FBE-A2C5-416B-B077-103A640015D1}" destId="{1B1C81C9-412C-4F35-8B05-D55633B1FAB1}" srcOrd="0" destOrd="0" presId="urn:microsoft.com/office/officeart/2005/8/layout/list1"/>
    <dgm:cxn modelId="{5A9A8CCB-5615-4AFD-B9EC-6898214D3DD7}" type="presOf" srcId="{1DFA125E-7E69-481F-9D31-A6F777BBEDD6}" destId="{D19ECE99-B1B3-4021-A8C4-25B311B06D92}" srcOrd="1" destOrd="0" presId="urn:microsoft.com/office/officeart/2005/8/layout/list1"/>
    <dgm:cxn modelId="{5AF513A8-7384-4A20-9989-C07830CED99C}" srcId="{2AABC681-71CA-48EF-9C59-42C7A270C779}" destId="{2EB0F27C-5436-48D3-AC9C-D108CA638468}" srcOrd="1" destOrd="0" parTransId="{9AD51366-1881-4F34-AFF8-B9B2C8DF3958}" sibTransId="{D4AA04A1-6446-4804-9DE0-4C172616868F}"/>
    <dgm:cxn modelId="{2FA5EE14-C021-4020-8427-35E68E295CF6}" type="presOf" srcId="{456A7FBE-A2C5-416B-B077-103A640015D1}" destId="{B743B66C-F9E1-4548-8A0C-943B4FB5A982}" srcOrd="1" destOrd="0" presId="urn:microsoft.com/office/officeart/2005/8/layout/list1"/>
    <dgm:cxn modelId="{C069DAB9-5BBC-4C8B-89DC-A2C25E1C6965}" type="presOf" srcId="{2FBCDF7E-4D42-4704-9437-31831F43DF8C}" destId="{B4454BCF-0BE4-406F-96FF-8CF9FCAF7BB9}" srcOrd="1" destOrd="0" presId="urn:microsoft.com/office/officeart/2005/8/layout/list1"/>
    <dgm:cxn modelId="{FE952DD1-C8D8-45C3-8D15-5B335841F7E6}" type="presOf" srcId="{EC661950-1D97-48E2-B087-1176A717F504}" destId="{9E5E6338-0166-40A2-A55F-EA5A16CE2536}" srcOrd="0" destOrd="0" presId="urn:microsoft.com/office/officeart/2005/8/layout/list1"/>
    <dgm:cxn modelId="{7E990D8C-0765-4EA3-B4FD-A13C7ABC8B0C}" type="presParOf" srcId="{0762F977-9BC9-497C-AE1B-56E95D2DD2A3}" destId="{2E0B6753-B093-44FD-9861-25A21F77BEA7}" srcOrd="0" destOrd="0" presId="urn:microsoft.com/office/officeart/2005/8/layout/list1"/>
    <dgm:cxn modelId="{A83AB68C-78B0-450D-9842-6C7A3F4A0C1E}" type="presParOf" srcId="{2E0B6753-B093-44FD-9861-25A21F77BEA7}" destId="{9E5E6338-0166-40A2-A55F-EA5A16CE2536}" srcOrd="0" destOrd="0" presId="urn:microsoft.com/office/officeart/2005/8/layout/list1"/>
    <dgm:cxn modelId="{EABC7643-1871-4573-886D-1BA95A0F2185}" type="presParOf" srcId="{2E0B6753-B093-44FD-9861-25A21F77BEA7}" destId="{4CD7E37B-AC4D-4B53-898F-0269051F11D9}" srcOrd="1" destOrd="0" presId="urn:microsoft.com/office/officeart/2005/8/layout/list1"/>
    <dgm:cxn modelId="{28F8505D-2E57-4E84-B4F0-8D7A86F3348F}" type="presParOf" srcId="{0762F977-9BC9-497C-AE1B-56E95D2DD2A3}" destId="{4CE75C32-1BA0-409D-BBC0-BA49C6212582}" srcOrd="1" destOrd="0" presId="urn:microsoft.com/office/officeart/2005/8/layout/list1"/>
    <dgm:cxn modelId="{ECCA67F5-6CA9-44F4-AE16-87E2E02649ED}" type="presParOf" srcId="{0762F977-9BC9-497C-AE1B-56E95D2DD2A3}" destId="{CEC6CBA7-B84A-4CA4-A1BF-64336DBB316B}" srcOrd="2" destOrd="0" presId="urn:microsoft.com/office/officeart/2005/8/layout/list1"/>
    <dgm:cxn modelId="{F7BE3CDA-B44C-4932-86CA-2FE79BEBBD25}" type="presParOf" srcId="{0762F977-9BC9-497C-AE1B-56E95D2DD2A3}" destId="{541DC39C-E9C4-4C0D-A20D-DBF0655788A3}" srcOrd="3" destOrd="0" presId="urn:microsoft.com/office/officeart/2005/8/layout/list1"/>
    <dgm:cxn modelId="{5DCBE249-A2FC-411D-91C4-9C73C8837D38}" type="presParOf" srcId="{0762F977-9BC9-497C-AE1B-56E95D2DD2A3}" destId="{4BE6A177-F969-4BDC-BFEB-1E681AE127AF}" srcOrd="4" destOrd="0" presId="urn:microsoft.com/office/officeart/2005/8/layout/list1"/>
    <dgm:cxn modelId="{419F4090-46B0-48EC-A558-761DF0616D6B}" type="presParOf" srcId="{4BE6A177-F969-4BDC-BFEB-1E681AE127AF}" destId="{99224DD7-BD92-4001-8B4E-CDE625A20534}" srcOrd="0" destOrd="0" presId="urn:microsoft.com/office/officeart/2005/8/layout/list1"/>
    <dgm:cxn modelId="{4ACACAB4-3B4A-4101-915F-444AA689B9CD}" type="presParOf" srcId="{4BE6A177-F969-4BDC-BFEB-1E681AE127AF}" destId="{A42EDBD3-2C98-4299-A7C2-0E8889E34533}" srcOrd="1" destOrd="0" presId="urn:microsoft.com/office/officeart/2005/8/layout/list1"/>
    <dgm:cxn modelId="{25A982D6-4DD8-4A7D-9455-791709A7DD52}" type="presParOf" srcId="{0762F977-9BC9-497C-AE1B-56E95D2DD2A3}" destId="{A7000F2D-9D00-4093-9566-DC8BBB38B784}" srcOrd="5" destOrd="0" presId="urn:microsoft.com/office/officeart/2005/8/layout/list1"/>
    <dgm:cxn modelId="{6DDECF01-DE25-4D3F-AA9B-A796CF6F7248}" type="presParOf" srcId="{0762F977-9BC9-497C-AE1B-56E95D2DD2A3}" destId="{8BE25776-0C17-4A1A-95D0-2D629A30D1A3}" srcOrd="6" destOrd="0" presId="urn:microsoft.com/office/officeart/2005/8/layout/list1"/>
    <dgm:cxn modelId="{E09D027F-A634-41DC-A936-7495626B0C71}" type="presParOf" srcId="{0762F977-9BC9-497C-AE1B-56E95D2DD2A3}" destId="{6589B1CA-F8DF-46E9-BE51-D6520505A979}" srcOrd="7" destOrd="0" presId="urn:microsoft.com/office/officeart/2005/8/layout/list1"/>
    <dgm:cxn modelId="{EC4A6E75-0954-4453-9E16-8B2DAB097CDD}" type="presParOf" srcId="{0762F977-9BC9-497C-AE1B-56E95D2DD2A3}" destId="{B4232049-8055-4BF6-A5E2-35662450A8FD}" srcOrd="8" destOrd="0" presId="urn:microsoft.com/office/officeart/2005/8/layout/list1"/>
    <dgm:cxn modelId="{E16FAA34-446D-485F-BA1A-4F8F6A62F18E}" type="presParOf" srcId="{B4232049-8055-4BF6-A5E2-35662450A8FD}" destId="{1FEA8A87-8C0E-497D-B37B-ADA35C2C0DBF}" srcOrd="0" destOrd="0" presId="urn:microsoft.com/office/officeart/2005/8/layout/list1"/>
    <dgm:cxn modelId="{5D3945E2-CBC1-4C69-8804-BF84C22CC674}" type="presParOf" srcId="{B4232049-8055-4BF6-A5E2-35662450A8FD}" destId="{B4454BCF-0BE4-406F-96FF-8CF9FCAF7BB9}" srcOrd="1" destOrd="0" presId="urn:microsoft.com/office/officeart/2005/8/layout/list1"/>
    <dgm:cxn modelId="{F32F9643-C744-4550-8EC1-1990BB13C254}" type="presParOf" srcId="{0762F977-9BC9-497C-AE1B-56E95D2DD2A3}" destId="{0038DD38-A47E-4290-8204-320F9EAD8134}" srcOrd="9" destOrd="0" presId="urn:microsoft.com/office/officeart/2005/8/layout/list1"/>
    <dgm:cxn modelId="{A5CB181A-3557-4BCA-9F0F-DA966C87207B}" type="presParOf" srcId="{0762F977-9BC9-497C-AE1B-56E95D2DD2A3}" destId="{8E2E2A6F-0ECA-49B7-8442-ECD25FD8FC71}" srcOrd="10" destOrd="0" presId="urn:microsoft.com/office/officeart/2005/8/layout/list1"/>
    <dgm:cxn modelId="{36B164AA-EC81-4F0A-973E-BEF2045F7346}" type="presParOf" srcId="{0762F977-9BC9-497C-AE1B-56E95D2DD2A3}" destId="{F3DE3D38-F9B5-4404-8F41-F9C15C84F7D4}" srcOrd="11" destOrd="0" presId="urn:microsoft.com/office/officeart/2005/8/layout/list1"/>
    <dgm:cxn modelId="{B9526639-73E1-43A8-91D8-BA7DA3638150}" type="presParOf" srcId="{0762F977-9BC9-497C-AE1B-56E95D2DD2A3}" destId="{39DE5E7C-AF35-4720-9D66-5CD72C70BEAF}" srcOrd="12" destOrd="0" presId="urn:microsoft.com/office/officeart/2005/8/layout/list1"/>
    <dgm:cxn modelId="{D808F92F-1ACC-4F8C-A4D6-8D8A7DA6563B}" type="presParOf" srcId="{39DE5E7C-AF35-4720-9D66-5CD72C70BEAF}" destId="{1B1C81C9-412C-4F35-8B05-D55633B1FAB1}" srcOrd="0" destOrd="0" presId="urn:microsoft.com/office/officeart/2005/8/layout/list1"/>
    <dgm:cxn modelId="{B0257744-A39F-470B-A2F3-70FC9C923F4F}" type="presParOf" srcId="{39DE5E7C-AF35-4720-9D66-5CD72C70BEAF}" destId="{B743B66C-F9E1-4548-8A0C-943B4FB5A982}" srcOrd="1" destOrd="0" presId="urn:microsoft.com/office/officeart/2005/8/layout/list1"/>
    <dgm:cxn modelId="{DBF44957-1141-4438-BA63-D85C7DC08743}" type="presParOf" srcId="{0762F977-9BC9-497C-AE1B-56E95D2DD2A3}" destId="{22000064-37AE-4C6C-90B7-4E6F5774CA75}" srcOrd="13" destOrd="0" presId="urn:microsoft.com/office/officeart/2005/8/layout/list1"/>
    <dgm:cxn modelId="{80B6470B-26CA-4413-A4B5-FB16C205EE5C}" type="presParOf" srcId="{0762F977-9BC9-497C-AE1B-56E95D2DD2A3}" destId="{CCFDAFD0-D28E-4596-A01C-95F69A094BEB}" srcOrd="14" destOrd="0" presId="urn:microsoft.com/office/officeart/2005/8/layout/list1"/>
    <dgm:cxn modelId="{F42F0519-263E-49FB-91E9-B6B5D101253A}" type="presParOf" srcId="{0762F977-9BC9-497C-AE1B-56E95D2DD2A3}" destId="{8667AA4E-A2BA-4DA1-8477-C9EDB1894066}" srcOrd="15" destOrd="0" presId="urn:microsoft.com/office/officeart/2005/8/layout/list1"/>
    <dgm:cxn modelId="{BE29356D-E1B3-447E-B6A4-360E1AFE032E}" type="presParOf" srcId="{0762F977-9BC9-497C-AE1B-56E95D2DD2A3}" destId="{CBECE740-2992-4ABB-BE44-873502C406E2}" srcOrd="16" destOrd="0" presId="urn:microsoft.com/office/officeart/2005/8/layout/list1"/>
    <dgm:cxn modelId="{DC0749E5-181A-4900-8F7E-01D30D46C4C2}" type="presParOf" srcId="{CBECE740-2992-4ABB-BE44-873502C406E2}" destId="{6B45EB0D-7110-4C30-9237-E4FBD40A1659}" srcOrd="0" destOrd="0" presId="urn:microsoft.com/office/officeart/2005/8/layout/list1"/>
    <dgm:cxn modelId="{859E7209-D942-4171-AF58-F57ABB4B5E1A}" type="presParOf" srcId="{CBECE740-2992-4ABB-BE44-873502C406E2}" destId="{D19ECE99-B1B3-4021-A8C4-25B311B06D92}" srcOrd="1" destOrd="0" presId="urn:microsoft.com/office/officeart/2005/8/layout/list1"/>
    <dgm:cxn modelId="{D0479DF0-2B39-45D1-8A4D-ABC2B164326B}" type="presParOf" srcId="{0762F977-9BC9-497C-AE1B-56E95D2DD2A3}" destId="{A8D48D00-4BAA-4724-9196-AEF917307207}" srcOrd="17" destOrd="0" presId="urn:microsoft.com/office/officeart/2005/8/layout/list1"/>
    <dgm:cxn modelId="{C360AEC4-7898-48E6-A00D-2E43106BB318}" type="presParOf" srcId="{0762F977-9BC9-497C-AE1B-56E95D2DD2A3}" destId="{DAA1558C-7135-43AC-9A5F-86111A8E2260}"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6CBA7-B84A-4CA4-A1BF-64336DBB316B}">
      <dsp:nvSpPr>
        <dsp:cNvPr id="0" name=""/>
        <dsp:cNvSpPr/>
      </dsp:nvSpPr>
      <dsp:spPr>
        <a:xfrm>
          <a:off x="0" y="439955"/>
          <a:ext cx="8616544" cy="579600"/>
        </a:xfrm>
        <a:prstGeom prst="rect">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D7E37B-AC4D-4B53-898F-0269051F11D9}">
      <dsp:nvSpPr>
        <dsp:cNvPr id="0" name=""/>
        <dsp:cNvSpPr/>
      </dsp:nvSpPr>
      <dsp:spPr>
        <a:xfrm>
          <a:off x="535902" y="100475"/>
          <a:ext cx="10663141" cy="67896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6308" tIns="0" rIns="296308" bIns="0" numCol="1" spcCol="1270" anchor="ctr" anchorCtr="0">
          <a:noAutofit/>
        </a:bodyPr>
        <a:lstStyle/>
        <a:p>
          <a:pPr lvl="0" algn="l" defTabSz="1244600">
            <a:lnSpc>
              <a:spcPct val="90000"/>
            </a:lnSpc>
            <a:spcBef>
              <a:spcPct val="0"/>
            </a:spcBef>
            <a:spcAft>
              <a:spcPct val="35000"/>
            </a:spcAft>
          </a:pPr>
          <a:r>
            <a:rPr lang="uk-UA" sz="2800" kern="1200" dirty="0" smtClean="0"/>
            <a:t>Практичні навчання з тактичної підготовки</a:t>
          </a:r>
          <a:endParaRPr lang="uk-UA" sz="2800" kern="1200" dirty="0"/>
        </a:p>
      </dsp:txBody>
      <dsp:txXfrm>
        <a:off x="569046" y="133619"/>
        <a:ext cx="10596853" cy="612672"/>
      </dsp:txXfrm>
    </dsp:sp>
    <dsp:sp modelId="{8BE25776-0C17-4A1A-95D0-2D629A30D1A3}">
      <dsp:nvSpPr>
        <dsp:cNvPr id="0" name=""/>
        <dsp:cNvSpPr/>
      </dsp:nvSpPr>
      <dsp:spPr>
        <a:xfrm>
          <a:off x="0" y="1483235"/>
          <a:ext cx="8671307" cy="579600"/>
        </a:xfrm>
        <a:prstGeom prst="rect">
          <a:avLst/>
        </a:prstGeom>
        <a:solidFill>
          <a:schemeClr val="lt1">
            <a:alpha val="90000"/>
            <a:hueOff val="0"/>
            <a:satOff val="0"/>
            <a:lumOff val="0"/>
            <a:alphaOff val="0"/>
          </a:schemeClr>
        </a:solidFill>
        <a:ln w="19050" cap="rnd" cmpd="sng" algn="ctr">
          <a:solidFill>
            <a:schemeClr val="accent4">
              <a:hueOff val="-382089"/>
              <a:satOff val="-2561"/>
              <a:lumOff val="-2647"/>
              <a:alphaOff val="0"/>
            </a:schemeClr>
          </a:solidFill>
          <a:prstDash val="solid"/>
        </a:ln>
        <a:effectLst/>
      </dsp:spPr>
      <dsp:style>
        <a:lnRef idx="2">
          <a:scrgbClr r="0" g="0" b="0"/>
        </a:lnRef>
        <a:fillRef idx="1">
          <a:scrgbClr r="0" g="0" b="0"/>
        </a:fillRef>
        <a:effectRef idx="0">
          <a:scrgbClr r="0" g="0" b="0"/>
        </a:effectRef>
        <a:fontRef idx="minor"/>
      </dsp:style>
    </dsp:sp>
    <dsp:sp modelId="{A42EDBD3-2C98-4299-A7C2-0E8889E34533}">
      <dsp:nvSpPr>
        <dsp:cNvPr id="0" name=""/>
        <dsp:cNvSpPr/>
      </dsp:nvSpPr>
      <dsp:spPr>
        <a:xfrm>
          <a:off x="533157" y="1143755"/>
          <a:ext cx="10663141" cy="678960"/>
        </a:xfrm>
        <a:prstGeom prst="roundRect">
          <a:avLst/>
        </a:prstGeom>
        <a:solidFill>
          <a:schemeClr val="accent4">
            <a:hueOff val="-382089"/>
            <a:satOff val="-2561"/>
            <a:lumOff val="-264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6308" tIns="0" rIns="296308" bIns="0" numCol="1" spcCol="1270" anchor="ctr" anchorCtr="0">
          <a:noAutofit/>
        </a:bodyPr>
        <a:lstStyle/>
        <a:p>
          <a:pPr lvl="0" algn="l" defTabSz="1244600">
            <a:lnSpc>
              <a:spcPct val="90000"/>
            </a:lnSpc>
            <a:spcBef>
              <a:spcPct val="0"/>
            </a:spcBef>
            <a:spcAft>
              <a:spcPct val="35000"/>
            </a:spcAft>
          </a:pPr>
          <a:r>
            <a:rPr lang="uk-UA" sz="2800" kern="1200" dirty="0" err="1" smtClean="0"/>
            <a:t>Кібергігієна</a:t>
          </a:r>
          <a:r>
            <a:rPr lang="uk-UA" sz="2800" kern="1200" dirty="0" smtClean="0"/>
            <a:t> – твоя безпека в інформаційному просторі</a:t>
          </a:r>
          <a:endParaRPr lang="uk-UA" sz="2800" kern="1200" dirty="0"/>
        </a:p>
      </dsp:txBody>
      <dsp:txXfrm>
        <a:off x="566301" y="1176899"/>
        <a:ext cx="10596853" cy="612672"/>
      </dsp:txXfrm>
    </dsp:sp>
    <dsp:sp modelId="{8E2E2A6F-0ECA-49B7-8442-ECD25FD8FC71}">
      <dsp:nvSpPr>
        <dsp:cNvPr id="0" name=""/>
        <dsp:cNvSpPr/>
      </dsp:nvSpPr>
      <dsp:spPr>
        <a:xfrm>
          <a:off x="0" y="2526515"/>
          <a:ext cx="8723159" cy="579600"/>
        </a:xfrm>
        <a:prstGeom prst="rect">
          <a:avLst/>
        </a:prstGeom>
        <a:solidFill>
          <a:schemeClr val="lt1">
            <a:alpha val="90000"/>
            <a:hueOff val="0"/>
            <a:satOff val="0"/>
            <a:lumOff val="0"/>
            <a:alphaOff val="0"/>
          </a:schemeClr>
        </a:solidFill>
        <a:ln w="19050" cap="rnd" cmpd="sng" algn="ctr">
          <a:solidFill>
            <a:schemeClr val="accent4">
              <a:hueOff val="-764177"/>
              <a:satOff val="-5123"/>
              <a:lumOff val="-5295"/>
              <a:alphaOff val="0"/>
            </a:schemeClr>
          </a:solidFill>
          <a:prstDash val="solid"/>
        </a:ln>
        <a:effectLst/>
      </dsp:spPr>
      <dsp:style>
        <a:lnRef idx="2">
          <a:scrgbClr r="0" g="0" b="0"/>
        </a:lnRef>
        <a:fillRef idx="1">
          <a:scrgbClr r="0" g="0" b="0"/>
        </a:fillRef>
        <a:effectRef idx="0">
          <a:scrgbClr r="0" g="0" b="0"/>
        </a:effectRef>
        <a:fontRef idx="minor"/>
      </dsp:style>
    </dsp:sp>
    <dsp:sp modelId="{B4454BCF-0BE4-406F-96FF-8CF9FCAF7BB9}">
      <dsp:nvSpPr>
        <dsp:cNvPr id="0" name=""/>
        <dsp:cNvSpPr/>
      </dsp:nvSpPr>
      <dsp:spPr>
        <a:xfrm>
          <a:off x="533157" y="2187035"/>
          <a:ext cx="10663141" cy="678960"/>
        </a:xfrm>
        <a:prstGeom prst="roundRect">
          <a:avLst/>
        </a:prstGeom>
        <a:solidFill>
          <a:schemeClr val="accent4">
            <a:hueOff val="-764177"/>
            <a:satOff val="-5123"/>
            <a:lumOff val="-52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6308" tIns="0" rIns="296308" bIns="0" numCol="1" spcCol="1270" anchor="ctr" anchorCtr="0">
          <a:noAutofit/>
        </a:bodyPr>
        <a:lstStyle/>
        <a:p>
          <a:pPr lvl="0" algn="l" defTabSz="1244600">
            <a:lnSpc>
              <a:spcPct val="90000"/>
            </a:lnSpc>
            <a:spcBef>
              <a:spcPct val="0"/>
            </a:spcBef>
            <a:spcAft>
              <a:spcPct val="35000"/>
            </a:spcAft>
          </a:pPr>
          <a:r>
            <a:rPr lang="uk-UA" sz="2800" kern="1200" dirty="0" smtClean="0"/>
            <a:t>Практичне заняття «одягання протигазу»</a:t>
          </a:r>
          <a:endParaRPr lang="uk-UA" sz="2800" kern="1200" dirty="0"/>
        </a:p>
      </dsp:txBody>
      <dsp:txXfrm>
        <a:off x="566301" y="2220179"/>
        <a:ext cx="10596853" cy="612672"/>
      </dsp:txXfrm>
    </dsp:sp>
    <dsp:sp modelId="{CCFDAFD0-D28E-4596-A01C-95F69A094BEB}">
      <dsp:nvSpPr>
        <dsp:cNvPr id="0" name=""/>
        <dsp:cNvSpPr/>
      </dsp:nvSpPr>
      <dsp:spPr>
        <a:xfrm>
          <a:off x="0" y="3569795"/>
          <a:ext cx="8707928" cy="579600"/>
        </a:xfrm>
        <a:prstGeom prst="rect">
          <a:avLst/>
        </a:prstGeom>
        <a:solidFill>
          <a:schemeClr val="lt1">
            <a:alpha val="90000"/>
            <a:hueOff val="0"/>
            <a:satOff val="0"/>
            <a:lumOff val="0"/>
            <a:alphaOff val="0"/>
          </a:schemeClr>
        </a:solidFill>
        <a:ln w="19050" cap="rnd" cmpd="sng" algn="ctr">
          <a:solidFill>
            <a:schemeClr val="accent4">
              <a:hueOff val="-1146266"/>
              <a:satOff val="-7684"/>
              <a:lumOff val="-7942"/>
              <a:alphaOff val="0"/>
            </a:schemeClr>
          </a:solidFill>
          <a:prstDash val="solid"/>
        </a:ln>
        <a:effectLst/>
      </dsp:spPr>
      <dsp:style>
        <a:lnRef idx="2">
          <a:scrgbClr r="0" g="0" b="0"/>
        </a:lnRef>
        <a:fillRef idx="1">
          <a:scrgbClr r="0" g="0" b="0"/>
        </a:fillRef>
        <a:effectRef idx="0">
          <a:scrgbClr r="0" g="0" b="0"/>
        </a:effectRef>
        <a:fontRef idx="minor"/>
      </dsp:style>
    </dsp:sp>
    <dsp:sp modelId="{B743B66C-F9E1-4548-8A0C-943B4FB5A982}">
      <dsp:nvSpPr>
        <dsp:cNvPr id="0" name=""/>
        <dsp:cNvSpPr/>
      </dsp:nvSpPr>
      <dsp:spPr>
        <a:xfrm>
          <a:off x="533157" y="3230315"/>
          <a:ext cx="10663141" cy="678960"/>
        </a:xfrm>
        <a:prstGeom prst="roundRect">
          <a:avLst/>
        </a:prstGeom>
        <a:solidFill>
          <a:schemeClr val="accent4">
            <a:hueOff val="-1146266"/>
            <a:satOff val="-7684"/>
            <a:lumOff val="-794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6308" tIns="0" rIns="296308" bIns="0" numCol="1" spcCol="1270" anchor="ctr" anchorCtr="0">
          <a:noAutofit/>
        </a:bodyPr>
        <a:lstStyle/>
        <a:p>
          <a:pPr lvl="0" algn="l" defTabSz="1244600">
            <a:lnSpc>
              <a:spcPct val="90000"/>
            </a:lnSpc>
            <a:spcBef>
              <a:spcPct val="0"/>
            </a:spcBef>
            <a:spcAft>
              <a:spcPct val="35000"/>
            </a:spcAft>
          </a:pPr>
          <a:r>
            <a:rPr lang="uk-UA" sz="2800" kern="1200" dirty="0" smtClean="0"/>
            <a:t>Війна за реальність. Поле битви - </a:t>
          </a:r>
          <a:r>
            <a:rPr lang="uk-UA" sz="2800" kern="1200" dirty="0" err="1" smtClean="0"/>
            <a:t>соцмережа</a:t>
          </a:r>
          <a:endParaRPr lang="uk-UA" sz="2800" kern="1200" dirty="0"/>
        </a:p>
      </dsp:txBody>
      <dsp:txXfrm>
        <a:off x="566301" y="3263459"/>
        <a:ext cx="10596853" cy="612672"/>
      </dsp:txXfrm>
    </dsp:sp>
    <dsp:sp modelId="{DAA1558C-7135-43AC-9A5F-86111A8E2260}">
      <dsp:nvSpPr>
        <dsp:cNvPr id="0" name=""/>
        <dsp:cNvSpPr/>
      </dsp:nvSpPr>
      <dsp:spPr>
        <a:xfrm>
          <a:off x="0" y="4613075"/>
          <a:ext cx="8762915" cy="579600"/>
        </a:xfrm>
        <a:prstGeom prst="rect">
          <a:avLst/>
        </a:prstGeom>
        <a:solidFill>
          <a:schemeClr val="lt1">
            <a:alpha val="90000"/>
            <a:hueOff val="0"/>
            <a:satOff val="0"/>
            <a:lumOff val="0"/>
            <a:alphaOff val="0"/>
          </a:schemeClr>
        </a:solidFill>
        <a:ln w="19050" cap="rnd" cmpd="sng" algn="ctr">
          <a:solidFill>
            <a:schemeClr val="accent4">
              <a:hueOff val="-1528355"/>
              <a:satOff val="-10245"/>
              <a:lumOff val="-10589"/>
              <a:alphaOff val="0"/>
            </a:schemeClr>
          </a:solidFill>
          <a:prstDash val="solid"/>
        </a:ln>
        <a:effectLst/>
      </dsp:spPr>
      <dsp:style>
        <a:lnRef idx="2">
          <a:scrgbClr r="0" g="0" b="0"/>
        </a:lnRef>
        <a:fillRef idx="1">
          <a:scrgbClr r="0" g="0" b="0"/>
        </a:fillRef>
        <a:effectRef idx="0">
          <a:scrgbClr r="0" g="0" b="0"/>
        </a:effectRef>
        <a:fontRef idx="minor"/>
      </dsp:style>
    </dsp:sp>
    <dsp:sp modelId="{D19ECE99-B1B3-4021-A8C4-25B311B06D92}">
      <dsp:nvSpPr>
        <dsp:cNvPr id="0" name=""/>
        <dsp:cNvSpPr/>
      </dsp:nvSpPr>
      <dsp:spPr>
        <a:xfrm>
          <a:off x="533157" y="4273595"/>
          <a:ext cx="10663141" cy="678960"/>
        </a:xfrm>
        <a:prstGeom prst="roundRect">
          <a:avLst/>
        </a:prstGeom>
        <a:solidFill>
          <a:schemeClr val="accent4">
            <a:hueOff val="-1528355"/>
            <a:satOff val="-10245"/>
            <a:lumOff val="-1058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6308" tIns="0" rIns="296308" bIns="0" numCol="1" spcCol="1270" anchor="ctr" anchorCtr="0">
          <a:noAutofit/>
        </a:bodyPr>
        <a:lstStyle/>
        <a:p>
          <a:pPr lvl="0" algn="l" defTabSz="1066800">
            <a:lnSpc>
              <a:spcPct val="90000"/>
            </a:lnSpc>
            <a:spcBef>
              <a:spcPct val="0"/>
            </a:spcBef>
            <a:spcAft>
              <a:spcPct val="35000"/>
            </a:spcAft>
          </a:pPr>
          <a:r>
            <a:rPr lang="uk-UA" sz="2400" kern="1200" dirty="0" smtClean="0"/>
            <a:t>Зміцнення стійкості </a:t>
          </a:r>
          <a:r>
            <a:rPr lang="uk-UA" sz="2400" kern="1200" dirty="0" err="1" smtClean="0"/>
            <a:t>проєкту</a:t>
          </a:r>
          <a:r>
            <a:rPr lang="uk-UA" sz="2400" kern="1200" dirty="0" smtClean="0"/>
            <a:t> Ради Європи «Зміцнення громадської участі у демократичному процесі прийняття рішень в Україні»</a:t>
          </a:r>
          <a:endParaRPr lang="uk-UA" sz="2400" kern="1200" dirty="0"/>
        </a:p>
      </dsp:txBody>
      <dsp:txXfrm>
        <a:off x="566301" y="4306739"/>
        <a:ext cx="10596853"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924456D-4E22-49E4-8FB3-AAF03CA88848}" type="datetimeFigureOut">
              <a:rPr lang="uk-UA" smtClean="0"/>
              <a:t>09.02.2023</a:t>
            </a:fld>
            <a:endParaRPr lang="uk-UA"/>
          </a:p>
        </p:txBody>
      </p:sp>
      <p:sp>
        <p:nvSpPr>
          <p:cNvPr id="4" name="Місце для нижнього колонтитула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uk-UA"/>
          </a:p>
        </p:txBody>
      </p:sp>
      <p:sp>
        <p:nvSpPr>
          <p:cNvPr id="5" name="Місце для номера слайда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323B096-4B9B-4B44-A164-CFA408AC777E}" type="slidenum">
              <a:rPr lang="uk-UA" smtClean="0"/>
              <a:t>‹№›</a:t>
            </a:fld>
            <a:endParaRPr lang="uk-UA"/>
          </a:p>
        </p:txBody>
      </p:sp>
    </p:spTree>
    <p:extLst>
      <p:ext uri="{BB962C8B-B14F-4D97-AF65-F5344CB8AC3E}">
        <p14:creationId xmlns:p14="http://schemas.microsoft.com/office/powerpoint/2010/main" val="2899451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60" cy="498056"/>
          </a:xfrm>
          <a:prstGeom prst="rect">
            <a:avLst/>
          </a:prstGeom>
        </p:spPr>
        <p:txBody>
          <a:bodyPr vert="horz" lIns="92093" tIns="46047" rIns="92093" bIns="46047" rtlCol="0"/>
          <a:lstStyle>
            <a:lvl1pPr algn="l">
              <a:defRPr sz="1200"/>
            </a:lvl1pPr>
          </a:lstStyle>
          <a:p>
            <a:endParaRPr lang="uk-UA"/>
          </a:p>
        </p:txBody>
      </p:sp>
      <p:sp>
        <p:nvSpPr>
          <p:cNvPr id="3" name="Дата 2"/>
          <p:cNvSpPr>
            <a:spLocks noGrp="1"/>
          </p:cNvSpPr>
          <p:nvPr>
            <p:ph type="dt" idx="1"/>
          </p:nvPr>
        </p:nvSpPr>
        <p:spPr>
          <a:xfrm>
            <a:off x="3850442" y="0"/>
            <a:ext cx="2945660" cy="498056"/>
          </a:xfrm>
          <a:prstGeom prst="rect">
            <a:avLst/>
          </a:prstGeom>
        </p:spPr>
        <p:txBody>
          <a:bodyPr vert="horz" lIns="92093" tIns="46047" rIns="92093" bIns="46047" rtlCol="0"/>
          <a:lstStyle>
            <a:lvl1pPr algn="r">
              <a:defRPr sz="1200"/>
            </a:lvl1pPr>
          </a:lstStyle>
          <a:p>
            <a:fld id="{C3622694-3E98-495B-9AC2-4560A49FA0F6}" type="datetimeFigureOut">
              <a:rPr lang="uk-UA" smtClean="0"/>
              <a:t>09.02.2023</a:t>
            </a:fld>
            <a:endParaRPr lang="uk-UA"/>
          </a:p>
        </p:txBody>
      </p:sp>
      <p:sp>
        <p:nvSpPr>
          <p:cNvPr id="4" name="Образ слайда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2093" tIns="46047" rIns="92093" bIns="46047" rtlCol="0" anchor="ctr"/>
          <a:lstStyle/>
          <a:p>
            <a:endParaRPr lang="uk-UA"/>
          </a:p>
        </p:txBody>
      </p:sp>
      <p:sp>
        <p:nvSpPr>
          <p:cNvPr id="5" name="Заметки 4"/>
          <p:cNvSpPr>
            <a:spLocks noGrp="1"/>
          </p:cNvSpPr>
          <p:nvPr>
            <p:ph type="body" sz="quarter" idx="3"/>
          </p:nvPr>
        </p:nvSpPr>
        <p:spPr>
          <a:xfrm>
            <a:off x="679768" y="4777196"/>
            <a:ext cx="5438140" cy="3908614"/>
          </a:xfrm>
          <a:prstGeom prst="rect">
            <a:avLst/>
          </a:prstGeom>
        </p:spPr>
        <p:txBody>
          <a:bodyPr vert="horz" lIns="92093" tIns="46047" rIns="92093" bIns="46047"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4"/>
            <a:ext cx="2945660" cy="498055"/>
          </a:xfrm>
          <a:prstGeom prst="rect">
            <a:avLst/>
          </a:prstGeom>
        </p:spPr>
        <p:txBody>
          <a:bodyPr vert="horz" lIns="92093" tIns="46047" rIns="92093" bIns="46047" rtlCol="0" anchor="b"/>
          <a:lstStyle>
            <a:lvl1pPr algn="l">
              <a:defRPr sz="1200"/>
            </a:lvl1pPr>
          </a:lstStyle>
          <a:p>
            <a:endParaRPr lang="uk-UA"/>
          </a:p>
        </p:txBody>
      </p:sp>
      <p:sp>
        <p:nvSpPr>
          <p:cNvPr id="7" name="Номер слайда 6"/>
          <p:cNvSpPr>
            <a:spLocks noGrp="1"/>
          </p:cNvSpPr>
          <p:nvPr>
            <p:ph type="sldNum" sz="quarter" idx="5"/>
          </p:nvPr>
        </p:nvSpPr>
        <p:spPr>
          <a:xfrm>
            <a:off x="3850442" y="9428584"/>
            <a:ext cx="2945660" cy="498055"/>
          </a:xfrm>
          <a:prstGeom prst="rect">
            <a:avLst/>
          </a:prstGeom>
        </p:spPr>
        <p:txBody>
          <a:bodyPr vert="horz" lIns="92093" tIns="46047" rIns="92093" bIns="46047" rtlCol="0" anchor="b"/>
          <a:lstStyle>
            <a:lvl1pPr algn="r">
              <a:defRPr sz="1200"/>
            </a:lvl1pPr>
          </a:lstStyle>
          <a:p>
            <a:fld id="{29E55B81-7F25-40B8-ACCE-76898A42AFBD}" type="slidenum">
              <a:rPr lang="uk-UA" smtClean="0"/>
              <a:t>‹№›</a:t>
            </a:fld>
            <a:endParaRPr lang="uk-UA"/>
          </a:p>
        </p:txBody>
      </p:sp>
    </p:spTree>
    <p:extLst>
      <p:ext uri="{BB962C8B-B14F-4D97-AF65-F5344CB8AC3E}">
        <p14:creationId xmlns:p14="http://schemas.microsoft.com/office/powerpoint/2010/main" val="317312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defTabSz="920933" eaLnBrk="0" fontAlgn="base" hangingPunct="0">
              <a:spcBef>
                <a:spcPct val="0"/>
              </a:spcBef>
              <a:spcAft>
                <a:spcPct val="0"/>
              </a:spcAft>
              <a:defRPr/>
            </a:pPr>
            <a:fld id="{B53313B8-E5E8-4734-9CC9-23A011562194}" type="slidenum">
              <a:rPr lang="ru-RU">
                <a:solidFill>
                  <a:srgbClr val="000000"/>
                </a:solidFill>
                <a:latin typeface="Times New Roman" pitchFamily="18" charset="0"/>
              </a:rPr>
              <a:pPr defTabSz="920933" eaLnBrk="0" fontAlgn="base" hangingPunct="0">
                <a:spcBef>
                  <a:spcPct val="0"/>
                </a:spcBef>
                <a:spcAft>
                  <a:spcPct val="0"/>
                </a:spcAft>
                <a:defRPr/>
              </a:pPr>
              <a:t>9</a:t>
            </a:fld>
            <a:endParaRPr lang="ru-RU">
              <a:solidFill>
                <a:srgbClr val="000000"/>
              </a:solidFill>
              <a:latin typeface="Times New Roman" pitchFamily="18" charset="0"/>
            </a:endParaRPr>
          </a:p>
        </p:txBody>
      </p:sp>
    </p:spTree>
    <p:extLst>
      <p:ext uri="{BB962C8B-B14F-4D97-AF65-F5344CB8AC3E}">
        <p14:creationId xmlns:p14="http://schemas.microsoft.com/office/powerpoint/2010/main" val="442246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E55B81-7F25-40B8-ACCE-76898A42AFBD}" type="slidenum">
              <a:rPr kumimoji="0" lang="uk-U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uk-U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9740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gray">
          <a:xfrm>
            <a:off x="920752" y="3340101"/>
            <a:ext cx="10204449" cy="485775"/>
          </a:xfrm>
          <a:custGeom>
            <a:avLst/>
            <a:gdLst>
              <a:gd name="T0" fmla="*/ 2147483646 w 4128"/>
              <a:gd name="T1" fmla="*/ 2147483646 h 479"/>
              <a:gd name="T2" fmla="*/ 2147483646 w 4128"/>
              <a:gd name="T3" fmla="*/ 2147483646 h 479"/>
              <a:gd name="T4" fmla="*/ 2147483646 w 4128"/>
              <a:gd name="T5" fmla="*/ 2147483646 h 479"/>
              <a:gd name="T6" fmla="*/ 0 w 4128"/>
              <a:gd name="T7" fmla="*/ 2147483646 h 479"/>
              <a:gd name="T8" fmla="*/ 2147483646 w 4128"/>
              <a:gd name="T9" fmla="*/ 2147483646 h 4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sz="1800"/>
          </a:p>
        </p:txBody>
      </p:sp>
      <p:sp>
        <p:nvSpPr>
          <p:cNvPr id="265219" name="Rectangle 3"/>
          <p:cNvSpPr>
            <a:spLocks noGrp="1" noChangeArrowheads="1"/>
          </p:cNvSpPr>
          <p:nvPr>
            <p:ph type="ctrTitle"/>
          </p:nvPr>
        </p:nvSpPr>
        <p:spPr>
          <a:xfrm>
            <a:off x="914400" y="2286000"/>
            <a:ext cx="10363200" cy="1143000"/>
          </a:xfrm>
        </p:spPr>
        <p:txBody>
          <a:bodyPr/>
          <a:lstStyle>
            <a:lvl1pPr>
              <a:defRPr/>
            </a:lvl1pPr>
          </a:lstStyle>
          <a:p>
            <a:r>
              <a:rPr lang="ru-RU"/>
              <a:t>Щелчок правит образец заголовка</a:t>
            </a:r>
          </a:p>
        </p:txBody>
      </p:sp>
      <p:sp>
        <p:nvSpPr>
          <p:cNvPr id="265220" name="Rectangle 4"/>
          <p:cNvSpPr>
            <a:spLocks noGrp="1" noChangeArrowheads="1"/>
          </p:cNvSpPr>
          <p:nvPr>
            <p:ph type="subTitle" idx="1"/>
          </p:nvPr>
        </p:nvSpPr>
        <p:spPr>
          <a:xfrm>
            <a:off x="1828800" y="3886200"/>
            <a:ext cx="8534400" cy="1752600"/>
          </a:xfrm>
        </p:spPr>
        <p:txBody>
          <a:bodyPr/>
          <a:lstStyle>
            <a:lvl1pPr marL="0" indent="0" algn="ctr">
              <a:buFont typeface="Monotype Sorts" pitchFamily="2" charset="2"/>
              <a:buNone/>
              <a:defRPr/>
            </a:lvl1pPr>
          </a:lstStyle>
          <a:p>
            <a:r>
              <a:rPr lang="ru-RU"/>
              <a:t>Щелчок правит образец подзаголовка</a:t>
            </a:r>
          </a:p>
        </p:txBody>
      </p:sp>
      <p:sp>
        <p:nvSpPr>
          <p:cNvPr id="5" name="Rectangle 5"/>
          <p:cNvSpPr>
            <a:spLocks noGrp="1" noChangeArrowheads="1"/>
          </p:cNvSpPr>
          <p:nvPr>
            <p:ph type="dt" sz="half" idx="10"/>
          </p:nvPr>
        </p:nvSpPr>
        <p:spPr/>
        <p:txBody>
          <a:bodyPr/>
          <a:lstStyle>
            <a:lvl1pPr>
              <a:defRPr>
                <a:solidFill>
                  <a:srgbClr val="578963"/>
                </a:solidFill>
              </a:defRPr>
            </a:lvl1pPr>
          </a:lstStyle>
          <a:p>
            <a:pPr>
              <a:defRPr/>
            </a:pPr>
            <a:fld id="{8D9E7F26-0B38-4AAB-B6A1-F12DDC491BBC}" type="datetime1">
              <a:rPr lang="ru-RU"/>
              <a:pPr>
                <a:defRPr/>
              </a:pPr>
              <a:t>09.02.2023</a:t>
            </a:fld>
            <a:endParaRPr lang="ru-RU"/>
          </a:p>
        </p:txBody>
      </p:sp>
      <p:sp>
        <p:nvSpPr>
          <p:cNvPr id="6" name="Rectangle 6"/>
          <p:cNvSpPr>
            <a:spLocks noGrp="1" noChangeArrowheads="1"/>
          </p:cNvSpPr>
          <p:nvPr>
            <p:ph type="ftr" sz="quarter" idx="11"/>
          </p:nvPr>
        </p:nvSpPr>
        <p:spPr/>
        <p:txBody>
          <a:bodyPr/>
          <a:lstStyle>
            <a:lvl1pPr>
              <a:defRPr>
                <a:solidFill>
                  <a:srgbClr val="578963"/>
                </a:solidFill>
              </a:defRPr>
            </a:lvl1pPr>
          </a:lstStyle>
          <a:p>
            <a:pPr>
              <a:defRPr/>
            </a:pPr>
            <a:endParaRPr lang="ru-RU"/>
          </a:p>
        </p:txBody>
      </p:sp>
      <p:sp>
        <p:nvSpPr>
          <p:cNvPr id="7" name="Rectangle 7"/>
          <p:cNvSpPr>
            <a:spLocks noGrp="1" noChangeArrowheads="1"/>
          </p:cNvSpPr>
          <p:nvPr>
            <p:ph type="sldNum" sz="quarter" idx="12"/>
          </p:nvPr>
        </p:nvSpPr>
        <p:spPr/>
        <p:txBody>
          <a:bodyPr/>
          <a:lstStyle>
            <a:lvl1pPr>
              <a:defRPr>
                <a:solidFill>
                  <a:srgbClr val="578963"/>
                </a:solidFill>
              </a:defRPr>
            </a:lvl1pPr>
          </a:lstStyle>
          <a:p>
            <a:pPr>
              <a:defRPr/>
            </a:pPr>
            <a:fld id="{E6B2B3CF-DE16-42E9-8F32-7ECAF2DE3C11}" type="slidenum">
              <a:rPr lang="ru-RU" altLang="ru-RU"/>
              <a:pPr>
                <a:defRPr/>
              </a:pPr>
              <a:t>‹№›</a:t>
            </a:fld>
            <a:endParaRPr lang="ru-RU" altLang="ru-RU"/>
          </a:p>
        </p:txBody>
      </p:sp>
    </p:spTree>
    <p:extLst>
      <p:ext uri="{BB962C8B-B14F-4D97-AF65-F5344CB8AC3E}">
        <p14:creationId xmlns:p14="http://schemas.microsoft.com/office/powerpoint/2010/main" val="178623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81D52AD0-464A-4E34-8122-585CBAC8E965}" type="datetime1">
              <a:rPr lang="ru-RU"/>
              <a:pPr>
                <a:defRPr/>
              </a:pPr>
              <a:t>09.02.2023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A62915E-DDA3-4EB6-9CDD-89E2B7C0CCA1}" type="slidenum">
              <a:rPr lang="ru-RU" altLang="ru-RU"/>
              <a:pPr>
                <a:defRPr/>
              </a:pPr>
              <a:t>‹№›</a:t>
            </a:fld>
            <a:endParaRPr lang="ru-RU" altLang="ru-RU"/>
          </a:p>
        </p:txBody>
      </p:sp>
    </p:spTree>
    <p:extLst>
      <p:ext uri="{BB962C8B-B14F-4D97-AF65-F5344CB8AC3E}">
        <p14:creationId xmlns:p14="http://schemas.microsoft.com/office/powerpoint/2010/main" val="2229048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686800" y="457200"/>
            <a:ext cx="2590800" cy="56388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914400" y="457200"/>
            <a:ext cx="7569200" cy="5638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9A511220-035C-4632-BE6E-070866AB28DA}" type="datetime1">
              <a:rPr lang="ru-RU"/>
              <a:pPr>
                <a:defRPr/>
              </a:pPr>
              <a:t>09.02.2023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1EECE4B-FE20-4BE1-884E-8B47EA177F1D}" type="slidenum">
              <a:rPr lang="ru-RU" altLang="ru-RU"/>
              <a:pPr>
                <a:defRPr/>
              </a:pPr>
              <a:t>‹№›</a:t>
            </a:fld>
            <a:endParaRPr lang="ru-RU" altLang="ru-RU"/>
          </a:p>
        </p:txBody>
      </p:sp>
    </p:spTree>
    <p:extLst>
      <p:ext uri="{BB962C8B-B14F-4D97-AF65-F5344CB8AC3E}">
        <p14:creationId xmlns:p14="http://schemas.microsoft.com/office/powerpoint/2010/main" val="2251426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914400" y="457200"/>
            <a:ext cx="10363200" cy="5638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a:ln/>
        </p:spPr>
        <p:txBody>
          <a:bodyPr/>
          <a:lstStyle>
            <a:lvl1pPr>
              <a:defRPr/>
            </a:lvl1pPr>
          </a:lstStyle>
          <a:p>
            <a:pPr>
              <a:defRPr/>
            </a:pPr>
            <a:fld id="{ED5D169E-992F-4CA0-BE4A-48A33F8405BF}" type="datetime1">
              <a:rPr lang="ru-RU"/>
              <a:pPr>
                <a:defRPr/>
              </a:pPr>
              <a:t>09.02.2023</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C1AAB4C-FD83-4CE3-9318-D1AC9D1452DE}" type="slidenum">
              <a:rPr lang="ru-RU" altLang="ru-RU"/>
              <a:pPr>
                <a:defRPr/>
              </a:pPr>
              <a:t>‹№›</a:t>
            </a:fld>
            <a:endParaRPr lang="ru-RU" altLang="ru-RU"/>
          </a:p>
        </p:txBody>
      </p:sp>
    </p:spTree>
    <p:extLst>
      <p:ext uri="{BB962C8B-B14F-4D97-AF65-F5344CB8AC3E}">
        <p14:creationId xmlns:p14="http://schemas.microsoft.com/office/powerpoint/2010/main" val="331859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fld id="{11A2B631-940B-4B5D-8F09-F852936F69AF}"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DCB147C-2A1C-47E2-95A9-4A696A775CA0}" type="slidenum">
              <a:rPr lang="ru-RU" smtClean="0"/>
              <a:pPr>
                <a:defRPr/>
              </a:pPr>
              <a:t>‹№›</a:t>
            </a:fld>
            <a:endParaRPr lang="ru-RU"/>
          </a:p>
        </p:txBody>
      </p:sp>
    </p:spTree>
    <p:extLst>
      <p:ext uri="{BB962C8B-B14F-4D97-AF65-F5344CB8AC3E}">
        <p14:creationId xmlns:p14="http://schemas.microsoft.com/office/powerpoint/2010/main" val="2155429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5F16BC55-4C8F-4FF8-B007-D4BE70FAEE05}"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253EEB6-66BF-4FAD-8100-50E69E5EDBCB}" type="slidenum">
              <a:rPr lang="ru-RU" smtClean="0"/>
              <a:pPr>
                <a:defRPr/>
              </a:pPr>
              <a:t>‹№›</a:t>
            </a:fld>
            <a:endParaRPr lang="ru-RU"/>
          </a:p>
        </p:txBody>
      </p:sp>
    </p:spTree>
    <p:extLst>
      <p:ext uri="{BB962C8B-B14F-4D97-AF65-F5344CB8AC3E}">
        <p14:creationId xmlns:p14="http://schemas.microsoft.com/office/powerpoint/2010/main" val="2890332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0BF0D65D-D8A4-4370-8B1D-121932D454D6}"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F4EC716-1767-4DB2-A4D9-6B87533DA763}" type="slidenum">
              <a:rPr lang="ru-RU" smtClean="0"/>
              <a:pPr>
                <a:defRPr/>
              </a:pPr>
              <a:t>‹№›</a:t>
            </a:fld>
            <a:endParaRPr lang="ru-RU"/>
          </a:p>
        </p:txBody>
      </p:sp>
    </p:spTree>
    <p:extLst>
      <p:ext uri="{BB962C8B-B14F-4D97-AF65-F5344CB8AC3E}">
        <p14:creationId xmlns:p14="http://schemas.microsoft.com/office/powerpoint/2010/main" val="891683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fld id="{1226459F-BBD8-4D90-9064-851CF936E1D4}" type="datetime1">
              <a:rPr lang="ru-RU" smtClean="0"/>
              <a:pPr>
                <a:defRPr/>
              </a:pPr>
              <a:t>09.02.2023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94F4EB87-071B-46CC-8F1C-D4B560FAC1CC}" type="slidenum">
              <a:rPr lang="ru-RU" smtClean="0"/>
              <a:pPr>
                <a:defRPr/>
              </a:pPr>
              <a:t>‹№›</a:t>
            </a:fld>
            <a:endParaRPr lang="ru-RU"/>
          </a:p>
        </p:txBody>
      </p:sp>
    </p:spTree>
    <p:extLst>
      <p:ext uri="{BB962C8B-B14F-4D97-AF65-F5344CB8AC3E}">
        <p14:creationId xmlns:p14="http://schemas.microsoft.com/office/powerpoint/2010/main" val="2617236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fld id="{2E890133-BE42-4EB5-96D6-4A039508F1B5}" type="datetime1">
              <a:rPr lang="ru-RU" smtClean="0"/>
              <a:pPr>
                <a:defRPr/>
              </a:pPr>
              <a:t>09.02.2023</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B4C7828B-AC33-45AA-9E80-81D6FEEDFAAA}" type="slidenum">
              <a:rPr lang="ru-RU" smtClean="0"/>
              <a:pPr>
                <a:defRPr/>
              </a:pPr>
              <a:t>‹№›</a:t>
            </a:fld>
            <a:endParaRPr lang="ru-RU"/>
          </a:p>
        </p:txBody>
      </p:sp>
    </p:spTree>
    <p:extLst>
      <p:ext uri="{BB962C8B-B14F-4D97-AF65-F5344CB8AC3E}">
        <p14:creationId xmlns:p14="http://schemas.microsoft.com/office/powerpoint/2010/main" val="3505627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fld id="{E1B6A7B1-EEDA-43A2-BD8E-9D02DD890E2D}" type="datetime1">
              <a:rPr lang="ru-RU" smtClean="0"/>
              <a:pPr>
                <a:defRPr/>
              </a:pPr>
              <a:t>09.02.2023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5F8A90C6-0309-4269-B4E4-EEA8B9247FCD}" type="slidenum">
              <a:rPr lang="ru-RU" smtClean="0"/>
              <a:pPr>
                <a:defRPr/>
              </a:pPr>
              <a:t>‹№›</a:t>
            </a:fld>
            <a:endParaRPr lang="ru-RU"/>
          </a:p>
        </p:txBody>
      </p:sp>
    </p:spTree>
    <p:extLst>
      <p:ext uri="{BB962C8B-B14F-4D97-AF65-F5344CB8AC3E}">
        <p14:creationId xmlns:p14="http://schemas.microsoft.com/office/powerpoint/2010/main" val="795431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CB06B04-DA9E-4124-BBD0-9747386E2AB0}" type="datetime1">
              <a:rPr lang="ru-RU" smtClean="0"/>
              <a:pPr>
                <a:defRPr/>
              </a:pPr>
              <a:t>09.02.2023</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59F85C06-1F99-41C1-8C28-06AC8417134D}" type="slidenum">
              <a:rPr lang="ru-RU" smtClean="0"/>
              <a:pPr>
                <a:defRPr/>
              </a:pPr>
              <a:t>‹№›</a:t>
            </a:fld>
            <a:endParaRPr lang="ru-RU"/>
          </a:p>
        </p:txBody>
      </p:sp>
    </p:spTree>
    <p:extLst>
      <p:ext uri="{BB962C8B-B14F-4D97-AF65-F5344CB8AC3E}">
        <p14:creationId xmlns:p14="http://schemas.microsoft.com/office/powerpoint/2010/main" val="1446949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E35AE6DA-1A3E-49DE-B73D-034A5078FD4E}" type="datetime1">
              <a:rPr lang="ru-RU"/>
              <a:pPr>
                <a:defRPr/>
              </a:pPr>
              <a:t>09.02.2023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FE519FE-5655-454D-BCBD-5113265A86FE}" type="slidenum">
              <a:rPr lang="ru-RU" altLang="ru-RU"/>
              <a:pPr>
                <a:defRPr/>
              </a:pPr>
              <a:t>‹№›</a:t>
            </a:fld>
            <a:endParaRPr lang="ru-RU" altLang="ru-RU"/>
          </a:p>
        </p:txBody>
      </p:sp>
    </p:spTree>
    <p:extLst>
      <p:ext uri="{BB962C8B-B14F-4D97-AF65-F5344CB8AC3E}">
        <p14:creationId xmlns:p14="http://schemas.microsoft.com/office/powerpoint/2010/main" val="20617324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AAE62B58-CF46-4CFD-A94B-1A25D7866518}" type="datetime1">
              <a:rPr lang="ru-RU" smtClean="0"/>
              <a:pPr>
                <a:defRPr/>
              </a:pPr>
              <a:t>09.02.2023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6E1BB52-FC0E-4F04-9E9E-B451277871F7}" type="slidenum">
              <a:rPr lang="ru-RU" smtClean="0"/>
              <a:pPr>
                <a:defRPr/>
              </a:pPr>
              <a:t>‹№›</a:t>
            </a:fld>
            <a:endParaRPr lang="ru-RU"/>
          </a:p>
        </p:txBody>
      </p:sp>
    </p:spTree>
    <p:extLst>
      <p:ext uri="{BB962C8B-B14F-4D97-AF65-F5344CB8AC3E}">
        <p14:creationId xmlns:p14="http://schemas.microsoft.com/office/powerpoint/2010/main" val="1698636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BF5E8DA1-77D5-44F5-95D1-93597E95358E}" type="datetime1">
              <a:rPr lang="ru-RU" smtClean="0"/>
              <a:pPr>
                <a:defRPr/>
              </a:pPr>
              <a:t>09.02.2023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871BC976-EAF9-43FB-9752-F9281A2D1765}" type="slidenum">
              <a:rPr lang="ru-RU" smtClean="0"/>
              <a:pPr>
                <a:defRPr/>
              </a:pPr>
              <a:t>‹№›</a:t>
            </a:fld>
            <a:endParaRPr lang="ru-RU"/>
          </a:p>
        </p:txBody>
      </p:sp>
    </p:spTree>
    <p:extLst>
      <p:ext uri="{BB962C8B-B14F-4D97-AF65-F5344CB8AC3E}">
        <p14:creationId xmlns:p14="http://schemas.microsoft.com/office/powerpoint/2010/main" val="3186216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032799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74892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440228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8353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2996587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CB60B40B-90F7-45E4-B522-48551418C7F9}"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9A29BFA-7CAB-4E2F-8145-A1866F5FD9A1}" type="slidenum">
              <a:rPr lang="ru-RU" smtClean="0"/>
              <a:pPr>
                <a:defRPr/>
              </a:pPr>
              <a:t>‹№›</a:t>
            </a:fld>
            <a:endParaRPr lang="ru-RU"/>
          </a:p>
        </p:txBody>
      </p:sp>
    </p:spTree>
    <p:extLst>
      <p:ext uri="{BB962C8B-B14F-4D97-AF65-F5344CB8AC3E}">
        <p14:creationId xmlns:p14="http://schemas.microsoft.com/office/powerpoint/2010/main" val="4552716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A00538D6-00BD-4A28-A89E-264F7127E63E}" type="datetime1">
              <a:rPr lang="ru-RU" smtClean="0"/>
              <a:pPr>
                <a:defRPr/>
              </a:pPr>
              <a:t>09.02.2023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03C7D4E-BC56-4422-BB59-89EFED1090C2}" type="slidenum">
              <a:rPr lang="ru-RU" smtClean="0"/>
              <a:pPr>
                <a:defRPr/>
              </a:pPr>
              <a:t>‹№›</a:t>
            </a:fld>
            <a:endParaRPr lang="ru-RU"/>
          </a:p>
        </p:txBody>
      </p:sp>
    </p:spTree>
    <p:extLst>
      <p:ext uri="{BB962C8B-B14F-4D97-AF65-F5344CB8AC3E}">
        <p14:creationId xmlns:p14="http://schemas.microsoft.com/office/powerpoint/2010/main" val="2854995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8CBD2C2F-9DD7-42BA-825B-D3A7303FCA27}" type="datetime1">
              <a:rPr lang="ru-RU"/>
              <a:pPr>
                <a:defRPr/>
              </a:pPr>
              <a:t>09.02.2023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428BB6A-DC1C-42A2-BA66-5B81B6A9224B}" type="slidenum">
              <a:rPr lang="ru-RU" altLang="ru-RU"/>
              <a:pPr>
                <a:defRPr/>
              </a:pPr>
              <a:t>‹№›</a:t>
            </a:fld>
            <a:endParaRPr lang="ru-RU" altLang="ru-RU"/>
          </a:p>
        </p:txBody>
      </p:sp>
    </p:spTree>
    <p:extLst>
      <p:ext uri="{BB962C8B-B14F-4D97-AF65-F5344CB8AC3E}">
        <p14:creationId xmlns:p14="http://schemas.microsoft.com/office/powerpoint/2010/main" val="211541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a:defRPr/>
            </a:pPr>
            <a:fld id="{06FB2261-20C3-44DE-A1D4-5D8FD23745EE}" type="datetime1">
              <a:rPr lang="ru-RU"/>
              <a:pPr>
                <a:defRPr/>
              </a:pPr>
              <a:t>09.02.2023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92B9A3E2-D427-4570-8133-576C3A43446E}" type="slidenum">
              <a:rPr lang="ru-RU" altLang="ru-RU"/>
              <a:pPr>
                <a:defRPr/>
              </a:pPr>
              <a:t>‹№›</a:t>
            </a:fld>
            <a:endParaRPr lang="ru-RU" altLang="ru-RU"/>
          </a:p>
        </p:txBody>
      </p:sp>
    </p:spTree>
    <p:extLst>
      <p:ext uri="{BB962C8B-B14F-4D97-AF65-F5344CB8AC3E}">
        <p14:creationId xmlns:p14="http://schemas.microsoft.com/office/powerpoint/2010/main" val="857855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a:ln/>
        </p:spPr>
        <p:txBody>
          <a:bodyPr/>
          <a:lstStyle>
            <a:lvl1pPr>
              <a:defRPr/>
            </a:lvl1pPr>
          </a:lstStyle>
          <a:p>
            <a:pPr>
              <a:defRPr/>
            </a:pPr>
            <a:fld id="{98F1CB6E-62DC-486C-89CA-EBC0FCB05391}" type="datetime1">
              <a:rPr lang="ru-RU"/>
              <a:pPr>
                <a:defRPr/>
              </a:pPr>
              <a:t>09.02.2023</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8DF7B098-91BB-40A1-8ECC-C9CA7036B1AC}" type="slidenum">
              <a:rPr lang="ru-RU" altLang="ru-RU"/>
              <a:pPr>
                <a:defRPr/>
              </a:pPr>
              <a:t>‹№›</a:t>
            </a:fld>
            <a:endParaRPr lang="ru-RU" altLang="ru-RU"/>
          </a:p>
        </p:txBody>
      </p:sp>
    </p:spTree>
    <p:extLst>
      <p:ext uri="{BB962C8B-B14F-4D97-AF65-F5344CB8AC3E}">
        <p14:creationId xmlns:p14="http://schemas.microsoft.com/office/powerpoint/2010/main" val="610753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a:ln/>
        </p:spPr>
        <p:txBody>
          <a:bodyPr/>
          <a:lstStyle>
            <a:lvl1pPr>
              <a:defRPr/>
            </a:lvl1pPr>
          </a:lstStyle>
          <a:p>
            <a:pPr>
              <a:defRPr/>
            </a:pPr>
            <a:fld id="{BAC9A4F5-E48E-4464-8171-A68FAA879011}" type="datetime1">
              <a:rPr lang="ru-RU"/>
              <a:pPr>
                <a:defRPr/>
              </a:pPr>
              <a:t>09.02.2023</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11F87FC8-65CA-4602-A6B6-6D7162FEDFCF}" type="slidenum">
              <a:rPr lang="ru-RU" altLang="ru-RU"/>
              <a:pPr>
                <a:defRPr/>
              </a:pPr>
              <a:t>‹№›</a:t>
            </a:fld>
            <a:endParaRPr lang="ru-RU" altLang="ru-RU"/>
          </a:p>
        </p:txBody>
      </p:sp>
    </p:spTree>
    <p:extLst>
      <p:ext uri="{BB962C8B-B14F-4D97-AF65-F5344CB8AC3E}">
        <p14:creationId xmlns:p14="http://schemas.microsoft.com/office/powerpoint/2010/main" val="2762602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D673D1C-FBCC-4D0E-AF0C-04DDB5D69CC3}" type="datetime1">
              <a:rPr lang="ru-RU"/>
              <a:pPr>
                <a:defRPr/>
              </a:pPr>
              <a:t>09.02.2023</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FCE8C795-DD35-4C10-893F-E97B2F37B201}" type="slidenum">
              <a:rPr lang="ru-RU" altLang="ru-RU"/>
              <a:pPr>
                <a:defRPr/>
              </a:pPr>
              <a:t>‹№›</a:t>
            </a:fld>
            <a:endParaRPr lang="ru-RU" altLang="ru-RU"/>
          </a:p>
        </p:txBody>
      </p:sp>
    </p:spTree>
    <p:extLst>
      <p:ext uri="{BB962C8B-B14F-4D97-AF65-F5344CB8AC3E}">
        <p14:creationId xmlns:p14="http://schemas.microsoft.com/office/powerpoint/2010/main" val="95567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4AD8BCE2-206A-400D-8D7E-1FCA3355F8B6}" type="datetime1">
              <a:rPr lang="ru-RU"/>
              <a:pPr>
                <a:defRPr/>
              </a:pPr>
              <a:t>09.02.2023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3CF3746-F744-4B21-920A-E3CE34D7F4A1}" type="slidenum">
              <a:rPr lang="ru-RU" altLang="ru-RU"/>
              <a:pPr>
                <a:defRPr/>
              </a:pPr>
              <a:t>‹№›</a:t>
            </a:fld>
            <a:endParaRPr lang="ru-RU" altLang="ru-RU"/>
          </a:p>
        </p:txBody>
      </p:sp>
    </p:spTree>
    <p:extLst>
      <p:ext uri="{BB962C8B-B14F-4D97-AF65-F5344CB8AC3E}">
        <p14:creationId xmlns:p14="http://schemas.microsoft.com/office/powerpoint/2010/main" val="930054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53060FA9-E902-4CD9-BB3C-BFDE552D9344}" type="datetime1">
              <a:rPr lang="ru-RU"/>
              <a:pPr>
                <a:defRPr/>
              </a:pPr>
              <a:t>09.02.2023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F999E16-0657-436C-ABF2-4F15D0512975}" type="slidenum">
              <a:rPr lang="ru-RU" altLang="ru-RU"/>
              <a:pPr>
                <a:defRPr/>
              </a:pPr>
              <a:t>‹№›</a:t>
            </a:fld>
            <a:endParaRPr lang="ru-RU" altLang="ru-RU"/>
          </a:p>
        </p:txBody>
      </p:sp>
    </p:spTree>
    <p:extLst>
      <p:ext uri="{BB962C8B-B14F-4D97-AF65-F5344CB8AC3E}">
        <p14:creationId xmlns:p14="http://schemas.microsoft.com/office/powerpoint/2010/main" val="1505716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4572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a:t>Щелчок правит образец заголовка</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Щелчок правит 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26419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kumimoji="1" sz="1400" b="0">
                <a:solidFill>
                  <a:schemeClr val="bg2"/>
                </a:solidFill>
                <a:latin typeface="+mn-lt"/>
              </a:defRPr>
            </a:lvl1pPr>
          </a:lstStyle>
          <a:p>
            <a:pPr>
              <a:defRPr/>
            </a:pPr>
            <a:fld id="{37177E5E-9D30-4FFC-BC52-5FCF65C9D63C}" type="datetime1">
              <a:rPr lang="ru-RU"/>
              <a:pPr>
                <a:defRPr/>
              </a:pPr>
              <a:t>09.02.2023</a:t>
            </a:fld>
            <a:endParaRPr lang="ru-RU"/>
          </a:p>
        </p:txBody>
      </p:sp>
      <p:sp>
        <p:nvSpPr>
          <p:cNvPr id="26419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kumimoji="1" sz="1400" b="0">
                <a:solidFill>
                  <a:schemeClr val="bg2"/>
                </a:solidFill>
                <a:latin typeface="+mn-lt"/>
              </a:defRPr>
            </a:lvl1pPr>
          </a:lstStyle>
          <a:p>
            <a:pPr>
              <a:defRPr/>
            </a:pPr>
            <a:endParaRPr lang="ru-RU"/>
          </a:p>
        </p:txBody>
      </p:sp>
      <p:sp>
        <p:nvSpPr>
          <p:cNvPr id="26419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kumimoji="1" sz="1400" b="0">
                <a:solidFill>
                  <a:schemeClr val="bg2"/>
                </a:solidFill>
                <a:latin typeface="Times New Roman" panose="02020603050405020304" pitchFamily="18" charset="0"/>
              </a:defRPr>
            </a:lvl1pPr>
          </a:lstStyle>
          <a:p>
            <a:pPr>
              <a:defRPr/>
            </a:pPr>
            <a:fld id="{8C2353FA-8AFD-493F-9126-6702CFD19C41}" type="slidenum">
              <a:rPr lang="ru-RU" altLang="ru-RU"/>
              <a:pPr>
                <a:defRPr/>
              </a:pPr>
              <a:t>‹№›</a:t>
            </a:fld>
            <a:endParaRPr lang="ru-RU" altLang="ru-RU"/>
          </a:p>
        </p:txBody>
      </p:sp>
    </p:spTree>
    <p:extLst>
      <p:ext uri="{BB962C8B-B14F-4D97-AF65-F5344CB8AC3E}">
        <p14:creationId xmlns:p14="http://schemas.microsoft.com/office/powerpoint/2010/main" val="182857141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99492191-B54D-4362-BAF6-0A276D550CE2}" type="datetime1">
              <a:rPr lang="ru-RU" smtClean="0"/>
              <a:pPr>
                <a:defRPr/>
              </a:pPr>
              <a:t>09.02.2023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25947732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title"/>
          </p:nvPr>
        </p:nvSpPr>
        <p:spPr>
          <a:xfrm>
            <a:off x="1384418" y="1776519"/>
            <a:ext cx="8856984" cy="2806700"/>
          </a:xfrm>
        </p:spPr>
        <p:txBody>
          <a:bodyPr>
            <a:normAutofit fontScale="90000"/>
          </a:bodyPr>
          <a:lstStyle/>
          <a:p>
            <a:pPr algn="ctr"/>
            <a:r>
              <a:rPr lang="uk-UA" sz="4000" b="1" dirty="0">
                <a:solidFill>
                  <a:srgbClr val="009A46"/>
                </a:solidFill>
                <a:latin typeface="Arial" panose="020B0604020202020204" pitchFamily="34" charset="0"/>
                <a:cs typeface="Arial" panose="020B0604020202020204" pitchFamily="34" charset="0"/>
              </a:rPr>
              <a:t>ЗВІТ </a:t>
            </a:r>
            <a:r>
              <a:rPr lang="uk-UA" sz="4000" dirty="0">
                <a:solidFill>
                  <a:srgbClr val="009A46"/>
                </a:solidFill>
                <a:latin typeface="Arial" panose="020B0604020202020204" pitchFamily="34" charset="0"/>
                <a:cs typeface="Arial" panose="020B0604020202020204" pitchFamily="34" charset="0"/>
              </a:rPr>
              <a:t/>
            </a:r>
            <a:br>
              <a:rPr lang="uk-UA" sz="4000" dirty="0">
                <a:solidFill>
                  <a:srgbClr val="009A46"/>
                </a:solidFill>
                <a:latin typeface="Arial" panose="020B0604020202020204" pitchFamily="34" charset="0"/>
                <a:cs typeface="Arial" panose="020B0604020202020204" pitchFamily="34" charset="0"/>
              </a:rPr>
            </a:br>
            <a:r>
              <a:rPr lang="uk-UA" sz="4000" b="1" dirty="0">
                <a:solidFill>
                  <a:srgbClr val="009A46"/>
                </a:solidFill>
                <a:latin typeface="Arial" panose="020B0604020202020204" pitchFamily="34" charset="0"/>
                <a:cs typeface="Arial" panose="020B0604020202020204" pitchFamily="34" charset="0"/>
              </a:rPr>
              <a:t>ПРО РОБОТУ </a:t>
            </a:r>
            <a:r>
              <a:rPr lang="uk-UA" b="1" dirty="0">
                <a:solidFill>
                  <a:srgbClr val="009A46"/>
                </a:solidFill>
                <a:latin typeface="Arial" panose="020B0604020202020204" pitchFamily="34" charset="0"/>
                <a:cs typeface="Arial" panose="020B0604020202020204" pitchFamily="34" charset="0"/>
              </a:rPr>
              <a:t/>
            </a:r>
            <a:br>
              <a:rPr lang="uk-UA" b="1" dirty="0">
                <a:solidFill>
                  <a:srgbClr val="009A46"/>
                </a:solidFill>
                <a:latin typeface="Arial" panose="020B0604020202020204" pitchFamily="34" charset="0"/>
                <a:cs typeface="Arial" panose="020B0604020202020204" pitchFamily="34" charset="0"/>
              </a:rPr>
            </a:br>
            <a:r>
              <a:rPr lang="uk-UA" b="1" dirty="0">
                <a:solidFill>
                  <a:srgbClr val="0066FF"/>
                </a:solidFill>
                <a:latin typeface="Arial" panose="020B0604020202020204" pitchFamily="34" charset="0"/>
                <a:cs typeface="Arial" panose="020B0604020202020204" pitchFamily="34" charset="0"/>
              </a:rPr>
              <a:t>ДЕПАРТАМЕНТУ ФІНАНСОВОЇ ПОЛІТИКИ </a:t>
            </a:r>
            <a:br>
              <a:rPr lang="uk-UA" b="1" dirty="0">
                <a:solidFill>
                  <a:srgbClr val="0066FF"/>
                </a:solidFill>
                <a:latin typeface="Arial" panose="020B0604020202020204" pitchFamily="34" charset="0"/>
                <a:cs typeface="Arial" panose="020B0604020202020204" pitchFamily="34" charset="0"/>
              </a:rPr>
            </a:br>
            <a:r>
              <a:rPr lang="uk-UA" b="1" dirty="0">
                <a:solidFill>
                  <a:srgbClr val="0066FF"/>
                </a:solidFill>
                <a:latin typeface="Arial" panose="020B0604020202020204" pitchFamily="34" charset="0"/>
                <a:cs typeface="Arial" panose="020B0604020202020204" pitchFamily="34" charset="0"/>
              </a:rPr>
              <a:t>ЛЬВІВСЬКОЇ МІСЬКОЇ РАДИ</a:t>
            </a:r>
            <a:r>
              <a:rPr lang="uk-UA" sz="4400" dirty="0">
                <a:solidFill>
                  <a:srgbClr val="0066FF"/>
                </a:solidFill>
                <a:latin typeface="Arial" panose="020B0604020202020204" pitchFamily="34" charset="0"/>
                <a:cs typeface="Arial" panose="020B0604020202020204" pitchFamily="34" charset="0"/>
              </a:rPr>
              <a:t/>
            </a:r>
            <a:br>
              <a:rPr lang="uk-UA" sz="4400" dirty="0">
                <a:solidFill>
                  <a:srgbClr val="0066FF"/>
                </a:solidFill>
                <a:latin typeface="Arial" panose="020B0604020202020204" pitchFamily="34" charset="0"/>
                <a:cs typeface="Arial" panose="020B0604020202020204" pitchFamily="34" charset="0"/>
              </a:rPr>
            </a:br>
            <a:r>
              <a:rPr lang="uk-UA" sz="4000" b="1" dirty="0">
                <a:solidFill>
                  <a:srgbClr val="008E40"/>
                </a:solidFill>
                <a:latin typeface="Arial" panose="020B0604020202020204" pitchFamily="34" charset="0"/>
                <a:cs typeface="Arial" panose="020B0604020202020204" pitchFamily="34" charset="0"/>
              </a:rPr>
              <a:t>ЗА </a:t>
            </a:r>
            <a:r>
              <a:rPr lang="uk-UA" sz="4000" b="1" dirty="0" smtClean="0">
                <a:solidFill>
                  <a:srgbClr val="008E40"/>
                </a:solidFill>
                <a:latin typeface="Arial" panose="020B0604020202020204" pitchFamily="34" charset="0"/>
                <a:cs typeface="Arial" panose="020B0604020202020204" pitchFamily="34" charset="0"/>
              </a:rPr>
              <a:t>2022 </a:t>
            </a:r>
            <a:r>
              <a:rPr lang="uk-UA" sz="4000" b="1" dirty="0">
                <a:solidFill>
                  <a:srgbClr val="008E40"/>
                </a:solidFill>
                <a:latin typeface="Arial" panose="020B0604020202020204" pitchFamily="34" charset="0"/>
                <a:cs typeface="Arial" panose="020B0604020202020204" pitchFamily="34" charset="0"/>
              </a:rPr>
              <a:t>РІК</a:t>
            </a:r>
            <a:endParaRPr lang="ru-RU" sz="4000" b="1" dirty="0">
              <a:solidFill>
                <a:srgbClr val="008E40"/>
              </a:solidFill>
              <a:latin typeface="Arial" panose="020B0604020202020204" pitchFamily="34" charset="0"/>
              <a:cs typeface="Arial" panose="020B0604020202020204" pitchFamily="34" charset="0"/>
            </a:endParaRPr>
          </a:p>
        </p:txBody>
      </p:sp>
      <p:sp>
        <p:nvSpPr>
          <p:cNvPr id="3075" name="Rectangle 8"/>
          <p:cNvSpPr>
            <a:spLocks noChangeArrowheads="1"/>
          </p:cNvSpPr>
          <p:nvPr/>
        </p:nvSpPr>
        <p:spPr bwMode="auto">
          <a:xfrm>
            <a:off x="2279650" y="5373688"/>
            <a:ext cx="7772400" cy="1143000"/>
          </a:xfrm>
          <a:prstGeom prst="rect">
            <a:avLst/>
          </a:prstGeom>
          <a:noFill/>
          <a:ln w="9525">
            <a:noFill/>
            <a:miter lim="800000"/>
            <a:headEnd/>
            <a:tailEnd/>
          </a:ln>
        </p:spPr>
        <p:txBody>
          <a:bodyPr anchor="b"/>
          <a:lstStyle/>
          <a:p>
            <a:pPr eaLnBrk="0" fontAlgn="base" hangingPunct="0">
              <a:spcBef>
                <a:spcPct val="0"/>
              </a:spcBef>
              <a:spcAft>
                <a:spcPct val="0"/>
              </a:spcAft>
            </a:pPr>
            <a:endParaRPr kumimoji="1" lang="ru-RU" sz="4400">
              <a:solidFill>
                <a:srgbClr val="000000"/>
              </a:solidFill>
              <a:latin typeface="Times New Roman" pitchFamily="18" charset="0"/>
            </a:endParaRPr>
          </a:p>
        </p:txBody>
      </p:sp>
      <p:pic>
        <p:nvPicPr>
          <p:cNvPr id="6" name="Рисунок 65">
            <a:extLst>
              <a:ext uri="{FF2B5EF4-FFF2-40B4-BE49-F238E27FC236}">
                <a16:creationId xmlns:a16="http://schemas.microsoft.com/office/drawing/2014/main" id="{ED76EF8D-2426-27C4-9FD9-525B143B97F2}"/>
              </a:ext>
            </a:extLst>
          </p:cNvPr>
          <p:cNvPicPr>
            <a:picLocks noChangeAspect="1"/>
          </p:cNvPicPr>
          <p:nvPr/>
        </p:nvPicPr>
        <p:blipFill rotWithShape="1">
          <a:blip r:embed="rId2"/>
          <a:srcRect l="18075" t="21359" r="68927" b="54656"/>
          <a:stretch/>
        </p:blipFill>
        <p:spPr>
          <a:xfrm>
            <a:off x="4667435" y="4465235"/>
            <a:ext cx="2290951" cy="2378017"/>
          </a:xfrm>
          <a:prstGeom prst="rect">
            <a:avLst/>
          </a:prstGeom>
          <a:effectLst>
            <a:glow>
              <a:schemeClr val="accent1">
                <a:alpha val="0"/>
              </a:schemeClr>
            </a:glow>
            <a:softEdge rad="0"/>
          </a:effectLst>
        </p:spPr>
      </p:pic>
    </p:spTree>
    <p:extLst>
      <p:ext uri="{BB962C8B-B14F-4D97-AF65-F5344CB8AC3E}">
        <p14:creationId xmlns:p14="http://schemas.microsoft.com/office/powerpoint/2010/main" val="2458178784"/>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кутник 2"/>
          <p:cNvSpPr/>
          <p:nvPr/>
        </p:nvSpPr>
        <p:spPr>
          <a:xfrm>
            <a:off x="1406923" y="471223"/>
            <a:ext cx="9535367" cy="2000548"/>
          </a:xfrm>
          <a:prstGeom prst="rect">
            <a:avLst/>
          </a:prstGeom>
        </p:spPr>
        <p:txBody>
          <a:bodyPr wrap="square">
            <a:spAutoFit/>
          </a:bodyPr>
          <a:lstStyle/>
          <a:p>
            <a:pPr algn="ctr" eaLnBrk="0" fontAlgn="base" hangingPunct="0">
              <a:spcBef>
                <a:spcPct val="0"/>
              </a:spcBef>
              <a:spcAft>
                <a:spcPct val="0"/>
              </a:spcAft>
            </a:pPr>
            <a:r>
              <a:rPr lang="ru-RU" sz="2800" b="1" dirty="0">
                <a:solidFill>
                  <a:srgbClr val="0070C0"/>
                </a:solidFill>
                <a:latin typeface="Arial" pitchFamily="34" charset="0"/>
              </a:rPr>
              <a:t>РЕЄСТР </a:t>
            </a:r>
          </a:p>
          <a:p>
            <a:pPr algn="ctr" eaLnBrk="0" fontAlgn="base" hangingPunct="0">
              <a:spcBef>
                <a:spcPct val="0"/>
              </a:spcBef>
              <a:spcAft>
                <a:spcPct val="0"/>
              </a:spcAft>
            </a:pPr>
            <a:r>
              <a:rPr lang="ru-RU" sz="2400" b="1" dirty="0">
                <a:solidFill>
                  <a:srgbClr val="0070C0"/>
                </a:solidFill>
                <a:latin typeface="Arial" pitchFamily="34" charset="0"/>
              </a:rPr>
              <a:t>ЗАВДАНЬ ВІД </a:t>
            </a:r>
            <a:r>
              <a:rPr lang="uk-UA" sz="2400" b="1" dirty="0">
                <a:solidFill>
                  <a:srgbClr val="0070C0"/>
                </a:solidFill>
                <a:latin typeface="Arial" pitchFamily="34" charset="0"/>
              </a:rPr>
              <a:t>МІНІСТЕРСТВА ФІНАНСІВ УКРАЇНИ, </a:t>
            </a:r>
            <a:r>
              <a:rPr lang="ru-RU" sz="2400" b="1" dirty="0">
                <a:solidFill>
                  <a:srgbClr val="0070C0"/>
                </a:solidFill>
                <a:latin typeface="Arial" pitchFamily="34" charset="0"/>
              </a:rPr>
              <a:t>ДЕПАРТАМЕНТУ ФІНАНСІВ ЛОДА ТА ЛЬВІВСЬКОЇ ОДА, ЯКІ ВИКОНАНІ ПРАЦІВНИКАМИ ДЕПАРТАМЕНТУ ФІНАНСОВОЇ ПОЛІТИКИ У </a:t>
            </a:r>
            <a:r>
              <a:rPr lang="ru-RU" sz="2400" b="1" dirty="0" smtClean="0">
                <a:solidFill>
                  <a:srgbClr val="0070C0"/>
                </a:solidFill>
                <a:latin typeface="Arial" pitchFamily="34" charset="0"/>
              </a:rPr>
              <a:t>2022 </a:t>
            </a:r>
            <a:r>
              <a:rPr lang="ru-RU" sz="2400" b="1" dirty="0">
                <a:solidFill>
                  <a:srgbClr val="0070C0"/>
                </a:solidFill>
                <a:latin typeface="Arial" pitchFamily="34" charset="0"/>
              </a:rPr>
              <a:t>РОЦІ</a:t>
            </a:r>
          </a:p>
        </p:txBody>
      </p:sp>
      <p:graphicFrame>
        <p:nvGraphicFramePr>
          <p:cNvPr id="7" name="Таблица 6"/>
          <p:cNvGraphicFramePr>
            <a:graphicFrameLocks noGrp="1"/>
          </p:cNvGraphicFramePr>
          <p:nvPr>
            <p:extLst>
              <p:ext uri="{D42A27DB-BD31-4B8C-83A1-F6EECF244321}">
                <p14:modId xmlns:p14="http://schemas.microsoft.com/office/powerpoint/2010/main" val="683235929"/>
              </p:ext>
            </p:extLst>
          </p:nvPr>
        </p:nvGraphicFramePr>
        <p:xfrm>
          <a:off x="834510" y="2559083"/>
          <a:ext cx="10680191" cy="3294101"/>
        </p:xfrm>
        <a:graphic>
          <a:graphicData uri="http://schemas.openxmlformats.org/drawingml/2006/table">
            <a:tbl>
              <a:tblPr lastRow="1" bandRow="1">
                <a:tableStyleId>{85BE263C-DBD7-4A20-BB59-AAB30ACAA65A}</a:tableStyleId>
              </a:tblPr>
              <a:tblGrid>
                <a:gridCol w="4670711">
                  <a:extLst>
                    <a:ext uri="{9D8B030D-6E8A-4147-A177-3AD203B41FA5}">
                      <a16:colId xmlns:a16="http://schemas.microsoft.com/office/drawing/2014/main" val="85248078"/>
                    </a:ext>
                  </a:extLst>
                </a:gridCol>
                <a:gridCol w="2663678">
                  <a:extLst>
                    <a:ext uri="{9D8B030D-6E8A-4147-A177-3AD203B41FA5}">
                      <a16:colId xmlns:a16="http://schemas.microsoft.com/office/drawing/2014/main" val="1932726762"/>
                    </a:ext>
                  </a:extLst>
                </a:gridCol>
                <a:gridCol w="1598733">
                  <a:extLst>
                    <a:ext uri="{9D8B030D-6E8A-4147-A177-3AD203B41FA5}">
                      <a16:colId xmlns:a16="http://schemas.microsoft.com/office/drawing/2014/main" val="4053915618"/>
                    </a:ext>
                  </a:extLst>
                </a:gridCol>
                <a:gridCol w="1747069">
                  <a:extLst>
                    <a:ext uri="{9D8B030D-6E8A-4147-A177-3AD203B41FA5}">
                      <a16:colId xmlns:a16="http://schemas.microsoft.com/office/drawing/2014/main" val="2536073912"/>
                    </a:ext>
                  </a:extLst>
                </a:gridCol>
              </a:tblGrid>
              <a:tr h="420033">
                <a:tc rowSpan="3">
                  <a:txBody>
                    <a:bodyPr/>
                    <a:lstStyle/>
                    <a:p>
                      <a:pPr algn="ctr" fontAlgn="ctr">
                        <a:tabLst>
                          <a:tab pos="2598738" algn="l"/>
                        </a:tabLst>
                      </a:pPr>
                      <a:r>
                        <a:rPr lang="ru-RU" sz="1600" b="1" u="none" strike="noStrike" dirty="0">
                          <a:solidFill>
                            <a:schemeClr val="tx1">
                              <a:lumMod val="95000"/>
                              <a:lumOff val="5000"/>
                            </a:schemeClr>
                          </a:solidFill>
                          <a:effectLst/>
                        </a:rPr>
                        <a:t>ЗМІСТ ІНФОРМАЦІЇ</a:t>
                      </a:r>
                      <a:endParaRPr lang="ru-RU" sz="16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600" b="1" u="none" strike="noStrike" dirty="0">
                          <a:solidFill>
                            <a:schemeClr val="tx1">
                              <a:lumMod val="95000"/>
                              <a:lumOff val="5000"/>
                            </a:schemeClr>
                          </a:solidFill>
                          <a:effectLst/>
                        </a:rPr>
                        <a:t>КІЛЬКІСТЬ ІНФОРМАЦІЙ </a:t>
                      </a:r>
                    </a:p>
                    <a:p>
                      <a:pPr algn="ctr" fontAlgn="ctr"/>
                      <a:r>
                        <a:rPr lang="ru-RU" sz="1600" b="1" u="none" strike="noStrike" dirty="0">
                          <a:solidFill>
                            <a:schemeClr val="tx1">
                              <a:lumMod val="95000"/>
                              <a:lumOff val="5000"/>
                            </a:schemeClr>
                          </a:solidFill>
                          <a:effectLst/>
                        </a:rPr>
                        <a:t>В РІК</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gridSpan="2">
                  <a:txBody>
                    <a:bodyPr/>
                    <a:lstStyle/>
                    <a:p>
                      <a:pPr algn="ctr" fontAlgn="ctr"/>
                      <a:r>
                        <a:rPr lang="ru-RU" sz="1800" b="1" u="none" strike="noStrike" dirty="0">
                          <a:solidFill>
                            <a:schemeClr val="tx1">
                              <a:lumMod val="95000"/>
                              <a:lumOff val="5000"/>
                            </a:schemeClr>
                          </a:solidFill>
                          <a:effectLst/>
                        </a:rPr>
                        <a:t>ІНФОРМАЦІЇ, ЯКІ ПОДАЮТЬСЯ </a:t>
                      </a:r>
                      <a:endParaRPr lang="ru-RU" sz="16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tc>
                <a:extLst>
                  <a:ext uri="{0D108BD9-81ED-4DB2-BD59-A6C34878D82A}">
                    <a16:rowId xmlns:a16="http://schemas.microsoft.com/office/drawing/2014/main" val="1548387950"/>
                  </a:ext>
                </a:extLst>
              </a:tr>
              <a:tr h="362097">
                <a:tc vMerge="1">
                  <a:txBody>
                    <a:bodyPr/>
                    <a:lstStyle/>
                    <a:p>
                      <a:endParaRPr lang="ru-RU"/>
                    </a:p>
                  </a:txBody>
                  <a:tcPr/>
                </a:tc>
                <a:tc vMerge="1">
                  <a:txBody>
                    <a:bodyPr/>
                    <a:lstStyle/>
                    <a:p>
                      <a:endParaRPr lang="ru-RU"/>
                    </a:p>
                  </a:txBody>
                  <a:tcPr/>
                </a:tc>
                <a:tc>
                  <a:txBody>
                    <a:bodyPr/>
                    <a:lstStyle/>
                    <a:p>
                      <a:pPr algn="ctr"/>
                      <a:r>
                        <a:rPr lang="ru-RU" sz="2000" b="1" u="none" strike="noStrike">
                          <a:solidFill>
                            <a:schemeClr val="tx1">
                              <a:lumMod val="95000"/>
                              <a:lumOff val="5000"/>
                            </a:schemeClr>
                          </a:solidFill>
                          <a:effectLst/>
                        </a:rPr>
                        <a:t>В МФУ</a:t>
                      </a:r>
                      <a:endParaRPr lang="uk-UA"/>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a:r>
                        <a:rPr lang="ru-RU" sz="2000" b="1" u="none" strike="noStrike" dirty="0">
                          <a:solidFill>
                            <a:schemeClr val="tx1">
                              <a:lumMod val="95000"/>
                              <a:lumOff val="5000"/>
                            </a:schemeClr>
                          </a:solidFill>
                          <a:effectLst/>
                        </a:rPr>
                        <a:t>В ДФ ЛОДА</a:t>
                      </a:r>
                      <a:endParaRPr lang="uk-UA" dirty="0"/>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extLst>
                  <a:ext uri="{0D108BD9-81ED-4DB2-BD59-A6C34878D82A}">
                    <a16:rowId xmlns:a16="http://schemas.microsoft.com/office/drawing/2014/main" val="1899421147"/>
                  </a:ext>
                </a:extLst>
              </a:tr>
              <a:tr h="633668">
                <a:tc vMerge="1">
                  <a:txBody>
                    <a:bodyPr/>
                    <a:lstStyle/>
                    <a:p>
                      <a:endParaRPr lang="ru-RU"/>
                    </a:p>
                  </a:txBody>
                  <a:tcPr/>
                </a:tc>
                <a:tc vMerge="1">
                  <a:txBody>
                    <a:bodyPr/>
                    <a:lstStyle/>
                    <a:p>
                      <a:endParaRPr lang="ru-RU"/>
                    </a:p>
                  </a:txBody>
                  <a:tcPr/>
                </a:tc>
                <a:tc>
                  <a:txBody>
                    <a:bodyPr/>
                    <a:lstStyle/>
                    <a:p>
                      <a:pPr algn="ctr"/>
                      <a:r>
                        <a:rPr lang="ru-RU" sz="1200" b="1" u="none" strike="noStrike" dirty="0">
                          <a:solidFill>
                            <a:schemeClr val="tx1">
                              <a:lumMod val="95000"/>
                              <a:lumOff val="5000"/>
                            </a:schemeClr>
                          </a:solidFill>
                          <a:effectLst/>
                        </a:rPr>
                        <a:t>КІЛЬКІСТЬ ІНФОРМАЦІЙ В РІК</a:t>
                      </a:r>
                      <a:endParaRPr lang="uk-UA" sz="2800" dirty="0"/>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1200" b="1" u="none" strike="noStrike" dirty="0">
                          <a:solidFill>
                            <a:schemeClr val="tx1">
                              <a:lumMod val="95000"/>
                              <a:lumOff val="5000"/>
                            </a:schemeClr>
                          </a:solidFill>
                          <a:effectLst/>
                        </a:rPr>
                        <a:t>КІЛЬКІСТЬ ІНФОРМАЦІЙ В РІК</a:t>
                      </a:r>
                      <a:endParaRPr lang="ru-RU" sz="12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extLst>
                  <a:ext uri="{0D108BD9-81ED-4DB2-BD59-A6C34878D82A}">
                    <a16:rowId xmlns:a16="http://schemas.microsoft.com/office/drawing/2014/main" val="2931812933"/>
                  </a:ext>
                </a:extLst>
              </a:tr>
              <a:tr h="325294">
                <a:tc gridSpan="4">
                  <a:txBody>
                    <a:bodyPr/>
                    <a:lstStyle/>
                    <a:p>
                      <a:pPr algn="ctr" fontAlgn="ct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283649325"/>
                  </a:ext>
                </a:extLst>
              </a:tr>
              <a:tr h="245481">
                <a:tc>
                  <a:txBody>
                    <a:bodyPr/>
                    <a:lstStyle/>
                    <a:p>
                      <a:pPr algn="ctr" fontAlgn="ctr"/>
                      <a:r>
                        <a:rPr lang="ru-RU" sz="1800" b="1" u="none" strike="noStrike" dirty="0" err="1">
                          <a:solidFill>
                            <a:srgbClr val="008000"/>
                          </a:solidFill>
                          <a:effectLst/>
                        </a:rPr>
                        <a:t>постійних</a:t>
                      </a:r>
                      <a:r>
                        <a:rPr lang="ru-RU" sz="1800" b="1" u="none" strike="noStrike" dirty="0">
                          <a:solidFill>
                            <a:srgbClr val="008000"/>
                          </a:solidFill>
                          <a:effectLst/>
                        </a:rPr>
                        <a:t> </a:t>
                      </a:r>
                      <a:r>
                        <a:rPr lang="ru-RU" sz="1800" b="1" u="none" strike="noStrike" dirty="0" err="1">
                          <a:solidFill>
                            <a:srgbClr val="008000"/>
                          </a:solidFill>
                          <a:effectLst/>
                        </a:rPr>
                        <a:t>інформацій</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i="0" u="none" strike="noStrike" dirty="0" smtClean="0">
                          <a:solidFill>
                            <a:srgbClr val="008000"/>
                          </a:solidFill>
                          <a:effectLst/>
                          <a:latin typeface="+mn-lt"/>
                        </a:rPr>
                        <a:t>225</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u="none" strike="noStrike" dirty="0" smtClean="0">
                          <a:solidFill>
                            <a:srgbClr val="008000"/>
                          </a:solidFill>
                          <a:effectLst/>
                        </a:rPr>
                        <a:t>55</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a:r>
                        <a:rPr lang="uk-UA" sz="2000" b="1" u="none" strike="noStrike" dirty="0" smtClean="0">
                          <a:solidFill>
                            <a:srgbClr val="008000"/>
                          </a:solidFill>
                          <a:effectLst/>
                        </a:rPr>
                        <a:t>170</a:t>
                      </a:r>
                      <a:endParaRPr lang="uk-UA" dirty="0"/>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718365156"/>
                  </a:ext>
                </a:extLst>
              </a:tr>
              <a:tr h="356092">
                <a:tc>
                  <a:txBody>
                    <a:bodyPr/>
                    <a:lstStyle/>
                    <a:p>
                      <a:pPr algn="ctr" fontAlgn="ctr"/>
                      <a:r>
                        <a:rPr lang="ru-RU" sz="1800" b="1" u="none" strike="noStrike" dirty="0" err="1">
                          <a:solidFill>
                            <a:srgbClr val="0070C0"/>
                          </a:solidFill>
                          <a:effectLst/>
                        </a:rPr>
                        <a:t>разових</a:t>
                      </a:r>
                      <a:r>
                        <a:rPr lang="ru-RU" sz="1800" b="1" u="none" strike="noStrike" dirty="0">
                          <a:solidFill>
                            <a:srgbClr val="0070C0"/>
                          </a:solidFill>
                          <a:effectLst/>
                        </a:rPr>
                        <a:t> </a:t>
                      </a:r>
                      <a:r>
                        <a:rPr lang="ru-RU" sz="1800" b="1" u="none" strike="noStrike" dirty="0" err="1">
                          <a:solidFill>
                            <a:srgbClr val="0070C0"/>
                          </a:solidFill>
                          <a:effectLst/>
                        </a:rPr>
                        <a:t>завдань</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i="0" u="none" strike="noStrike" dirty="0" smtClean="0">
                          <a:solidFill>
                            <a:srgbClr val="0070C0"/>
                          </a:solidFill>
                          <a:effectLst/>
                          <a:latin typeface="+mn-lt"/>
                        </a:rPr>
                        <a:t>237</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u="none" strike="noStrike" dirty="0" smtClean="0">
                          <a:solidFill>
                            <a:srgbClr val="0070C0"/>
                          </a:solidFill>
                          <a:effectLst/>
                        </a:rPr>
                        <a:t>92</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a:r>
                        <a:rPr lang="uk-UA" sz="2000" b="1" u="none" strike="noStrike" dirty="0" smtClean="0">
                          <a:solidFill>
                            <a:srgbClr val="0070C0"/>
                          </a:solidFill>
                          <a:effectLst/>
                        </a:rPr>
                        <a:t>145</a:t>
                      </a:r>
                      <a:endParaRPr lang="uk-UA" dirty="0"/>
                    </a:p>
                  </a:txBody>
                  <a:tcPr marL="5589" marR="5589" marT="5589" marB="0" anchor="ctr"/>
                </a:tc>
                <a:extLst>
                  <a:ext uri="{0D108BD9-81ED-4DB2-BD59-A6C34878D82A}">
                    <a16:rowId xmlns:a16="http://schemas.microsoft.com/office/drawing/2014/main" val="1418129233"/>
                  </a:ext>
                </a:extLst>
              </a:tr>
              <a:tr h="356092">
                <a:tc>
                  <a:txBody>
                    <a:bodyPr/>
                    <a:lstStyle/>
                    <a:p>
                      <a:pPr algn="ctr" fontAlgn="ctr"/>
                      <a:r>
                        <a:rPr lang="ru-RU" sz="1800" b="1" u="none" strike="noStrike" dirty="0" err="1" smtClean="0">
                          <a:solidFill>
                            <a:srgbClr val="002060"/>
                          </a:solidFill>
                          <a:effectLst/>
                        </a:rPr>
                        <a:t>довідки</a:t>
                      </a:r>
                      <a:r>
                        <a:rPr lang="ru-RU" sz="1800" b="1" u="none" strike="noStrike" dirty="0" smtClean="0">
                          <a:solidFill>
                            <a:srgbClr val="002060"/>
                          </a:solidFill>
                          <a:effectLst/>
                        </a:rPr>
                        <a:t> </a:t>
                      </a:r>
                      <a:r>
                        <a:rPr lang="ru-RU" sz="1800" b="1" u="none" strike="noStrike" dirty="0" err="1" smtClean="0">
                          <a:solidFill>
                            <a:srgbClr val="002060"/>
                          </a:solidFill>
                          <a:effectLst/>
                        </a:rPr>
                        <a:t>коригування</a:t>
                      </a:r>
                      <a:r>
                        <a:rPr lang="ru-RU" sz="1800" b="1" u="none" strike="noStrike" dirty="0" smtClean="0">
                          <a:solidFill>
                            <a:srgbClr val="002060"/>
                          </a:solidFill>
                          <a:effectLst/>
                        </a:rPr>
                        <a:t> ПДФО</a:t>
                      </a:r>
                      <a:endParaRPr lang="ru-RU" sz="1800" b="1" i="0" u="none" strike="noStrike" dirty="0">
                        <a:solidFill>
                          <a:srgbClr val="002060"/>
                        </a:solidFill>
                        <a:effectLst/>
                        <a:latin typeface="Times New Roman" panose="02020603050405020304" pitchFamily="18" charset="0"/>
                      </a:endParaRPr>
                    </a:p>
                  </a:txBody>
                  <a:tcPr marL="5589" marR="5589" marT="5589" marB="0" anchor="ctr">
                    <a:solidFill>
                      <a:schemeClr val="bg1"/>
                    </a:solidFill>
                  </a:tcPr>
                </a:tc>
                <a:tc>
                  <a:txBody>
                    <a:bodyPr/>
                    <a:lstStyle/>
                    <a:p>
                      <a:pPr algn="ctr" fontAlgn="ctr"/>
                      <a:r>
                        <a:rPr lang="uk-UA" sz="2000" b="1" i="0" u="none" strike="noStrike" dirty="0" smtClean="0">
                          <a:solidFill>
                            <a:srgbClr val="002060"/>
                          </a:solidFill>
                          <a:effectLst/>
                          <a:latin typeface="+mn-lt"/>
                        </a:rPr>
                        <a:t>54</a:t>
                      </a:r>
                      <a:endParaRPr lang="ru-RU" sz="2000" b="1" i="0" u="none" strike="noStrike" dirty="0">
                        <a:solidFill>
                          <a:srgbClr val="002060"/>
                        </a:solidFill>
                        <a:effectLst/>
                        <a:latin typeface="Times New Roman" panose="02020603050405020304" pitchFamily="18" charset="0"/>
                      </a:endParaRPr>
                    </a:p>
                  </a:txBody>
                  <a:tcPr marL="5589" marR="5589" marT="5589" marB="0" anchor="ctr">
                    <a:solidFill>
                      <a:schemeClr val="bg1"/>
                    </a:solidFill>
                  </a:tcPr>
                </a:tc>
                <a:tc>
                  <a:txBody>
                    <a:bodyPr/>
                    <a:lstStyle/>
                    <a:p>
                      <a:pPr algn="ctr" fontAlgn="ctr"/>
                      <a:endParaRPr lang="ru-RU" sz="2000" b="1" i="0" u="none" strike="noStrike" dirty="0">
                        <a:solidFill>
                          <a:srgbClr val="002060"/>
                        </a:solidFill>
                        <a:effectLst/>
                        <a:latin typeface="Times New Roman" panose="02020603050405020304" pitchFamily="18" charset="0"/>
                      </a:endParaRPr>
                    </a:p>
                  </a:txBody>
                  <a:tcPr marL="5589" marR="5589" marT="5589" marB="0" anchor="ctr">
                    <a:solidFill>
                      <a:schemeClr val="bg1"/>
                    </a:solidFill>
                  </a:tcPr>
                </a:tc>
                <a:tc>
                  <a:txBody>
                    <a:bodyPr/>
                    <a:lstStyle/>
                    <a:p>
                      <a:pPr algn="ctr"/>
                      <a:r>
                        <a:rPr lang="uk-UA" sz="2000" b="1" u="none" strike="noStrike" dirty="0" smtClean="0">
                          <a:solidFill>
                            <a:srgbClr val="002060"/>
                          </a:solidFill>
                          <a:effectLst/>
                        </a:rPr>
                        <a:t>54</a:t>
                      </a:r>
                      <a:endParaRPr lang="uk-UA" dirty="0">
                        <a:solidFill>
                          <a:srgbClr val="002060"/>
                        </a:solidFill>
                      </a:endParaRPr>
                    </a:p>
                  </a:txBody>
                  <a:tcPr marL="5589" marR="5589" marT="5589" marB="0" anchor="ctr">
                    <a:solidFill>
                      <a:schemeClr val="bg1"/>
                    </a:solidFill>
                  </a:tcPr>
                </a:tc>
                <a:extLst>
                  <a:ext uri="{0D108BD9-81ED-4DB2-BD59-A6C34878D82A}">
                    <a16:rowId xmlns:a16="http://schemas.microsoft.com/office/drawing/2014/main" val="4103823501"/>
                  </a:ext>
                </a:extLst>
              </a:tr>
              <a:tr h="216024">
                <a:tc>
                  <a:txBody>
                    <a:bodyPr/>
                    <a:lstStyle/>
                    <a:p>
                      <a:pPr algn="ctr" fontAlgn="ctr"/>
                      <a:r>
                        <a:rPr lang="ru-RU" sz="2000" u="none" strike="noStrike" dirty="0">
                          <a:effectLst/>
                        </a:rPr>
                        <a:t>РАЗОМ</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smtClean="0">
                          <a:effectLst/>
                        </a:rPr>
                        <a:t>516</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smtClean="0">
                          <a:effectLst/>
                        </a:rPr>
                        <a:t>147</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a:r>
                        <a:rPr lang="uk-UA" sz="2000" u="none" strike="noStrike" dirty="0" smtClean="0">
                          <a:effectLst/>
                        </a:rPr>
                        <a:t>369</a:t>
                      </a:r>
                      <a:endParaRPr lang="uk-UA" dirty="0"/>
                    </a:p>
                  </a:txBody>
                  <a:tcPr marL="5589" marR="5589" marT="5589" marB="0" anchor="ctr"/>
                </a:tc>
                <a:extLst>
                  <a:ext uri="{0D108BD9-81ED-4DB2-BD59-A6C34878D82A}">
                    <a16:rowId xmlns:a16="http://schemas.microsoft.com/office/drawing/2014/main" val="198632448"/>
                  </a:ext>
                </a:extLst>
              </a:tr>
            </a:tbl>
          </a:graphicData>
        </a:graphic>
      </p:graphicFrame>
      <p:pic>
        <p:nvPicPr>
          <p:cNvPr id="11"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3897420883"/>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Шестиугольник 1"/>
          <p:cNvSpPr/>
          <p:nvPr/>
        </p:nvSpPr>
        <p:spPr bwMode="auto">
          <a:xfrm>
            <a:off x="2128348" y="1380597"/>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134</a:t>
            </a:r>
            <a:endParaRPr lang="uk-UA" b="1" dirty="0">
              <a:ln>
                <a:solidFill>
                  <a:srgbClr val="FFFFFF"/>
                </a:solidFill>
              </a:ln>
              <a:solidFill>
                <a:srgbClr val="FFFFFF"/>
              </a:solidFill>
              <a:latin typeface="Arial" charset="0"/>
            </a:endParaRPr>
          </a:p>
        </p:txBody>
      </p:sp>
      <p:sp>
        <p:nvSpPr>
          <p:cNvPr id="3" name="Прямоугольник 2"/>
          <p:cNvSpPr/>
          <p:nvPr/>
        </p:nvSpPr>
        <p:spPr>
          <a:xfrm>
            <a:off x="298765" y="194665"/>
            <a:ext cx="9759635" cy="800219"/>
          </a:xfrm>
          <a:prstGeom prst="rect">
            <a:avLst/>
          </a:prstGeom>
        </p:spPr>
        <p:txBody>
          <a:bodyPr wrap="square">
            <a:spAutoFit/>
          </a:bodyPr>
          <a:lstStyle/>
          <a:p>
            <a:pPr algn="ctr" fontAlgn="base">
              <a:spcBef>
                <a:spcPct val="0"/>
              </a:spcBef>
              <a:spcAft>
                <a:spcPct val="0"/>
              </a:spcAft>
            </a:pPr>
            <a:r>
              <a:rPr lang="uk-UA" sz="2300" b="1" u="sng" dirty="0">
                <a:latin typeface="Calibri" pitchFamily="34" charset="0"/>
                <a:cs typeface="Times New Roman" pitchFamily="18" charset="0"/>
              </a:rPr>
              <a:t>ОРГАНІЗАЦІЙНА РОБОТА ДЕПАРТАМЕНТУ ФІНАНСОВОЇ ПОЛІТИКИ З ПИТАНЬ ВИКОНАННЯ БЮДЖЕТУ ЗА </a:t>
            </a:r>
            <a:r>
              <a:rPr lang="uk-UA" sz="2300" b="1" u="sng" dirty="0" smtClean="0">
                <a:latin typeface="Calibri" pitchFamily="34" charset="0"/>
                <a:cs typeface="Times New Roman" pitchFamily="18" charset="0"/>
              </a:rPr>
              <a:t>2022 </a:t>
            </a:r>
            <a:r>
              <a:rPr lang="uk-UA" sz="2300" b="1" u="sng" dirty="0">
                <a:latin typeface="Calibri" pitchFamily="34" charset="0"/>
                <a:cs typeface="Times New Roman" pitchFamily="18" charset="0"/>
              </a:rPr>
              <a:t>РІК</a:t>
            </a:r>
            <a:endParaRPr lang="ru-RU" sz="2300" u="sng" dirty="0">
              <a:latin typeface="Calibri" pitchFamily="34" charset="0"/>
              <a:cs typeface="Times New Roman" pitchFamily="18" charset="0"/>
            </a:endParaRPr>
          </a:p>
        </p:txBody>
      </p:sp>
      <p:sp>
        <p:nvSpPr>
          <p:cNvPr id="8" name="Шестиугольник 7"/>
          <p:cNvSpPr/>
          <p:nvPr/>
        </p:nvSpPr>
        <p:spPr bwMode="auto">
          <a:xfrm>
            <a:off x="2128348" y="1805814"/>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47</a:t>
            </a:r>
            <a:endParaRPr lang="uk-UA" b="1" dirty="0">
              <a:ln>
                <a:solidFill>
                  <a:srgbClr val="FFFFFF"/>
                </a:solidFill>
              </a:ln>
              <a:solidFill>
                <a:srgbClr val="FFFFFF"/>
              </a:solidFill>
              <a:latin typeface="Arial" charset="0"/>
            </a:endParaRPr>
          </a:p>
        </p:txBody>
      </p:sp>
      <p:sp>
        <p:nvSpPr>
          <p:cNvPr id="9" name="Шестиугольник 8"/>
          <p:cNvSpPr/>
          <p:nvPr/>
        </p:nvSpPr>
        <p:spPr bwMode="auto">
          <a:xfrm>
            <a:off x="2128348" y="2231031"/>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6</a:t>
            </a:r>
            <a:endParaRPr lang="uk-UA" b="1" dirty="0">
              <a:ln>
                <a:solidFill>
                  <a:srgbClr val="FFFFFF"/>
                </a:solidFill>
              </a:ln>
              <a:solidFill>
                <a:srgbClr val="FFFFFF"/>
              </a:solidFill>
              <a:latin typeface="Arial" charset="0"/>
            </a:endParaRPr>
          </a:p>
        </p:txBody>
      </p:sp>
      <p:sp>
        <p:nvSpPr>
          <p:cNvPr id="5" name="Прямоугольник 4"/>
          <p:cNvSpPr/>
          <p:nvPr/>
        </p:nvSpPr>
        <p:spPr>
          <a:xfrm>
            <a:off x="2704412" y="1324259"/>
            <a:ext cx="4406078"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РОЗПОРЯДЖЕННЯ МІСЬКОГО ГОЛОВИ</a:t>
            </a:r>
            <a:endParaRPr lang="uk-UA" sz="2000" b="1" dirty="0">
              <a:solidFill>
                <a:srgbClr val="002060"/>
              </a:solidFill>
              <a:latin typeface="Arial" pitchFamily="34" charset="0"/>
            </a:endParaRPr>
          </a:p>
        </p:txBody>
      </p:sp>
      <p:sp>
        <p:nvSpPr>
          <p:cNvPr id="11" name="Прямоугольник 10"/>
          <p:cNvSpPr/>
          <p:nvPr/>
        </p:nvSpPr>
        <p:spPr>
          <a:xfrm>
            <a:off x="2704413" y="1750555"/>
            <a:ext cx="3966983"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РІШЕНЬ ВИКОНАВЧОГО КОМІТЕТУ</a:t>
            </a:r>
            <a:endParaRPr lang="uk-UA" sz="2000" b="1" dirty="0">
              <a:solidFill>
                <a:srgbClr val="002060"/>
              </a:solidFill>
              <a:latin typeface="Arial" pitchFamily="34" charset="0"/>
            </a:endParaRPr>
          </a:p>
        </p:txBody>
      </p:sp>
      <p:sp>
        <p:nvSpPr>
          <p:cNvPr id="10" name="Прямоугольник 9"/>
          <p:cNvSpPr/>
          <p:nvPr/>
        </p:nvSpPr>
        <p:spPr>
          <a:xfrm>
            <a:off x="2697202" y="2168702"/>
            <a:ext cx="2667910"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УХВАЛ МІСЬКОЇ РАДИ </a:t>
            </a:r>
            <a:endParaRPr lang="uk-UA" sz="2000" b="1" dirty="0">
              <a:solidFill>
                <a:srgbClr val="002060"/>
              </a:solidFill>
              <a:latin typeface="Arial" pitchFamily="34" charset="0"/>
            </a:endParaRPr>
          </a:p>
        </p:txBody>
      </p:sp>
      <p:sp>
        <p:nvSpPr>
          <p:cNvPr id="12" name="Прямоугольник 11"/>
          <p:cNvSpPr/>
          <p:nvPr/>
        </p:nvSpPr>
        <p:spPr>
          <a:xfrm>
            <a:off x="1545530" y="989952"/>
            <a:ext cx="3126625"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2060"/>
                </a:solidFill>
                <a:latin typeface="Calibri" pitchFamily="34" charset="0"/>
                <a:cs typeface="Times New Roman" pitchFamily="18" charset="0"/>
              </a:rPr>
              <a:t>ПІДГОТОВЛЕНО ПРОЕКТІВ:</a:t>
            </a:r>
            <a:endParaRPr lang="ru-RU" sz="1100" u="sng" dirty="0">
              <a:solidFill>
                <a:srgbClr val="002060"/>
              </a:solidFill>
              <a:latin typeface="Calibri" pitchFamily="34" charset="0"/>
              <a:cs typeface="Times New Roman" pitchFamily="18" charset="0"/>
            </a:endParaRPr>
          </a:p>
        </p:txBody>
      </p:sp>
      <p:sp>
        <p:nvSpPr>
          <p:cNvPr id="13" name="Прямоугольник 12"/>
          <p:cNvSpPr/>
          <p:nvPr/>
        </p:nvSpPr>
        <p:spPr>
          <a:xfrm>
            <a:off x="1545529" y="2470012"/>
            <a:ext cx="7817634" cy="446276"/>
          </a:xfrm>
          <a:prstGeom prst="rect">
            <a:avLst/>
          </a:prstGeom>
        </p:spPr>
        <p:txBody>
          <a:bodyPr wrap="square">
            <a:spAutoFit/>
          </a:bodyPr>
          <a:lstStyle/>
          <a:p>
            <a:pPr fontAlgn="base">
              <a:lnSpc>
                <a:spcPct val="115000"/>
              </a:lnSpc>
              <a:spcBef>
                <a:spcPct val="0"/>
              </a:spcBef>
              <a:spcAft>
                <a:spcPct val="0"/>
              </a:spcAft>
            </a:pPr>
            <a:r>
              <a:rPr lang="uk-UA" sz="2000" b="1" u="sng" dirty="0">
                <a:solidFill>
                  <a:srgbClr val="005C2A"/>
                </a:solidFill>
                <a:latin typeface="Calibri" pitchFamily="34" charset="0"/>
                <a:cs typeface="Times New Roman" pitchFamily="18" charset="0"/>
              </a:rPr>
              <a:t>ОПРАЦЬОВАНО ПРОЕКТІВ РОЗПОРЯДЧИХ ДОКУМЕНТІВ:</a:t>
            </a:r>
            <a:endParaRPr lang="ru-RU" sz="1100" u="sng" dirty="0">
              <a:solidFill>
                <a:srgbClr val="005C2A"/>
              </a:solidFill>
              <a:latin typeface="Calibri" pitchFamily="34" charset="0"/>
              <a:cs typeface="Times New Roman" pitchFamily="18" charset="0"/>
            </a:endParaRPr>
          </a:p>
        </p:txBody>
      </p:sp>
      <p:sp>
        <p:nvSpPr>
          <p:cNvPr id="15" name="Шестиугольник 14"/>
          <p:cNvSpPr/>
          <p:nvPr/>
        </p:nvSpPr>
        <p:spPr bwMode="auto">
          <a:xfrm>
            <a:off x="2128348" y="2884408"/>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102</a:t>
            </a:r>
            <a:endParaRPr lang="uk-UA" b="1" dirty="0">
              <a:ln>
                <a:solidFill>
                  <a:srgbClr val="FFFFFF"/>
                </a:solidFill>
              </a:ln>
              <a:solidFill>
                <a:srgbClr val="FFFFFF"/>
              </a:solidFill>
              <a:latin typeface="Arial" charset="0"/>
            </a:endParaRPr>
          </a:p>
        </p:txBody>
      </p:sp>
      <p:sp>
        <p:nvSpPr>
          <p:cNvPr id="16" name="Шестиугольник 15"/>
          <p:cNvSpPr/>
          <p:nvPr/>
        </p:nvSpPr>
        <p:spPr bwMode="auto">
          <a:xfrm>
            <a:off x="2128348" y="3309625"/>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108</a:t>
            </a:r>
            <a:endParaRPr lang="uk-UA" b="1" dirty="0">
              <a:ln>
                <a:solidFill>
                  <a:srgbClr val="FFFFFF"/>
                </a:solidFill>
              </a:ln>
              <a:solidFill>
                <a:srgbClr val="FFFFFF"/>
              </a:solidFill>
              <a:latin typeface="Arial" charset="0"/>
            </a:endParaRPr>
          </a:p>
        </p:txBody>
      </p:sp>
      <p:sp>
        <p:nvSpPr>
          <p:cNvPr id="17" name="Шестиугольник 16"/>
          <p:cNvSpPr/>
          <p:nvPr/>
        </p:nvSpPr>
        <p:spPr bwMode="auto">
          <a:xfrm>
            <a:off x="2128348" y="3734842"/>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35</a:t>
            </a:r>
            <a:endParaRPr lang="uk-UA" b="1" dirty="0">
              <a:ln>
                <a:solidFill>
                  <a:srgbClr val="FFFFFF"/>
                </a:solidFill>
              </a:ln>
              <a:solidFill>
                <a:srgbClr val="FFFFFF"/>
              </a:solidFill>
              <a:latin typeface="Arial" charset="0"/>
            </a:endParaRPr>
          </a:p>
        </p:txBody>
      </p:sp>
      <p:sp>
        <p:nvSpPr>
          <p:cNvPr id="18" name="Шестиугольник 17"/>
          <p:cNvSpPr/>
          <p:nvPr/>
        </p:nvSpPr>
        <p:spPr bwMode="auto">
          <a:xfrm>
            <a:off x="2126117" y="4383288"/>
            <a:ext cx="576064" cy="288032"/>
          </a:xfrm>
          <a:prstGeom prst="hexagon">
            <a:avLst/>
          </a:prstGeom>
          <a:solidFill>
            <a:srgbClr val="0099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186</a:t>
            </a:r>
            <a:endParaRPr lang="uk-UA" b="1" dirty="0">
              <a:ln>
                <a:solidFill>
                  <a:srgbClr val="FFFFFF"/>
                </a:solidFill>
              </a:ln>
              <a:solidFill>
                <a:srgbClr val="FFFFFF"/>
              </a:solidFill>
              <a:latin typeface="Arial" charset="0"/>
            </a:endParaRPr>
          </a:p>
        </p:txBody>
      </p:sp>
      <p:sp>
        <p:nvSpPr>
          <p:cNvPr id="19" name="Шестиугольник 18"/>
          <p:cNvSpPr/>
          <p:nvPr/>
        </p:nvSpPr>
        <p:spPr bwMode="auto">
          <a:xfrm>
            <a:off x="2126117" y="4808505"/>
            <a:ext cx="576064" cy="288032"/>
          </a:xfrm>
          <a:prstGeom prst="hexagon">
            <a:avLst/>
          </a:prstGeom>
          <a:solidFill>
            <a:srgbClr val="0099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628</a:t>
            </a:r>
            <a:endParaRPr lang="uk-UA" b="1" dirty="0">
              <a:ln>
                <a:solidFill>
                  <a:srgbClr val="FFFFFF"/>
                </a:solidFill>
              </a:ln>
              <a:solidFill>
                <a:srgbClr val="FFFFFF"/>
              </a:solidFill>
              <a:latin typeface="Arial" charset="0"/>
            </a:endParaRPr>
          </a:p>
        </p:txBody>
      </p:sp>
      <p:sp>
        <p:nvSpPr>
          <p:cNvPr id="20" name="Шестиугольник 19"/>
          <p:cNvSpPr/>
          <p:nvPr/>
        </p:nvSpPr>
        <p:spPr bwMode="auto">
          <a:xfrm>
            <a:off x="2001479" y="5553972"/>
            <a:ext cx="746332"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516</a:t>
            </a:r>
            <a:endParaRPr lang="uk-UA" b="1" dirty="0">
              <a:ln>
                <a:solidFill>
                  <a:srgbClr val="FFFFFF"/>
                </a:solidFill>
              </a:ln>
              <a:solidFill>
                <a:srgbClr val="FFFFFF"/>
              </a:solidFill>
              <a:latin typeface="Arial" charset="0"/>
            </a:endParaRPr>
          </a:p>
        </p:txBody>
      </p:sp>
      <p:sp>
        <p:nvSpPr>
          <p:cNvPr id="21" name="Прямоугольник 20"/>
          <p:cNvSpPr/>
          <p:nvPr/>
        </p:nvSpPr>
        <p:spPr>
          <a:xfrm>
            <a:off x="2704412" y="2832802"/>
            <a:ext cx="4406078"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РОЗПОРЯДЖЕННЯ МІСЬКОГО ГОЛОВИ</a:t>
            </a:r>
            <a:endParaRPr lang="uk-UA" sz="2000" b="1" dirty="0">
              <a:solidFill>
                <a:srgbClr val="005C2A"/>
              </a:solidFill>
              <a:latin typeface="Arial" pitchFamily="34" charset="0"/>
            </a:endParaRPr>
          </a:p>
        </p:txBody>
      </p:sp>
      <p:sp>
        <p:nvSpPr>
          <p:cNvPr id="22" name="Прямоугольник 21"/>
          <p:cNvSpPr/>
          <p:nvPr/>
        </p:nvSpPr>
        <p:spPr>
          <a:xfrm>
            <a:off x="2704413" y="3251741"/>
            <a:ext cx="3966983"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РІШЕНЬ ВИКОНАВЧОГО КОМІТЕТУ</a:t>
            </a:r>
            <a:endParaRPr lang="uk-UA" sz="2000" b="1" dirty="0">
              <a:solidFill>
                <a:srgbClr val="005C2A"/>
              </a:solidFill>
              <a:latin typeface="Arial" pitchFamily="34" charset="0"/>
            </a:endParaRPr>
          </a:p>
        </p:txBody>
      </p:sp>
      <p:sp>
        <p:nvSpPr>
          <p:cNvPr id="23" name="Прямоугольник 22"/>
          <p:cNvSpPr/>
          <p:nvPr/>
        </p:nvSpPr>
        <p:spPr>
          <a:xfrm>
            <a:off x="2704413" y="3675935"/>
            <a:ext cx="2667910"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УХВАЛ МІСЬКОЇ РАДИ </a:t>
            </a:r>
            <a:endParaRPr lang="uk-UA" sz="2000" b="1" dirty="0">
              <a:solidFill>
                <a:srgbClr val="005C2A"/>
              </a:solidFill>
              <a:latin typeface="Arial" pitchFamily="34" charset="0"/>
            </a:endParaRPr>
          </a:p>
        </p:txBody>
      </p:sp>
      <p:sp>
        <p:nvSpPr>
          <p:cNvPr id="14" name="Прямоугольник 13"/>
          <p:cNvSpPr/>
          <p:nvPr/>
        </p:nvSpPr>
        <p:spPr>
          <a:xfrm>
            <a:off x="1545529" y="3968322"/>
            <a:ext cx="2900474"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9999"/>
                </a:solidFill>
                <a:latin typeface="Calibri" pitchFamily="34" charset="0"/>
                <a:cs typeface="Times New Roman" pitchFamily="18" charset="0"/>
              </a:rPr>
              <a:t>ПРОВЕДЕНО ПЕРЕВІРОК:</a:t>
            </a:r>
            <a:endParaRPr lang="ru-RU" sz="1100" u="sng" dirty="0">
              <a:solidFill>
                <a:srgbClr val="009999"/>
              </a:solidFill>
              <a:latin typeface="Calibri" pitchFamily="34" charset="0"/>
              <a:cs typeface="Times New Roman" pitchFamily="18" charset="0"/>
            </a:endParaRPr>
          </a:p>
        </p:txBody>
      </p:sp>
      <p:sp>
        <p:nvSpPr>
          <p:cNvPr id="24" name="Прямоугольник 23"/>
          <p:cNvSpPr/>
          <p:nvPr/>
        </p:nvSpPr>
        <p:spPr>
          <a:xfrm>
            <a:off x="2747811" y="4351138"/>
            <a:ext cx="2868221" cy="400110"/>
          </a:xfrm>
          <a:prstGeom prst="rect">
            <a:avLst/>
          </a:prstGeom>
        </p:spPr>
        <p:txBody>
          <a:bodyPr wrap="none">
            <a:spAutoFit/>
          </a:bodyPr>
          <a:lstStyle/>
          <a:p>
            <a:pPr eaLnBrk="0" fontAlgn="base" hangingPunct="0">
              <a:spcBef>
                <a:spcPct val="0"/>
              </a:spcBef>
              <a:spcAft>
                <a:spcPct val="0"/>
              </a:spcAft>
            </a:pPr>
            <a:r>
              <a:rPr lang="uk-UA" sz="2000" b="1" dirty="0">
                <a:solidFill>
                  <a:srgbClr val="009999"/>
                </a:solidFill>
                <a:latin typeface="Calibri" pitchFamily="34" charset="0"/>
                <a:cs typeface="Times New Roman" pitchFamily="18" charset="0"/>
              </a:rPr>
              <a:t>ТЕМАТИЧНА ПЕРЕВІРКА </a:t>
            </a:r>
            <a:endParaRPr lang="uk-UA" sz="2000" b="1" dirty="0">
              <a:solidFill>
                <a:srgbClr val="009999"/>
              </a:solidFill>
              <a:latin typeface="Arial" pitchFamily="34" charset="0"/>
            </a:endParaRPr>
          </a:p>
        </p:txBody>
      </p:sp>
      <p:sp>
        <p:nvSpPr>
          <p:cNvPr id="25" name="Прямоугольник 24"/>
          <p:cNvSpPr/>
          <p:nvPr/>
        </p:nvSpPr>
        <p:spPr>
          <a:xfrm>
            <a:off x="2747811" y="4771335"/>
            <a:ext cx="9364969" cy="384721"/>
          </a:xfrm>
          <a:prstGeom prst="rect">
            <a:avLst/>
          </a:prstGeom>
        </p:spPr>
        <p:txBody>
          <a:bodyPr wrap="square">
            <a:spAutoFit/>
          </a:bodyPr>
          <a:lstStyle/>
          <a:p>
            <a:pPr eaLnBrk="0" fontAlgn="base" hangingPunct="0">
              <a:spcBef>
                <a:spcPct val="0"/>
              </a:spcBef>
              <a:spcAft>
                <a:spcPct val="0"/>
              </a:spcAft>
            </a:pPr>
            <a:r>
              <a:rPr lang="uk-UA" sz="1900" b="1" dirty="0">
                <a:solidFill>
                  <a:srgbClr val="009999"/>
                </a:solidFill>
                <a:latin typeface="Calibri" pitchFamily="34" charset="0"/>
                <a:cs typeface="Times New Roman" pitchFamily="18" charset="0"/>
              </a:rPr>
              <a:t>ПРАВИЛЬНОСТІ СКЛАДАННЯ І ЗАТВЕРДЖЕННЯ КОШТОРИСІВ БЮДЖЕТНИХ УСТАНОВ</a:t>
            </a:r>
            <a:endParaRPr lang="uk-UA" sz="1900" b="1" dirty="0">
              <a:solidFill>
                <a:srgbClr val="009999"/>
              </a:solidFill>
              <a:latin typeface="Arial" pitchFamily="34" charset="0"/>
            </a:endParaRPr>
          </a:p>
        </p:txBody>
      </p:sp>
      <p:sp>
        <p:nvSpPr>
          <p:cNvPr id="27" name="Шестиугольник 26"/>
          <p:cNvSpPr/>
          <p:nvPr/>
        </p:nvSpPr>
        <p:spPr bwMode="auto">
          <a:xfrm>
            <a:off x="2085486" y="5880415"/>
            <a:ext cx="576064"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5</a:t>
            </a:r>
            <a:endParaRPr lang="uk-UA" b="1" dirty="0">
              <a:ln>
                <a:solidFill>
                  <a:srgbClr val="FFFFFF"/>
                </a:solidFill>
              </a:ln>
              <a:solidFill>
                <a:srgbClr val="FFFFFF"/>
              </a:solidFill>
              <a:latin typeface="Arial" charset="0"/>
            </a:endParaRPr>
          </a:p>
        </p:txBody>
      </p:sp>
      <p:sp>
        <p:nvSpPr>
          <p:cNvPr id="26" name="Прямоугольник 25"/>
          <p:cNvSpPr/>
          <p:nvPr/>
        </p:nvSpPr>
        <p:spPr>
          <a:xfrm>
            <a:off x="2747811" y="5506541"/>
            <a:ext cx="8865574" cy="369332"/>
          </a:xfrm>
          <a:prstGeom prst="rect">
            <a:avLst/>
          </a:prstGeom>
        </p:spPr>
        <p:txBody>
          <a:bodyPr wrap="squar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НА ВИКОНАННЯ ЗАВДАНЬ ДЕПАРТАМЕНТУ ФІНАНСІВ ОДА ТА МІНІСТЕРСТВА ФІНАНСІВ</a:t>
            </a:r>
            <a:endParaRPr lang="uk-UA" b="1" dirty="0">
              <a:solidFill>
                <a:srgbClr val="000099"/>
              </a:solidFill>
              <a:latin typeface="Arial" pitchFamily="34" charset="0"/>
            </a:endParaRPr>
          </a:p>
        </p:txBody>
      </p:sp>
      <p:sp>
        <p:nvSpPr>
          <p:cNvPr id="28" name="Прямоугольник 27"/>
          <p:cNvSpPr/>
          <p:nvPr/>
        </p:nvSpPr>
        <p:spPr>
          <a:xfrm>
            <a:off x="2738330" y="5852855"/>
            <a:ext cx="4283801" cy="369332"/>
          </a:xfrm>
          <a:prstGeom prst="rect">
            <a:avLst/>
          </a:prstGeom>
        </p:spPr>
        <p:txBody>
          <a:bodyPr wrap="non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НА ВИМОГУ ПРАВООХОРОННИХ ОРГАНІВ</a:t>
            </a:r>
            <a:endParaRPr lang="uk-UA" b="1" dirty="0">
              <a:solidFill>
                <a:srgbClr val="000099"/>
              </a:solidFill>
              <a:latin typeface="Arial" pitchFamily="34" charset="0"/>
            </a:endParaRPr>
          </a:p>
        </p:txBody>
      </p:sp>
      <p:sp>
        <p:nvSpPr>
          <p:cNvPr id="29" name="Прямоугольник 28"/>
          <p:cNvSpPr/>
          <p:nvPr/>
        </p:nvSpPr>
        <p:spPr>
          <a:xfrm>
            <a:off x="1545529" y="5111340"/>
            <a:ext cx="3558218"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0099"/>
                </a:solidFill>
                <a:latin typeface="Calibri" pitchFamily="34" charset="0"/>
                <a:cs typeface="Times New Roman" pitchFamily="18" charset="0"/>
              </a:rPr>
              <a:t>ПІДГОТОВЛЕНО ІНФОРМАЦІЙ:</a:t>
            </a:r>
            <a:endParaRPr lang="ru-RU" sz="1100" u="sng" dirty="0">
              <a:solidFill>
                <a:srgbClr val="000099"/>
              </a:solidFill>
              <a:latin typeface="Calibri" pitchFamily="34" charset="0"/>
              <a:cs typeface="Times New Roman" pitchFamily="18" charset="0"/>
            </a:endParaRPr>
          </a:p>
        </p:txBody>
      </p:sp>
      <p:sp>
        <p:nvSpPr>
          <p:cNvPr id="30" name="Прямоугольник 29"/>
          <p:cNvSpPr/>
          <p:nvPr/>
        </p:nvSpPr>
        <p:spPr>
          <a:xfrm>
            <a:off x="716084" y="6435291"/>
            <a:ext cx="11256885" cy="458844"/>
          </a:xfrm>
          <a:prstGeom prst="rect">
            <a:avLst/>
          </a:prstGeom>
        </p:spPr>
        <p:txBody>
          <a:bodyPr wrap="square">
            <a:spAutoFit/>
          </a:bodyPr>
          <a:lstStyle/>
          <a:p>
            <a:pPr fontAlgn="base">
              <a:lnSpc>
                <a:spcPct val="115000"/>
              </a:lnSpc>
              <a:spcBef>
                <a:spcPct val="0"/>
              </a:spcBef>
              <a:spcAft>
                <a:spcPct val="0"/>
              </a:spcAft>
            </a:pPr>
            <a:r>
              <a:rPr lang="uk-UA" sz="2200" b="1" dirty="0">
                <a:solidFill>
                  <a:srgbClr val="00B050"/>
                </a:solidFill>
                <a:latin typeface="Calibri" pitchFamily="34" charset="0"/>
                <a:cs typeface="Times New Roman" pitchFamily="18" charset="0"/>
              </a:rPr>
              <a:t>РОЗГЛЯНУТО </a:t>
            </a:r>
            <a:r>
              <a:rPr lang="uk-UA" sz="2200" b="1" dirty="0" smtClean="0">
                <a:solidFill>
                  <a:srgbClr val="00B050"/>
                </a:solidFill>
                <a:latin typeface="Calibri" pitchFamily="34" charset="0"/>
                <a:cs typeface="Times New Roman" pitchFamily="18" charset="0"/>
              </a:rPr>
              <a:t>2 494 </a:t>
            </a:r>
            <a:r>
              <a:rPr lang="uk-UA" sz="2200" b="1" dirty="0">
                <a:solidFill>
                  <a:srgbClr val="00B050"/>
                </a:solidFill>
                <a:latin typeface="Calibri" pitchFamily="34" charset="0"/>
                <a:cs typeface="Times New Roman" pitchFamily="18" charset="0"/>
              </a:rPr>
              <a:t>ЛИСТІВ</a:t>
            </a:r>
            <a:r>
              <a:rPr lang="uk-UA" sz="2200" b="1" dirty="0">
                <a:solidFill>
                  <a:srgbClr val="000000"/>
                </a:solidFill>
                <a:latin typeface="Calibri" pitchFamily="34" charset="0"/>
                <a:cs typeface="Times New Roman" pitchFamily="18" charset="0"/>
              </a:rPr>
              <a:t> З ПИТАНЬ СКЛАДАННЯ ТА ВИКОНАННЯ БЮДЖЕТУ</a:t>
            </a:r>
            <a:endParaRPr lang="ru-RU" sz="2200" dirty="0">
              <a:solidFill>
                <a:srgbClr val="000000"/>
              </a:solidFill>
              <a:latin typeface="Calibri" pitchFamily="34" charset="0"/>
              <a:cs typeface="Times New Roman" pitchFamily="18" charset="0"/>
            </a:endParaRPr>
          </a:p>
        </p:txBody>
      </p:sp>
      <p:sp>
        <p:nvSpPr>
          <p:cNvPr id="33" name="Шестиугольник 26">
            <a:extLst>
              <a:ext uri="{FF2B5EF4-FFF2-40B4-BE49-F238E27FC236}">
                <a16:creationId xmlns:a16="http://schemas.microsoft.com/office/drawing/2014/main" id="{DB218242-F638-4613-8B66-F8B6F4FDCB0E}"/>
              </a:ext>
            </a:extLst>
          </p:cNvPr>
          <p:cNvSpPr/>
          <p:nvPr/>
        </p:nvSpPr>
        <p:spPr bwMode="auto">
          <a:xfrm>
            <a:off x="1970957" y="6225026"/>
            <a:ext cx="767373"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smtClean="0">
                <a:ln>
                  <a:solidFill>
                    <a:srgbClr val="FFFFFF"/>
                  </a:solidFill>
                </a:ln>
                <a:solidFill>
                  <a:srgbClr val="FFFFFF"/>
                </a:solidFill>
                <a:latin typeface="Arial" charset="0"/>
              </a:rPr>
              <a:t>6 890</a:t>
            </a:r>
            <a:endParaRPr lang="uk-UA" b="1" dirty="0">
              <a:ln>
                <a:solidFill>
                  <a:srgbClr val="FFFFFF"/>
                </a:solidFill>
              </a:ln>
              <a:solidFill>
                <a:srgbClr val="FFFFFF"/>
              </a:solidFill>
              <a:latin typeface="Arial" charset="0"/>
            </a:endParaRPr>
          </a:p>
        </p:txBody>
      </p:sp>
      <p:sp>
        <p:nvSpPr>
          <p:cNvPr id="34" name="Прямоугольник 27">
            <a:extLst>
              <a:ext uri="{FF2B5EF4-FFF2-40B4-BE49-F238E27FC236}">
                <a16:creationId xmlns:a16="http://schemas.microsoft.com/office/drawing/2014/main" id="{8BF7EAE3-D501-4EB1-89FF-6FE34B1A8F18}"/>
              </a:ext>
            </a:extLst>
          </p:cNvPr>
          <p:cNvSpPr/>
          <p:nvPr/>
        </p:nvSpPr>
        <p:spPr>
          <a:xfrm>
            <a:off x="2747811" y="6206381"/>
            <a:ext cx="9439379" cy="369332"/>
          </a:xfrm>
          <a:prstGeom prst="rect">
            <a:avLst/>
          </a:prstGeom>
        </p:spPr>
        <p:txBody>
          <a:bodyPr wrap="non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ПОГОДЖЕНО ВИСНОВКІВ НА ПОВЕРНЕННЯ ПОМИЛКОВО АБО НАДМІРУ СПЛАЧЕНИХ КОШТІВ</a:t>
            </a:r>
            <a:endParaRPr lang="uk-UA" b="1" dirty="0">
              <a:solidFill>
                <a:srgbClr val="000099"/>
              </a:solidFill>
              <a:latin typeface="Arial" pitchFamily="34" charset="0"/>
            </a:endParaRPr>
          </a:p>
        </p:txBody>
      </p:sp>
      <p:pic>
        <p:nvPicPr>
          <p:cNvPr id="36"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1318379512"/>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0" y="584763"/>
            <a:ext cx="2731028" cy="714375"/>
          </a:xfrm>
        </p:spPr>
        <p:txBody>
          <a:bodyPr/>
          <a:lstStyle/>
          <a:p>
            <a:pPr algn="ctr" eaLnBrk="1" hangingPunct="1"/>
            <a:r>
              <a:rPr lang="ru-RU" sz="1600" b="1" dirty="0">
                <a:solidFill>
                  <a:srgbClr val="002060"/>
                </a:solidFill>
              </a:rPr>
              <a:t>ВЕДЕННЯ ОСОБОВИХ РАХУНКІВ</a:t>
            </a:r>
          </a:p>
        </p:txBody>
      </p:sp>
      <p:sp>
        <p:nvSpPr>
          <p:cNvPr id="10243" name="Rectangle 13"/>
          <p:cNvSpPr>
            <a:spLocks noChangeArrowheads="1"/>
          </p:cNvSpPr>
          <p:nvPr/>
        </p:nvSpPr>
        <p:spPr bwMode="auto">
          <a:xfrm>
            <a:off x="688492" y="1534191"/>
            <a:ext cx="1720974" cy="3796916"/>
          </a:xfrm>
          <a:prstGeom prst="rect">
            <a:avLst/>
          </a:prstGeom>
          <a:solidFill>
            <a:schemeClr val="bg1"/>
          </a:solidFill>
          <a:ln w="28575">
            <a:solidFill>
              <a:schemeClr val="tx1"/>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400" b="1" i="0" u="none" strike="noStrike" kern="1200" cap="none" spc="0" normalizeH="0" baseline="0" noProof="0" dirty="0">
                <a:ln>
                  <a:noFill/>
                </a:ln>
                <a:solidFill>
                  <a:srgbClr val="002060"/>
                </a:solidFill>
                <a:effectLst/>
                <a:uLnTx/>
                <a:uFillTx/>
                <a:latin typeface="Arial" pitchFamily="34" charset="0"/>
                <a:ea typeface="+mn-ea"/>
                <a:cs typeface="+mn-cs"/>
              </a:rPr>
              <a:t>Управління адміністрування місцевих та залучених фінансів</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uk-UA" sz="1600" b="0" i="0" u="none" strike="noStrike" kern="1200" cap="none" spc="0" normalizeH="0" baseline="0" noProof="0" dirty="0">
              <a:ln>
                <a:noFill/>
              </a:ln>
              <a:solidFill>
                <a:srgbClr val="12BA1A"/>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2000" b="1" i="0" u="sng" strike="noStrike" kern="1200" cap="none" spc="0" normalizeH="0" baseline="0" noProof="0" dirty="0">
                <a:ln>
                  <a:noFill/>
                </a:ln>
                <a:solidFill>
                  <a:srgbClr val="009A46"/>
                </a:solidFill>
                <a:effectLst/>
                <a:uLnTx/>
                <a:uFillTx/>
                <a:latin typeface="Arial" pitchFamily="34" charset="0"/>
                <a:ea typeface="+mn-ea"/>
                <a:cs typeface="+mn-cs"/>
              </a:rPr>
              <a:t>Всього</a:t>
            </a:r>
            <a:endParaRPr kumimoji="0" lang="en-US" sz="2000" b="1" i="0" u="sng" strike="noStrike" kern="1200" cap="none" spc="0" normalizeH="0" baseline="0" noProof="0" dirty="0">
              <a:ln>
                <a:noFill/>
              </a:ln>
              <a:solidFill>
                <a:srgbClr val="009A46"/>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2400" b="1" i="0" u="none" strike="noStrike" kern="1200" cap="none" spc="0" normalizeH="0" baseline="0" noProof="0" dirty="0">
                <a:ln>
                  <a:noFill/>
                </a:ln>
                <a:solidFill>
                  <a:srgbClr val="FF0000"/>
                </a:solidFill>
                <a:effectLst/>
                <a:uLnTx/>
                <a:uFillTx/>
                <a:latin typeface="Arial" pitchFamily="34" charset="0"/>
                <a:ea typeface="+mn-ea"/>
                <a:cs typeface="+mn-cs"/>
              </a:rPr>
              <a:t>171 370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800" b="1" i="0" u="none" strike="noStrike" kern="1200" cap="none" spc="0" normalizeH="0" baseline="0" noProof="0" dirty="0">
                <a:ln>
                  <a:noFill/>
                </a:ln>
                <a:solidFill>
                  <a:srgbClr val="0070C0"/>
                </a:solidFill>
                <a:effectLst/>
                <a:uLnTx/>
                <a:uFillTx/>
                <a:latin typeface="Arial" pitchFamily="34" charset="0"/>
                <a:ea typeface="+mn-ea"/>
                <a:cs typeface="+mn-cs"/>
              </a:rPr>
              <a:t>особових рахунки</a:t>
            </a:r>
            <a:endParaRPr kumimoji="0" lang="ru-RU" sz="180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44" name="Rectangle 14"/>
          <p:cNvSpPr>
            <a:spLocks noChangeArrowheads="1"/>
          </p:cNvSpPr>
          <p:nvPr/>
        </p:nvSpPr>
        <p:spPr bwMode="auto">
          <a:xfrm>
            <a:off x="2910244" y="520729"/>
            <a:ext cx="4098958" cy="909466"/>
          </a:xfrm>
          <a:prstGeom prst="rect">
            <a:avLst/>
          </a:prstGeom>
          <a:solidFill>
            <a:schemeClr val="bg1"/>
          </a:solidFill>
          <a:ln w="19050">
            <a:solidFill>
              <a:schemeClr val="accent6">
                <a:lumMod val="75000"/>
              </a:schemeClr>
            </a:solidFill>
            <a:miter lim="800000"/>
            <a:headEnd/>
            <a:tailEnd/>
          </a:ln>
        </p:spPr>
        <p:txBody>
          <a:bodyPr lIns="36000" rIns="3600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Плата за земельний сервітут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00" b="1" i="0" u="none" strike="noStrike" kern="1200" cap="none" spc="0" normalizeH="0" baseline="0" noProof="0" dirty="0">
                <a:ln>
                  <a:noFill/>
                </a:ln>
                <a:solidFill>
                  <a:srgbClr val="FF0000"/>
                </a:solidFill>
                <a:effectLst/>
                <a:uLnTx/>
                <a:uFillTx/>
                <a:latin typeface="Arial" pitchFamily="34" charset="0"/>
                <a:ea typeface="+mn-ea"/>
                <a:cs typeface="+mn-cs"/>
              </a:rPr>
              <a:t>139</a:t>
            </a:r>
            <a:r>
              <a:rPr kumimoji="0" lang="uk-UA" sz="100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Орендна плата за землю з юридичних осіб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1648</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Відшкодування втрат від недоотримання коштів за фактичне землекористування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180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платників)</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46" name="Rectangle 16"/>
          <p:cNvSpPr>
            <a:spLocks noChangeArrowheads="1"/>
          </p:cNvSpPr>
          <p:nvPr/>
        </p:nvSpPr>
        <p:spPr bwMode="auto">
          <a:xfrm>
            <a:off x="2904197" y="1499409"/>
            <a:ext cx="4104183" cy="408629"/>
          </a:xfrm>
          <a:prstGeom prst="rect">
            <a:avLst/>
          </a:prstGeom>
          <a:solidFill>
            <a:schemeClr val="bg1"/>
          </a:solidFill>
          <a:ln w="19050">
            <a:solidFill>
              <a:schemeClr val="accent6">
                <a:lumMod val="75000"/>
              </a:schemeClr>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Збір за місця паркування автотранспорту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113</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49" name="Rectangle 20"/>
          <p:cNvSpPr>
            <a:spLocks noChangeArrowheads="1"/>
          </p:cNvSpPr>
          <p:nvPr/>
        </p:nvSpPr>
        <p:spPr bwMode="auto">
          <a:xfrm>
            <a:off x="2904551" y="4079819"/>
            <a:ext cx="4098957" cy="611795"/>
          </a:xfrm>
          <a:prstGeom prst="rect">
            <a:avLst/>
          </a:prstGeom>
          <a:solidFill>
            <a:schemeClr val="bg1"/>
          </a:solidFill>
          <a:ln w="19050">
            <a:solidFill>
              <a:schemeClr val="accent6">
                <a:lumMod val="75000"/>
              </a:schemeClr>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Адміністративні штрафи та інші санкції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39823</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Інші надходження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513</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50" name="Rectangle 21"/>
          <p:cNvSpPr>
            <a:spLocks noChangeArrowheads="1"/>
          </p:cNvSpPr>
          <p:nvPr/>
        </p:nvSpPr>
        <p:spPr bwMode="auto">
          <a:xfrm>
            <a:off x="2918557" y="6063566"/>
            <a:ext cx="4097906" cy="703352"/>
          </a:xfrm>
          <a:prstGeom prst="rect">
            <a:avLst/>
          </a:prstGeom>
          <a:solidFill>
            <a:schemeClr val="bg1"/>
          </a:solidFill>
          <a:ln w="19050">
            <a:solidFill>
              <a:schemeClr val="accent6">
                <a:lumMod val="75000"/>
              </a:schemeClr>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Плата за тимчасове користування місцями для розміщення зовнішньої реклами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260</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p>
        </p:txBody>
      </p:sp>
      <p:sp>
        <p:nvSpPr>
          <p:cNvPr id="2059" name="Rectangle 22"/>
          <p:cNvSpPr>
            <a:spLocks noChangeArrowheads="1"/>
          </p:cNvSpPr>
          <p:nvPr/>
        </p:nvSpPr>
        <p:spPr bwMode="auto">
          <a:xfrm>
            <a:off x="2918031" y="4740032"/>
            <a:ext cx="4084950" cy="500412"/>
          </a:xfrm>
          <a:prstGeom prst="rect">
            <a:avLst/>
          </a:prstGeom>
          <a:solidFill>
            <a:schemeClr val="bg1"/>
          </a:solidFill>
          <a:ln w="19050">
            <a:solidFill>
              <a:schemeClr val="accent6">
                <a:lumMod val="75000"/>
              </a:schemeClr>
            </a:solidFill>
            <a:miter lim="800000"/>
            <a:headEnd/>
            <a:tailEnd/>
          </a:ln>
        </p:spPr>
        <p:txBody>
          <a:bodyPr lIns="0" rIns="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charset="0"/>
                <a:ea typeface="+mn-ea"/>
                <a:cs typeface="+mn-cs"/>
              </a:rPr>
              <a:t>Повернення коштів з пільгового довгострокового кредиту з молодіжного будівництва </a:t>
            </a:r>
            <a:r>
              <a:rPr kumimoji="0" lang="uk-UA" sz="1050" b="1" i="0" u="none" strike="noStrike" kern="1200" cap="none" spc="0" normalizeH="0" baseline="0" noProof="0" dirty="0">
                <a:ln>
                  <a:noFill/>
                </a:ln>
                <a:solidFill>
                  <a:srgbClr val="0070C0"/>
                </a:solidFill>
                <a:effectLst/>
                <a:uLnTx/>
                <a:uFillTx/>
                <a:latin typeface="Arial"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charset="0"/>
                <a:ea typeface="+mn-ea"/>
                <a:cs typeface="+mn-cs"/>
              </a:rPr>
              <a:t>178</a:t>
            </a:r>
            <a:r>
              <a:rPr kumimoji="0" lang="uk-UA" sz="1050" b="1" i="0" u="none" strike="noStrike" kern="1200" cap="none" spc="0" normalizeH="0" baseline="0" noProof="0" dirty="0">
                <a:ln>
                  <a:noFill/>
                </a:ln>
                <a:solidFill>
                  <a:srgbClr val="0070C0"/>
                </a:solidFill>
                <a:effectLst/>
                <a:uLnTx/>
                <a:uFillTx/>
                <a:latin typeface="Arial" charset="0"/>
                <a:ea typeface="+mn-ea"/>
                <a:cs typeface="+mn-cs"/>
              </a:rPr>
              <a:t> позичальників)</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52" name="Rectangle 23"/>
          <p:cNvSpPr>
            <a:spLocks noChangeArrowheads="1"/>
          </p:cNvSpPr>
          <p:nvPr/>
        </p:nvSpPr>
        <p:spPr bwMode="auto">
          <a:xfrm>
            <a:off x="2901371" y="1969793"/>
            <a:ext cx="4102137" cy="1712669"/>
          </a:xfrm>
          <a:prstGeom prst="rect">
            <a:avLst/>
          </a:prstGeom>
          <a:solidFill>
            <a:schemeClr val="bg1"/>
          </a:solidFill>
          <a:ln w="19050">
            <a:solidFill>
              <a:schemeClr val="accent6">
                <a:lumMod val="75000"/>
              </a:schemeClr>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П</a:t>
            </a:r>
            <a:r>
              <a:rPr kumimoji="0" lang="uk-UA"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одаток</a:t>
            </a: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з доходів фізичних осіб (</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38776</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Податок на нерухоме майно, відмінне від земельної ділянки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19895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платників)</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Акцизний</a:t>
            </a:r>
            <a:r>
              <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a:t>
            </a:r>
            <a:r>
              <a:rPr kumimoji="0" lang="ru-RU"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податок</a:t>
            </a:r>
            <a:r>
              <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a:t>
            </a:r>
            <a:r>
              <a:rPr kumimoji="0" lang="ru-RU"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від</a:t>
            </a:r>
            <a:r>
              <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a:t>
            </a:r>
            <a:r>
              <a:rPr kumimoji="0" lang="ru-RU"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реалізації</a:t>
            </a:r>
            <a:r>
              <a:rPr kumimoji="0" lang="ru-RU"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a:t>
            </a:r>
            <a:r>
              <a:rPr kumimoji="0" lang="ru-RU" sz="1050" b="1" i="0" u="none" strike="noStrike" kern="1200" cap="none" spc="0" normalizeH="0" baseline="0" noProof="0" dirty="0" err="1">
                <a:ln>
                  <a:noFill/>
                </a:ln>
                <a:solidFill>
                  <a:srgbClr val="3E8853">
                    <a:lumMod val="50000"/>
                  </a:srgbClr>
                </a:solidFill>
                <a:effectLst/>
                <a:uLnTx/>
                <a:uFillTx/>
                <a:latin typeface="Arial" pitchFamily="34" charset="0"/>
                <a:ea typeface="+mn-ea"/>
                <a:cs typeface="+mn-cs"/>
              </a:rPr>
              <a:t>продукції</a:t>
            </a: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1686</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Частина прибутку господарських організацій, які належать до комунальної власності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74</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платники)</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Податок на прибуток підприємств комунальної власності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74</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платники)</a:t>
            </a: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sp>
        <p:nvSpPr>
          <p:cNvPr id="10253" name="Rectangle 25"/>
          <p:cNvSpPr>
            <a:spLocks noChangeArrowheads="1"/>
          </p:cNvSpPr>
          <p:nvPr/>
        </p:nvSpPr>
        <p:spPr bwMode="auto">
          <a:xfrm rot="16200000">
            <a:off x="-467634" y="3241645"/>
            <a:ext cx="1981200" cy="214313"/>
          </a:xfrm>
          <a:prstGeom prst="rect">
            <a:avLst/>
          </a:prstGeom>
          <a:noFill/>
          <a:ln w="0">
            <a:noFill/>
            <a:miter lim="800000"/>
            <a:headEnd/>
            <a:tailEnd/>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О</a:t>
            </a:r>
            <a:r>
              <a:rPr kumimoji="0" lang="en-US"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  </a:t>
            </a:r>
            <a:r>
              <a:rPr kumimoji="0" lang="uk-UA"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Б</a:t>
            </a:r>
            <a:r>
              <a:rPr kumimoji="0" lang="en-US"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  </a:t>
            </a:r>
            <a:r>
              <a:rPr kumimoji="0" lang="uk-UA"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Л</a:t>
            </a:r>
            <a:r>
              <a:rPr kumimoji="0" lang="en-US"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  </a:t>
            </a:r>
            <a:r>
              <a:rPr kumimoji="0" lang="uk-UA"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І</a:t>
            </a:r>
            <a:r>
              <a:rPr kumimoji="0" lang="en-US"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  </a:t>
            </a:r>
            <a:r>
              <a:rPr kumimoji="0" lang="uk-UA"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rPr>
              <a:t>К</a:t>
            </a:r>
            <a:endParaRPr kumimoji="0" lang="ru-RU" sz="4000" b="1" i="0" u="none" strike="noStrike" kern="1200" cap="none" spc="0" normalizeH="0" baseline="0" noProof="0" dirty="0">
              <a:ln>
                <a:noFill/>
              </a:ln>
              <a:solidFill>
                <a:srgbClr val="000000"/>
              </a:solidFill>
              <a:effectLst/>
              <a:uLnTx/>
              <a:uFillTx/>
              <a:latin typeface="Lucida Sans Unicode" panose="020B0602030504020204" pitchFamily="34" charset="0"/>
              <a:ea typeface="+mn-ea"/>
              <a:cs typeface="Lucida Sans Unicode" panose="020B0602030504020204" pitchFamily="34" charset="0"/>
            </a:endParaRPr>
          </a:p>
        </p:txBody>
      </p:sp>
      <p:sp>
        <p:nvSpPr>
          <p:cNvPr id="10255" name="Rectangle 29"/>
          <p:cNvSpPr>
            <a:spLocks noChangeArrowheads="1"/>
          </p:cNvSpPr>
          <p:nvPr/>
        </p:nvSpPr>
        <p:spPr bwMode="auto">
          <a:xfrm>
            <a:off x="7495058" y="1456967"/>
            <a:ext cx="4065313" cy="554786"/>
          </a:xfrm>
          <a:prstGeom prst="rect">
            <a:avLst/>
          </a:prstGeom>
          <a:solidFill>
            <a:schemeClr val="bg1"/>
          </a:solidFill>
          <a:ln w="28575">
            <a:solidFill>
              <a:srgbClr val="0070C0"/>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ДЕПАРТАМЕНТ МІСЬКОЇ МОБІЛЬНОСТІ ТА ВУЛИЧНОЇ ІНФРАСТРУКТУРИ </a:t>
            </a:r>
          </a:p>
        </p:txBody>
      </p:sp>
      <p:sp>
        <p:nvSpPr>
          <p:cNvPr id="10256" name="Rectangle 30"/>
          <p:cNvSpPr>
            <a:spLocks noChangeArrowheads="1"/>
          </p:cNvSpPr>
          <p:nvPr/>
        </p:nvSpPr>
        <p:spPr bwMode="auto">
          <a:xfrm>
            <a:off x="7489728" y="831926"/>
            <a:ext cx="4070644" cy="536087"/>
          </a:xfrm>
          <a:prstGeom prst="rect">
            <a:avLst/>
          </a:prstGeom>
          <a:solidFill>
            <a:schemeClr val="bg1"/>
          </a:solidFill>
          <a:ln w="28575">
            <a:solidFill>
              <a:srgbClr val="0070C0"/>
            </a:solidFill>
            <a:miter lim="800000"/>
            <a:headEnd/>
            <a:tailEnd/>
          </a:ln>
        </p:spPr>
        <p:txBody>
          <a:bodyPr anchor="ctr"/>
          <a:lstStyle/>
          <a:p>
            <a:pPr marL="87313"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УПРАВЛІННЯ ЗЕМЕЛЬНИХ РЕСУРСІВ</a:t>
            </a:r>
          </a:p>
        </p:txBody>
      </p:sp>
      <p:sp>
        <p:nvSpPr>
          <p:cNvPr id="10257" name="Rectangle 31"/>
          <p:cNvSpPr>
            <a:spLocks noChangeArrowheads="1"/>
          </p:cNvSpPr>
          <p:nvPr/>
        </p:nvSpPr>
        <p:spPr bwMode="auto">
          <a:xfrm>
            <a:off x="7507652" y="2100706"/>
            <a:ext cx="4061977" cy="1729802"/>
          </a:xfrm>
          <a:prstGeom prst="rect">
            <a:avLst/>
          </a:prstGeom>
          <a:solidFill>
            <a:schemeClr val="bg1"/>
          </a:solidFill>
          <a:ln w="28575">
            <a:solidFill>
              <a:srgbClr val="0070C0"/>
            </a:solidFill>
            <a:miter lim="800000"/>
            <a:headEnd/>
            <a:tailEnd/>
          </a:ln>
        </p:spPr>
        <p:txBody>
          <a:bodyPr lIns="72000" tIns="36000" rIns="72000" bIns="3600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ДЕПАРТАМЕНТ </a:t>
            </a:r>
            <a:r>
              <a:rPr kumimoji="0" lang="uk-UA" sz="1050" b="1" i="0" u="none" strike="noStrike" kern="1200" cap="none" spc="0" normalizeH="0" baseline="0" noProof="0" dirty="0" smtClean="0">
                <a:ln>
                  <a:noFill/>
                </a:ln>
                <a:solidFill>
                  <a:srgbClr val="002060"/>
                </a:solidFill>
                <a:effectLst/>
                <a:uLnTx/>
                <a:uFillTx/>
                <a:latin typeface="Arial" pitchFamily="34" charset="0"/>
                <a:ea typeface="+mn-ea"/>
                <a:cs typeface="+mn-cs"/>
              </a:rPr>
              <a:t>ЕКОНОМІЧНОГО</a:t>
            </a:r>
            <a:r>
              <a:rPr kumimoji="0" lang="uk-UA" sz="1050" b="1" i="0" u="none" strike="noStrike" kern="1200" cap="none" spc="0" normalizeH="0" noProof="0" dirty="0" smtClean="0">
                <a:ln>
                  <a:noFill/>
                </a:ln>
                <a:solidFill>
                  <a:srgbClr val="002060"/>
                </a:solidFill>
                <a:effectLst/>
                <a:uLnTx/>
                <a:uFillTx/>
                <a:latin typeface="Arial" pitchFamily="34" charset="0"/>
                <a:ea typeface="+mn-ea"/>
                <a:cs typeface="+mn-cs"/>
              </a:rPr>
              <a:t> РОЗВИТКУ</a:t>
            </a:r>
            <a:endPar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endParaRPr>
          </a:p>
        </p:txBody>
      </p:sp>
      <p:sp>
        <p:nvSpPr>
          <p:cNvPr id="10259" name="Rectangle 49"/>
          <p:cNvSpPr>
            <a:spLocks noChangeArrowheads="1"/>
          </p:cNvSpPr>
          <p:nvPr/>
        </p:nvSpPr>
        <p:spPr bwMode="auto">
          <a:xfrm>
            <a:off x="7536919" y="5224232"/>
            <a:ext cx="4044654" cy="758780"/>
          </a:xfrm>
          <a:prstGeom prst="rect">
            <a:avLst/>
          </a:prstGeom>
          <a:solidFill>
            <a:schemeClr val="bg1"/>
          </a:solidFill>
          <a:ln w="28575">
            <a:solidFill>
              <a:srgbClr val="0070C0"/>
            </a:solidFill>
            <a:miter lim="800000"/>
            <a:headEnd/>
            <a:tailEnd/>
          </a:ln>
        </p:spPr>
        <p:txBody>
          <a:bodyPr anchor="ctr"/>
          <a:lstStyle/>
          <a:p>
            <a:pPr marL="87313"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ДЕПАРТАМЕНТ ГУМАНІТАРНОЇ ПОЛІТИКИ</a:t>
            </a:r>
          </a:p>
          <a:p>
            <a:pPr marL="87313"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ДЕПАРТАМЕНТ ЖИТЛОВОГО ГОСПОДАРСТВА ТА ІНФРАСТРУКТУРИ</a:t>
            </a:r>
          </a:p>
          <a:p>
            <a:pPr marL="87313"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 ДЕПАРТАМЕНТ ФІНАНСОВОЇ ПОЛІТИКИ ЛОДА </a:t>
            </a:r>
            <a:endParaRPr kumimoji="0" lang="uk-UA" sz="105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
        <p:nvSpPr>
          <p:cNvPr id="10261" name="Rectangle 53"/>
          <p:cNvSpPr>
            <a:spLocks noChangeArrowheads="1"/>
          </p:cNvSpPr>
          <p:nvPr/>
        </p:nvSpPr>
        <p:spPr bwMode="auto">
          <a:xfrm>
            <a:off x="2900543" y="3767657"/>
            <a:ext cx="4096459" cy="270867"/>
          </a:xfrm>
          <a:prstGeom prst="rect">
            <a:avLst/>
          </a:prstGeom>
          <a:solidFill>
            <a:schemeClr val="bg1"/>
          </a:solidFill>
          <a:ln w="19050">
            <a:solidFill>
              <a:schemeClr val="accent6">
                <a:lumMod val="75000"/>
              </a:schemeClr>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0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Туристичний збір </a:t>
            </a:r>
            <a:r>
              <a:rPr kumimoji="0" lang="uk-UA" sz="100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00" b="1" i="0" u="none" strike="noStrike" kern="1200" cap="none" spc="0" normalizeH="0" baseline="0" noProof="0" dirty="0">
                <a:ln>
                  <a:noFill/>
                </a:ln>
                <a:solidFill>
                  <a:srgbClr val="FF0000"/>
                </a:solidFill>
                <a:effectLst/>
                <a:uLnTx/>
                <a:uFillTx/>
                <a:latin typeface="Arial" pitchFamily="34" charset="0"/>
                <a:ea typeface="+mn-ea"/>
                <a:cs typeface="+mn-cs"/>
              </a:rPr>
              <a:t>275</a:t>
            </a:r>
            <a:r>
              <a:rPr kumimoji="0" lang="uk-UA" sz="100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endParaRPr kumimoji="0" lang="ru-RU" sz="1000" b="1" i="0" u="none" strike="noStrike" kern="1200" cap="none" spc="0" normalizeH="0" baseline="0" noProof="0" dirty="0">
              <a:ln>
                <a:noFill/>
              </a:ln>
              <a:solidFill>
                <a:srgbClr val="0070C0"/>
              </a:solidFill>
              <a:effectLst/>
              <a:uLnTx/>
              <a:uFillTx/>
              <a:latin typeface="Arial" pitchFamily="34" charset="0"/>
              <a:ea typeface="+mn-ea"/>
              <a:cs typeface="+mn-cs"/>
            </a:endParaRPr>
          </a:p>
        </p:txBody>
      </p:sp>
      <p:cxnSp>
        <p:nvCxnSpPr>
          <p:cNvPr id="73" name="Прямая со стрелкой 72"/>
          <p:cNvCxnSpPr>
            <a:endCxn id="10244" idx="1"/>
          </p:cNvCxnSpPr>
          <p:nvPr/>
        </p:nvCxnSpPr>
        <p:spPr>
          <a:xfrm flipV="1">
            <a:off x="2408070" y="975462"/>
            <a:ext cx="502174" cy="759074"/>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55" name="Rectangle 53"/>
          <p:cNvSpPr>
            <a:spLocks noChangeArrowheads="1"/>
          </p:cNvSpPr>
          <p:nvPr/>
        </p:nvSpPr>
        <p:spPr bwMode="auto">
          <a:xfrm>
            <a:off x="2910245" y="5287129"/>
            <a:ext cx="4105175" cy="704432"/>
          </a:xfrm>
          <a:prstGeom prst="rect">
            <a:avLst/>
          </a:prstGeom>
          <a:solidFill>
            <a:schemeClr val="bg1"/>
          </a:solidFill>
          <a:ln w="19050">
            <a:solidFill>
              <a:schemeClr val="accent6">
                <a:lumMod val="75000"/>
              </a:schemeClr>
            </a:solidFill>
            <a:miter lim="800000"/>
            <a:headEnd/>
            <a:tailEnd/>
          </a:ln>
        </p:spPr>
        <p:txBody>
          <a:bodyPr lIns="0" rIns="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Єдиний податок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61442</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платники)</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Земельний податок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6150</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 платників)</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3E8853">
                    <a:lumMod val="50000"/>
                  </a:srgbClr>
                </a:solidFill>
                <a:effectLst/>
                <a:uLnTx/>
                <a:uFillTx/>
                <a:latin typeface="Arial" pitchFamily="34" charset="0"/>
                <a:ea typeface="+mn-ea"/>
                <a:cs typeface="+mn-cs"/>
              </a:rPr>
              <a:t>Транспортний збір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a:t>
            </a:r>
            <a:r>
              <a:rPr kumimoji="0" lang="uk-UA" sz="1050" b="1" i="0" u="none" strike="noStrike" kern="1200" cap="none" spc="0" normalizeH="0" baseline="0" noProof="0" dirty="0">
                <a:ln>
                  <a:noFill/>
                </a:ln>
                <a:solidFill>
                  <a:srgbClr val="FF0000"/>
                </a:solidFill>
                <a:effectLst/>
                <a:uLnTx/>
                <a:uFillTx/>
                <a:latin typeface="Arial" pitchFamily="34" charset="0"/>
                <a:ea typeface="+mn-ea"/>
                <a:cs typeface="+mn-cs"/>
              </a:rPr>
              <a:t>144 </a:t>
            </a:r>
            <a:r>
              <a:rPr kumimoji="0" lang="uk-UA" sz="1050" b="1" i="0" u="none" strike="noStrike" kern="1200" cap="none" spc="0" normalizeH="0" baseline="0" noProof="0" dirty="0">
                <a:ln>
                  <a:noFill/>
                </a:ln>
                <a:solidFill>
                  <a:srgbClr val="0070C0"/>
                </a:solidFill>
                <a:effectLst/>
                <a:uLnTx/>
                <a:uFillTx/>
                <a:latin typeface="Arial" pitchFamily="34" charset="0"/>
                <a:ea typeface="+mn-ea"/>
                <a:cs typeface="+mn-cs"/>
              </a:rPr>
              <a:t>платники)</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050" b="1" i="0" u="none" strike="noStrike" kern="1200" cap="none" spc="0" normalizeH="0" baseline="0" noProof="0" dirty="0">
              <a:ln>
                <a:noFill/>
              </a:ln>
              <a:solidFill>
                <a:srgbClr val="0070C0"/>
              </a:solidFill>
              <a:effectLst/>
              <a:uLnTx/>
              <a:uFillTx/>
              <a:latin typeface="Arial" pitchFamily="34" charset="0"/>
              <a:ea typeface="+mn-ea"/>
              <a:cs typeface="+mn-cs"/>
            </a:endParaRPr>
          </a:p>
        </p:txBody>
      </p:sp>
      <p:cxnSp>
        <p:nvCxnSpPr>
          <p:cNvPr id="132" name="Прямая со стрелкой 72"/>
          <p:cNvCxnSpPr>
            <a:endCxn id="10246" idx="1"/>
          </p:cNvCxnSpPr>
          <p:nvPr/>
        </p:nvCxnSpPr>
        <p:spPr>
          <a:xfrm flipV="1">
            <a:off x="2408070" y="1703724"/>
            <a:ext cx="496127" cy="651718"/>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33" name="Прямая со стрелкой 72"/>
          <p:cNvCxnSpPr/>
          <p:nvPr/>
        </p:nvCxnSpPr>
        <p:spPr>
          <a:xfrm>
            <a:off x="2409465" y="3150946"/>
            <a:ext cx="494732" cy="5543"/>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36" name="Прямая со стрелкой 72"/>
          <p:cNvCxnSpPr>
            <a:endCxn id="55" idx="1"/>
          </p:cNvCxnSpPr>
          <p:nvPr/>
        </p:nvCxnSpPr>
        <p:spPr>
          <a:xfrm>
            <a:off x="2395987" y="4691614"/>
            <a:ext cx="514258" cy="947731"/>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37" name="Прямая со стрелкой 72"/>
          <p:cNvCxnSpPr>
            <a:endCxn id="10261" idx="1"/>
          </p:cNvCxnSpPr>
          <p:nvPr/>
        </p:nvCxnSpPr>
        <p:spPr>
          <a:xfrm>
            <a:off x="2422818" y="3595969"/>
            <a:ext cx="477725" cy="307122"/>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56" name="Прямая со стрелкой 72"/>
          <p:cNvCxnSpPr>
            <a:endCxn id="2059" idx="1"/>
          </p:cNvCxnSpPr>
          <p:nvPr/>
        </p:nvCxnSpPr>
        <p:spPr>
          <a:xfrm>
            <a:off x="2434179" y="4351492"/>
            <a:ext cx="483852" cy="638746"/>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57" name="Прямая со стрелкой 72"/>
          <p:cNvCxnSpPr>
            <a:endCxn id="10250" idx="1"/>
          </p:cNvCxnSpPr>
          <p:nvPr/>
        </p:nvCxnSpPr>
        <p:spPr>
          <a:xfrm>
            <a:off x="2420972" y="4987408"/>
            <a:ext cx="497585" cy="1427834"/>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158" name="Прямая со стрелкой 72"/>
          <p:cNvCxnSpPr>
            <a:endCxn id="10249" idx="1"/>
          </p:cNvCxnSpPr>
          <p:nvPr/>
        </p:nvCxnSpPr>
        <p:spPr>
          <a:xfrm>
            <a:off x="2420972" y="3911062"/>
            <a:ext cx="483579" cy="474655"/>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17" name="Прямая со стрелкой 80"/>
          <p:cNvCxnSpPr>
            <a:stCxn id="10246" idx="3"/>
          </p:cNvCxnSpPr>
          <p:nvPr/>
        </p:nvCxnSpPr>
        <p:spPr>
          <a:xfrm>
            <a:off x="7008380" y="1703724"/>
            <a:ext cx="498171" cy="895537"/>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19" name="Прямая со стрелкой 80"/>
          <p:cNvCxnSpPr>
            <a:stCxn id="55" idx="3"/>
            <a:endCxn id="117" idx="1"/>
          </p:cNvCxnSpPr>
          <p:nvPr/>
        </p:nvCxnSpPr>
        <p:spPr>
          <a:xfrm>
            <a:off x="7015420" y="5639345"/>
            <a:ext cx="515985" cy="696077"/>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23" name="Прямая со стрелкой 80"/>
          <p:cNvCxnSpPr>
            <a:endCxn id="10257" idx="1"/>
          </p:cNvCxnSpPr>
          <p:nvPr/>
        </p:nvCxnSpPr>
        <p:spPr>
          <a:xfrm flipV="1">
            <a:off x="7003508" y="2965607"/>
            <a:ext cx="504144" cy="25062"/>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248" name="Rectangle 29"/>
          <p:cNvSpPr>
            <a:spLocks noChangeArrowheads="1"/>
          </p:cNvSpPr>
          <p:nvPr/>
        </p:nvSpPr>
        <p:spPr bwMode="auto">
          <a:xfrm>
            <a:off x="7506551" y="3911062"/>
            <a:ext cx="4063078" cy="539834"/>
          </a:xfrm>
          <a:prstGeom prst="rect">
            <a:avLst/>
          </a:prstGeom>
          <a:solidFill>
            <a:schemeClr val="bg1"/>
          </a:solidFill>
          <a:ln w="28575">
            <a:solidFill>
              <a:srgbClr val="0070C0"/>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УПРАВЛІННЯ ТУРИЗМУ </a:t>
            </a:r>
          </a:p>
        </p:txBody>
      </p:sp>
      <p:cxnSp>
        <p:nvCxnSpPr>
          <p:cNvPr id="250" name="Прямая со стрелкой 80"/>
          <p:cNvCxnSpPr>
            <a:stCxn id="10246" idx="3"/>
            <a:endCxn id="10255" idx="1"/>
          </p:cNvCxnSpPr>
          <p:nvPr/>
        </p:nvCxnSpPr>
        <p:spPr>
          <a:xfrm>
            <a:off x="7008380" y="1703724"/>
            <a:ext cx="486678" cy="30636"/>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51" name="Прямая со стрелкой 80"/>
          <p:cNvCxnSpPr>
            <a:stCxn id="10261" idx="3"/>
            <a:endCxn id="248" idx="1"/>
          </p:cNvCxnSpPr>
          <p:nvPr/>
        </p:nvCxnSpPr>
        <p:spPr>
          <a:xfrm>
            <a:off x="6997002" y="3903091"/>
            <a:ext cx="509549" cy="277888"/>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55" name="Прямая со стрелкой 80"/>
          <p:cNvCxnSpPr>
            <a:stCxn id="10261" idx="3"/>
          </p:cNvCxnSpPr>
          <p:nvPr/>
        </p:nvCxnSpPr>
        <p:spPr>
          <a:xfrm flipV="1">
            <a:off x="6997002" y="3367454"/>
            <a:ext cx="513159" cy="535637"/>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256" name="Прямая со стрелкой 80"/>
          <p:cNvCxnSpPr>
            <a:stCxn id="2059" idx="3"/>
            <a:endCxn id="10259" idx="1"/>
          </p:cNvCxnSpPr>
          <p:nvPr/>
        </p:nvCxnSpPr>
        <p:spPr>
          <a:xfrm>
            <a:off x="7002981" y="4990238"/>
            <a:ext cx="533938" cy="613384"/>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442" name="Rectangle 28"/>
          <p:cNvSpPr>
            <a:spLocks noChangeArrowheads="1"/>
          </p:cNvSpPr>
          <p:nvPr/>
        </p:nvSpPr>
        <p:spPr bwMode="auto">
          <a:xfrm>
            <a:off x="7512072" y="4508365"/>
            <a:ext cx="4057557" cy="635313"/>
          </a:xfrm>
          <a:prstGeom prst="rect">
            <a:avLst/>
          </a:prstGeom>
          <a:solidFill>
            <a:schemeClr val="bg1"/>
          </a:solidFill>
          <a:ln w="28575">
            <a:solidFill>
              <a:srgbClr val="0070C0"/>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ДЕРЖАВНА </a:t>
            </a:r>
            <a:r>
              <a:rPr kumimoji="0" lang="uk-UA" sz="1050" b="1" i="0" u="none" strike="noStrike" kern="1200" cap="none" spc="0" normalizeH="0" baseline="0" noProof="0" dirty="0" smtClean="0">
                <a:ln>
                  <a:noFill/>
                </a:ln>
                <a:solidFill>
                  <a:srgbClr val="002060"/>
                </a:solidFill>
                <a:effectLst/>
                <a:uLnTx/>
                <a:uFillTx/>
                <a:latin typeface="Arial" pitchFamily="34" charset="0"/>
                <a:ea typeface="+mn-ea"/>
                <a:cs typeface="+mn-cs"/>
              </a:rPr>
              <a:t>АРХІТЕКТУРНО-БУДІВЕЛЬНА </a:t>
            </a: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ІНСПЕКЦІЯ</a:t>
            </a:r>
            <a:endParaRPr kumimoji="0" lang="uk-UA" sz="1050" b="0" i="0" u="none" strike="noStrike" kern="1200" cap="none" spc="0" normalizeH="0" baseline="0" noProof="0" dirty="0">
              <a:ln>
                <a:noFill/>
              </a:ln>
              <a:solidFill>
                <a:srgbClr val="000000"/>
              </a:solidFill>
              <a:effectLst/>
              <a:uLnTx/>
              <a:uFillTx/>
              <a:latin typeface="Arial" pitchFamily="34" charset="0"/>
              <a:ea typeface="+mn-ea"/>
              <a:cs typeface="+mn-cs"/>
            </a:endParaRPr>
          </a:p>
        </p:txBody>
      </p:sp>
      <p:cxnSp>
        <p:nvCxnSpPr>
          <p:cNvPr id="443" name="Прямая со стрелкой 80"/>
          <p:cNvCxnSpPr>
            <a:stCxn id="10249" idx="3"/>
            <a:endCxn id="442" idx="1"/>
          </p:cNvCxnSpPr>
          <p:nvPr/>
        </p:nvCxnSpPr>
        <p:spPr>
          <a:xfrm>
            <a:off x="7003508" y="4385717"/>
            <a:ext cx="508564" cy="440305"/>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554" name="Прямая со стрелкой 80"/>
          <p:cNvCxnSpPr>
            <a:endCxn id="10256" idx="1"/>
          </p:cNvCxnSpPr>
          <p:nvPr/>
        </p:nvCxnSpPr>
        <p:spPr>
          <a:xfrm>
            <a:off x="7015420" y="937509"/>
            <a:ext cx="474308" cy="162461"/>
          </a:xfrm>
          <a:prstGeom prst="straightConnector1">
            <a:avLst/>
          </a:prstGeom>
          <a:ln w="28575">
            <a:solidFill>
              <a:schemeClr val="accent2">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117" name="Rectangle 28"/>
          <p:cNvSpPr>
            <a:spLocks noChangeArrowheads="1"/>
          </p:cNvSpPr>
          <p:nvPr/>
        </p:nvSpPr>
        <p:spPr bwMode="auto">
          <a:xfrm>
            <a:off x="7531405" y="6063566"/>
            <a:ext cx="4050167" cy="543711"/>
          </a:xfrm>
          <a:prstGeom prst="rect">
            <a:avLst/>
          </a:prstGeom>
          <a:solidFill>
            <a:schemeClr val="bg1"/>
          </a:solidFill>
          <a:ln w="28575">
            <a:solidFill>
              <a:srgbClr val="0070C0"/>
            </a:solidFill>
            <a:miter lim="800000"/>
            <a:headEnd/>
            <a:tailEnd/>
          </a:ln>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uk-UA" sz="1050" b="1" i="0" u="none" strike="noStrike" kern="1200" cap="none" spc="0" normalizeH="0" baseline="0" noProof="0" dirty="0">
                <a:ln>
                  <a:noFill/>
                </a:ln>
                <a:solidFill>
                  <a:srgbClr val="002060"/>
                </a:solidFill>
                <a:effectLst/>
                <a:uLnTx/>
                <a:uFillTx/>
                <a:latin typeface="Arial" pitchFamily="34" charset="0"/>
                <a:ea typeface="+mn-ea"/>
                <a:cs typeface="+mn-cs"/>
              </a:rPr>
              <a:t>НА ЗАПИТИ</a:t>
            </a:r>
            <a:endParaRPr kumimoji="0" lang="uk-UA" sz="1050" b="0" i="0" u="none" strike="noStrike" kern="1200" cap="none" spc="0" normalizeH="0" baseline="0" noProof="0" dirty="0">
              <a:ln>
                <a:noFill/>
              </a:ln>
              <a:solidFill>
                <a:srgbClr val="000000"/>
              </a:solidFill>
              <a:effectLst/>
              <a:uLnTx/>
              <a:uFillTx/>
              <a:latin typeface="Arial" pitchFamily="34" charset="0"/>
              <a:ea typeface="+mn-ea"/>
              <a:cs typeface="+mn-cs"/>
            </a:endParaRPr>
          </a:p>
        </p:txBody>
      </p:sp>
      <p:pic>
        <p:nvPicPr>
          <p:cNvPr id="41"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3"/>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4227868010"/>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14" name="Діаграма 1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546120848"/>
              </p:ext>
            </p:extLst>
          </p:nvPr>
        </p:nvGraphicFramePr>
        <p:xfrm>
          <a:off x="1282024" y="1270983"/>
          <a:ext cx="9711890" cy="5172272"/>
        </p:xfrm>
        <a:graphic>
          <a:graphicData uri="http://schemas.openxmlformats.org/drawingml/2006/chart">
            <c:chart xmlns:c="http://schemas.openxmlformats.org/drawingml/2006/chart" xmlns:r="http://schemas.openxmlformats.org/officeDocument/2006/relationships" r:id="rId2"/>
          </a:graphicData>
        </a:graphic>
      </p:graphicFrame>
      <p:sp>
        <p:nvSpPr>
          <p:cNvPr id="3" name="Прямоугольник 2"/>
          <p:cNvSpPr/>
          <p:nvPr/>
        </p:nvSpPr>
        <p:spPr>
          <a:xfrm>
            <a:off x="254533" y="275853"/>
            <a:ext cx="10061359" cy="769441"/>
          </a:xfrm>
          <a:prstGeom prst="rect">
            <a:avLst/>
          </a:prstGeom>
        </p:spPr>
        <p:txBody>
          <a:bodyPr wrap="square">
            <a:spAutoFit/>
          </a:bodyPr>
          <a:lstStyle/>
          <a:p>
            <a:pPr algn="ctr">
              <a:defRPr sz="1995" b="1" i="0" u="none" strike="noStrike" kern="1200" cap="all" spc="100" normalizeH="0" baseline="0">
                <a:solidFill>
                  <a:prstClr val="white"/>
                </a:solidFill>
                <a:latin typeface="+mn-lt"/>
                <a:ea typeface="+mn-ea"/>
                <a:cs typeface="+mn-cs"/>
              </a:defRPr>
            </a:pPr>
            <a:r>
              <a:rPr lang="uk-UA" sz="2400" dirty="0">
                <a:solidFill>
                  <a:srgbClr val="002060"/>
                </a:solidFill>
                <a:latin typeface="Arial Black" panose="020B0A04020102020204" pitchFamily="34" charset="0"/>
              </a:rPr>
              <a:t>Встановлено і </a:t>
            </a:r>
            <a:r>
              <a:rPr lang="uk-UA" sz="2400" dirty="0" err="1">
                <a:solidFill>
                  <a:srgbClr val="002060"/>
                </a:solidFill>
                <a:latin typeface="Arial Black" panose="020B0A04020102020204" pitchFamily="34" charset="0"/>
              </a:rPr>
              <a:t>усунено</a:t>
            </a:r>
            <a:r>
              <a:rPr lang="uk-UA" sz="2400" dirty="0">
                <a:solidFill>
                  <a:srgbClr val="002060"/>
                </a:solidFill>
                <a:latin typeface="Arial Black" panose="020B0A04020102020204" pitchFamily="34" charset="0"/>
              </a:rPr>
              <a:t> фінансових порушень</a:t>
            </a:r>
            <a:r>
              <a:rPr lang="en-US" sz="2400" dirty="0">
                <a:solidFill>
                  <a:srgbClr val="002060"/>
                </a:solidFill>
                <a:latin typeface="Arial Black" panose="020B0A04020102020204" pitchFamily="34" charset="0"/>
              </a:rPr>
              <a:t> </a:t>
            </a:r>
            <a:r>
              <a:rPr lang="en-US" sz="2000" i="1" dirty="0" smtClean="0">
                <a:solidFill>
                  <a:srgbClr val="002060"/>
                </a:solidFill>
                <a:latin typeface="Arial Black" panose="020B0A04020102020204" pitchFamily="34" charset="0"/>
              </a:rPr>
              <a:t>(</a:t>
            </a:r>
            <a:r>
              <a:rPr lang="uk-UA" sz="2000" i="1" dirty="0" smtClean="0">
                <a:solidFill>
                  <a:srgbClr val="002060"/>
                </a:solidFill>
                <a:latin typeface="Arial Black" panose="020B0A04020102020204" pitchFamily="34" charset="0"/>
              </a:rPr>
              <a:t>тис. грн)</a:t>
            </a:r>
            <a:endParaRPr lang="ru-RU" sz="2000" i="1" dirty="0">
              <a:solidFill>
                <a:srgbClr val="002060"/>
              </a:solidFill>
              <a:latin typeface="Arial Black" panose="020B0A04020102020204" pitchFamily="34" charset="0"/>
            </a:endParaRPr>
          </a:p>
        </p:txBody>
      </p:sp>
      <p:pic>
        <p:nvPicPr>
          <p:cNvPr id="8"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3"/>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2276583652"/>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Rectangle 126"/>
          <p:cNvSpPr>
            <a:spLocks noChangeArrowheads="1"/>
          </p:cNvSpPr>
          <p:nvPr/>
        </p:nvSpPr>
        <p:spPr bwMode="auto">
          <a:xfrm>
            <a:off x="1524001" y="-6049"/>
            <a:ext cx="184731" cy="469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132" name="Rectangle 127"/>
          <p:cNvSpPr>
            <a:spLocks noChangeArrowheads="1"/>
          </p:cNvSpPr>
          <p:nvPr/>
        </p:nvSpPr>
        <p:spPr bwMode="auto">
          <a:xfrm>
            <a:off x="1524001" y="222552"/>
            <a:ext cx="184731" cy="469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2" name="Rectangle 127"/>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11" name="Заголовок 1"/>
          <p:cNvSpPr txBox="1">
            <a:spLocks/>
          </p:cNvSpPr>
          <p:nvPr/>
        </p:nvSpPr>
        <p:spPr>
          <a:xfrm>
            <a:off x="398894" y="152400"/>
            <a:ext cx="9916998" cy="87728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uk-UA" sz="2000" b="1" i="0" u="none" strike="noStrike" kern="1200" cap="none" spc="0" normalizeH="0" baseline="0" noProof="0" dirty="0" smtClean="0">
                <a:ln>
                  <a:noFill/>
                </a:ln>
                <a:solidFill>
                  <a:sysClr val="windowText" lastClr="000000"/>
                </a:solidFill>
                <a:effectLst/>
                <a:uLnTx/>
                <a:uFillTx/>
                <a:latin typeface="Trebuchet MS" panose="020B0603020202020204"/>
                <a:ea typeface="+mj-ea"/>
                <a:cs typeface="+mj-cs"/>
              </a:rPr>
              <a:t>Видатки бюджету Львівської МТГ у 2022 році на обслуговування місцевого боргу та гарантованого місцевого боргу, </a:t>
            </a:r>
            <a:r>
              <a:rPr kumimoji="0" lang="uk-UA" sz="2000" b="1" i="1" u="none" strike="noStrike" kern="1200" cap="none" spc="0" normalizeH="0" baseline="0" noProof="0" dirty="0" smtClean="0">
                <a:ln>
                  <a:noFill/>
                </a:ln>
                <a:solidFill>
                  <a:sysClr val="windowText" lastClr="000000"/>
                </a:solidFill>
                <a:effectLst/>
                <a:uLnTx/>
                <a:uFillTx/>
                <a:latin typeface="Trebuchet MS" panose="020B0603020202020204"/>
                <a:ea typeface="+mj-ea"/>
                <a:cs typeface="+mj-cs"/>
              </a:rPr>
              <a:t>млн грн</a:t>
            </a:r>
            <a:endParaRPr kumimoji="0" lang="uk-UA" sz="2000" b="1" i="1" u="none" strike="noStrike" kern="1200" cap="none" spc="0" normalizeH="0" baseline="0" noProof="0" dirty="0">
              <a:ln>
                <a:noFill/>
              </a:ln>
              <a:solidFill>
                <a:sysClr val="windowText" lastClr="000000"/>
              </a:solidFill>
              <a:effectLst/>
              <a:uLnTx/>
              <a:uFillTx/>
              <a:latin typeface="Trebuchet MS" panose="020B0603020202020204"/>
              <a:ea typeface="+mj-ea"/>
              <a:cs typeface="+mj-cs"/>
            </a:endParaRPr>
          </a:p>
        </p:txBody>
      </p:sp>
      <p:graphicFrame>
        <p:nvGraphicFramePr>
          <p:cNvPr id="14" name="Діаграма 13"/>
          <p:cNvGraphicFramePr>
            <a:graphicFrameLocks/>
          </p:cNvGraphicFramePr>
          <p:nvPr>
            <p:extLst>
              <p:ext uri="{D42A27DB-BD31-4B8C-83A1-F6EECF244321}">
                <p14:modId xmlns:p14="http://schemas.microsoft.com/office/powerpoint/2010/main" val="147483306"/>
              </p:ext>
            </p:extLst>
          </p:nvPr>
        </p:nvGraphicFramePr>
        <p:xfrm>
          <a:off x="883934" y="1029686"/>
          <a:ext cx="10562676" cy="5688919"/>
        </p:xfrm>
        <a:graphic>
          <a:graphicData uri="http://schemas.openxmlformats.org/drawingml/2006/chart">
            <c:chart xmlns:c="http://schemas.openxmlformats.org/drawingml/2006/chart" xmlns:r="http://schemas.openxmlformats.org/officeDocument/2006/relationships" r:id="rId2"/>
          </a:graphicData>
        </a:graphic>
      </p:graphicFrame>
      <p:pic>
        <p:nvPicPr>
          <p:cNvPr id="15"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3"/>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39217245"/>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extLst>
              <p:ext uri="{D42A27DB-BD31-4B8C-83A1-F6EECF244321}">
                <p14:modId xmlns:p14="http://schemas.microsoft.com/office/powerpoint/2010/main" val="3703842003"/>
              </p:ext>
            </p:extLst>
          </p:nvPr>
        </p:nvGraphicFramePr>
        <p:xfrm>
          <a:off x="796414" y="147483"/>
          <a:ext cx="10487950" cy="6625286"/>
        </p:xfrm>
        <a:graphic>
          <a:graphicData uri="http://schemas.openxmlformats.org/drawingml/2006/table">
            <a:tbl>
              <a:tblPr/>
              <a:tblGrid>
                <a:gridCol w="672758">
                  <a:extLst>
                    <a:ext uri="{9D8B030D-6E8A-4147-A177-3AD203B41FA5}">
                      <a16:colId xmlns:a16="http://schemas.microsoft.com/office/drawing/2014/main" val="3135538430"/>
                    </a:ext>
                  </a:extLst>
                </a:gridCol>
                <a:gridCol w="3435237">
                  <a:extLst>
                    <a:ext uri="{9D8B030D-6E8A-4147-A177-3AD203B41FA5}">
                      <a16:colId xmlns:a16="http://schemas.microsoft.com/office/drawing/2014/main" val="2769618929"/>
                    </a:ext>
                  </a:extLst>
                </a:gridCol>
                <a:gridCol w="141492">
                  <a:extLst>
                    <a:ext uri="{9D8B030D-6E8A-4147-A177-3AD203B41FA5}">
                      <a16:colId xmlns:a16="http://schemas.microsoft.com/office/drawing/2014/main" val="1917276393"/>
                    </a:ext>
                  </a:extLst>
                </a:gridCol>
                <a:gridCol w="1299812">
                  <a:extLst>
                    <a:ext uri="{9D8B030D-6E8A-4147-A177-3AD203B41FA5}">
                      <a16:colId xmlns:a16="http://schemas.microsoft.com/office/drawing/2014/main" val="111915303"/>
                    </a:ext>
                  </a:extLst>
                </a:gridCol>
                <a:gridCol w="68833">
                  <a:extLst>
                    <a:ext uri="{9D8B030D-6E8A-4147-A177-3AD203B41FA5}">
                      <a16:colId xmlns:a16="http://schemas.microsoft.com/office/drawing/2014/main" val="2689108884"/>
                    </a:ext>
                  </a:extLst>
                </a:gridCol>
                <a:gridCol w="800058">
                  <a:extLst>
                    <a:ext uri="{9D8B030D-6E8A-4147-A177-3AD203B41FA5}">
                      <a16:colId xmlns:a16="http://schemas.microsoft.com/office/drawing/2014/main" val="3626798765"/>
                    </a:ext>
                  </a:extLst>
                </a:gridCol>
                <a:gridCol w="770924">
                  <a:extLst>
                    <a:ext uri="{9D8B030D-6E8A-4147-A177-3AD203B41FA5}">
                      <a16:colId xmlns:a16="http://schemas.microsoft.com/office/drawing/2014/main" val="1924720885"/>
                    </a:ext>
                  </a:extLst>
                </a:gridCol>
                <a:gridCol w="824709">
                  <a:extLst>
                    <a:ext uri="{9D8B030D-6E8A-4147-A177-3AD203B41FA5}">
                      <a16:colId xmlns:a16="http://schemas.microsoft.com/office/drawing/2014/main" val="117968750"/>
                    </a:ext>
                  </a:extLst>
                </a:gridCol>
                <a:gridCol w="824709">
                  <a:extLst>
                    <a:ext uri="{9D8B030D-6E8A-4147-A177-3AD203B41FA5}">
                      <a16:colId xmlns:a16="http://schemas.microsoft.com/office/drawing/2014/main" val="500007236"/>
                    </a:ext>
                  </a:extLst>
                </a:gridCol>
                <a:gridCol w="824709">
                  <a:extLst>
                    <a:ext uri="{9D8B030D-6E8A-4147-A177-3AD203B41FA5}">
                      <a16:colId xmlns:a16="http://schemas.microsoft.com/office/drawing/2014/main" val="595039619"/>
                    </a:ext>
                  </a:extLst>
                </a:gridCol>
                <a:gridCol w="824709">
                  <a:extLst>
                    <a:ext uri="{9D8B030D-6E8A-4147-A177-3AD203B41FA5}">
                      <a16:colId xmlns:a16="http://schemas.microsoft.com/office/drawing/2014/main" val="2037632478"/>
                    </a:ext>
                  </a:extLst>
                </a:gridCol>
              </a:tblGrid>
              <a:tr h="463848">
                <a:tc>
                  <a:txBody>
                    <a:bodyPr/>
                    <a:lstStyle/>
                    <a:p>
                      <a:pPr algn="l" fontAlgn="b"/>
                      <a:endParaRPr lang="uk-UA" sz="1000" b="0" i="0" u="none" strike="noStrike" dirty="0">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gridSpan="2">
                  <a:txBody>
                    <a:bodyPr/>
                    <a:lstStyle/>
                    <a:p>
                      <a:pPr algn="l" fontAlgn="b"/>
                      <a:endParaRPr lang="uk-UA" sz="1000" b="0" i="0" u="none" strike="noStrike">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hMerge="1">
                  <a:txBody>
                    <a:bodyPr/>
                    <a:lstStyle/>
                    <a:p>
                      <a:endParaRPr lang="uk-UA"/>
                    </a:p>
                  </a:txBody>
                  <a:tcPr/>
                </a:tc>
                <a:tc>
                  <a:txBody>
                    <a:bodyPr/>
                    <a:lstStyle/>
                    <a:p>
                      <a:pPr algn="l" fontAlgn="b"/>
                      <a:endParaRPr lang="uk-UA" sz="1000" b="0" i="0" u="none" strike="noStrike">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a:txBody>
                    <a:bodyPr/>
                    <a:lstStyle/>
                    <a:p>
                      <a:pPr algn="l" fontAlgn="b"/>
                      <a:r>
                        <a:rPr lang="uk-UA" sz="1000" b="0" i="0" u="none" strike="noStrike">
                          <a:solidFill>
                            <a:srgbClr val="000000"/>
                          </a:solidFill>
                          <a:effectLst/>
                          <a:latin typeface="Calibri" panose="020F0502020204030204" pitchFamily="34" charset="0"/>
                        </a:rPr>
                        <a:t> </a:t>
                      </a:r>
                    </a:p>
                  </a:txBody>
                  <a:tcPr marL="3307" marR="3307" marT="3307" marB="0" anchor="b">
                    <a:lnL>
                      <a:noFill/>
                    </a:lnL>
                    <a:lnR>
                      <a:noFill/>
                    </a:lnR>
                    <a:lnT>
                      <a:noFill/>
                    </a:lnT>
                    <a:lnB>
                      <a:noFill/>
                    </a:lnB>
                    <a:solidFill>
                      <a:srgbClr val="FFFFFF"/>
                    </a:solidFill>
                  </a:tcPr>
                </a:tc>
                <a:tc>
                  <a:txBody>
                    <a:bodyPr/>
                    <a:lstStyle/>
                    <a:p>
                      <a:pPr algn="l" fontAlgn="b"/>
                      <a:endParaRPr lang="uk-UA" sz="1000" b="0" i="0" u="none" strike="noStrike">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a:txBody>
                    <a:bodyPr/>
                    <a:lstStyle/>
                    <a:p>
                      <a:pPr algn="l" fontAlgn="b"/>
                      <a:endParaRPr lang="uk-UA" sz="1000" b="0" i="0" u="none" strike="noStrike" dirty="0">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a:txBody>
                    <a:bodyPr/>
                    <a:lstStyle/>
                    <a:p>
                      <a:pPr algn="l" fontAlgn="b"/>
                      <a:endParaRPr lang="uk-UA" sz="1000" b="0" i="0" u="none" strike="noStrike">
                        <a:solidFill>
                          <a:srgbClr val="000000"/>
                        </a:solidFill>
                        <a:effectLst/>
                        <a:latin typeface="Calibri" panose="020F0502020204030204" pitchFamily="34" charset="0"/>
                      </a:endParaRPr>
                    </a:p>
                  </a:txBody>
                  <a:tcPr marL="3307" marR="3307" marT="3307" marB="0" anchor="b">
                    <a:lnL>
                      <a:noFill/>
                    </a:lnL>
                    <a:lnR>
                      <a:noFill/>
                    </a:lnR>
                    <a:lnT>
                      <a:noFill/>
                    </a:lnT>
                    <a:lnB>
                      <a:noFill/>
                    </a:lnB>
                  </a:tcPr>
                </a:tc>
                <a:tc gridSpan="3">
                  <a:txBody>
                    <a:bodyPr/>
                    <a:lstStyle/>
                    <a:p>
                      <a:pPr algn="l" fontAlgn="ctr"/>
                      <a:r>
                        <a:rPr lang="uk-UA" sz="1200" b="1" i="1" u="none" strike="noStrike" dirty="0">
                          <a:solidFill>
                            <a:srgbClr val="000000"/>
                          </a:solidFill>
                          <a:effectLst/>
                          <a:latin typeface="Calibri" panose="020F0502020204030204" pitchFamily="34" charset="0"/>
                        </a:rPr>
                        <a:t>КУРС ЄРО 42,0 ГРН</a:t>
                      </a:r>
                    </a:p>
                  </a:txBody>
                  <a:tcPr marL="3307" marR="3307" marT="3307" marB="0" anchor="ctr">
                    <a:lnL>
                      <a:noFill/>
                    </a:lnL>
                    <a:lnR>
                      <a:noFill/>
                    </a:lnR>
                    <a:lnT>
                      <a:noFill/>
                    </a:lnT>
                    <a:lnB>
                      <a:noFill/>
                    </a:lnB>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256875416"/>
                  </a:ext>
                </a:extLst>
              </a:tr>
              <a:tr h="253948">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a:noFill/>
                    </a:lnB>
                    <a:solidFill>
                      <a:srgbClr val="FFFFFF"/>
                    </a:solidFill>
                  </a:tcPr>
                </a:tc>
                <a:tc gridSpan="10">
                  <a:txBody>
                    <a:bodyPr/>
                    <a:lstStyle/>
                    <a:p>
                      <a:pPr algn="ctr" fontAlgn="ctr"/>
                      <a:r>
                        <a:rPr lang="ru-RU" sz="1600" b="1" i="0" u="none" strike="noStrike" dirty="0">
                          <a:solidFill>
                            <a:srgbClr val="0D0D0D"/>
                          </a:solidFill>
                          <a:effectLst/>
                          <a:latin typeface="Arial" panose="020B0604020202020204" pitchFamily="34" charset="0"/>
                        </a:rPr>
                        <a:t>ПОГАШЕНЕННЯ ЗАПОЗИЧЕНЬ та МІСЦЕВИХ ГАРАНТІЙ з 2023 РОКУ  </a:t>
                      </a:r>
                    </a:p>
                  </a:txBody>
                  <a:tcPr marL="3307" marR="3307" marT="3307" marB="0" anchor="ctr">
                    <a:lnL>
                      <a:noFill/>
                    </a:lnL>
                    <a:lnR>
                      <a:noFill/>
                    </a:lnR>
                    <a:lnT>
                      <a:noFill/>
                    </a:lnT>
                    <a:lnB>
                      <a:noFill/>
                    </a:lnB>
                    <a:solidFill>
                      <a:srgbClr val="FFFFFF"/>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4185228507"/>
                  </a:ext>
                </a:extLst>
              </a:tr>
              <a:tr h="222629">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uk-UA" sz="1400" b="1" i="0" u="none" strike="noStrike">
                        <a:solidFill>
                          <a:srgbClr val="0D0D0D"/>
                        </a:solidFill>
                        <a:effectLst/>
                        <a:latin typeface="Arial" panose="020B0604020202020204" pitchFamily="34" charset="0"/>
                      </a:endParaRP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dirty="0">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uk-UA" sz="1400" b="1" i="0" u="none" strike="noStrike" dirty="0">
                          <a:solidFill>
                            <a:srgbClr val="0D0D0D"/>
                          </a:solidFill>
                          <a:effectLst/>
                          <a:latin typeface="Arial" panose="020B0604020202020204" pitchFamily="34" charset="0"/>
                        </a:rPr>
                        <a:t> </a:t>
                      </a: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2">
                  <a:txBody>
                    <a:bodyPr/>
                    <a:lstStyle/>
                    <a:p>
                      <a:pPr algn="r" fontAlgn="ctr"/>
                      <a:r>
                        <a:rPr lang="uk-UA" sz="1100" b="1" i="0" u="none" strike="noStrike" dirty="0" smtClean="0">
                          <a:solidFill>
                            <a:srgbClr val="0D0D0D"/>
                          </a:solidFill>
                          <a:effectLst/>
                          <a:latin typeface="Arial" panose="020B0604020202020204" pitchFamily="34" charset="0"/>
                        </a:rPr>
                        <a:t>млн</a:t>
                      </a:r>
                      <a:r>
                        <a:rPr lang="uk-UA" sz="1100" b="1" i="0" u="none" strike="noStrike" baseline="0" dirty="0" smtClean="0">
                          <a:solidFill>
                            <a:srgbClr val="0D0D0D"/>
                          </a:solidFill>
                          <a:effectLst/>
                          <a:latin typeface="Arial" panose="020B0604020202020204" pitchFamily="34" charset="0"/>
                        </a:rPr>
                        <a:t> </a:t>
                      </a:r>
                      <a:r>
                        <a:rPr lang="uk-UA" sz="1100" b="1" i="0" u="none" strike="noStrike" dirty="0" smtClean="0">
                          <a:solidFill>
                            <a:srgbClr val="0D0D0D"/>
                          </a:solidFill>
                          <a:effectLst/>
                          <a:latin typeface="Arial" panose="020B0604020202020204" pitchFamily="34" charset="0"/>
                        </a:rPr>
                        <a:t>грн</a:t>
                      </a:r>
                      <a:endParaRPr lang="uk-UA" sz="1100" b="1" i="0" u="none" strike="noStrike" dirty="0">
                        <a:solidFill>
                          <a:srgbClr val="0D0D0D"/>
                        </a:solidFill>
                        <a:effectLst/>
                        <a:latin typeface="Arial" panose="020B0604020202020204" pitchFamily="34" charset="0"/>
                      </a:endParaRPr>
                    </a:p>
                  </a:txBody>
                  <a:tcPr marL="3307" marR="3307" marT="3307"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uk-UA"/>
                    </a:p>
                  </a:txBody>
                  <a:tcPr/>
                </a:tc>
                <a:extLst>
                  <a:ext uri="{0D108BD9-81ED-4DB2-BD59-A6C34878D82A}">
                    <a16:rowId xmlns:a16="http://schemas.microsoft.com/office/drawing/2014/main" val="966309389"/>
                  </a:ext>
                </a:extLst>
              </a:tr>
              <a:tr h="191311">
                <a:tc rowSpan="2">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rowSpan="2">
                  <a:txBody>
                    <a:bodyPr/>
                    <a:lstStyle/>
                    <a:p>
                      <a:pPr algn="ctr" fontAlgn="ctr"/>
                      <a:r>
                        <a:rPr lang="uk-UA" sz="105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gridSpan="9">
                  <a:txBody>
                    <a:bodyPr/>
                    <a:lstStyle/>
                    <a:p>
                      <a:pPr algn="ctr" fontAlgn="ctr"/>
                      <a:r>
                        <a:rPr lang="ru-RU" sz="1200" b="1" i="0" u="none" strike="noStrike">
                          <a:solidFill>
                            <a:srgbClr val="000000"/>
                          </a:solidFill>
                          <a:effectLst/>
                          <a:latin typeface="Arial" panose="020B0604020202020204" pitchFamily="34" charset="0"/>
                        </a:rPr>
                        <a:t>Сума повернення запозичень, кредиту та сплата відсотків</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pPr algn="ctr" fontAlgn="ctr"/>
                      <a:endParaRPr lang="ru-RU" sz="12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3513395213"/>
                  </a:ext>
                </a:extLst>
              </a:tr>
              <a:tr h="654845">
                <a:tc vMerge="1">
                  <a:txBody>
                    <a:bodyPr/>
                    <a:lstStyle/>
                    <a:p>
                      <a:endParaRPr lang="uk-UA"/>
                    </a:p>
                  </a:txBody>
                  <a:tcPr/>
                </a:tc>
                <a:tc vMerge="1">
                  <a:txBody>
                    <a:bodyPr/>
                    <a:lstStyle/>
                    <a:p>
                      <a:endParaRPr lang="uk-UA"/>
                    </a:p>
                  </a:txBody>
                  <a:tcPr/>
                </a:tc>
                <a:tc gridSpan="2">
                  <a:txBody>
                    <a:bodyPr/>
                    <a:lstStyle/>
                    <a:p>
                      <a:pPr algn="ctr" fontAlgn="ctr"/>
                      <a:r>
                        <a:rPr lang="ru-RU" sz="1100" b="1" i="0" u="none" strike="noStrike">
                          <a:solidFill>
                            <a:srgbClr val="000000"/>
                          </a:solidFill>
                          <a:effectLst/>
                          <a:latin typeface="Arial" panose="020B0604020202020204" pitchFamily="34" charset="0"/>
                        </a:rPr>
                        <a:t>Разом підлягає поверненню з 2023 по 2046 рр.</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pPr algn="ctr" fontAlgn="ctr"/>
                      <a:endParaRPr lang="ru-RU" sz="11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2026</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r>
                        <a:rPr lang="uk-UA" sz="1200" b="1" i="0" u="none" strike="noStrike">
                          <a:solidFill>
                            <a:srgbClr val="000000"/>
                          </a:solidFill>
                          <a:effectLst/>
                          <a:latin typeface="Arial" panose="020B0604020202020204" pitchFamily="34" charset="0"/>
                        </a:rPr>
                        <a:t>2028-2044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2228466529"/>
                  </a:ext>
                </a:extLst>
              </a:tr>
              <a:tr h="222629">
                <a:tc>
                  <a:txBody>
                    <a:bodyPr/>
                    <a:lstStyle/>
                    <a:p>
                      <a:pPr algn="ctr" fontAlgn="ctr"/>
                      <a:r>
                        <a:rPr lang="uk-UA" sz="1100" b="1" i="0" u="none" strike="noStrike">
                          <a:solidFill>
                            <a:srgbClr val="000000"/>
                          </a:solidFill>
                          <a:effectLst/>
                          <a:latin typeface="Arial" panose="020B0604020202020204" pitchFamily="34" charset="0"/>
                        </a:rPr>
                        <a:t>1=2+3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0" u="none" strike="noStrike">
                          <a:solidFill>
                            <a:srgbClr val="000000"/>
                          </a:solidFill>
                          <a:effectLst/>
                          <a:latin typeface="Arial" panose="020B0604020202020204" pitchFamily="34" charset="0"/>
                        </a:rPr>
                        <a:t>Разом запозичення</a:t>
                      </a:r>
                      <a:r>
                        <a:rPr lang="uk-UA" sz="1100" b="1" i="0" u="none" strike="noStrike">
                          <a:solidFill>
                            <a:srgbClr val="000000"/>
                          </a:solidFill>
                          <a:effectLst/>
                          <a:latin typeface="Arial" panose="020B0604020202020204" pitchFamily="34" charset="0"/>
                        </a:rPr>
                        <a:t> в т.ч.</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400" b="1" i="0" u="none" strike="noStrike">
                          <a:solidFill>
                            <a:srgbClr val="000000"/>
                          </a:solidFill>
                          <a:effectLst/>
                          <a:latin typeface="Arial" panose="020B0604020202020204" pitchFamily="34" charset="0"/>
                        </a:rPr>
                        <a:t>2 378,7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4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771,7</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336,0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1 175,7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95,3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825397827"/>
                  </a:ext>
                </a:extLst>
              </a:tr>
              <a:tr h="191311">
                <a:tc>
                  <a:txBody>
                    <a:bodyPr/>
                    <a:lstStyle/>
                    <a:p>
                      <a:pPr algn="ctr" fontAlgn="ctr"/>
                      <a:r>
                        <a:rPr lang="uk-UA" sz="1200" b="0" i="1" u="none" strike="noStrike" dirty="0">
                          <a:solidFill>
                            <a:srgbClr val="000000"/>
                          </a:solidFill>
                          <a:effectLst/>
                          <a:latin typeface="Arial" panose="020B0604020202020204" pitchFamily="34" charset="0"/>
                        </a:rPr>
                        <a:t>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запозичення (бюджет розвитку)</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1" i="1" u="none" strike="noStrike" dirty="0">
                          <a:solidFill>
                            <a:srgbClr val="000000"/>
                          </a:solidFill>
                          <a:effectLst/>
                          <a:latin typeface="Arial" panose="020B0604020202020204" pitchFamily="34" charset="0"/>
                        </a:rPr>
                        <a:t>1 752,7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1"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522,7</a:t>
                      </a:r>
                    </a:p>
                  </a:txBody>
                  <a:tcPr marL="3307" marR="3307" marT="3307"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120,0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1 020,0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90,0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805938097"/>
                  </a:ext>
                </a:extLst>
              </a:tr>
              <a:tr h="213734">
                <a:tc>
                  <a:txBody>
                    <a:bodyPr/>
                    <a:lstStyle/>
                    <a:p>
                      <a:pPr algn="ctr" fontAlgn="ctr"/>
                      <a:r>
                        <a:rPr lang="uk-UA" sz="1200" b="0" i="1" u="none" strike="noStrike">
                          <a:solidFill>
                            <a:srgbClr val="000000"/>
                          </a:solidFill>
                          <a:effectLst/>
                          <a:latin typeface="Arial" panose="020B0604020202020204" pitchFamily="34" charset="0"/>
                        </a:rPr>
                        <a:t>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відсотки (загальний фонд)</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1" i="1" u="none" strike="noStrike">
                          <a:solidFill>
                            <a:srgbClr val="000000"/>
                          </a:solidFill>
                          <a:effectLst/>
                          <a:latin typeface="Arial" panose="020B0604020202020204" pitchFamily="34" charset="0"/>
                        </a:rPr>
                        <a:t>626,0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1"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249,0</a:t>
                      </a:r>
                    </a:p>
                  </a:txBody>
                  <a:tcPr marL="3307" marR="3307" marT="3307"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216,0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155,7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5,3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1"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106668614"/>
                  </a:ext>
                </a:extLst>
              </a:tr>
              <a:tr h="175651">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0"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1"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318416625"/>
                  </a:ext>
                </a:extLst>
              </a:tr>
              <a:tr h="482037">
                <a:tc>
                  <a:txBody>
                    <a:bodyPr/>
                    <a:lstStyle/>
                    <a:p>
                      <a:pPr algn="ctr" fontAlgn="ctr"/>
                      <a:r>
                        <a:rPr lang="uk-UA" sz="1100" b="1" i="0" u="none" strike="noStrike">
                          <a:solidFill>
                            <a:srgbClr val="000000"/>
                          </a:solidFill>
                          <a:effectLst/>
                          <a:latin typeface="Arial" panose="020B0604020202020204" pitchFamily="34" charset="0"/>
                        </a:rPr>
                        <a:t>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ru-RU" sz="1100" b="1" i="0" u="none" strike="noStrike">
                          <a:solidFill>
                            <a:srgbClr val="000000"/>
                          </a:solidFill>
                          <a:effectLst/>
                          <a:latin typeface="Arial" panose="020B0604020202020204" pitchFamily="34" charset="0"/>
                        </a:rPr>
                        <a:t>Разом </a:t>
                      </a:r>
                      <a:r>
                        <a:rPr lang="ru-RU" sz="1200" b="1" i="0" u="none" strike="noStrike">
                          <a:solidFill>
                            <a:srgbClr val="000000"/>
                          </a:solidFill>
                          <a:effectLst/>
                          <a:latin typeface="Arial" panose="020B0604020202020204" pitchFamily="34" charset="0"/>
                        </a:rPr>
                        <a:t>гарантії згідно укладених договорів гарантії  (між ЛМР та Банком)</a:t>
                      </a:r>
                      <a:r>
                        <a:rPr lang="ru-RU"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400" b="1" i="0" u="none" strike="noStrike">
                          <a:solidFill>
                            <a:srgbClr val="000000"/>
                          </a:solidFill>
                          <a:effectLst/>
                          <a:latin typeface="Arial" panose="020B0604020202020204" pitchFamily="34" charset="0"/>
                        </a:rPr>
                        <a:t>7 662,8</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4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4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785,1</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974,4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845,2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886,3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811,4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3 360,4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667625201"/>
                  </a:ext>
                </a:extLst>
              </a:tr>
              <a:tr h="175651">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1" i="0" u="none" strike="noStrike">
                        <a:solidFill>
                          <a:srgbClr val="000000"/>
                        </a:solidFill>
                        <a:effectLst/>
                        <a:latin typeface="Arial" panose="020B0604020202020204" pitchFamily="34" charset="0"/>
                      </a:endParaRP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104750746"/>
                  </a:ext>
                </a:extLst>
              </a:tr>
              <a:tr h="650297">
                <a:tc>
                  <a:txBody>
                    <a:bodyPr/>
                    <a:lstStyle/>
                    <a:p>
                      <a:pPr algn="ctr" fontAlgn="ctr"/>
                      <a:r>
                        <a:rPr lang="uk-UA" sz="1100" b="1" i="0" u="none" strike="noStrike">
                          <a:solidFill>
                            <a:srgbClr val="000000"/>
                          </a:solidFill>
                          <a:effectLst/>
                          <a:latin typeface="Arial" panose="020B0604020202020204" pitchFamily="34" charset="0"/>
                        </a:rPr>
                        <a:t>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ru-RU" sz="1200" b="1" i="0" u="none" strike="noStrike">
                          <a:solidFill>
                            <a:srgbClr val="000000"/>
                          </a:solidFill>
                          <a:effectLst/>
                          <a:latin typeface="Arial" panose="020B0604020202020204" pitchFamily="34" charset="0"/>
                        </a:rPr>
                        <a:t>Разом гарантії згідно діючих договорів (вибрані, строк повернення яких не наступив)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400" b="1" i="0" u="none" strike="noStrike">
                          <a:solidFill>
                            <a:srgbClr val="000000"/>
                          </a:solidFill>
                          <a:effectLst/>
                          <a:latin typeface="Arial" panose="020B0604020202020204" pitchFamily="34" charset="0"/>
                        </a:rPr>
                        <a:t>2 443,8</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4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4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409,5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409,5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200,5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215,6</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212,5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996,2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04493857"/>
                  </a:ext>
                </a:extLst>
              </a:tr>
              <a:tr h="175651">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1" i="0" u="none" strike="noStrike">
                        <a:solidFill>
                          <a:srgbClr val="000000"/>
                        </a:solidFill>
                        <a:effectLst/>
                        <a:latin typeface="Arial" panose="020B0604020202020204" pitchFamily="34" charset="0"/>
                      </a:endParaRP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36322270"/>
                  </a:ext>
                </a:extLst>
              </a:tr>
              <a:tr h="441861">
                <a:tc>
                  <a:txBody>
                    <a:bodyPr/>
                    <a:lstStyle/>
                    <a:p>
                      <a:pPr algn="ctr" fontAlgn="ctr"/>
                      <a:r>
                        <a:rPr lang="uk-UA" sz="1100" b="1" i="0" u="none" strike="noStrike">
                          <a:solidFill>
                            <a:srgbClr val="000000"/>
                          </a:solidFill>
                          <a:effectLst/>
                          <a:latin typeface="Arial" panose="020B0604020202020204" pitchFamily="34" charset="0"/>
                        </a:rPr>
                        <a:t>6=7+8</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ru-RU" sz="1400" b="1" i="0" u="none" strike="noStrike">
                          <a:solidFill>
                            <a:srgbClr val="000000"/>
                          </a:solidFill>
                          <a:effectLst/>
                          <a:latin typeface="Arial" panose="020B0604020202020204" pitchFamily="34" charset="0"/>
                        </a:rPr>
                        <a:t>Всього  потенційних запозичень та гарантій м.Львова</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400" b="1" i="0" u="none" strike="noStrike">
                          <a:solidFill>
                            <a:srgbClr val="000000"/>
                          </a:solidFill>
                          <a:effectLst/>
                          <a:latin typeface="Arial" panose="020B0604020202020204" pitchFamily="34" charset="0"/>
                        </a:rPr>
                        <a:t>10 041,5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4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1 556,8</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1 310,4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2 020,9</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981,6</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811,4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3 360,4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558073559"/>
                  </a:ext>
                </a:extLst>
              </a:tr>
              <a:tr h="253948">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600" b="1" i="0" u="none" strike="noStrike">
                          <a:solidFill>
                            <a:srgbClr val="000000"/>
                          </a:solidFill>
                          <a:effectLst/>
                          <a:latin typeface="Arial" panose="020B0604020202020204" pitchFamily="34" charset="0"/>
                        </a:rPr>
                        <a:t> </a:t>
                      </a:r>
                    </a:p>
                  </a:txBody>
                  <a:tcPr marL="3307" marR="3307" marT="3307"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l" fontAlgn="ctr"/>
                      <a:endParaRPr lang="uk-UA" sz="1600" b="1" i="0" u="none" strike="noStrike">
                        <a:solidFill>
                          <a:srgbClr val="000000"/>
                        </a:solidFill>
                        <a:effectLst/>
                        <a:latin typeface="Arial" panose="020B0604020202020204" pitchFamily="34" charset="0"/>
                      </a:endParaRP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687573467"/>
                  </a:ext>
                </a:extLst>
              </a:tr>
              <a:tr h="191311">
                <a:tc>
                  <a:txBody>
                    <a:bodyPr/>
                    <a:lstStyle/>
                    <a:p>
                      <a:pPr algn="ctr" fontAlgn="ctr"/>
                      <a:r>
                        <a:rPr lang="uk-UA" sz="1200" b="0" i="1" u="none" strike="noStrike" dirty="0">
                          <a:solidFill>
                            <a:srgbClr val="000000"/>
                          </a:solidFill>
                          <a:effectLst/>
                          <a:latin typeface="Arial" panose="020B0604020202020204" pitchFamily="34" charset="0"/>
                        </a:rPr>
                        <a:t>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Загальний фонд</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0" i="1" u="none" strike="noStrike">
                          <a:solidFill>
                            <a:srgbClr val="000000"/>
                          </a:solidFill>
                          <a:effectLst/>
                          <a:latin typeface="Arial" panose="020B0604020202020204" pitchFamily="34" charset="0"/>
                        </a:rPr>
                        <a:t>626,0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0"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249,0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216,0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155,7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5,3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99100514"/>
                  </a:ext>
                </a:extLst>
              </a:tr>
              <a:tr h="191311">
                <a:tc>
                  <a:txBody>
                    <a:bodyPr/>
                    <a:lstStyle/>
                    <a:p>
                      <a:pPr algn="ctr" fontAlgn="ctr"/>
                      <a:r>
                        <a:rPr lang="uk-UA" sz="1200" b="0" i="1" u="none" strike="noStrike">
                          <a:solidFill>
                            <a:srgbClr val="000000"/>
                          </a:solidFill>
                          <a:effectLst/>
                          <a:latin typeface="Arial" panose="020B0604020202020204" pitchFamily="34" charset="0"/>
                        </a:rPr>
                        <a:t>8</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Спеціальний фонд</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0" i="1" u="none" strike="noStrike" dirty="0">
                          <a:solidFill>
                            <a:srgbClr val="000000"/>
                          </a:solidFill>
                          <a:effectLst/>
                          <a:latin typeface="Arial" panose="020B0604020202020204" pitchFamily="34" charset="0"/>
                        </a:rPr>
                        <a:t>9 415,5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0"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1 307,8</a:t>
                      </a:r>
                    </a:p>
                  </a:txBody>
                  <a:tcPr marL="3307" marR="3307" marT="3307"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1 094,4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1 865,2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976,3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811,4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3 360,4</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51837151"/>
                  </a:ext>
                </a:extLst>
              </a:tr>
              <a:tr h="175651">
                <a:tc>
                  <a:txBody>
                    <a:bodyPr/>
                    <a:lstStyle/>
                    <a:p>
                      <a:pPr algn="ctr" fontAlgn="ctr"/>
                      <a:r>
                        <a:rPr lang="uk-UA" sz="11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100" b="0" i="0" u="none" strike="noStrike" dirty="0">
                          <a:solidFill>
                            <a:srgbClr val="000000"/>
                          </a:solidFill>
                          <a:effectLst/>
                          <a:latin typeface="Arial" panose="020B0604020202020204" pitchFamily="34" charset="0"/>
                        </a:rPr>
                        <a:t> </a:t>
                      </a:r>
                    </a:p>
                  </a:txBody>
                  <a:tcPr marL="3307" marR="3307" marT="3307"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b"/>
                      <a:endParaRPr lang="uk-UA" sz="1100" b="0" i="0" u="none" strike="noStrike">
                        <a:solidFill>
                          <a:srgbClr val="000000"/>
                        </a:solidFill>
                        <a:effectLst/>
                        <a:latin typeface="Arial" panose="020B0604020202020204" pitchFamily="34" charset="0"/>
                      </a:endParaRPr>
                    </a:p>
                  </a:txBody>
                  <a:tcPr marL="3307" marR="3307" marT="3307"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uk-UA" sz="1100" b="0" i="0" u="none" strike="noStrike">
                          <a:solidFill>
                            <a:srgbClr val="000000"/>
                          </a:solidFill>
                          <a:effectLst/>
                          <a:latin typeface="Arial" panose="020B0604020202020204" pitchFamily="34" charset="0"/>
                        </a:rPr>
                        <a:t> </a:t>
                      </a:r>
                    </a:p>
                  </a:txBody>
                  <a:tcPr marL="3307" marR="3307" marT="3307"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567576244"/>
                  </a:ext>
                </a:extLst>
              </a:tr>
              <a:tr h="661092">
                <a:tc>
                  <a:txBody>
                    <a:bodyPr/>
                    <a:lstStyle/>
                    <a:p>
                      <a:pPr algn="ctr" fontAlgn="ctr"/>
                      <a:r>
                        <a:rPr lang="uk-UA" sz="1100" b="1" i="0" u="none" strike="noStrike">
                          <a:solidFill>
                            <a:srgbClr val="000000"/>
                          </a:solidFill>
                          <a:effectLst/>
                          <a:latin typeface="Arial" panose="020B0604020202020204" pitchFamily="34" charset="0"/>
                        </a:rPr>
                        <a:t>9=10+11</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ru-RU" sz="1400" b="1" i="0" u="none" strike="noStrike" dirty="0" err="1">
                          <a:solidFill>
                            <a:srgbClr val="000000"/>
                          </a:solidFill>
                          <a:effectLst/>
                          <a:latin typeface="Arial" panose="020B0604020202020204" pitchFamily="34" charset="0"/>
                        </a:rPr>
                        <a:t>Всього</a:t>
                      </a:r>
                      <a:r>
                        <a:rPr lang="ru-RU" sz="1400" b="1" i="0" u="none" strike="noStrike" dirty="0">
                          <a:solidFill>
                            <a:srgbClr val="000000"/>
                          </a:solidFill>
                          <a:effectLst/>
                          <a:latin typeface="Arial" panose="020B0604020202020204" pitchFamily="34" charset="0"/>
                        </a:rPr>
                        <a:t> </a:t>
                      </a:r>
                      <a:r>
                        <a:rPr lang="ru-RU" sz="1400" b="1" i="0" u="none" strike="noStrike" dirty="0" err="1">
                          <a:solidFill>
                            <a:srgbClr val="000000"/>
                          </a:solidFill>
                          <a:effectLst/>
                          <a:latin typeface="Arial" panose="020B0604020202020204" pitchFamily="34" charset="0"/>
                        </a:rPr>
                        <a:t>підлягає</a:t>
                      </a:r>
                      <a:r>
                        <a:rPr lang="ru-RU" sz="1400" b="1" i="0" u="none" strike="noStrike" dirty="0">
                          <a:solidFill>
                            <a:srgbClr val="000000"/>
                          </a:solidFill>
                          <a:effectLst/>
                          <a:latin typeface="Arial" panose="020B0604020202020204" pitchFamily="34" charset="0"/>
                        </a:rPr>
                        <a:t> </a:t>
                      </a:r>
                      <a:r>
                        <a:rPr lang="ru-RU" sz="1400" b="1" i="0" u="none" strike="noStrike" dirty="0" err="1">
                          <a:solidFill>
                            <a:srgbClr val="000000"/>
                          </a:solidFill>
                          <a:effectLst/>
                          <a:latin typeface="Arial" panose="020B0604020202020204" pitchFamily="34" charset="0"/>
                        </a:rPr>
                        <a:t>погашенню</a:t>
                      </a:r>
                      <a:r>
                        <a:rPr lang="ru-RU" sz="1400" b="1" i="0" u="none" strike="noStrike" dirty="0">
                          <a:solidFill>
                            <a:srgbClr val="000000"/>
                          </a:solidFill>
                          <a:effectLst/>
                          <a:latin typeface="Arial" panose="020B0604020202020204" pitchFamily="34" charset="0"/>
                        </a:rPr>
                        <a:t> </a:t>
                      </a:r>
                      <a:r>
                        <a:rPr lang="ru-RU" sz="1400" b="1" i="0" u="none" strike="noStrike" dirty="0" err="1">
                          <a:solidFill>
                            <a:srgbClr val="000000"/>
                          </a:solidFill>
                          <a:effectLst/>
                          <a:latin typeface="Arial" panose="020B0604020202020204" pitchFamily="34" charset="0"/>
                        </a:rPr>
                        <a:t>фактичних</a:t>
                      </a:r>
                      <a:r>
                        <a:rPr lang="ru-RU" sz="1400" b="1" i="0" u="none" strike="noStrike" dirty="0">
                          <a:solidFill>
                            <a:srgbClr val="000000"/>
                          </a:solidFill>
                          <a:effectLst/>
                          <a:latin typeface="Arial" panose="020B0604020202020204" pitchFamily="34" charset="0"/>
                        </a:rPr>
                        <a:t> </a:t>
                      </a:r>
                      <a:r>
                        <a:rPr lang="ru-RU" sz="1400" b="1" i="0" u="none" strike="noStrike" dirty="0" err="1">
                          <a:solidFill>
                            <a:srgbClr val="000000"/>
                          </a:solidFill>
                          <a:effectLst/>
                          <a:latin typeface="Arial" panose="020B0604020202020204" pitchFamily="34" charset="0"/>
                        </a:rPr>
                        <a:t>запозичень</a:t>
                      </a:r>
                      <a:r>
                        <a:rPr lang="ru-RU" sz="1400" b="1" i="0" u="none" strike="noStrike" dirty="0">
                          <a:solidFill>
                            <a:srgbClr val="000000"/>
                          </a:solidFill>
                          <a:effectLst/>
                          <a:latin typeface="Arial" panose="020B0604020202020204" pitchFamily="34" charset="0"/>
                        </a:rPr>
                        <a:t> та </a:t>
                      </a:r>
                      <a:r>
                        <a:rPr lang="ru-RU" sz="1400" b="1" i="0" u="none" strike="noStrike" dirty="0" err="1">
                          <a:solidFill>
                            <a:srgbClr val="000000"/>
                          </a:solidFill>
                          <a:effectLst/>
                          <a:latin typeface="Arial" panose="020B0604020202020204" pitchFamily="34" charset="0"/>
                        </a:rPr>
                        <a:t>гарантій</a:t>
                      </a:r>
                      <a:r>
                        <a:rPr lang="ru-RU" sz="1400" b="1" i="0" u="none" strike="noStrike" dirty="0">
                          <a:solidFill>
                            <a:srgbClr val="000000"/>
                          </a:solidFill>
                          <a:effectLst/>
                          <a:latin typeface="Arial" panose="020B0604020202020204" pitchFamily="34" charset="0"/>
                        </a:rPr>
                        <a:t> </a:t>
                      </a:r>
                      <a:r>
                        <a:rPr lang="ru-RU" sz="1400" b="1" i="0" u="none" strike="noStrike" dirty="0" err="1">
                          <a:solidFill>
                            <a:srgbClr val="000000"/>
                          </a:solidFill>
                          <a:effectLst/>
                          <a:latin typeface="Arial" panose="020B0604020202020204" pitchFamily="34" charset="0"/>
                        </a:rPr>
                        <a:t>м.Львова</a:t>
                      </a:r>
                      <a:endParaRPr lang="ru-RU" sz="1400" b="1" i="0" u="none" strike="noStrike" dirty="0">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400" b="1" i="0" u="none" strike="noStrike">
                          <a:solidFill>
                            <a:srgbClr val="000000"/>
                          </a:solidFill>
                          <a:effectLst/>
                          <a:latin typeface="Arial" panose="020B0604020202020204" pitchFamily="34" charset="0"/>
                        </a:rPr>
                        <a:t>4 822,5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400" b="1" i="0"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1 181,2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745,5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1 376,2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310,9</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212,5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400" b="1" i="0" u="none" strike="noStrike">
                          <a:solidFill>
                            <a:srgbClr val="000000"/>
                          </a:solidFill>
                          <a:effectLst/>
                          <a:latin typeface="Arial" panose="020B0604020202020204" pitchFamily="34" charset="0"/>
                        </a:rPr>
                        <a:t>996,2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69193716"/>
                  </a:ext>
                </a:extLst>
              </a:tr>
              <a:tr h="253948">
                <a:tc>
                  <a:txBody>
                    <a:bodyPr/>
                    <a:lstStyle/>
                    <a:p>
                      <a:pPr algn="ctr" fontAlgn="ctr"/>
                      <a:r>
                        <a:rPr lang="uk-UA" sz="1100" b="1" i="0" u="none" strike="noStrike" dirty="0">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600" b="1" i="0" u="none" strike="noStrike">
                          <a:solidFill>
                            <a:srgbClr val="000000"/>
                          </a:solidFill>
                          <a:effectLst/>
                          <a:latin typeface="Arial" panose="020B0604020202020204" pitchFamily="34" charset="0"/>
                        </a:rPr>
                        <a:t> </a:t>
                      </a:r>
                    </a:p>
                  </a:txBody>
                  <a:tcPr marL="3307" marR="3307" marT="3307"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l" fontAlgn="ctr"/>
                      <a:endParaRPr lang="uk-UA" sz="1600" b="1" i="0" u="none" strike="noStrike">
                        <a:solidFill>
                          <a:srgbClr val="000000"/>
                        </a:solidFill>
                        <a:effectLst/>
                        <a:latin typeface="Arial" panose="020B0604020202020204" pitchFamily="34" charset="0"/>
                      </a:endParaRP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uk-UA" sz="1600" b="1" i="0" u="none" strike="noStrike">
                          <a:solidFill>
                            <a:srgbClr val="000000"/>
                          </a:solidFill>
                          <a:effectLst/>
                          <a:latin typeface="Arial" panose="020B0604020202020204" pitchFamily="34" charset="0"/>
                        </a:rPr>
                        <a:t> </a:t>
                      </a:r>
                    </a:p>
                  </a:txBody>
                  <a:tcPr marL="3307" marR="3307" marT="330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30892576"/>
                  </a:ext>
                </a:extLst>
              </a:tr>
              <a:tr h="191311">
                <a:tc>
                  <a:txBody>
                    <a:bodyPr/>
                    <a:lstStyle/>
                    <a:p>
                      <a:pPr algn="ctr" fontAlgn="ctr"/>
                      <a:r>
                        <a:rPr lang="uk-UA" sz="1200" b="0" i="1" u="none" strike="noStrike" dirty="0">
                          <a:solidFill>
                            <a:srgbClr val="000000"/>
                          </a:solidFill>
                          <a:effectLst/>
                          <a:latin typeface="Arial" panose="020B0604020202020204" pitchFamily="34" charset="0"/>
                        </a:rPr>
                        <a:t>10</a:t>
                      </a:r>
                    </a:p>
                  </a:txBody>
                  <a:tcPr marL="3307" marR="3307" marT="33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Загальний фонд</a:t>
                      </a:r>
                    </a:p>
                  </a:txBody>
                  <a:tcPr marL="3307" marR="3307" marT="33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0" i="1" u="none" strike="noStrike">
                          <a:solidFill>
                            <a:srgbClr val="000000"/>
                          </a:solidFill>
                          <a:effectLst/>
                          <a:latin typeface="Arial" panose="020B0604020202020204" pitchFamily="34" charset="0"/>
                        </a:rPr>
                        <a:t>626,0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0"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249,0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216,0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155,7</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5,3</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0,0</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870312714"/>
                  </a:ext>
                </a:extLst>
              </a:tr>
              <a:tr h="191311">
                <a:tc>
                  <a:txBody>
                    <a:bodyPr/>
                    <a:lstStyle/>
                    <a:p>
                      <a:pPr algn="ctr" fontAlgn="ctr"/>
                      <a:r>
                        <a:rPr lang="uk-UA" sz="1200" b="0" i="1" u="none" strike="noStrike">
                          <a:solidFill>
                            <a:srgbClr val="000000"/>
                          </a:solidFill>
                          <a:effectLst/>
                          <a:latin typeface="Arial" panose="020B0604020202020204" pitchFamily="34" charset="0"/>
                        </a:rPr>
                        <a:t>11</a:t>
                      </a:r>
                    </a:p>
                  </a:txBody>
                  <a:tcPr marL="3307" marR="3307" marT="33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Спеціальний фонд</a:t>
                      </a:r>
                    </a:p>
                  </a:txBody>
                  <a:tcPr marL="3307" marR="3307" marT="33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a:txBody>
                    <a:bodyPr/>
                    <a:lstStyle/>
                    <a:p>
                      <a:pPr algn="ctr" fontAlgn="ctr"/>
                      <a:r>
                        <a:rPr lang="uk-UA" sz="1200" b="0" i="1" u="none" strike="noStrike" dirty="0">
                          <a:solidFill>
                            <a:srgbClr val="000000"/>
                          </a:solidFill>
                          <a:effectLst/>
                          <a:latin typeface="Arial" panose="020B0604020202020204" pitchFamily="34" charset="0"/>
                        </a:rPr>
                        <a:t>4 196,5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pPr algn="ctr" fontAlgn="ctr"/>
                      <a:endParaRPr lang="uk-UA" sz="1100" b="0" i="1" u="none" strike="noStrike">
                        <a:solidFill>
                          <a:srgbClr val="000000"/>
                        </a:solidFill>
                        <a:effectLst/>
                        <a:latin typeface="Arial" panose="020B0604020202020204" pitchFamily="34" charset="0"/>
                      </a:endParaRP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 </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932,2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529,5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1 220,5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a:solidFill>
                            <a:srgbClr val="000000"/>
                          </a:solidFill>
                          <a:effectLst/>
                          <a:latin typeface="Arial" panose="020B0604020202020204" pitchFamily="34" charset="0"/>
                        </a:rPr>
                        <a:t>305,6</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212,5</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uk-UA" sz="1200" b="0" i="1" u="none" strike="noStrike" dirty="0">
                          <a:solidFill>
                            <a:srgbClr val="000000"/>
                          </a:solidFill>
                          <a:effectLst/>
                          <a:latin typeface="Arial" panose="020B0604020202020204" pitchFamily="34" charset="0"/>
                        </a:rPr>
                        <a:t>996,2</a:t>
                      </a:r>
                    </a:p>
                  </a:txBody>
                  <a:tcPr marL="3307" marR="3307" marT="330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318461536"/>
                  </a:ext>
                </a:extLst>
              </a:tr>
            </a:tbl>
          </a:graphicData>
        </a:graphic>
      </p:graphicFrame>
      <p:pic>
        <p:nvPicPr>
          <p:cNvPr id="8"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1532851171"/>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кутник 3"/>
          <p:cNvSpPr/>
          <p:nvPr/>
        </p:nvSpPr>
        <p:spPr>
          <a:xfrm>
            <a:off x="842209" y="1328544"/>
            <a:ext cx="10501163" cy="5304016"/>
          </a:xfrm>
          <a:prstGeom prst="rect">
            <a:avLst/>
          </a:prstGeom>
        </p:spPr>
        <p:txBody>
          <a:bodyPr wrap="square">
            <a:spAutoFit/>
          </a:bodyPr>
          <a:lstStyle/>
          <a:p>
            <a:pPr marL="180340" marR="635" indent="539750" algn="ctr" eaLnBrk="0" fontAlgn="base" hangingPunct="0">
              <a:lnSpc>
                <a:spcPct val="115000"/>
              </a:lnSpc>
              <a:spcBef>
                <a:spcPct val="0"/>
              </a:spcBef>
              <a:spcAft>
                <a:spcPts val="1000"/>
              </a:spcAft>
            </a:pP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{Пункт 36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частини</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першої</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статті</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2}</a:t>
            </a:r>
          </a:p>
          <a:p>
            <a:pPr marL="180340" marR="635" indent="539750" algn="just" eaLnBrk="0" fontAlgn="base" hangingPunct="0">
              <a:lnSpc>
                <a:spcPct val="115000"/>
              </a:lnSpc>
              <a:spcBef>
                <a:spcPct val="0"/>
              </a:spcBef>
              <a:spcAft>
                <a:spcPts val="1000"/>
              </a:spcAft>
            </a:pPr>
            <a:endPar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180340" marR="635" indent="539750" algn="just" eaLnBrk="0" fontAlgn="base" hangingPunct="0">
              <a:lnSpc>
                <a:spcPct val="115000"/>
              </a:lnSpc>
              <a:spcBef>
                <a:spcPct val="0"/>
              </a:spcBef>
              <a:spcAft>
                <a:spcPts val="1000"/>
              </a:spcAft>
            </a:pPr>
            <a:r>
              <a:rPr lang="uk-UA" sz="28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МІСЦЕВИЙ ФІНАНСОВИЙ ОРГАН</a:t>
            </a:r>
            <a:r>
              <a:rPr lang="uk-UA"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УСТАНОВА, ЩО ВІДПОВІДНО ДО ЗАКОНОДАВСТВА УКРАЇНИ ЗДІЙСНЮЄ ФУНКЦІЇ З СКЛАДАННЯ ПРОГНОЗІВ МІСЦЕВИХ БЮДЖЕТІВ, СКЛАДАННЯ, ВИКОНАННЯ МІСЦЕВИХ БЮДЖЕТІВ, КОНТРОЛЮ ЗА ВИТРАЧАННЯМ КОШТІВ РОЗПОРЯДНИКАМИ БЮДЖЕТНИХ КОШТІВ, А ТАКОЖ ІНШІ ФУНКЦІЇ, ПОВ’ЯЗАНІ З УПРАВЛІННЯМ КОШТАМИ МІСЦЕВОГО БЮДЖЕТУ.</a:t>
            </a:r>
            <a:endParaRPr lang="uk-UA" sz="4000" b="1" dirty="0">
              <a:solidFill>
                <a:srgbClr val="002060"/>
              </a:solidFill>
              <a:latin typeface="Times New Roman"/>
            </a:endParaRPr>
          </a:p>
        </p:txBody>
      </p:sp>
      <p:sp>
        <p:nvSpPr>
          <p:cNvPr id="5" name="Прямокутник 4"/>
          <p:cNvSpPr/>
          <p:nvPr/>
        </p:nvSpPr>
        <p:spPr>
          <a:xfrm>
            <a:off x="1798184" y="558659"/>
            <a:ext cx="8589211" cy="674672"/>
          </a:xfrm>
          <a:prstGeom prst="rect">
            <a:avLst/>
          </a:prstGeom>
        </p:spPr>
        <p:txBody>
          <a:bodyPr wrap="none">
            <a:spAutoFit/>
          </a:bodyPr>
          <a:lstStyle/>
          <a:p>
            <a:pPr marL="180340" marR="635" indent="539750" algn="just" eaLnBrk="0" fontAlgn="base" hangingPunct="0">
              <a:lnSpc>
                <a:spcPct val="115000"/>
              </a:lnSpc>
              <a:spcBef>
                <a:spcPct val="0"/>
              </a:spcBef>
              <a:spcAft>
                <a:spcPts val="1000"/>
              </a:spcAft>
            </a:pPr>
            <a:r>
              <a:rPr lang="uk-UA" sz="3600" b="1" dirty="0">
                <a:solidFill>
                  <a:srgbClr val="00B050"/>
                </a:solidFill>
                <a:latin typeface="Segoe UI Black" panose="020B0A02040204020203" pitchFamily="34" charset="0"/>
                <a:ea typeface="Segoe UI Black" panose="020B0A02040204020203" pitchFamily="34" charset="0"/>
                <a:cs typeface="Times New Roman" panose="02020603050405020304" pitchFamily="18" charset="0"/>
              </a:rPr>
              <a:t>БЮДЖЕТНИЙ КОДЕКС УКРАЇНИ</a:t>
            </a:r>
            <a:endParaRPr lang="uk-UA" sz="2800" b="1" dirty="0">
              <a:solidFill>
                <a:srgbClr val="00B050"/>
              </a:solidFill>
              <a:latin typeface="Segoe UI Black" panose="020B0A02040204020203" pitchFamily="34" charset="0"/>
              <a:ea typeface="Segoe UI Black" panose="020B0A02040204020203" pitchFamily="34" charset="0"/>
              <a:cs typeface="Times New Roman" panose="02020603050405020304" pitchFamily="18" charset="0"/>
            </a:endParaRPr>
          </a:p>
        </p:txBody>
      </p:sp>
      <p:sp>
        <p:nvSpPr>
          <p:cNvPr id="2" name="Прямоугольник 1"/>
          <p:cNvSpPr/>
          <p:nvPr/>
        </p:nvSpPr>
        <p:spPr>
          <a:xfrm>
            <a:off x="5298918" y="6078562"/>
            <a:ext cx="671979" cy="1107996"/>
          </a:xfrm>
          <a:prstGeom prst="rect">
            <a:avLst/>
          </a:prstGeom>
        </p:spPr>
        <p:txBody>
          <a:bodyPr wrap="none">
            <a:spAutoFit/>
          </a:bodyPr>
          <a:lstStyle/>
          <a:p>
            <a:pPr eaLnBrk="0" fontAlgn="base" hangingPunct="0">
              <a:spcBef>
                <a:spcPct val="0"/>
              </a:spcBef>
              <a:spcAft>
                <a:spcPct val="0"/>
              </a:spcAft>
            </a:pPr>
            <a:r>
              <a:rPr lang="uk-UA" b="1" dirty="0">
                <a:solidFill>
                  <a:srgbClr val="000000"/>
                </a:solidFill>
                <a:latin typeface="Arial" pitchFamily="34" charset="0"/>
              </a:rPr>
              <a:t> </a:t>
            </a:r>
            <a:r>
              <a:rPr lang="uk-UA" sz="6600" b="1" dirty="0">
                <a:solidFill>
                  <a:srgbClr val="0070C0"/>
                </a:solidFill>
                <a:latin typeface="Times New Roman"/>
              </a:rPr>
              <a:t>”</a:t>
            </a:r>
            <a:endParaRPr lang="uk-UA" b="1" dirty="0">
              <a:solidFill>
                <a:srgbClr val="0070C0"/>
              </a:solidFill>
              <a:latin typeface="Times New Roman"/>
            </a:endParaRPr>
          </a:p>
        </p:txBody>
      </p:sp>
      <p:sp>
        <p:nvSpPr>
          <p:cNvPr id="3" name="Прямоугольник 2"/>
          <p:cNvSpPr/>
          <p:nvPr/>
        </p:nvSpPr>
        <p:spPr>
          <a:xfrm>
            <a:off x="1124183" y="2202261"/>
            <a:ext cx="625223" cy="1015663"/>
          </a:xfrm>
          <a:prstGeom prst="rect">
            <a:avLst/>
          </a:prstGeom>
        </p:spPr>
        <p:txBody>
          <a:bodyPr wrap="square">
            <a:spAutoFit/>
          </a:bodyPr>
          <a:lstStyle/>
          <a:p>
            <a:pPr eaLnBrk="0" fontAlgn="base" hangingPunct="0">
              <a:spcBef>
                <a:spcPct val="0"/>
              </a:spcBef>
              <a:spcAft>
                <a:spcPct val="0"/>
              </a:spcAft>
            </a:pPr>
            <a:r>
              <a:rPr lang="uk-UA" sz="6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6000" b="1" dirty="0">
              <a:solidFill>
                <a:srgbClr val="0070C0"/>
              </a:solidFill>
              <a:latin typeface="Arial" pitchFamily="34" charset="0"/>
            </a:endParaRPr>
          </a:p>
        </p:txBody>
      </p:sp>
      <p:pic>
        <p:nvPicPr>
          <p:cNvPr id="11"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3017572681"/>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Прямоугольник 5"/>
          <p:cNvSpPr/>
          <p:nvPr/>
        </p:nvSpPr>
        <p:spPr bwMode="auto">
          <a:xfrm>
            <a:off x="1279725" y="249728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800" b="1" dirty="0" smtClean="0">
                <a:solidFill>
                  <a:srgbClr val="FFFFFF"/>
                </a:solidFill>
                <a:latin typeface="Arial" pitchFamily="34" charset="0"/>
                <a:ea typeface="Times New Roman" pitchFamily="18" charset="0"/>
                <a:cs typeface="Arial" pitchFamily="34" charset="0"/>
              </a:rPr>
              <a:t>11 291 442,0</a:t>
            </a:r>
            <a:endParaRPr lang="en-US" sz="2800" b="1" dirty="0">
              <a:solidFill>
                <a:srgbClr val="FFFFFF"/>
              </a:solidFill>
              <a:latin typeface="Arial" pitchFamily="34" charset="0"/>
              <a:ea typeface="Times New Roman" pitchFamily="18" charset="0"/>
              <a:cs typeface="Arial" pitchFamily="34" charset="0"/>
            </a:endParaRPr>
          </a:p>
        </p:txBody>
      </p:sp>
      <p:sp>
        <p:nvSpPr>
          <p:cNvPr id="7" name="Прямоугольник 6"/>
          <p:cNvSpPr/>
          <p:nvPr/>
        </p:nvSpPr>
        <p:spPr bwMode="auto">
          <a:xfrm>
            <a:off x="1279725" y="3217362"/>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600" b="1" dirty="0" smtClean="0">
                <a:solidFill>
                  <a:srgbClr val="000000"/>
                </a:solidFill>
                <a:latin typeface="Arial" pitchFamily="34" charset="0"/>
                <a:ea typeface="Times New Roman" pitchFamily="18" charset="0"/>
                <a:cs typeface="Arial" pitchFamily="34" charset="0"/>
              </a:rPr>
              <a:t>2 447 045,5</a:t>
            </a:r>
            <a:endParaRPr lang="uk-UA" sz="2600" b="1" dirty="0">
              <a:solidFill>
                <a:srgbClr val="000000"/>
              </a:solidFill>
              <a:latin typeface="Arial" charset="0"/>
            </a:endParaRPr>
          </a:p>
        </p:txBody>
      </p:sp>
      <p:sp>
        <p:nvSpPr>
          <p:cNvPr id="10" name="Прямоугольник 9"/>
          <p:cNvSpPr/>
          <p:nvPr/>
        </p:nvSpPr>
        <p:spPr>
          <a:xfrm>
            <a:off x="4349378" y="2618959"/>
            <a:ext cx="3400198" cy="461665"/>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ЗАГАЛЬНИЙ  ФОНД</a:t>
            </a:r>
          </a:p>
        </p:txBody>
      </p:sp>
      <p:sp>
        <p:nvSpPr>
          <p:cNvPr id="11" name="Прямоугольник 10"/>
          <p:cNvSpPr/>
          <p:nvPr/>
        </p:nvSpPr>
        <p:spPr>
          <a:xfrm>
            <a:off x="4170258" y="3353394"/>
            <a:ext cx="3806811" cy="461665"/>
          </a:xfrm>
          <a:prstGeom prst="rect">
            <a:avLst/>
          </a:prstGeom>
        </p:spPr>
        <p:txBody>
          <a:bodyPr wrap="none">
            <a:spAutoFit/>
          </a:bodyPr>
          <a:lstStyle/>
          <a:p>
            <a:pP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ОФІЦІЙНІ ТРАНСФЕРТИ</a:t>
            </a:r>
            <a:endParaRPr lang="uk-UA" sz="2400" b="1" u="sng" dirty="0">
              <a:solidFill>
                <a:srgbClr val="D09E00"/>
              </a:solidFill>
              <a:latin typeface="Arial" pitchFamily="34" charset="0"/>
            </a:endParaRPr>
          </a:p>
        </p:txBody>
      </p:sp>
      <p:sp>
        <p:nvSpPr>
          <p:cNvPr id="12" name="Прямоугольник 11"/>
          <p:cNvSpPr/>
          <p:nvPr/>
        </p:nvSpPr>
        <p:spPr>
          <a:xfrm>
            <a:off x="4491242" y="4059549"/>
            <a:ext cx="3341749" cy="461665"/>
          </a:xfrm>
          <a:prstGeom prst="rect">
            <a:avLst/>
          </a:prstGeom>
        </p:spPr>
        <p:txBody>
          <a:bodyPr wrap="non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БЮДЖЕТ РОЗВИТКУ</a:t>
            </a:r>
          </a:p>
        </p:txBody>
      </p:sp>
      <p:sp>
        <p:nvSpPr>
          <p:cNvPr id="13" name="Прямоугольник 12"/>
          <p:cNvSpPr/>
          <p:nvPr/>
        </p:nvSpPr>
        <p:spPr>
          <a:xfrm>
            <a:off x="3782727" y="4592843"/>
            <a:ext cx="4533499" cy="830997"/>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ВЛАСНІ НАДХОДЖЕННЯ</a:t>
            </a:r>
          </a:p>
          <a:p>
            <a:pPr algn="ct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 БЮДЖЕТНИХ УСТАНОВ</a:t>
            </a:r>
            <a:endParaRPr lang="uk-UA" sz="2400" b="1" u="sng" dirty="0">
              <a:solidFill>
                <a:srgbClr val="D09E00"/>
              </a:solidFill>
              <a:latin typeface="Arial" pitchFamily="34" charset="0"/>
            </a:endParaRPr>
          </a:p>
        </p:txBody>
      </p:sp>
      <p:sp>
        <p:nvSpPr>
          <p:cNvPr id="14" name="Прямоугольник 13"/>
          <p:cNvSpPr/>
          <p:nvPr/>
        </p:nvSpPr>
        <p:spPr>
          <a:xfrm>
            <a:off x="4509641" y="5550865"/>
            <a:ext cx="3451009" cy="461665"/>
          </a:xfrm>
          <a:prstGeom prst="rect">
            <a:avLst/>
          </a:prstGeom>
        </p:spPr>
        <p:txBody>
          <a:bodyPr wrap="non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ІНШІ НАДХОДЖЕННЯ</a:t>
            </a:r>
          </a:p>
        </p:txBody>
      </p:sp>
      <p:sp>
        <p:nvSpPr>
          <p:cNvPr id="29" name="Прямоугольник 28"/>
          <p:cNvSpPr/>
          <p:nvPr/>
        </p:nvSpPr>
        <p:spPr bwMode="auto">
          <a:xfrm>
            <a:off x="2457764" y="220839"/>
            <a:ext cx="7408704" cy="607034"/>
          </a:xfrm>
          <a:prstGeom prst="rect">
            <a:avLst/>
          </a:prstGeom>
          <a:ln>
            <a:solidFill>
              <a:schemeClr val="bg1"/>
            </a:solidFill>
            <a:headEnd type="none" w="sm" len="sm"/>
            <a:tailEnd type="none" w="sm" len="sm"/>
          </a:ln>
        </p:spPr>
        <p:style>
          <a:lnRef idx="2">
            <a:schemeClr val="dk1"/>
          </a:lnRef>
          <a:fillRef idx="1">
            <a:schemeClr val="lt1"/>
          </a:fillRef>
          <a:effectRef idx="0">
            <a:schemeClr val="dk1"/>
          </a:effectRef>
          <a:fontRef idx="minor">
            <a:schemeClr val="dk1"/>
          </a:fontRef>
        </p:style>
        <p:txBody>
          <a:bodyPr/>
          <a:lstStyle/>
          <a:p>
            <a:pPr algn="ctr" eaLnBrk="0" fontAlgn="base" hangingPunct="0">
              <a:spcBef>
                <a:spcPct val="0"/>
              </a:spcBef>
              <a:spcAft>
                <a:spcPct val="0"/>
              </a:spcAft>
              <a:defRPr/>
            </a:pPr>
            <a:r>
              <a:rPr lang="uk-UA" sz="2800" b="1" dirty="0">
                <a:solidFill>
                  <a:srgbClr val="00B050"/>
                </a:solidFill>
                <a:latin typeface="Arial" charset="0"/>
              </a:rPr>
              <a:t>Виконання </a:t>
            </a:r>
            <a:r>
              <a:rPr lang="uk-UA" sz="2800" b="1" u="sng" dirty="0" smtClean="0">
                <a:solidFill>
                  <a:srgbClr val="00B050"/>
                </a:solidFill>
                <a:latin typeface="Arial" charset="0"/>
              </a:rPr>
              <a:t>дохідної частини</a:t>
            </a:r>
            <a:r>
              <a:rPr lang="uk-UA" sz="2800" b="1" dirty="0" smtClean="0">
                <a:solidFill>
                  <a:srgbClr val="00B050"/>
                </a:solidFill>
                <a:latin typeface="Arial" charset="0"/>
              </a:rPr>
              <a:t> </a:t>
            </a:r>
            <a:r>
              <a:rPr lang="uk-UA" sz="2800" b="1" dirty="0">
                <a:solidFill>
                  <a:srgbClr val="00B050"/>
                </a:solidFill>
                <a:latin typeface="Arial" charset="0"/>
              </a:rPr>
              <a:t>бюджету </a:t>
            </a:r>
            <a:endParaRPr lang="uk-UA" sz="2800" b="1" dirty="0" smtClean="0">
              <a:solidFill>
                <a:srgbClr val="00B050"/>
              </a:solidFill>
              <a:latin typeface="Arial" charset="0"/>
            </a:endParaRPr>
          </a:p>
          <a:p>
            <a:pPr algn="ctr" eaLnBrk="0" fontAlgn="base" hangingPunct="0">
              <a:spcBef>
                <a:spcPct val="0"/>
              </a:spcBef>
              <a:spcAft>
                <a:spcPct val="0"/>
              </a:spcAft>
              <a:defRPr/>
            </a:pPr>
            <a:r>
              <a:rPr lang="uk-UA" sz="2800" b="1" dirty="0" smtClean="0">
                <a:solidFill>
                  <a:srgbClr val="00B050"/>
                </a:solidFill>
                <a:latin typeface="Arial" charset="0"/>
              </a:rPr>
              <a:t>за 2022 </a:t>
            </a:r>
            <a:r>
              <a:rPr lang="uk-UA" sz="2800" b="1" dirty="0">
                <a:solidFill>
                  <a:srgbClr val="00B050"/>
                </a:solidFill>
                <a:latin typeface="Arial" charset="0"/>
              </a:rPr>
              <a:t>рік</a:t>
            </a:r>
          </a:p>
        </p:txBody>
      </p:sp>
      <p:sp>
        <p:nvSpPr>
          <p:cNvPr id="30" name="Прямоугольник 29"/>
          <p:cNvSpPr/>
          <p:nvPr/>
        </p:nvSpPr>
        <p:spPr>
          <a:xfrm>
            <a:off x="1279725" y="1308370"/>
            <a:ext cx="2376264" cy="1261884"/>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70C0"/>
                </a:solidFill>
                <a:latin typeface="Arial" pitchFamily="34" charset="0"/>
                <a:ea typeface="Times New Roman" pitchFamily="18" charset="0"/>
                <a:cs typeface="Arial" pitchFamily="34" charset="0"/>
              </a:rPr>
              <a:t>ПЛАН</a:t>
            </a:r>
          </a:p>
          <a:p>
            <a:pPr algn="ctr" eaLnBrk="0" fontAlgn="base" hangingPunct="0">
              <a:spcBef>
                <a:spcPct val="0"/>
              </a:spcBef>
              <a:spcAft>
                <a:spcPct val="0"/>
              </a:spcAft>
            </a:pPr>
            <a:r>
              <a:rPr lang="uk-UA" sz="2800" b="1" dirty="0" smtClean="0">
                <a:solidFill>
                  <a:srgbClr val="0070C0"/>
                </a:solidFill>
                <a:latin typeface="Arial" pitchFamily="34" charset="0"/>
                <a:ea typeface="Times New Roman" pitchFamily="18" charset="0"/>
                <a:cs typeface="Arial" pitchFamily="34" charset="0"/>
              </a:rPr>
              <a:t>14 705 398,2</a:t>
            </a:r>
            <a:endParaRPr lang="uk-UA" sz="2800" b="1" dirty="0">
              <a:solidFill>
                <a:srgbClr val="0070C0"/>
              </a:solidFill>
              <a:latin typeface="Arial" pitchFamily="34" charset="0"/>
              <a:ea typeface="Times New Roman" pitchFamily="18" charset="0"/>
              <a:cs typeface="Arial" pitchFamily="34" charset="0"/>
            </a:endParaRPr>
          </a:p>
          <a:p>
            <a:pPr algn="ctr" eaLnBrk="0" fontAlgn="base" hangingPunct="0">
              <a:spcBef>
                <a:spcPct val="0"/>
              </a:spcBef>
              <a:spcAft>
                <a:spcPct val="0"/>
              </a:spcAft>
            </a:pPr>
            <a:r>
              <a:rPr lang="uk-UA" sz="2400" b="1" dirty="0">
                <a:solidFill>
                  <a:srgbClr val="0070C0"/>
                </a:solidFill>
                <a:latin typeface="Arial" pitchFamily="34" charset="0"/>
                <a:ea typeface="Times New Roman" pitchFamily="18" charset="0"/>
                <a:cs typeface="Arial" pitchFamily="34" charset="0"/>
              </a:rPr>
              <a:t>тис грн</a:t>
            </a:r>
          </a:p>
        </p:txBody>
      </p:sp>
      <p:sp>
        <p:nvSpPr>
          <p:cNvPr id="31" name="Прямоугольник 30"/>
          <p:cNvSpPr/>
          <p:nvPr/>
        </p:nvSpPr>
        <p:spPr>
          <a:xfrm>
            <a:off x="8480235" y="1303060"/>
            <a:ext cx="2376263" cy="1261884"/>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8E40"/>
                </a:solidFill>
                <a:latin typeface="Arial" pitchFamily="34" charset="0"/>
                <a:ea typeface="Times New Roman" pitchFamily="18" charset="0"/>
                <a:cs typeface="Arial" pitchFamily="34" charset="0"/>
              </a:rPr>
              <a:t>ФАКТ</a:t>
            </a:r>
          </a:p>
          <a:p>
            <a:pPr algn="ctr" eaLnBrk="0" fontAlgn="base" hangingPunct="0">
              <a:spcBef>
                <a:spcPct val="0"/>
              </a:spcBef>
              <a:spcAft>
                <a:spcPct val="0"/>
              </a:spcAft>
            </a:pPr>
            <a:r>
              <a:rPr lang="uk-UA" sz="2800" b="1" dirty="0" smtClean="0">
                <a:solidFill>
                  <a:srgbClr val="008E40"/>
                </a:solidFill>
                <a:latin typeface="Arial" pitchFamily="34" charset="0"/>
                <a:ea typeface="Times New Roman" pitchFamily="18" charset="0"/>
                <a:cs typeface="Arial" pitchFamily="34" charset="0"/>
              </a:rPr>
              <a:t>13 876 519,6</a:t>
            </a:r>
            <a:endParaRPr lang="uk-UA" sz="2800" b="1" dirty="0">
              <a:solidFill>
                <a:srgbClr val="008E40"/>
              </a:solidFill>
              <a:latin typeface="Arial" pitchFamily="34" charset="0"/>
              <a:ea typeface="Times New Roman" pitchFamily="18" charset="0"/>
              <a:cs typeface="Arial" pitchFamily="34" charset="0"/>
            </a:endParaRPr>
          </a:p>
          <a:p>
            <a:pPr algn="ctr" eaLnBrk="0" fontAlgn="base" hangingPunct="0">
              <a:spcBef>
                <a:spcPct val="0"/>
              </a:spcBef>
              <a:spcAft>
                <a:spcPct val="0"/>
              </a:spcAft>
            </a:pPr>
            <a:r>
              <a:rPr lang="en-US" sz="2400" b="1" dirty="0">
                <a:solidFill>
                  <a:srgbClr val="008E40"/>
                </a:solidFill>
                <a:latin typeface="Arial" pitchFamily="34" charset="0"/>
                <a:ea typeface="Times New Roman" pitchFamily="18" charset="0"/>
                <a:cs typeface="Arial" pitchFamily="34" charset="0"/>
              </a:rPr>
              <a:t> </a:t>
            </a:r>
            <a:r>
              <a:rPr lang="uk-UA" sz="2400" b="1" dirty="0">
                <a:solidFill>
                  <a:srgbClr val="008E40"/>
                </a:solidFill>
                <a:latin typeface="Arial" pitchFamily="34" charset="0"/>
                <a:ea typeface="Times New Roman" pitchFamily="18" charset="0"/>
                <a:cs typeface="Arial" pitchFamily="34" charset="0"/>
              </a:rPr>
              <a:t>тис грн</a:t>
            </a:r>
          </a:p>
        </p:txBody>
      </p:sp>
      <p:sp>
        <p:nvSpPr>
          <p:cNvPr id="32" name="Прямоугольник 31"/>
          <p:cNvSpPr/>
          <p:nvPr/>
        </p:nvSpPr>
        <p:spPr bwMode="auto">
          <a:xfrm>
            <a:off x="1279725" y="393034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FFFFFF"/>
                </a:solidFill>
                <a:latin typeface="Arial" pitchFamily="34" charset="0"/>
                <a:ea typeface="Times New Roman" pitchFamily="18" charset="0"/>
                <a:cs typeface="Arial" pitchFamily="34" charset="0"/>
              </a:rPr>
              <a:t>827 000,0</a:t>
            </a:r>
            <a:endParaRPr lang="en-US" sz="2400" b="1" dirty="0">
              <a:solidFill>
                <a:srgbClr val="FFFFFF"/>
              </a:solidFill>
              <a:latin typeface="Arial" pitchFamily="34" charset="0"/>
              <a:ea typeface="Times New Roman" pitchFamily="18" charset="0"/>
              <a:cs typeface="Arial" pitchFamily="34" charset="0"/>
            </a:endParaRPr>
          </a:p>
        </p:txBody>
      </p:sp>
      <p:sp>
        <p:nvSpPr>
          <p:cNvPr id="33" name="Прямоугольник 32"/>
          <p:cNvSpPr/>
          <p:nvPr/>
        </p:nvSpPr>
        <p:spPr bwMode="auto">
          <a:xfrm>
            <a:off x="8491339" y="3933015"/>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FFFFFF"/>
                </a:solidFill>
                <a:latin typeface="Arial" pitchFamily="34" charset="0"/>
                <a:ea typeface="Times New Roman" pitchFamily="18" charset="0"/>
                <a:cs typeface="Arial" pitchFamily="34" charset="0"/>
              </a:rPr>
              <a:t>288 329,7</a:t>
            </a:r>
            <a:endParaRPr lang="en-US" sz="2400" b="1" dirty="0">
              <a:solidFill>
                <a:srgbClr val="FFFFFF"/>
              </a:solidFill>
              <a:latin typeface="Arial" pitchFamily="34" charset="0"/>
              <a:ea typeface="Times New Roman" pitchFamily="18" charset="0"/>
              <a:cs typeface="Arial" pitchFamily="34" charset="0"/>
            </a:endParaRPr>
          </a:p>
        </p:txBody>
      </p:sp>
      <p:sp>
        <p:nvSpPr>
          <p:cNvPr id="34" name="Прямоугольник 33"/>
          <p:cNvSpPr/>
          <p:nvPr/>
        </p:nvSpPr>
        <p:spPr bwMode="auto">
          <a:xfrm>
            <a:off x="8491339" y="248975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800" b="1" dirty="0" smtClean="0">
                <a:solidFill>
                  <a:srgbClr val="FFFFFF"/>
                </a:solidFill>
                <a:latin typeface="Arial" pitchFamily="34" charset="0"/>
                <a:ea typeface="Times New Roman" pitchFamily="18" charset="0"/>
                <a:cs typeface="Arial" pitchFamily="34" charset="0"/>
              </a:rPr>
              <a:t>11 801 749,5</a:t>
            </a:r>
            <a:endParaRPr lang="en-US" sz="2800" b="1" dirty="0">
              <a:solidFill>
                <a:srgbClr val="FFFFFF"/>
              </a:solidFill>
              <a:latin typeface="Arial" pitchFamily="34" charset="0"/>
              <a:ea typeface="Times New Roman" pitchFamily="18" charset="0"/>
              <a:cs typeface="Arial" pitchFamily="34" charset="0"/>
            </a:endParaRPr>
          </a:p>
        </p:txBody>
      </p:sp>
      <p:sp>
        <p:nvSpPr>
          <p:cNvPr id="35" name="Прямоугольник 34"/>
          <p:cNvSpPr/>
          <p:nvPr/>
        </p:nvSpPr>
        <p:spPr bwMode="auto">
          <a:xfrm>
            <a:off x="1279725" y="5368654"/>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FFFFFF"/>
                </a:solidFill>
                <a:latin typeface="Arial" pitchFamily="34" charset="0"/>
                <a:ea typeface="Times New Roman" pitchFamily="18" charset="0"/>
                <a:cs typeface="Arial" pitchFamily="34" charset="0"/>
              </a:rPr>
              <a:t>3 800,0</a:t>
            </a:r>
            <a:endParaRPr lang="uk-UA" sz="2400" b="1" dirty="0">
              <a:solidFill>
                <a:srgbClr val="FFFFFF"/>
              </a:solidFill>
              <a:latin typeface="Arial" pitchFamily="34" charset="0"/>
              <a:ea typeface="Times New Roman" pitchFamily="18" charset="0"/>
              <a:cs typeface="Arial" pitchFamily="34" charset="0"/>
            </a:endParaRPr>
          </a:p>
        </p:txBody>
      </p:sp>
      <p:sp>
        <p:nvSpPr>
          <p:cNvPr id="36" name="Прямоугольник 35"/>
          <p:cNvSpPr/>
          <p:nvPr/>
        </p:nvSpPr>
        <p:spPr bwMode="auto">
          <a:xfrm>
            <a:off x="8491339" y="5369204"/>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FFFFFF"/>
                </a:solidFill>
                <a:latin typeface="Arial" pitchFamily="34" charset="0"/>
                <a:ea typeface="Times New Roman" pitchFamily="18" charset="0"/>
                <a:cs typeface="Arial" pitchFamily="34" charset="0"/>
              </a:rPr>
              <a:t>4 757,5</a:t>
            </a:r>
            <a:endParaRPr lang="en-US" sz="2400" b="1" dirty="0">
              <a:solidFill>
                <a:srgbClr val="FFFFFF"/>
              </a:solidFill>
              <a:latin typeface="Arial" pitchFamily="34" charset="0"/>
              <a:ea typeface="Times New Roman" pitchFamily="18" charset="0"/>
              <a:cs typeface="Arial" pitchFamily="34" charset="0"/>
            </a:endParaRPr>
          </a:p>
        </p:txBody>
      </p:sp>
      <p:sp>
        <p:nvSpPr>
          <p:cNvPr id="37" name="Прямоугольник 36"/>
          <p:cNvSpPr/>
          <p:nvPr/>
        </p:nvSpPr>
        <p:spPr bwMode="auto">
          <a:xfrm>
            <a:off x="8491339" y="3217362"/>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600" b="1" dirty="0" smtClean="0">
                <a:solidFill>
                  <a:srgbClr val="000000"/>
                </a:solidFill>
                <a:latin typeface="Arial" pitchFamily="34" charset="0"/>
                <a:ea typeface="Times New Roman" pitchFamily="18" charset="0"/>
                <a:cs typeface="Arial" pitchFamily="34" charset="0"/>
              </a:rPr>
              <a:t>1 632 276,3</a:t>
            </a:r>
            <a:endParaRPr lang="en-US" sz="2600" b="1" dirty="0">
              <a:solidFill>
                <a:srgbClr val="000000"/>
              </a:solidFill>
              <a:latin typeface="Arial" pitchFamily="34" charset="0"/>
              <a:ea typeface="Times New Roman" pitchFamily="18" charset="0"/>
              <a:cs typeface="Arial" pitchFamily="34" charset="0"/>
            </a:endParaRPr>
          </a:p>
        </p:txBody>
      </p:sp>
      <p:sp>
        <p:nvSpPr>
          <p:cNvPr id="38" name="Прямоугольник 37"/>
          <p:cNvSpPr/>
          <p:nvPr/>
        </p:nvSpPr>
        <p:spPr bwMode="auto">
          <a:xfrm>
            <a:off x="8491339" y="4653136"/>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000000"/>
                </a:solidFill>
                <a:latin typeface="Arial" pitchFamily="34" charset="0"/>
                <a:ea typeface="Times New Roman" pitchFamily="18" charset="0"/>
                <a:cs typeface="Arial" pitchFamily="34" charset="0"/>
              </a:rPr>
              <a:t>149 406,6</a:t>
            </a:r>
            <a:endParaRPr lang="en-US" sz="1100" b="1" dirty="0">
              <a:solidFill>
                <a:srgbClr val="000000"/>
              </a:solidFill>
              <a:latin typeface="Arial" pitchFamily="34" charset="0"/>
              <a:ea typeface="Times New Roman" pitchFamily="18" charset="0"/>
              <a:cs typeface="Arial" pitchFamily="34" charset="0"/>
            </a:endParaRPr>
          </a:p>
        </p:txBody>
      </p:sp>
      <p:sp>
        <p:nvSpPr>
          <p:cNvPr id="39" name="Прямоугольник 38"/>
          <p:cNvSpPr/>
          <p:nvPr/>
        </p:nvSpPr>
        <p:spPr bwMode="auto">
          <a:xfrm>
            <a:off x="1279725" y="4649498"/>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smtClean="0">
                <a:solidFill>
                  <a:srgbClr val="000000"/>
                </a:solidFill>
                <a:latin typeface="Arial" pitchFamily="34" charset="0"/>
                <a:ea typeface="Times New Roman" pitchFamily="18" charset="0"/>
                <a:cs typeface="Arial" pitchFamily="34" charset="0"/>
              </a:rPr>
              <a:t>136 110,7</a:t>
            </a:r>
            <a:endParaRPr lang="en-US" sz="2400" b="1" dirty="0">
              <a:solidFill>
                <a:srgbClr val="000000"/>
              </a:solidFill>
              <a:latin typeface="Arial" pitchFamily="34" charset="0"/>
              <a:ea typeface="Times New Roman" pitchFamily="18" charset="0"/>
              <a:cs typeface="Arial" pitchFamily="34" charset="0"/>
            </a:endParaRPr>
          </a:p>
        </p:txBody>
      </p:sp>
      <p:pic>
        <p:nvPicPr>
          <p:cNvPr id="25"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3782073702"/>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p:cNvSpPr/>
          <p:nvPr/>
        </p:nvSpPr>
        <p:spPr>
          <a:xfrm>
            <a:off x="176980" y="547338"/>
            <a:ext cx="10161640" cy="609975"/>
          </a:xfrm>
          <a:prstGeom prst="rect">
            <a:avLst/>
          </a:prstGeom>
        </p:spPr>
        <p:txBody>
          <a:bodyPr wrap="square">
            <a:spAutoFit/>
          </a:bodyPr>
          <a:lstStyle/>
          <a:p>
            <a:pPr marL="88900" marR="635" algn="just" eaLnBrk="0" fontAlgn="base" hangingPunct="0">
              <a:lnSpc>
                <a:spcPct val="115000"/>
              </a:lnSpc>
              <a:spcBef>
                <a:spcPct val="0"/>
              </a:spcBef>
              <a:spcAft>
                <a:spcPts val="1000"/>
              </a:spcAft>
            </a:pPr>
            <a:r>
              <a:rPr lang="uk-UA" sz="3200" b="1" dirty="0" smtClean="0">
                <a:solidFill>
                  <a:srgbClr val="00B050"/>
                </a:solidFill>
                <a:latin typeface="Segoe UI Black" panose="020B0A02040204020203" pitchFamily="34" charset="0"/>
                <a:ea typeface="Segoe UI Black" panose="020B0A02040204020203" pitchFamily="34" charset="0"/>
                <a:cs typeface="Times New Roman" panose="02020603050405020304" pitchFamily="18" charset="0"/>
              </a:rPr>
              <a:t>Участь та розвиток працівників за напрямами:</a:t>
            </a:r>
            <a:endParaRPr lang="uk-UA" sz="2400" b="1" dirty="0">
              <a:solidFill>
                <a:srgbClr val="00B050"/>
              </a:solidFill>
              <a:latin typeface="Segoe UI Black" panose="020B0A02040204020203" pitchFamily="34" charset="0"/>
              <a:ea typeface="Segoe UI Black" panose="020B0A02040204020203" pitchFamily="34" charset="0"/>
              <a:cs typeface="Times New Roman" panose="02020603050405020304" pitchFamily="18" charset="0"/>
            </a:endParaRPr>
          </a:p>
        </p:txBody>
      </p:sp>
      <p:graphicFrame>
        <p:nvGraphicFramePr>
          <p:cNvPr id="7" name="Схема 6"/>
          <p:cNvGraphicFramePr/>
          <p:nvPr>
            <p:extLst>
              <p:ext uri="{D42A27DB-BD31-4B8C-83A1-F6EECF244321}">
                <p14:modId xmlns:p14="http://schemas.microsoft.com/office/powerpoint/2010/main" val="2810111218"/>
              </p:ext>
            </p:extLst>
          </p:nvPr>
        </p:nvGraphicFramePr>
        <p:xfrm>
          <a:off x="754144" y="1408079"/>
          <a:ext cx="11199044" cy="52931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7"/>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1672167924"/>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990600" y="523875"/>
            <a:ext cx="10467975" cy="461665"/>
          </a:xfrm>
          <a:prstGeom prst="rect">
            <a:avLst/>
          </a:prstGeom>
          <a:noFill/>
        </p:spPr>
        <p:txBody>
          <a:bodyPr wrap="square" rtlCol="0">
            <a:spAutoFit/>
          </a:bodyPr>
          <a:lstStyle/>
          <a:p>
            <a:pPr algn="ctr"/>
            <a:r>
              <a:rPr lang="uk-UA" sz="2400" b="1" dirty="0">
                <a:solidFill>
                  <a:srgbClr val="0070C0"/>
                </a:solidFill>
              </a:rPr>
              <a:t>КІЛЬКІСТЬ РАХУНКІВ БЮДЖЕТУ ЛЬВІВСЬКОЇ МТГ</a:t>
            </a:r>
          </a:p>
        </p:txBody>
      </p:sp>
      <p:graphicFrame>
        <p:nvGraphicFramePr>
          <p:cNvPr id="10" name="Діаграма 9">
            <a:extLst>
              <a:ext uri="{FF2B5EF4-FFF2-40B4-BE49-F238E27FC236}">
                <a16:creationId xmlns:a16="http://schemas.microsoft.com/office/drawing/2014/main" id="{531C7DA9-39FA-49F9-A2D2-040952136D31}"/>
              </a:ext>
            </a:extLst>
          </p:cNvPr>
          <p:cNvGraphicFramePr/>
          <p:nvPr>
            <p:extLst>
              <p:ext uri="{D42A27DB-BD31-4B8C-83A1-F6EECF244321}">
                <p14:modId xmlns:p14="http://schemas.microsoft.com/office/powerpoint/2010/main" val="3998480670"/>
              </p:ext>
            </p:extLst>
          </p:nvPr>
        </p:nvGraphicFramePr>
        <p:xfrm>
          <a:off x="805965" y="1299369"/>
          <a:ext cx="10837244" cy="5558631"/>
        </p:xfrm>
        <a:graphic>
          <a:graphicData uri="http://schemas.openxmlformats.org/drawingml/2006/chart">
            <c:chart xmlns:c="http://schemas.openxmlformats.org/drawingml/2006/chart" xmlns:r="http://schemas.openxmlformats.org/officeDocument/2006/relationships" r:id="rId2"/>
          </a:graphicData>
        </a:graphic>
      </p:graphicFrame>
      <p:pic>
        <p:nvPicPr>
          <p:cNvPr id="11"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3"/>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4183388277"/>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Шестиугольник 1"/>
          <p:cNvSpPr/>
          <p:nvPr/>
        </p:nvSpPr>
        <p:spPr bwMode="auto">
          <a:xfrm>
            <a:off x="5961650" y="3177244"/>
            <a:ext cx="1387094" cy="120670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1600" b="1" dirty="0">
                <a:solidFill>
                  <a:srgbClr val="FFFFFF"/>
                </a:solidFill>
                <a:latin typeface="Arial" charset="0"/>
              </a:rPr>
              <a:t>ВСЬОГО </a:t>
            </a:r>
            <a:r>
              <a:rPr lang="uk-UA" sz="2800" b="1" dirty="0">
                <a:solidFill>
                  <a:srgbClr val="FFFFFF"/>
                </a:solidFill>
                <a:latin typeface="Arial" charset="0"/>
              </a:rPr>
              <a:t>3 </a:t>
            </a:r>
            <a:r>
              <a:rPr lang="uk-UA" sz="2800" b="1" dirty="0" smtClean="0">
                <a:solidFill>
                  <a:srgbClr val="FFFFFF"/>
                </a:solidFill>
                <a:latin typeface="Arial" charset="0"/>
              </a:rPr>
              <a:t>280</a:t>
            </a:r>
            <a:endParaRPr lang="uk-UA" sz="2800" b="1" dirty="0">
              <a:solidFill>
                <a:srgbClr val="FFFFFF"/>
              </a:solidFill>
              <a:latin typeface="Arial" charset="0"/>
            </a:endParaRPr>
          </a:p>
        </p:txBody>
      </p:sp>
      <p:sp>
        <p:nvSpPr>
          <p:cNvPr id="4" name="Прямоугольник 3"/>
          <p:cNvSpPr/>
          <p:nvPr/>
        </p:nvSpPr>
        <p:spPr>
          <a:xfrm>
            <a:off x="1053061" y="757861"/>
            <a:ext cx="9958858" cy="830997"/>
          </a:xfrm>
          <a:prstGeom prst="rect">
            <a:avLst/>
          </a:prstGeom>
        </p:spPr>
        <p:txBody>
          <a:bodyPr wrap="square">
            <a:spAutoFit/>
          </a:bodyPr>
          <a:lstStyle/>
          <a:p>
            <a:pPr indent="342900" algn="ctr" fontAlgn="base">
              <a:spcBef>
                <a:spcPct val="0"/>
              </a:spcBef>
              <a:spcAft>
                <a:spcPct val="0"/>
              </a:spcAft>
            </a:pPr>
            <a:r>
              <a:rPr lang="uk-UA" sz="2400" b="1" dirty="0">
                <a:solidFill>
                  <a:srgbClr val="0066FF"/>
                </a:solidFill>
                <a:latin typeface="Arial" pitchFamily="34" charset="0"/>
                <a:ea typeface="Times New Roman" pitchFamily="18" charset="0"/>
                <a:cs typeface="Arial" pitchFamily="34" charset="0"/>
              </a:rPr>
              <a:t>У </a:t>
            </a:r>
            <a:r>
              <a:rPr lang="uk-UA" sz="2400" b="1" dirty="0" smtClean="0">
                <a:solidFill>
                  <a:srgbClr val="0066FF"/>
                </a:solidFill>
                <a:latin typeface="Arial" pitchFamily="34" charset="0"/>
                <a:ea typeface="Times New Roman" pitchFamily="18" charset="0"/>
                <a:cs typeface="Arial" pitchFamily="34" charset="0"/>
              </a:rPr>
              <a:t>2022 </a:t>
            </a:r>
            <a:r>
              <a:rPr lang="uk-UA" sz="2400" b="1" dirty="0">
                <a:solidFill>
                  <a:srgbClr val="0066FF"/>
                </a:solidFill>
                <a:latin typeface="Arial" pitchFamily="34" charset="0"/>
                <a:ea typeface="Times New Roman" pitchFamily="18" charset="0"/>
                <a:cs typeface="Arial" pitchFamily="34" charset="0"/>
              </a:rPr>
              <a:t>РОЦІ ПРАЦІВНИКАМИ УПРАВЛІННЯ ФІНАНСІВ ОФОРМЛЕНО:</a:t>
            </a:r>
          </a:p>
        </p:txBody>
      </p:sp>
      <p:sp>
        <p:nvSpPr>
          <p:cNvPr id="5" name="Прямоугольник 4"/>
          <p:cNvSpPr/>
          <p:nvPr/>
        </p:nvSpPr>
        <p:spPr>
          <a:xfrm>
            <a:off x="1775521" y="2023596"/>
            <a:ext cx="5573555" cy="1015663"/>
          </a:xfrm>
          <a:prstGeom prst="rect">
            <a:avLst/>
          </a:prstGeom>
        </p:spPr>
        <p:txBody>
          <a:bodyPr wrap="square">
            <a:spAutoFit/>
          </a:bodyPr>
          <a:lstStyle/>
          <a:p>
            <a:pPr algn="r" eaLnBrk="0" fontAlgn="base" hangingPunct="0">
              <a:spcBef>
                <a:spcPct val="0"/>
              </a:spcBef>
              <a:spcAft>
                <a:spcPct val="0"/>
              </a:spcAft>
            </a:pPr>
            <a:r>
              <a:rPr lang="uk-UA" sz="2000" b="1" dirty="0">
                <a:solidFill>
                  <a:srgbClr val="00B050"/>
                </a:solidFill>
                <a:latin typeface="Arial" pitchFamily="34" charset="0"/>
                <a:ea typeface="Times New Roman" pitchFamily="18" charset="0"/>
                <a:cs typeface="Arial" pitchFamily="34" charset="0"/>
              </a:rPr>
              <a:t>РОЗПОРЯДЖЕНЬ</a:t>
            </a:r>
            <a:r>
              <a:rPr lang="uk-UA" sz="2000" dirty="0">
                <a:solidFill>
                  <a:srgbClr val="00B050"/>
                </a:solidFill>
                <a:latin typeface="Arial" pitchFamily="34" charset="0"/>
                <a:ea typeface="Times New Roman" pitchFamily="18" charset="0"/>
                <a:cs typeface="Arial" pitchFamily="34" charset="0"/>
              </a:rPr>
              <a:t> ПРО ФІНАНСУВАННЯ КОШТІВ З ЗАГАЛЬНОГО (СПЕЦІАЛЬНОГО) ФОНДУ БЮДЖЕТУ</a:t>
            </a:r>
            <a:endParaRPr lang="uk-UA" sz="2000" b="1" dirty="0">
              <a:solidFill>
                <a:srgbClr val="00B050"/>
              </a:solidFill>
              <a:latin typeface="Arial" pitchFamily="34" charset="0"/>
            </a:endParaRPr>
          </a:p>
        </p:txBody>
      </p:sp>
      <p:sp>
        <p:nvSpPr>
          <p:cNvPr id="8" name="Прямоугольник 7"/>
          <p:cNvSpPr/>
          <p:nvPr/>
        </p:nvSpPr>
        <p:spPr>
          <a:xfrm>
            <a:off x="6997695" y="5145766"/>
            <a:ext cx="4014224" cy="707886"/>
          </a:xfrm>
          <a:prstGeom prst="rect">
            <a:avLst/>
          </a:prstGeom>
          <a:solidFill>
            <a:schemeClr val="bg1"/>
          </a:solidFill>
        </p:spPr>
        <p:txBody>
          <a:bodyPr wrap="square">
            <a:spAutoFit/>
          </a:bodyPr>
          <a:lstStyle/>
          <a:p>
            <a:pPr eaLnBrk="0" fontAlgn="base" hangingPunct="0">
              <a:spcBef>
                <a:spcPct val="0"/>
              </a:spcBef>
              <a:spcAft>
                <a:spcPct val="0"/>
              </a:spcAft>
            </a:pPr>
            <a:r>
              <a:rPr lang="uk-UA" sz="2000" b="1" dirty="0">
                <a:solidFill>
                  <a:srgbClr val="7030A0"/>
                </a:solidFill>
                <a:latin typeface="Arial" pitchFamily="34" charset="0"/>
                <a:ea typeface="Times New Roman" pitchFamily="18" charset="0"/>
                <a:cs typeface="Arial" pitchFamily="34" charset="0"/>
              </a:rPr>
              <a:t>ДОВІДОК </a:t>
            </a:r>
            <a:r>
              <a:rPr lang="uk-UA" sz="2000" dirty="0">
                <a:solidFill>
                  <a:srgbClr val="7030A0"/>
                </a:solidFill>
                <a:latin typeface="Arial" pitchFamily="34" charset="0"/>
                <a:ea typeface="Times New Roman" pitchFamily="18" charset="0"/>
                <a:cs typeface="Arial" pitchFamily="34" charset="0"/>
              </a:rPr>
              <a:t>ПРО ВНЕСЕННЯ ЗМІН ДО РОЗПИСУ ДОХОДІВ</a:t>
            </a:r>
            <a:endParaRPr lang="uk-UA" sz="2000" b="1" dirty="0">
              <a:solidFill>
                <a:srgbClr val="7030A0"/>
              </a:solidFill>
              <a:latin typeface="Arial" pitchFamily="34" charset="0"/>
            </a:endParaRPr>
          </a:p>
        </p:txBody>
      </p:sp>
      <p:sp>
        <p:nvSpPr>
          <p:cNvPr id="10" name="Шестиугольник 9"/>
          <p:cNvSpPr/>
          <p:nvPr/>
        </p:nvSpPr>
        <p:spPr bwMode="auto">
          <a:xfrm>
            <a:off x="7188589" y="2637322"/>
            <a:ext cx="1152128" cy="1041899"/>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450" b="1" dirty="0">
                <a:solidFill>
                  <a:srgbClr val="FFFFFF"/>
                </a:solidFill>
                <a:latin typeface="Arial" charset="0"/>
              </a:rPr>
              <a:t>1 </a:t>
            </a:r>
            <a:r>
              <a:rPr lang="uk-UA" sz="2450" b="1" dirty="0" smtClean="0">
                <a:solidFill>
                  <a:srgbClr val="FFFFFF"/>
                </a:solidFill>
                <a:latin typeface="Arial" charset="0"/>
              </a:rPr>
              <a:t>609</a:t>
            </a:r>
            <a:endParaRPr lang="uk-UA" sz="2450" b="1" dirty="0">
              <a:solidFill>
                <a:srgbClr val="FFFFFF"/>
              </a:solidFill>
              <a:latin typeface="Arial" charset="0"/>
            </a:endParaRPr>
          </a:p>
        </p:txBody>
      </p:sp>
      <p:sp>
        <p:nvSpPr>
          <p:cNvPr id="11" name="Шестиугольник 10"/>
          <p:cNvSpPr/>
          <p:nvPr/>
        </p:nvSpPr>
        <p:spPr bwMode="auto">
          <a:xfrm>
            <a:off x="6032490" y="4491596"/>
            <a:ext cx="1150430" cy="1008112"/>
          </a:xfrm>
          <a:prstGeom prst="hexagon">
            <a:avLst/>
          </a:prstGeom>
          <a:solidFill>
            <a:srgbClr val="7030A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800" b="1" dirty="0" smtClean="0">
                <a:solidFill>
                  <a:srgbClr val="FFFFFF"/>
                </a:solidFill>
                <a:latin typeface="Arial" charset="0"/>
              </a:rPr>
              <a:t>28</a:t>
            </a:r>
            <a:endParaRPr lang="uk-UA" sz="2800" b="1" dirty="0">
              <a:solidFill>
                <a:srgbClr val="FFFFFF"/>
              </a:solidFill>
              <a:latin typeface="Arial" charset="0"/>
            </a:endParaRPr>
          </a:p>
        </p:txBody>
      </p:sp>
      <p:sp>
        <p:nvSpPr>
          <p:cNvPr id="12" name="Шестиугольник 11"/>
          <p:cNvSpPr/>
          <p:nvPr/>
        </p:nvSpPr>
        <p:spPr bwMode="auto">
          <a:xfrm>
            <a:off x="4969680" y="3917482"/>
            <a:ext cx="1167499" cy="1039529"/>
          </a:xfrm>
          <a:prstGeom prst="hexagon">
            <a:avLst/>
          </a:prstGeom>
          <a:solidFill>
            <a:srgbClr val="0070C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450" b="1" dirty="0" smtClean="0">
                <a:solidFill>
                  <a:srgbClr val="FFFFFF"/>
                </a:solidFill>
                <a:latin typeface="Arial" charset="0"/>
              </a:rPr>
              <a:t>1 643</a:t>
            </a:r>
            <a:endParaRPr lang="uk-UA" sz="2450" b="1" dirty="0">
              <a:solidFill>
                <a:srgbClr val="FFFFFF"/>
              </a:solidFill>
              <a:latin typeface="Arial" charset="0"/>
            </a:endParaRPr>
          </a:p>
        </p:txBody>
      </p:sp>
      <p:sp>
        <p:nvSpPr>
          <p:cNvPr id="15" name="Прямоугольник 14"/>
          <p:cNvSpPr/>
          <p:nvPr/>
        </p:nvSpPr>
        <p:spPr>
          <a:xfrm>
            <a:off x="1205837" y="4539794"/>
            <a:ext cx="3763843" cy="707886"/>
          </a:xfrm>
          <a:prstGeom prst="rect">
            <a:avLst/>
          </a:prstGeom>
          <a:solidFill>
            <a:schemeClr val="bg1"/>
          </a:solidFill>
        </p:spPr>
        <p:txBody>
          <a:bodyPr wrap="square" lIns="0" rIns="0">
            <a:spAutoFit/>
          </a:bodyPr>
          <a:lstStyle/>
          <a:p>
            <a:pPr algn="r" eaLnBrk="0" fontAlgn="base" hangingPunct="0">
              <a:spcBef>
                <a:spcPct val="0"/>
              </a:spcBef>
              <a:spcAft>
                <a:spcPct val="0"/>
              </a:spcAft>
            </a:pPr>
            <a:r>
              <a:rPr lang="uk-UA" sz="2000" b="1" dirty="0">
                <a:solidFill>
                  <a:srgbClr val="0070C0"/>
                </a:solidFill>
                <a:latin typeface="Arial" pitchFamily="34" charset="0"/>
                <a:ea typeface="Times New Roman" pitchFamily="18" charset="0"/>
                <a:cs typeface="Arial" pitchFamily="34" charset="0"/>
              </a:rPr>
              <a:t>ДОВІДОК </a:t>
            </a:r>
            <a:r>
              <a:rPr lang="uk-UA" sz="2000" dirty="0">
                <a:solidFill>
                  <a:srgbClr val="0070C0"/>
                </a:solidFill>
                <a:latin typeface="Arial" pitchFamily="34" charset="0"/>
                <a:ea typeface="Times New Roman" pitchFamily="18" charset="0"/>
                <a:cs typeface="Arial" pitchFamily="34" charset="0"/>
              </a:rPr>
              <a:t>ПРО ВНЕСЕННЯ ЗМІН ДО РОЗПИСУ ВИДАТКІВ</a:t>
            </a:r>
            <a:endParaRPr lang="uk-UA" sz="2000" b="1" dirty="0">
              <a:solidFill>
                <a:srgbClr val="0070C0"/>
              </a:solidFill>
              <a:latin typeface="Arial" pitchFamily="34" charset="0"/>
            </a:endParaRPr>
          </a:p>
        </p:txBody>
      </p:sp>
      <p:sp>
        <p:nvSpPr>
          <p:cNvPr id="13" name="Прямоугольник 4"/>
          <p:cNvSpPr/>
          <p:nvPr/>
        </p:nvSpPr>
        <p:spPr>
          <a:xfrm rot="983152">
            <a:off x="8470044" y="2469687"/>
            <a:ext cx="2609967" cy="1292662"/>
          </a:xfrm>
          <a:prstGeom prst="rect">
            <a:avLst/>
          </a:prstGeom>
        </p:spPr>
        <p:txBody>
          <a:bodyPr wrap="square">
            <a:spAutoFit/>
          </a:bodyPr>
          <a:lstStyle/>
          <a:p>
            <a:pPr algn="ctr" eaLnBrk="0" fontAlgn="base" hangingPunct="0">
              <a:spcBef>
                <a:spcPct val="0"/>
              </a:spcBef>
              <a:spcAft>
                <a:spcPct val="0"/>
              </a:spcAft>
              <a:defRPr/>
            </a:pPr>
            <a:r>
              <a:rPr lang="uk-UA" sz="1300" b="1" i="1" dirty="0">
                <a:solidFill>
                  <a:srgbClr val="009999"/>
                </a:solidFill>
                <a:latin typeface="Arial" pitchFamily="34" charset="0"/>
                <a:ea typeface="Times New Roman" pitchFamily="18" charset="0"/>
                <a:cs typeface="Arial" pitchFamily="34" charset="0"/>
              </a:rPr>
              <a:t>у тому числі розпорядження про виділення коштів з бюджету розвитку для виконання гарантійних </a:t>
            </a:r>
            <a:r>
              <a:rPr lang="uk-UA" sz="1300" b="1" i="1" dirty="0" err="1">
                <a:solidFill>
                  <a:srgbClr val="009999"/>
                </a:solidFill>
                <a:latin typeface="Arial" pitchFamily="34" charset="0"/>
                <a:ea typeface="Times New Roman" pitchFamily="18" charset="0"/>
                <a:cs typeface="Arial" pitchFamily="34" charset="0"/>
              </a:rPr>
              <a:t>зобов</a:t>
            </a:r>
            <a:r>
              <a:rPr lang="en-US" sz="1300" b="1" i="1" dirty="0">
                <a:solidFill>
                  <a:srgbClr val="009999"/>
                </a:solidFill>
                <a:latin typeface="Arial" pitchFamily="34" charset="0"/>
                <a:ea typeface="Times New Roman" pitchFamily="18" charset="0"/>
                <a:cs typeface="Arial" pitchFamily="34" charset="0"/>
              </a:rPr>
              <a:t>`</a:t>
            </a:r>
            <a:r>
              <a:rPr lang="uk-UA" sz="1300" b="1" i="1" dirty="0" err="1">
                <a:solidFill>
                  <a:srgbClr val="009999"/>
                </a:solidFill>
                <a:latin typeface="Arial" pitchFamily="34" charset="0"/>
                <a:ea typeface="Times New Roman" pitchFamily="18" charset="0"/>
                <a:cs typeface="Arial" pitchFamily="34" charset="0"/>
              </a:rPr>
              <a:t>язань</a:t>
            </a:r>
            <a:r>
              <a:rPr lang="uk-UA" sz="1300" b="1" i="1" dirty="0">
                <a:solidFill>
                  <a:srgbClr val="009999"/>
                </a:solidFill>
                <a:latin typeface="Arial" pitchFamily="34" charset="0"/>
                <a:ea typeface="Times New Roman" pitchFamily="18" charset="0"/>
                <a:cs typeface="Arial" pitchFamily="34" charset="0"/>
              </a:rPr>
              <a:t> ЛКП</a:t>
            </a:r>
            <a:endParaRPr lang="uk-UA" sz="1300" b="1" i="1" dirty="0">
              <a:solidFill>
                <a:srgbClr val="009999"/>
              </a:solidFill>
              <a:latin typeface="Arial" pitchFamily="34" charset="0"/>
            </a:endParaRPr>
          </a:p>
        </p:txBody>
      </p:sp>
      <p:sp>
        <p:nvSpPr>
          <p:cNvPr id="14" name="6-кутна зірка 13"/>
          <p:cNvSpPr/>
          <p:nvPr/>
        </p:nvSpPr>
        <p:spPr bwMode="auto">
          <a:xfrm rot="289714">
            <a:off x="8098407" y="2414302"/>
            <a:ext cx="583583" cy="624957"/>
          </a:xfrm>
          <a:prstGeom prst="star6">
            <a:avLst/>
          </a:prstGeom>
          <a:gradFill flip="none" rotWithShape="1">
            <a:gsLst>
              <a:gs pos="0">
                <a:srgbClr val="9BFBC0">
                  <a:shade val="30000"/>
                  <a:satMod val="115000"/>
                </a:srgbClr>
              </a:gs>
              <a:gs pos="50000">
                <a:srgbClr val="9BFBC0">
                  <a:shade val="67500"/>
                  <a:satMod val="115000"/>
                </a:srgbClr>
              </a:gs>
              <a:gs pos="100000">
                <a:srgbClr val="9BFBC0">
                  <a:shade val="100000"/>
                  <a:satMod val="115000"/>
                </a:srgbClr>
              </a:gs>
            </a:gsLst>
            <a:lin ang="2700000" scaled="1"/>
            <a:tileRect/>
          </a:gradFill>
          <a:ln w="12700" cap="sq" cmpd="sng" algn="ctr">
            <a:solidFill>
              <a:schemeClr val="tx1"/>
            </a:solidFill>
            <a:prstDash val="solid"/>
            <a:round/>
            <a:headEnd type="none" w="sm" len="sm"/>
            <a:tailEnd type="none" w="sm" len="sm"/>
          </a:ln>
          <a:effectLst/>
        </p:spPr>
        <p:txBody>
          <a:bodyPr vert="horz" wrap="square" lIns="36000" tIns="36000" rIns="36000" bIns="36000" numCol="1" rtlCol="0" anchor="ctr" anchorCtr="0" compatLnSpc="1">
            <a:prstTxWarp prst="textNoShape">
              <a:avLst/>
            </a:prstTxWarp>
          </a:bodyPr>
          <a:lstStyle/>
          <a:p>
            <a:pPr eaLnBrk="0" fontAlgn="base" hangingPunct="0">
              <a:spcBef>
                <a:spcPct val="0"/>
              </a:spcBef>
              <a:spcAft>
                <a:spcPct val="0"/>
              </a:spcAft>
              <a:defRPr/>
            </a:pPr>
            <a:r>
              <a:rPr lang="uk-UA" sz="2000" b="1" dirty="0" smtClean="0">
                <a:solidFill>
                  <a:srgbClr val="005C2A"/>
                </a:solidFill>
                <a:latin typeface="Arial" charset="0"/>
              </a:rPr>
              <a:t>14</a:t>
            </a:r>
            <a:endParaRPr lang="uk-UA" sz="2000" b="1" dirty="0">
              <a:solidFill>
                <a:srgbClr val="005C2A"/>
              </a:solidFill>
              <a:latin typeface="Arial" charset="0"/>
            </a:endParaRPr>
          </a:p>
        </p:txBody>
      </p:sp>
      <p:pic>
        <p:nvPicPr>
          <p:cNvPr id="19"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1123101502"/>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Таблиця 5"/>
          <p:cNvGraphicFramePr>
            <a:graphicFrameLocks noGrp="1"/>
          </p:cNvGraphicFramePr>
          <p:nvPr>
            <p:extLst>
              <p:ext uri="{D42A27DB-BD31-4B8C-83A1-F6EECF244321}">
                <p14:modId xmlns:p14="http://schemas.microsoft.com/office/powerpoint/2010/main" val="3809468478"/>
              </p:ext>
            </p:extLst>
          </p:nvPr>
        </p:nvGraphicFramePr>
        <p:xfrm>
          <a:off x="63208" y="1775964"/>
          <a:ext cx="12107293" cy="4017845"/>
        </p:xfrm>
        <a:graphic>
          <a:graphicData uri="http://schemas.openxmlformats.org/drawingml/2006/table">
            <a:tbl>
              <a:tblPr/>
              <a:tblGrid>
                <a:gridCol w="2651232">
                  <a:extLst>
                    <a:ext uri="{9D8B030D-6E8A-4147-A177-3AD203B41FA5}">
                      <a16:colId xmlns:a16="http://schemas.microsoft.com/office/drawing/2014/main" val="20000"/>
                    </a:ext>
                  </a:extLst>
                </a:gridCol>
                <a:gridCol w="1060493">
                  <a:extLst>
                    <a:ext uri="{9D8B030D-6E8A-4147-A177-3AD203B41FA5}">
                      <a16:colId xmlns:a16="http://schemas.microsoft.com/office/drawing/2014/main" val="20001"/>
                    </a:ext>
                  </a:extLst>
                </a:gridCol>
                <a:gridCol w="1502365">
                  <a:extLst>
                    <a:ext uri="{9D8B030D-6E8A-4147-A177-3AD203B41FA5}">
                      <a16:colId xmlns:a16="http://schemas.microsoft.com/office/drawing/2014/main" val="20002"/>
                    </a:ext>
                  </a:extLst>
                </a:gridCol>
                <a:gridCol w="1060493">
                  <a:extLst>
                    <a:ext uri="{9D8B030D-6E8A-4147-A177-3AD203B41FA5}">
                      <a16:colId xmlns:a16="http://schemas.microsoft.com/office/drawing/2014/main" val="20003"/>
                    </a:ext>
                  </a:extLst>
                </a:gridCol>
                <a:gridCol w="1060493">
                  <a:extLst>
                    <a:ext uri="{9D8B030D-6E8A-4147-A177-3AD203B41FA5}">
                      <a16:colId xmlns:a16="http://schemas.microsoft.com/office/drawing/2014/main" val="20004"/>
                    </a:ext>
                  </a:extLst>
                </a:gridCol>
                <a:gridCol w="1413990">
                  <a:extLst>
                    <a:ext uri="{9D8B030D-6E8A-4147-A177-3AD203B41FA5}">
                      <a16:colId xmlns:a16="http://schemas.microsoft.com/office/drawing/2014/main" val="20005"/>
                    </a:ext>
                  </a:extLst>
                </a:gridCol>
                <a:gridCol w="1060493">
                  <a:extLst>
                    <a:ext uri="{9D8B030D-6E8A-4147-A177-3AD203B41FA5}">
                      <a16:colId xmlns:a16="http://schemas.microsoft.com/office/drawing/2014/main" val="20006"/>
                    </a:ext>
                  </a:extLst>
                </a:gridCol>
                <a:gridCol w="1148867">
                  <a:extLst>
                    <a:ext uri="{9D8B030D-6E8A-4147-A177-3AD203B41FA5}">
                      <a16:colId xmlns:a16="http://schemas.microsoft.com/office/drawing/2014/main" val="20007"/>
                    </a:ext>
                  </a:extLst>
                </a:gridCol>
                <a:gridCol w="1148867">
                  <a:extLst>
                    <a:ext uri="{9D8B030D-6E8A-4147-A177-3AD203B41FA5}">
                      <a16:colId xmlns:a16="http://schemas.microsoft.com/office/drawing/2014/main" val="1407858712"/>
                    </a:ext>
                  </a:extLst>
                </a:gridCol>
              </a:tblGrid>
              <a:tr h="680278">
                <a:tc rowSpan="2">
                  <a:txBody>
                    <a:bodyPr/>
                    <a:lstStyle/>
                    <a:p>
                      <a:pPr algn="ctr" fontAlgn="ctr"/>
                      <a:r>
                        <a:rPr lang="uk-UA" sz="1100" b="0" i="0" u="none" strike="noStrike" dirty="0">
                          <a:solidFill>
                            <a:srgbClr val="000000"/>
                          </a:solidFill>
                          <a:effectLst/>
                          <a:latin typeface="Arial" panose="020B0604020202020204" pitchFamily="34" charset="0"/>
                        </a:rPr>
                        <a:t> </a:t>
                      </a:r>
                    </a:p>
                  </a:txBody>
                  <a:tcPr marL="5738" marR="5738" marT="5738" marB="0" anchor="ctr">
                    <a:lnL>
                      <a:noFill/>
                    </a:lnL>
                    <a:lnR>
                      <a:noFill/>
                    </a:lnR>
                    <a:lnT>
                      <a:noFill/>
                    </a:lnT>
                    <a:lnB>
                      <a:noFill/>
                    </a:lnB>
                    <a:solidFill>
                      <a:srgbClr val="FFFFFF"/>
                    </a:solidFill>
                  </a:tcPr>
                </a:tc>
                <a:tc rowSpan="2">
                  <a:txBody>
                    <a:bodyPr/>
                    <a:lstStyle/>
                    <a:p>
                      <a:pPr algn="ctr" fontAlgn="ctr"/>
                      <a:r>
                        <a:rPr lang="ru-RU" sz="1200" b="1" i="0" u="none" strike="noStrike" dirty="0">
                          <a:solidFill>
                            <a:srgbClr val="FFFFFF"/>
                          </a:solidFill>
                          <a:effectLst/>
                          <a:latin typeface="Calibri" panose="020F0502020204030204" pitchFamily="34" charset="0"/>
                        </a:rPr>
                        <a:t>КІЛЬКІСТЬ ЛИСТІВ ЗВЕРНЕНЬ ВІД ГРК, ЯКІ НАДІЙШЛИ В УФ</a:t>
                      </a:r>
                    </a:p>
                  </a:txBody>
                  <a:tcPr marL="5738" marR="5738" marT="57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ru-RU" sz="1200" b="1" i="0" u="none" strike="noStrike" dirty="0">
                          <a:solidFill>
                            <a:srgbClr val="FFFFFF"/>
                          </a:solidFill>
                          <a:effectLst/>
                          <a:latin typeface="Calibri" panose="020F0502020204030204" pitchFamily="34" charset="0"/>
                        </a:rPr>
                        <a:t>КІЛЬКІСТЬ ПІДГОТОВЛЕНИХ РОЗПОРЯДЖЕНЬ МІСЬКОГО ГОЛОВИ</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gridSpan="2">
                  <a:txBody>
                    <a:bodyPr/>
                    <a:lstStyle/>
                    <a:p>
                      <a:pPr algn="ctr" fontAlgn="ctr"/>
                      <a:r>
                        <a:rPr lang="uk-UA" sz="1200" b="1" i="0" u="none" strike="noStrike" dirty="0">
                          <a:solidFill>
                            <a:srgbClr val="FFFFFF"/>
                          </a:solidFill>
                          <a:effectLst/>
                          <a:latin typeface="Calibri" panose="020F0502020204030204" pitchFamily="34" charset="0"/>
                        </a:rPr>
                        <a:t>ЗАРЕЄСТРОВАНІ ЗОБОВ`ЯЗАННЯ</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endParaRPr lang="uk-UA"/>
                    </a:p>
                  </a:txBody>
                  <a:tcPr/>
                </a:tc>
                <a:tc rowSpan="2">
                  <a:txBody>
                    <a:bodyPr/>
                    <a:lstStyle/>
                    <a:p>
                      <a:pPr algn="ctr" fontAlgn="ctr"/>
                      <a:r>
                        <a:rPr lang="ru-RU" sz="1200" b="1" i="0" u="none" strike="noStrike" dirty="0">
                          <a:solidFill>
                            <a:srgbClr val="FFFFFF"/>
                          </a:solidFill>
                          <a:effectLst/>
                          <a:latin typeface="Calibri" panose="020F0502020204030204" pitchFamily="34" charset="0"/>
                        </a:rPr>
                        <a:t>ПІДГОТОВЛЕНІ </a:t>
                      </a:r>
                      <a:r>
                        <a:rPr lang="ru-RU" sz="1200" b="1" i="0" u="none" strike="noStrike" dirty="0" smtClean="0">
                          <a:solidFill>
                            <a:srgbClr val="FFFFFF"/>
                          </a:solidFill>
                          <a:effectLst/>
                          <a:latin typeface="Calibri" panose="020F0502020204030204" pitchFamily="34" charset="0"/>
                        </a:rPr>
                        <a:t>РОЗПОРЯДЖЕННЯ </a:t>
                      </a:r>
                      <a:r>
                        <a:rPr lang="ru-RU" sz="1200" b="1" i="0" u="none" strike="noStrike" dirty="0">
                          <a:solidFill>
                            <a:srgbClr val="FFFFFF"/>
                          </a:solidFill>
                          <a:effectLst/>
                          <a:latin typeface="Calibri" panose="020F0502020204030204" pitchFamily="34" charset="0"/>
                        </a:rPr>
                        <a:t>ПРО </a:t>
                      </a:r>
                      <a:r>
                        <a:rPr lang="ru-RU" sz="1200" b="1" i="0" u="none" strike="noStrike" baseline="0" dirty="0">
                          <a:solidFill>
                            <a:srgbClr val="FFFFFF"/>
                          </a:solidFill>
                          <a:effectLst/>
                          <a:latin typeface="Calibri" panose="020F0502020204030204" pitchFamily="34" charset="0"/>
                        </a:rPr>
                        <a:t>ФІНАНСУВАННЯ</a:t>
                      </a:r>
                      <a:r>
                        <a:rPr lang="ru-RU" sz="1200" b="1" i="0" u="none" strike="noStrike" dirty="0">
                          <a:solidFill>
                            <a:srgbClr val="FFFFFF"/>
                          </a:solidFill>
                          <a:effectLst/>
                          <a:latin typeface="Calibri" panose="020F0502020204030204" pitchFamily="34" charset="0"/>
                        </a:rPr>
                        <a:t> КОШТІВ</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200" b="1" i="0" u="none" strike="noStrike" dirty="0">
                          <a:solidFill>
                            <a:srgbClr val="FFFFFF"/>
                          </a:solidFill>
                          <a:effectLst/>
                          <a:latin typeface="Calibri" panose="020F0502020204030204" pitchFamily="34" charset="0"/>
                        </a:rPr>
                        <a:t>КІЛЬКІСТЬ ПЛАТІЖНИХ ДОРУЧЕНЬ</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200" b="1" i="0" u="none" strike="noStrike" dirty="0">
                          <a:solidFill>
                            <a:srgbClr val="FFFFFF"/>
                          </a:solidFill>
                          <a:effectLst/>
                          <a:latin typeface="Calibri" panose="020F0502020204030204" pitchFamily="34" charset="0"/>
                        </a:rPr>
                        <a:t>СУМА ВИДАТКІВ (МЛН</a:t>
                      </a:r>
                      <a:r>
                        <a:rPr lang="uk-UA" sz="1200" b="1" i="0" u="none" strike="noStrike" baseline="0" dirty="0">
                          <a:solidFill>
                            <a:srgbClr val="FFFFFF"/>
                          </a:solidFill>
                          <a:effectLst/>
                          <a:latin typeface="Calibri" panose="020F0502020204030204" pitchFamily="34" charset="0"/>
                        </a:rPr>
                        <a:t> </a:t>
                      </a:r>
                      <a:r>
                        <a:rPr lang="uk-UA" sz="1200" b="1" i="0" u="none" strike="noStrike" dirty="0">
                          <a:solidFill>
                            <a:srgbClr val="FFFFFF"/>
                          </a:solidFill>
                          <a:effectLst/>
                          <a:latin typeface="Calibri" panose="020F0502020204030204" pitchFamily="34" charset="0"/>
                        </a:rPr>
                        <a:t>ГРН)</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200" b="1" i="0" u="none" strike="noStrike" dirty="0">
                          <a:solidFill>
                            <a:srgbClr val="FFFFFF"/>
                          </a:solidFill>
                          <a:effectLst/>
                          <a:latin typeface="Calibri" panose="020F0502020204030204" pitchFamily="34" charset="0"/>
                        </a:rPr>
                        <a:t>КІЛЬКІСТЬ</a:t>
                      </a:r>
                      <a:r>
                        <a:rPr lang="uk-UA" sz="1200" b="1" i="0" u="none" strike="noStrike" baseline="0" dirty="0">
                          <a:solidFill>
                            <a:srgbClr val="FFFFFF"/>
                          </a:solidFill>
                          <a:effectLst/>
                          <a:latin typeface="Calibri" panose="020F0502020204030204" pitchFamily="34" charset="0"/>
                        </a:rPr>
                        <a:t> ОБ</a:t>
                      </a:r>
                      <a:r>
                        <a:rPr lang="en-US" sz="1200" b="1" i="0" u="none" strike="noStrike" baseline="0" dirty="0">
                          <a:solidFill>
                            <a:srgbClr val="FFFFFF"/>
                          </a:solidFill>
                          <a:effectLst/>
                          <a:latin typeface="Calibri" panose="020F0502020204030204" pitchFamily="34" charset="0"/>
                        </a:rPr>
                        <a:t>’</a:t>
                      </a:r>
                      <a:r>
                        <a:rPr lang="uk-UA" sz="1200" b="1" i="0" u="none" strike="noStrike" baseline="0" dirty="0">
                          <a:solidFill>
                            <a:srgbClr val="FFFFFF"/>
                          </a:solidFill>
                          <a:effectLst/>
                          <a:latin typeface="Calibri" panose="020F0502020204030204" pitchFamily="34" charset="0"/>
                        </a:rPr>
                        <a:t>ЄКТІВ ПО ЯКИХ ЗДІЙСНЮЄТЬСЯ ОБЛІК ФІНАНСУВАННЯ ТА ЗМІНИ</a:t>
                      </a: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858708">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ctr" fontAlgn="ctr"/>
                      <a:r>
                        <a:rPr lang="uk-UA" sz="1200" b="1" i="0" u="none" strike="noStrike" dirty="0">
                          <a:solidFill>
                            <a:srgbClr val="FFFFFF"/>
                          </a:solidFill>
                          <a:effectLst/>
                          <a:latin typeface="Calibri" panose="020F0502020204030204" pitchFamily="34" charset="0"/>
                        </a:rPr>
                        <a:t>БЮДЖЕТНІ</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uk-UA" sz="1200" b="1" i="0" u="none" strike="noStrike" dirty="0">
                          <a:solidFill>
                            <a:srgbClr val="FFFFFF"/>
                          </a:solidFill>
                          <a:effectLst/>
                          <a:latin typeface="Calibri" panose="020F0502020204030204" pitchFamily="34" charset="0"/>
                        </a:rPr>
                        <a:t>ФІНАНСОВІ</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vMerge="1">
                  <a:txBody>
                    <a:bodyPr/>
                    <a:lstStyle/>
                    <a:p>
                      <a:endParaRPr lang="uk-UA"/>
                    </a:p>
                  </a:txBody>
                  <a:tcP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0001"/>
                  </a:ext>
                </a:extLst>
              </a:tr>
              <a:tr h="959065">
                <a:tc>
                  <a:txBody>
                    <a:bodyPr/>
                    <a:lstStyle/>
                    <a:p>
                      <a:pPr algn="ctr" fontAlgn="ctr"/>
                      <a:r>
                        <a:rPr lang="uk-UA" sz="2400" b="1" i="0" u="none" strike="noStrike" dirty="0">
                          <a:solidFill>
                            <a:srgbClr val="1F497D"/>
                          </a:solidFill>
                          <a:effectLst/>
                          <a:latin typeface="Calibri" panose="020F0502020204030204" pitchFamily="34" charset="0"/>
                        </a:rPr>
                        <a:t>ПАТ</a:t>
                      </a:r>
                      <a:r>
                        <a:rPr lang="en-US" sz="2400" b="1" i="0" u="none" strike="noStrike" dirty="0">
                          <a:solidFill>
                            <a:srgbClr val="1F497D"/>
                          </a:solidFill>
                          <a:effectLst/>
                          <a:latin typeface="Calibri" panose="020F0502020204030204" pitchFamily="34" charset="0"/>
                        </a:rPr>
                        <a:t> </a:t>
                      </a:r>
                      <a:r>
                        <a:rPr lang="uk-UA" sz="2400" b="1" i="0" u="none" strike="noStrike" dirty="0">
                          <a:solidFill>
                            <a:srgbClr val="1F497D"/>
                          </a:solidFill>
                          <a:effectLst/>
                          <a:latin typeface="Calibri" panose="020F0502020204030204" pitchFamily="34" charset="0"/>
                        </a:rPr>
                        <a:t>«Акціонерний банк «</a:t>
                      </a:r>
                      <a:r>
                        <a:rPr lang="uk-UA" sz="2400" b="1" i="0" u="none" strike="noStrike" dirty="0" err="1">
                          <a:solidFill>
                            <a:srgbClr val="1F497D"/>
                          </a:solidFill>
                          <a:effectLst/>
                          <a:latin typeface="Calibri" panose="020F0502020204030204" pitchFamily="34" charset="0"/>
                        </a:rPr>
                        <a:t>Укргазбанк</a:t>
                      </a:r>
                      <a:r>
                        <a:rPr lang="uk-UA" sz="2400" b="1" i="0" u="none" strike="noStrike" dirty="0">
                          <a:solidFill>
                            <a:srgbClr val="1F497D"/>
                          </a:solidFill>
                          <a:effectLst/>
                          <a:latin typeface="Calibri" panose="020F0502020204030204" pitchFamily="34" charset="0"/>
                        </a:rPr>
                        <a:t>»</a:t>
                      </a:r>
                    </a:p>
                  </a:txBody>
                  <a:tcPr marL="5738" marR="5738" marT="5738" marB="0" anchor="ctr">
                    <a:lnL>
                      <a:noFill/>
                    </a:lnL>
                    <a:lnR w="12700" cap="flat" cmpd="sng" algn="ctr">
                      <a:noFill/>
                      <a:prstDash val="sysDot"/>
                      <a:round/>
                      <a:headEnd type="none" w="med" len="med"/>
                      <a:tailEnd type="none" w="med" len="med"/>
                    </a:lnR>
                    <a:lnT w="19050" cap="flat" cmpd="sng" algn="ctr">
                      <a:no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586</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152</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1 285</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1 056</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217</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654</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a:t>
                      </a:r>
                      <a:r>
                        <a:rPr lang="uk-UA" sz="2800" b="1" i="0" u="none" strike="noStrike" baseline="0" dirty="0" smtClean="0">
                          <a:solidFill>
                            <a:srgbClr val="1F497D"/>
                          </a:solidFill>
                          <a:effectLst/>
                          <a:latin typeface="Calibri" panose="020F0502020204030204" pitchFamily="34" charset="0"/>
                        </a:rPr>
                        <a:t> 230,2</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880</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835712">
                <a:tc>
                  <a:txBody>
                    <a:bodyPr/>
                    <a:lstStyle/>
                    <a:p>
                      <a:pPr algn="ctr" fontAlgn="ctr"/>
                      <a:r>
                        <a:rPr lang="uk-UA" sz="2400" b="1" i="0" u="none" strike="noStrike" dirty="0">
                          <a:solidFill>
                            <a:srgbClr val="1F497D"/>
                          </a:solidFill>
                          <a:effectLst/>
                          <a:latin typeface="Calibri" panose="020F0502020204030204" pitchFamily="34" charset="0"/>
                        </a:rPr>
                        <a:t>органи державного казначейства</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7</a:t>
                      </a: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7</a:t>
                      </a: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marL="0" indent="0" algn="ctr" fontAlgn="ctr"/>
                      <a:r>
                        <a:rPr lang="uk-UA" sz="2800" b="1" i="0" u="none" strike="noStrike" dirty="0" smtClean="0">
                          <a:solidFill>
                            <a:srgbClr val="1F497D"/>
                          </a:solidFill>
                          <a:effectLst/>
                          <a:latin typeface="Calibri" panose="020F0502020204030204" pitchFamily="34" charset="0"/>
                        </a:rPr>
                        <a:t>24,5</a:t>
                      </a: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marL="0" indent="0" algn="ctr" fontAlgn="ctr"/>
                      <a:r>
                        <a:rPr lang="uk-UA" sz="2800" b="1" i="0" u="none" strike="noStrike" dirty="0" smtClean="0">
                          <a:solidFill>
                            <a:srgbClr val="1F497D"/>
                          </a:solidFill>
                          <a:effectLst/>
                          <a:latin typeface="Calibri" panose="020F0502020204030204" pitchFamily="34" charset="0"/>
                        </a:rPr>
                        <a:t>10</a:t>
                      </a: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3"/>
                  </a:ext>
                </a:extLst>
              </a:tr>
              <a:tr h="171088">
                <a:tc>
                  <a:txBody>
                    <a:bodyPr/>
                    <a:lstStyle/>
                    <a:p>
                      <a:pPr algn="ctr" fontAlgn="ctr"/>
                      <a:r>
                        <a:rPr lang="uk-UA" sz="100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4"/>
                  </a:ext>
                </a:extLst>
              </a:tr>
              <a:tr h="512994">
                <a:tc>
                  <a:txBody>
                    <a:bodyPr/>
                    <a:lstStyle/>
                    <a:p>
                      <a:pPr algn="ctr" fontAlgn="ctr"/>
                      <a:r>
                        <a:rPr lang="uk-UA" sz="2800" b="1" i="0" u="none" strike="noStrike" dirty="0">
                          <a:solidFill>
                            <a:srgbClr val="002060"/>
                          </a:solidFill>
                          <a:effectLst/>
                          <a:latin typeface="Calibri" panose="020F0502020204030204" pitchFamily="34" charset="0"/>
                        </a:rPr>
                        <a:t>Всього</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593</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152</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1 285</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1 056</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224</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654</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2 254,7</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890</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
        <p:nvSpPr>
          <p:cNvPr id="7" name="Прямокутник 6"/>
          <p:cNvSpPr/>
          <p:nvPr/>
        </p:nvSpPr>
        <p:spPr>
          <a:xfrm>
            <a:off x="246471" y="305353"/>
            <a:ext cx="9773930" cy="707886"/>
          </a:xfrm>
          <a:prstGeom prst="rect">
            <a:avLst/>
          </a:prstGeom>
        </p:spPr>
        <p:txBody>
          <a:bodyPr wrap="square">
            <a:spAutoFit/>
          </a:bodyPr>
          <a:lstStyle/>
          <a:p>
            <a:pPr algn="ctr" eaLnBrk="0" fontAlgn="ctr" hangingPunct="0">
              <a:spcBef>
                <a:spcPct val="0"/>
              </a:spcBef>
              <a:spcAft>
                <a:spcPct val="0"/>
              </a:spcAft>
            </a:pPr>
            <a:r>
              <a:rPr lang="uk-UA" sz="2000" b="1" dirty="0">
                <a:solidFill>
                  <a:srgbClr val="002060"/>
                </a:solidFill>
                <a:latin typeface="Arial" pitchFamily="34" charset="0"/>
              </a:rPr>
              <a:t>ІНФОРМАЦІЯ </a:t>
            </a:r>
            <a:r>
              <a:rPr lang="ru-RU" sz="2000" b="1" dirty="0">
                <a:solidFill>
                  <a:srgbClr val="002060"/>
                </a:solidFill>
                <a:latin typeface="Arial" pitchFamily="34" charset="0"/>
              </a:rPr>
              <a:t>ПРО ПРОВЕДЕНУ РОБОТУ ЩОДО ФІНАНСУВАННЯ ВИДАТКІВ З БЮДЖЕТУ РОЗВИТКУ БЮДЖЕТУ ЛЬВІВСЬКОЇ МТГ У </a:t>
            </a:r>
            <a:r>
              <a:rPr lang="ru-RU" sz="2000" b="1" dirty="0" smtClean="0">
                <a:solidFill>
                  <a:srgbClr val="002060"/>
                </a:solidFill>
                <a:latin typeface="Arial" pitchFamily="34" charset="0"/>
              </a:rPr>
              <a:t>2022 </a:t>
            </a:r>
            <a:r>
              <a:rPr lang="ru-RU" sz="2000" b="1" dirty="0">
                <a:solidFill>
                  <a:srgbClr val="002060"/>
                </a:solidFill>
                <a:latin typeface="Arial" pitchFamily="34" charset="0"/>
              </a:rPr>
              <a:t>РОЦІ</a:t>
            </a:r>
            <a:endParaRPr lang="uk-UA" sz="2000" b="1" dirty="0">
              <a:solidFill>
                <a:srgbClr val="002060"/>
              </a:solidFill>
              <a:latin typeface="Arial" pitchFamily="34" charset="0"/>
            </a:endParaRPr>
          </a:p>
        </p:txBody>
      </p:sp>
      <p:sp>
        <p:nvSpPr>
          <p:cNvPr id="2" name="TextBox 1"/>
          <p:cNvSpPr txBox="1"/>
          <p:nvPr/>
        </p:nvSpPr>
        <p:spPr>
          <a:xfrm>
            <a:off x="991078" y="6092173"/>
            <a:ext cx="7883415" cy="646331"/>
          </a:xfrm>
          <a:prstGeom prst="rect">
            <a:avLst/>
          </a:prstGeom>
          <a:noFill/>
        </p:spPr>
        <p:txBody>
          <a:bodyPr wrap="square" rtlCol="0">
            <a:spAutoFit/>
          </a:bodyPr>
          <a:lstStyle/>
          <a:p>
            <a:r>
              <a:rPr lang="uk-UA" b="1" dirty="0">
                <a:solidFill>
                  <a:srgbClr val="002060"/>
                </a:solidFill>
              </a:rPr>
              <a:t>Кількість рішень (ухвал), якими вносилися зміни до переліку об</a:t>
            </a:r>
            <a:r>
              <a:rPr lang="en-US" b="1" dirty="0">
                <a:solidFill>
                  <a:srgbClr val="002060"/>
                </a:solidFill>
              </a:rPr>
              <a:t>’</a:t>
            </a:r>
            <a:r>
              <a:rPr lang="uk-UA" b="1" dirty="0" err="1">
                <a:solidFill>
                  <a:srgbClr val="002060"/>
                </a:solidFill>
              </a:rPr>
              <a:t>єктів</a:t>
            </a:r>
            <a:r>
              <a:rPr lang="uk-UA" b="1" dirty="0">
                <a:solidFill>
                  <a:srgbClr val="002060"/>
                </a:solidFill>
              </a:rPr>
              <a:t> бюджету розвитку, що фінансуються через </a:t>
            </a:r>
            <a:r>
              <a:rPr lang="uk-UA" b="1" dirty="0" err="1">
                <a:solidFill>
                  <a:srgbClr val="002060"/>
                </a:solidFill>
              </a:rPr>
              <a:t>Укргазбанк</a:t>
            </a:r>
            <a:endParaRPr lang="uk-UA" sz="2000" b="1" dirty="0">
              <a:solidFill>
                <a:srgbClr val="002060"/>
              </a:solidFill>
            </a:endParaRPr>
          </a:p>
        </p:txBody>
      </p:sp>
      <p:sp>
        <p:nvSpPr>
          <p:cNvPr id="9" name="Шестиугольник 8"/>
          <p:cNvSpPr/>
          <p:nvPr/>
        </p:nvSpPr>
        <p:spPr bwMode="auto">
          <a:xfrm>
            <a:off x="246471" y="6119853"/>
            <a:ext cx="650584" cy="590973"/>
          </a:xfrm>
          <a:prstGeom prst="hexagon">
            <a:avLst/>
          </a:prstGeom>
          <a:solidFill>
            <a:srgbClr val="00B0F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800" b="1" dirty="0" smtClean="0">
                <a:solidFill>
                  <a:srgbClr val="FFFFFF"/>
                </a:solidFill>
                <a:latin typeface="Arial" charset="0"/>
              </a:rPr>
              <a:t>75</a:t>
            </a:r>
            <a:endParaRPr lang="uk-UA" sz="2800" b="1" dirty="0">
              <a:solidFill>
                <a:srgbClr val="FFFFFF"/>
              </a:solidFill>
              <a:latin typeface="Arial" charset="0"/>
            </a:endParaRPr>
          </a:p>
        </p:txBody>
      </p:sp>
      <p:pic>
        <p:nvPicPr>
          <p:cNvPr id="13"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2829797327"/>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Таблиця 5"/>
          <p:cNvGraphicFramePr>
            <a:graphicFrameLocks noGrp="1"/>
          </p:cNvGraphicFramePr>
          <p:nvPr>
            <p:extLst>
              <p:ext uri="{D42A27DB-BD31-4B8C-83A1-F6EECF244321}">
                <p14:modId xmlns:p14="http://schemas.microsoft.com/office/powerpoint/2010/main" val="860296214"/>
              </p:ext>
            </p:extLst>
          </p:nvPr>
        </p:nvGraphicFramePr>
        <p:xfrm>
          <a:off x="408235" y="1853258"/>
          <a:ext cx="11459712" cy="4032712"/>
        </p:xfrm>
        <a:graphic>
          <a:graphicData uri="http://schemas.openxmlformats.org/drawingml/2006/table">
            <a:tbl>
              <a:tblPr>
                <a:effectLst/>
              </a:tblPr>
              <a:tblGrid>
                <a:gridCol w="2418872">
                  <a:extLst>
                    <a:ext uri="{9D8B030D-6E8A-4147-A177-3AD203B41FA5}">
                      <a16:colId xmlns:a16="http://schemas.microsoft.com/office/drawing/2014/main" val="20000"/>
                    </a:ext>
                  </a:extLst>
                </a:gridCol>
                <a:gridCol w="1265242">
                  <a:extLst>
                    <a:ext uri="{9D8B030D-6E8A-4147-A177-3AD203B41FA5}">
                      <a16:colId xmlns:a16="http://schemas.microsoft.com/office/drawing/2014/main" val="20001"/>
                    </a:ext>
                  </a:extLst>
                </a:gridCol>
                <a:gridCol w="1069145">
                  <a:extLst>
                    <a:ext uri="{9D8B030D-6E8A-4147-A177-3AD203B41FA5}">
                      <a16:colId xmlns:a16="http://schemas.microsoft.com/office/drawing/2014/main" val="20002"/>
                    </a:ext>
                  </a:extLst>
                </a:gridCol>
                <a:gridCol w="1166340">
                  <a:extLst>
                    <a:ext uri="{9D8B030D-6E8A-4147-A177-3AD203B41FA5}">
                      <a16:colId xmlns:a16="http://schemas.microsoft.com/office/drawing/2014/main" val="20003"/>
                    </a:ext>
                  </a:extLst>
                </a:gridCol>
                <a:gridCol w="874754">
                  <a:extLst>
                    <a:ext uri="{9D8B030D-6E8A-4147-A177-3AD203B41FA5}">
                      <a16:colId xmlns:a16="http://schemas.microsoft.com/office/drawing/2014/main" val="20005"/>
                    </a:ext>
                  </a:extLst>
                </a:gridCol>
                <a:gridCol w="1166340">
                  <a:extLst>
                    <a:ext uri="{9D8B030D-6E8A-4147-A177-3AD203B41FA5}">
                      <a16:colId xmlns:a16="http://schemas.microsoft.com/office/drawing/2014/main" val="20006"/>
                    </a:ext>
                  </a:extLst>
                </a:gridCol>
                <a:gridCol w="1069145">
                  <a:extLst>
                    <a:ext uri="{9D8B030D-6E8A-4147-A177-3AD203B41FA5}">
                      <a16:colId xmlns:a16="http://schemas.microsoft.com/office/drawing/2014/main" val="20007"/>
                    </a:ext>
                  </a:extLst>
                </a:gridCol>
                <a:gridCol w="971950">
                  <a:extLst>
                    <a:ext uri="{9D8B030D-6E8A-4147-A177-3AD203B41FA5}">
                      <a16:colId xmlns:a16="http://schemas.microsoft.com/office/drawing/2014/main" val="522568473"/>
                    </a:ext>
                  </a:extLst>
                </a:gridCol>
                <a:gridCol w="1457924">
                  <a:extLst>
                    <a:ext uri="{9D8B030D-6E8A-4147-A177-3AD203B41FA5}">
                      <a16:colId xmlns:a16="http://schemas.microsoft.com/office/drawing/2014/main" val="4139295550"/>
                    </a:ext>
                  </a:extLst>
                </a:gridCol>
              </a:tblGrid>
              <a:tr h="736574">
                <a:tc rowSpan="2">
                  <a:txBody>
                    <a:bodyPr/>
                    <a:lstStyle/>
                    <a:p>
                      <a:pPr algn="ctr" fontAlgn="ctr"/>
                      <a:r>
                        <a:rPr lang="uk-UA" sz="1100" b="0" i="0" u="none" strike="noStrike" dirty="0">
                          <a:solidFill>
                            <a:srgbClr val="000000"/>
                          </a:solidFill>
                          <a:effectLst/>
                          <a:latin typeface="Arial" panose="020B0604020202020204" pitchFamily="34" charset="0"/>
                        </a:rPr>
                        <a:t> </a:t>
                      </a:r>
                    </a:p>
                  </a:txBody>
                  <a:tcPr marL="5738" marR="5738" marT="5738" marB="0" anchor="ctr">
                    <a:lnL>
                      <a:noFill/>
                    </a:lnL>
                    <a:lnR>
                      <a:noFill/>
                    </a:lnR>
                    <a:lnT>
                      <a:noFill/>
                    </a:lnT>
                    <a:lnB w="19050" cap="flat" cmpd="sng" algn="ctr">
                      <a:solidFill>
                        <a:srgbClr val="4F81BD"/>
                      </a:solidFill>
                      <a:prstDash val="solid"/>
                      <a:round/>
                      <a:headEnd type="none" w="med" len="med"/>
                      <a:tailEnd type="none" w="med" len="med"/>
                    </a:lnB>
                    <a:solidFill>
                      <a:schemeClr val="bg1"/>
                    </a:solidFill>
                  </a:tcPr>
                </a:tc>
                <a:tc rowSpan="2">
                  <a:txBody>
                    <a:bodyPr/>
                    <a:lstStyle/>
                    <a:p>
                      <a:pPr algn="ctr" fontAlgn="ctr"/>
                      <a:r>
                        <a:rPr lang="ru-RU" sz="1400" b="1" i="0" u="none" strike="noStrike" dirty="0">
                          <a:solidFill>
                            <a:srgbClr val="FFFFFF"/>
                          </a:solidFill>
                          <a:effectLst/>
                          <a:latin typeface="Calibri" panose="020F0502020204030204" pitchFamily="34" charset="0"/>
                        </a:rPr>
                        <a:t>КІЛЬКІСТЬ ПІДГОТОВ-ЛЕНИХ РОЗПОРЯД-ЖЕНЬ </a:t>
                      </a:r>
                    </a:p>
                    <a:p>
                      <a:pPr algn="ctr" fontAlgn="ctr"/>
                      <a:r>
                        <a:rPr lang="ru-RU" sz="1400" b="1" i="0" u="none" strike="noStrike" dirty="0">
                          <a:solidFill>
                            <a:srgbClr val="FFFFFF"/>
                          </a:solidFill>
                          <a:effectLst/>
                          <a:latin typeface="Calibri" panose="020F0502020204030204" pitchFamily="34" charset="0"/>
                        </a:rPr>
                        <a:t>МІСЬКОГО ГОЛОВИ</a:t>
                      </a:r>
                    </a:p>
                  </a:txBody>
                  <a:tcPr marL="5738" marR="5738" marT="57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tc gridSpan="5">
                  <a:txBody>
                    <a:bodyPr/>
                    <a:lstStyle/>
                    <a:p>
                      <a:pPr algn="ctr" fontAlgn="ctr"/>
                      <a:r>
                        <a:rPr lang="ru-RU" sz="1600" b="1" i="0" u="none" strike="noStrike" dirty="0">
                          <a:solidFill>
                            <a:srgbClr val="FFFFFF"/>
                          </a:solidFill>
                          <a:effectLst/>
                          <a:latin typeface="Calibri" panose="020F0502020204030204" pitchFamily="34" charset="0"/>
                        </a:rPr>
                        <a:t>КІЛЬКІСТЬ ДОКУМЕНТІВ,</a:t>
                      </a:r>
                      <a:r>
                        <a:rPr lang="ru-RU" sz="1600" b="1" i="0" u="none" strike="noStrike" baseline="0" dirty="0">
                          <a:solidFill>
                            <a:srgbClr val="FFFFFF"/>
                          </a:solidFill>
                          <a:effectLst/>
                          <a:latin typeface="Calibri" panose="020F0502020204030204" pitchFamily="34" charset="0"/>
                        </a:rPr>
                        <a:t> </a:t>
                      </a:r>
                      <a:r>
                        <a:rPr lang="ru-RU" sz="1600" b="1" i="0" u="none" strike="noStrike" dirty="0">
                          <a:solidFill>
                            <a:srgbClr val="FFFFFF"/>
                          </a:solidFill>
                          <a:effectLst/>
                          <a:latin typeface="Calibri" panose="020F0502020204030204" pitchFamily="34" charset="0"/>
                        </a:rPr>
                        <a:t>ПІДГОТОВЛЕНИХ В ГУДКС у ЛЬВІВСЬКІЙ ОБЛАСТІ</a:t>
                      </a:r>
                      <a:endParaRPr lang="uk-UA" sz="16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ru-RU"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600" b="1" i="0" u="none" strike="noStrike" dirty="0">
                          <a:solidFill>
                            <a:srgbClr val="FFFFFF"/>
                          </a:solidFill>
                          <a:effectLst/>
                          <a:latin typeface="Calibri" panose="020F0502020204030204" pitchFamily="34" charset="0"/>
                        </a:rPr>
                        <a:t>КІЛЬКІСТЬ ПОДАНИХ ЗАЯВОК В БАНК</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tc rowSpan="2">
                  <a:txBody>
                    <a:bodyPr/>
                    <a:lstStyle/>
                    <a:p>
                      <a:pPr algn="ctr" fontAlgn="ctr"/>
                      <a:r>
                        <a:rPr lang="uk-UA" sz="1600" b="1" i="0" u="none" strike="noStrike" dirty="0">
                          <a:solidFill>
                            <a:srgbClr val="FFFFFF"/>
                          </a:solidFill>
                          <a:effectLst/>
                          <a:latin typeface="Calibri" panose="020F0502020204030204" pitchFamily="34" charset="0"/>
                        </a:rPr>
                        <a:t>СУМА ОТРИМАНА ВІД РОЗМІЩЕННЯ НА ДЕПОЗИТ (МЛН</a:t>
                      </a:r>
                      <a:r>
                        <a:rPr lang="en-US" sz="1600" b="1" i="0" u="none" strike="noStrike" baseline="0" dirty="0">
                          <a:solidFill>
                            <a:srgbClr val="FFFFFF"/>
                          </a:solidFill>
                          <a:effectLst/>
                          <a:latin typeface="Calibri" panose="020F0502020204030204" pitchFamily="34" charset="0"/>
                        </a:rPr>
                        <a:t> </a:t>
                      </a:r>
                      <a:r>
                        <a:rPr lang="uk-UA" sz="1600" b="1" i="0" u="none" strike="noStrike" dirty="0">
                          <a:solidFill>
                            <a:srgbClr val="FFFFFF"/>
                          </a:solidFill>
                          <a:effectLst/>
                          <a:latin typeface="Calibri" panose="020F0502020204030204" pitchFamily="34" charset="0"/>
                        </a:rPr>
                        <a:t>ГРН)</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073135">
                <a:tc vMerge="1">
                  <a:txBody>
                    <a:bodyPr/>
                    <a:lstStyle/>
                    <a:p>
                      <a:endParaRPr lang="uk-UA"/>
                    </a:p>
                  </a:txBody>
                  <a:tcPr/>
                </a:tc>
                <a:tc vMerge="1">
                  <a:txBody>
                    <a:bodyPr/>
                    <a:lstStyle/>
                    <a:p>
                      <a:endParaRPr lang="uk-UA"/>
                    </a:p>
                  </a:txBody>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ДОВІДКИ ПРО ЗМІНИ РОЗПИСУ ФІНАНСУ-ВАННЯ БЮДЖЕТУ</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РОЗПОРЯД-ЖЕННЯ ПРО ВИДІЛЕННЯ КОШТІВ</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ФОРМА №5</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ЛИСТИ ПРО ВІДСУТНІСТЬ ПРОСТРО-ЧЕНОЇ ЗАБОРГО-ВАНОСТІ</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ПЛАТІЖНІ</a:t>
                      </a:r>
                      <a:r>
                        <a:rPr lang="uk-UA" sz="1400" b="1" baseline="0" dirty="0">
                          <a:solidFill>
                            <a:srgbClr val="000099"/>
                          </a:solidFill>
                          <a:latin typeface="Calibri" panose="020F0502020204030204" pitchFamily="34" charset="0"/>
                          <a:cs typeface="Calibri" panose="020F0502020204030204" pitchFamily="34" charset="0"/>
                        </a:rPr>
                        <a:t> ДОРУЧЕННЯ</a:t>
                      </a:r>
                      <a:endParaRPr lang="uk-UA" sz="1400" b="1"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vMerge="1">
                  <a:txBody>
                    <a:bodyPr/>
                    <a:lstStyle/>
                    <a:p>
                      <a:pPr algn="ctr"/>
                      <a:endParaRPr lang="uk-UA" sz="1100"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vMerge="1">
                  <a:txBody>
                    <a:bodyPr/>
                    <a:lstStyle/>
                    <a:p>
                      <a:pPr algn="ctr"/>
                      <a:endParaRPr lang="uk-UA" sz="1100"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355566339"/>
                  </a:ext>
                </a:extLst>
              </a:tr>
              <a:tr h="702771">
                <a:tc>
                  <a:txBody>
                    <a:bodyPr/>
                    <a:lstStyle/>
                    <a:p>
                      <a:pPr algn="ctr" fontAlgn="ctr"/>
                      <a:r>
                        <a:rPr lang="uk-UA" sz="2800" b="1" i="0" u="none" strike="noStrike" dirty="0">
                          <a:solidFill>
                            <a:srgbClr val="1F497D"/>
                          </a:solidFill>
                          <a:effectLst/>
                          <a:latin typeface="Calibri" panose="020F0502020204030204" pitchFamily="34" charset="0"/>
                        </a:rPr>
                        <a:t>На розміщення </a:t>
                      </a:r>
                    </a:p>
                  </a:txBody>
                  <a:tcPr marL="5738" marR="5738" marT="5738" marB="0" anchor="ctr">
                    <a:lnL>
                      <a:noFill/>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4</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6</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6</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6</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2,1</a:t>
                      </a:r>
                      <a:endParaRPr lang="uk-UA" sz="2800" b="1" i="0" u="none" strike="noStrike" dirty="0">
                        <a:solidFill>
                          <a:srgbClr val="1F497D"/>
                        </a:solidFill>
                        <a:effectLst/>
                        <a:latin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809012833"/>
                  </a:ext>
                </a:extLst>
              </a:tr>
              <a:tr h="654732">
                <a:tc>
                  <a:txBody>
                    <a:bodyPr/>
                    <a:lstStyle/>
                    <a:p>
                      <a:pPr algn="ctr" fontAlgn="ctr"/>
                      <a:r>
                        <a:rPr lang="uk-UA" sz="2800" b="1" i="0" u="none" strike="noStrike" dirty="0">
                          <a:solidFill>
                            <a:srgbClr val="1F497D"/>
                          </a:solidFill>
                          <a:effectLst/>
                          <a:latin typeface="Calibri" panose="020F0502020204030204" pitchFamily="34" charset="0"/>
                        </a:rPr>
                        <a:t>На повернення</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1F497D"/>
                          </a:solidFill>
                          <a:effectLst/>
                          <a:latin typeface="Calibri" panose="020F0502020204030204" pitchFamily="34" charset="0"/>
                        </a:rPr>
                        <a:t>3</a:t>
                      </a: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3"/>
                  </a:ext>
                </a:extLst>
              </a:tr>
              <a:tr h="162412">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FFFF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4"/>
                  </a:ext>
                </a:extLst>
              </a:tr>
              <a:tr h="486979">
                <a:tc>
                  <a:txBody>
                    <a:bodyPr/>
                    <a:lstStyle/>
                    <a:p>
                      <a:pPr algn="ctr" fontAlgn="ctr"/>
                      <a:r>
                        <a:rPr lang="uk-UA" sz="2800" b="1" i="0" u="none" strike="noStrike" dirty="0">
                          <a:solidFill>
                            <a:srgbClr val="002060"/>
                          </a:solidFill>
                          <a:effectLst/>
                          <a:latin typeface="Calibri" panose="020F0502020204030204" pitchFamily="34" charset="0"/>
                        </a:rPr>
                        <a:t>Всього</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2</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4</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6</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6</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2</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6</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5</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smtClean="0">
                          <a:solidFill>
                            <a:srgbClr val="002060"/>
                          </a:solidFill>
                          <a:effectLst/>
                          <a:latin typeface="Calibri" panose="020F0502020204030204" pitchFamily="34" charset="0"/>
                        </a:rPr>
                        <a:t>2,1</a:t>
                      </a:r>
                      <a:endParaRPr lang="uk-UA" sz="2800" b="1" i="0" u="none" strike="noStrike" dirty="0">
                        <a:solidFill>
                          <a:srgbClr val="002060"/>
                        </a:solidFill>
                        <a:effectLst/>
                        <a:latin typeface="Calibri" panose="020F0502020204030204" pitchFamily="34" charset="0"/>
                      </a:endParaRP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5"/>
                  </a:ext>
                </a:extLst>
              </a:tr>
            </a:tbl>
          </a:graphicData>
        </a:graphic>
      </p:graphicFrame>
      <p:sp>
        <p:nvSpPr>
          <p:cNvPr id="7" name="Прямокутник 6"/>
          <p:cNvSpPr/>
          <p:nvPr/>
        </p:nvSpPr>
        <p:spPr>
          <a:xfrm>
            <a:off x="204116" y="299722"/>
            <a:ext cx="9810040" cy="707886"/>
          </a:xfrm>
          <a:prstGeom prst="rect">
            <a:avLst/>
          </a:prstGeom>
        </p:spPr>
        <p:txBody>
          <a:bodyPr wrap="square">
            <a:spAutoFit/>
          </a:bodyPr>
          <a:lstStyle/>
          <a:p>
            <a:pPr algn="ctr" eaLnBrk="0" fontAlgn="ctr" hangingPunct="0">
              <a:spcBef>
                <a:spcPct val="0"/>
              </a:spcBef>
              <a:spcAft>
                <a:spcPct val="0"/>
              </a:spcAft>
            </a:pPr>
            <a:r>
              <a:rPr lang="uk-UA" sz="2000" b="1" dirty="0">
                <a:solidFill>
                  <a:srgbClr val="002060"/>
                </a:solidFill>
                <a:latin typeface="Arial" pitchFamily="34" charset="0"/>
              </a:rPr>
              <a:t>ІНФОРМАЦІЯ </a:t>
            </a:r>
            <a:r>
              <a:rPr lang="ru-RU" sz="2000" b="1" dirty="0">
                <a:solidFill>
                  <a:srgbClr val="002060"/>
                </a:solidFill>
                <a:latin typeface="Arial" pitchFamily="34" charset="0"/>
              </a:rPr>
              <a:t>ПРО ПРОВЕДЕНУ РОБОТУ </a:t>
            </a:r>
            <a:r>
              <a:rPr lang="ru-RU" sz="2000" b="1" dirty="0" smtClean="0">
                <a:solidFill>
                  <a:srgbClr val="002060"/>
                </a:solidFill>
                <a:latin typeface="Arial" pitchFamily="34" charset="0"/>
              </a:rPr>
              <a:t>ДЛЯ </a:t>
            </a:r>
            <a:r>
              <a:rPr lang="ru-RU" sz="2000" b="1" dirty="0">
                <a:solidFill>
                  <a:srgbClr val="002060"/>
                </a:solidFill>
                <a:latin typeface="Arial" pitchFamily="34" charset="0"/>
              </a:rPr>
              <a:t>РОЗМІЩЕННЯ ТИМЧАСОВО ВІЛЬНИХ КОШТІВ БЮДЖЕТУ ЛЬВІВСЬКОЇ МТГ У </a:t>
            </a:r>
            <a:r>
              <a:rPr lang="ru-RU" sz="2000" b="1" dirty="0" smtClean="0">
                <a:solidFill>
                  <a:srgbClr val="002060"/>
                </a:solidFill>
                <a:latin typeface="Arial" pitchFamily="34" charset="0"/>
              </a:rPr>
              <a:t>2022 </a:t>
            </a:r>
            <a:r>
              <a:rPr lang="ru-RU" sz="2000" b="1" dirty="0">
                <a:solidFill>
                  <a:srgbClr val="002060"/>
                </a:solidFill>
                <a:latin typeface="Arial" pitchFamily="34" charset="0"/>
              </a:rPr>
              <a:t>РОЦІ</a:t>
            </a:r>
            <a:endParaRPr lang="uk-UA" sz="2000" b="1" dirty="0">
              <a:solidFill>
                <a:srgbClr val="002060"/>
              </a:solidFill>
              <a:latin typeface="Arial" pitchFamily="34" charset="0"/>
            </a:endParaRPr>
          </a:p>
        </p:txBody>
      </p:sp>
      <p:sp>
        <p:nvSpPr>
          <p:cNvPr id="9" name="Прямокутник 8">
            <a:extLst>
              <a:ext uri="{FF2B5EF4-FFF2-40B4-BE49-F238E27FC236}">
                <a16:creationId xmlns:a16="http://schemas.microsoft.com/office/drawing/2014/main" id="{FAF4754C-A89A-42B6-8060-EF1D54ABBACE}"/>
              </a:ext>
            </a:extLst>
          </p:cNvPr>
          <p:cNvSpPr/>
          <p:nvPr/>
        </p:nvSpPr>
        <p:spPr bwMode="auto">
          <a:xfrm>
            <a:off x="338816" y="6116324"/>
            <a:ext cx="11459712" cy="648072"/>
          </a:xfrm>
          <a:prstGeom prst="rect">
            <a:avLst/>
          </a:prstGeom>
          <a:ln>
            <a:solidFill>
              <a:schemeClr val="bg1"/>
            </a:solidFill>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uk-UA" sz="2000" b="1" i="1" u="none" strike="noStrike" cap="none" normalizeH="0" baseline="0" dirty="0">
                <a:ln>
                  <a:noFill/>
                </a:ln>
                <a:solidFill>
                  <a:srgbClr val="00B050"/>
                </a:solidFill>
                <a:effectLst/>
                <a:latin typeface="Arial" charset="0"/>
              </a:rPr>
              <a:t>Крім цього, </a:t>
            </a:r>
            <a:r>
              <a:rPr lang="uk-UA" sz="2000" b="1" i="1" dirty="0" smtClean="0">
                <a:solidFill>
                  <a:srgbClr val="00B050"/>
                </a:solidFill>
                <a:latin typeface="Arial" charset="0"/>
              </a:rPr>
              <a:t>у 2022 році</a:t>
            </a:r>
            <a:r>
              <a:rPr kumimoji="0" lang="uk-UA" sz="2000" b="1" i="1" u="none" strike="noStrike" cap="none" normalizeH="0" baseline="0" dirty="0" smtClean="0">
                <a:ln>
                  <a:noFill/>
                </a:ln>
                <a:solidFill>
                  <a:srgbClr val="00B050"/>
                </a:solidFill>
                <a:effectLst/>
                <a:latin typeface="Arial" charset="0"/>
              </a:rPr>
              <a:t> </a:t>
            </a:r>
            <a:r>
              <a:rPr kumimoji="0" lang="uk-UA" sz="2000" b="1" i="1" u="none" strike="noStrike" cap="none" normalizeH="0" baseline="0" dirty="0">
                <a:ln>
                  <a:noFill/>
                </a:ln>
                <a:solidFill>
                  <a:srgbClr val="00B050"/>
                </a:solidFill>
                <a:effectLst/>
                <a:latin typeface="Arial" charset="0"/>
              </a:rPr>
              <a:t>отримано </a:t>
            </a:r>
            <a:r>
              <a:rPr kumimoji="0" lang="uk-UA" sz="2000" b="1" i="1" u="none" strike="noStrike" cap="none" normalizeH="0" baseline="0" dirty="0" smtClean="0">
                <a:ln>
                  <a:noFill/>
                </a:ln>
                <a:solidFill>
                  <a:srgbClr val="00B050"/>
                </a:solidFill>
                <a:effectLst/>
                <a:latin typeface="Arial" charset="0"/>
              </a:rPr>
              <a:t>9,7 </a:t>
            </a:r>
            <a:r>
              <a:rPr kumimoji="0" lang="uk-UA" sz="2000" b="1" i="1" u="none" strike="noStrike" cap="none" normalizeH="0" baseline="0" dirty="0">
                <a:ln>
                  <a:noFill/>
                </a:ln>
                <a:solidFill>
                  <a:srgbClr val="00B050"/>
                </a:solidFill>
                <a:effectLst/>
                <a:latin typeface="Arial" charset="0"/>
              </a:rPr>
              <a:t>млн</a:t>
            </a:r>
            <a:r>
              <a:rPr kumimoji="0" lang="en-US" sz="2000" b="1" i="1" u="none" strike="noStrike" cap="none" normalizeH="0" dirty="0">
                <a:ln>
                  <a:noFill/>
                </a:ln>
                <a:solidFill>
                  <a:srgbClr val="00B050"/>
                </a:solidFill>
                <a:effectLst/>
                <a:latin typeface="Arial" charset="0"/>
              </a:rPr>
              <a:t> </a:t>
            </a:r>
            <a:r>
              <a:rPr kumimoji="0" lang="uk-UA" sz="2000" b="1" i="1" u="none" strike="noStrike" cap="none" normalizeH="0" baseline="0" dirty="0">
                <a:ln>
                  <a:noFill/>
                </a:ln>
                <a:solidFill>
                  <a:srgbClr val="00B050"/>
                </a:solidFill>
                <a:effectLst/>
                <a:latin typeface="Arial" charset="0"/>
              </a:rPr>
              <a:t>грн </a:t>
            </a:r>
            <a:r>
              <a:rPr kumimoji="0" lang="uk-UA" sz="2000" b="1" i="1" u="none" strike="noStrike" cap="none" normalizeH="0" baseline="0" dirty="0" smtClean="0">
                <a:ln>
                  <a:noFill/>
                </a:ln>
                <a:solidFill>
                  <a:srgbClr val="00B050"/>
                </a:solidFill>
                <a:effectLst/>
                <a:latin typeface="Arial" charset="0"/>
              </a:rPr>
              <a:t>за </a:t>
            </a:r>
            <a:r>
              <a:rPr kumimoji="0" lang="uk-UA" sz="2000" b="1" i="1" u="none" strike="noStrike" cap="none" normalizeH="0" baseline="0" dirty="0">
                <a:ln>
                  <a:noFill/>
                </a:ln>
                <a:solidFill>
                  <a:srgbClr val="00B050"/>
                </a:solidFill>
                <a:effectLst/>
                <a:latin typeface="Arial" charset="0"/>
              </a:rPr>
              <a:t>щоденні залишки на рахунку бюджету </a:t>
            </a:r>
            <a:r>
              <a:rPr kumimoji="0" lang="uk-UA" sz="2000" b="1" i="1" u="none" strike="noStrike" cap="none" normalizeH="0" baseline="0" dirty="0" smtClean="0">
                <a:ln>
                  <a:noFill/>
                </a:ln>
                <a:solidFill>
                  <a:srgbClr val="00B050"/>
                </a:solidFill>
                <a:effectLst/>
                <a:latin typeface="Arial" charset="0"/>
              </a:rPr>
              <a:t>розвитку протягом року</a:t>
            </a:r>
            <a:endParaRPr kumimoji="0" lang="uk-UA" sz="2000" b="1" i="1" u="none" strike="noStrike" cap="none" normalizeH="0" baseline="0" dirty="0">
              <a:ln>
                <a:noFill/>
              </a:ln>
              <a:solidFill>
                <a:srgbClr val="00B050"/>
              </a:solidFill>
              <a:effectLst/>
              <a:latin typeface="Arial" charset="0"/>
            </a:endParaRPr>
          </a:p>
        </p:txBody>
      </p:sp>
      <p:pic>
        <p:nvPicPr>
          <p:cNvPr id="13"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2"/>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2213991655"/>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5119424" y="1890863"/>
            <a:ext cx="2088383" cy="1284048"/>
          </a:xfrm>
          <a:prstGeom prst="rect">
            <a:avLst/>
          </a:prstGeom>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eaLnBrk="0" fontAlgn="base" hangingPunct="0">
              <a:spcBef>
                <a:spcPct val="0"/>
              </a:spcBef>
              <a:spcAft>
                <a:spcPct val="0"/>
              </a:spcAft>
            </a:pPr>
            <a:r>
              <a:rPr lang="uk-UA" sz="2400" b="1" dirty="0">
                <a:solidFill>
                  <a:srgbClr val="002060"/>
                </a:solidFill>
                <a:latin typeface="Times New Roman"/>
              </a:rPr>
              <a:t>ВІДДІЛИ ФІНАНСІВ РАЙОНІВ</a:t>
            </a:r>
            <a:endParaRPr lang="ru-RU" sz="2400" b="1" dirty="0">
              <a:solidFill>
                <a:srgbClr val="002060"/>
              </a:solidFill>
              <a:latin typeface="Times New Roman"/>
            </a:endParaRPr>
          </a:p>
        </p:txBody>
      </p:sp>
      <p:sp>
        <p:nvSpPr>
          <p:cNvPr id="5" name="Прямоугольник 4"/>
          <p:cNvSpPr/>
          <p:nvPr/>
        </p:nvSpPr>
        <p:spPr>
          <a:xfrm>
            <a:off x="534738" y="926558"/>
            <a:ext cx="3516713" cy="1402476"/>
          </a:xfrm>
          <a:prstGeom prst="rect">
            <a:avLst/>
          </a:prstGeom>
          <a:solidFill>
            <a:srgbClr val="B3EBFF"/>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НАДАННЯ ДОВІДОК СУБ’ЄКТАМ ПІДПРИЄМНИЦЬКОЇ ДІЯЛЬНОСТІ ПРО СПЛАТУ НИМИ КОШТІВ ДО БЮДЖЕТУ ДЛЯ НАДАННЯ ЛІЦЕНЗІЙ НА ПРАВО РОЗДРІБНОЇ ТОРГІВЛІ АЛКОГОЛЬНИМИ НАПОЯМИ ТА ТЮТЮНОВИМИ ВИРОБАМИ</a:t>
            </a:r>
          </a:p>
        </p:txBody>
      </p:sp>
      <p:sp>
        <p:nvSpPr>
          <p:cNvPr id="6" name="Прямоугольник 5"/>
          <p:cNvSpPr/>
          <p:nvPr/>
        </p:nvSpPr>
        <p:spPr>
          <a:xfrm>
            <a:off x="534738" y="2727473"/>
            <a:ext cx="3506127" cy="853653"/>
          </a:xfrm>
          <a:prstGeom prst="rect">
            <a:avLst/>
          </a:prstGeom>
          <a:solidFill>
            <a:srgbClr val="FFFF00"/>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ПЕРЕВІРКА ТА ВІЗУВАННЯ ВИСНОВКІВ НА ПОВЕРНЕННЯ З БЮДЖЕТУ АБО ПЕРЕКИДКУ ПОМИЛКОВО ТА ЗАЙВО СПЛАЧЕНИХ ПЛАТЕЖІВ</a:t>
            </a:r>
          </a:p>
        </p:txBody>
      </p:sp>
      <p:sp>
        <p:nvSpPr>
          <p:cNvPr id="7" name="Прямоугольник 6"/>
          <p:cNvSpPr/>
          <p:nvPr/>
        </p:nvSpPr>
        <p:spPr>
          <a:xfrm>
            <a:off x="4710070" y="3728939"/>
            <a:ext cx="2907081" cy="1282507"/>
          </a:xfrm>
          <a:prstGeom prst="rect">
            <a:avLst/>
          </a:prstGeom>
          <a:solidFill>
            <a:srgbClr val="D09E00"/>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НА ВИКОНАННЯ РІШЕННЯ ВИКОНАВЧОГО КОМІТЕТУ ВІД </a:t>
            </a:r>
            <a:r>
              <a:rPr lang="ru-RU" sz="1200" b="1" dirty="0" smtClean="0">
                <a:solidFill>
                  <a:srgbClr val="002060"/>
                </a:solidFill>
                <a:latin typeface="Segoe UI Black" panose="020B0A02040204020203" pitchFamily="34" charset="0"/>
                <a:ea typeface="Segoe UI Black" panose="020B0A02040204020203" pitchFamily="34" charset="0"/>
              </a:rPr>
              <a:t>14.03.2022 </a:t>
            </a:r>
            <a:r>
              <a:rPr lang="ru-RU" sz="1200" b="1" dirty="0">
                <a:solidFill>
                  <a:srgbClr val="002060"/>
                </a:solidFill>
                <a:latin typeface="Segoe UI Black" panose="020B0A02040204020203" pitchFamily="34" charset="0"/>
                <a:ea typeface="Segoe UI Black" panose="020B0A02040204020203" pitchFamily="34" charset="0"/>
              </a:rPr>
              <a:t>№ 162 «Про </a:t>
            </a:r>
            <a:r>
              <a:rPr lang="ru-RU" sz="1200" b="1" dirty="0" err="1">
                <a:solidFill>
                  <a:srgbClr val="002060"/>
                </a:solidFill>
                <a:latin typeface="Segoe UI Black" panose="020B0A02040204020203" pitchFamily="34" charset="0"/>
                <a:ea typeface="Segoe UI Black" panose="020B0A02040204020203" pitchFamily="34" charset="0"/>
              </a:rPr>
              <a:t>затвердження</a:t>
            </a:r>
            <a:r>
              <a:rPr lang="ru-RU" sz="1200" b="1" dirty="0">
                <a:solidFill>
                  <a:srgbClr val="002060"/>
                </a:solidFill>
                <a:latin typeface="Segoe UI Black" panose="020B0A02040204020203" pitchFamily="34" charset="0"/>
                <a:ea typeface="Segoe UI Black" panose="020B0A02040204020203" pitchFamily="34" charset="0"/>
              </a:rPr>
              <a:t> Порядку </a:t>
            </a:r>
            <a:r>
              <a:rPr lang="ru-RU" sz="1200" b="1" dirty="0" err="1">
                <a:solidFill>
                  <a:srgbClr val="002060"/>
                </a:solidFill>
                <a:latin typeface="Segoe UI Black" panose="020B0A02040204020203" pitchFamily="34" charset="0"/>
                <a:ea typeface="Segoe UI Black" panose="020B0A02040204020203" pitchFamily="34" charset="0"/>
              </a:rPr>
              <a:t>проведення</a:t>
            </a:r>
            <a:r>
              <a:rPr lang="ru-RU" sz="1200" b="1" dirty="0">
                <a:solidFill>
                  <a:srgbClr val="002060"/>
                </a:solidFill>
                <a:latin typeface="Segoe UI Black" panose="020B0A02040204020203" pitchFamily="34" charset="0"/>
                <a:ea typeface="Segoe UI Black" panose="020B0A02040204020203" pitchFamily="34" charset="0"/>
              </a:rPr>
              <a:t> </a:t>
            </a:r>
            <a:r>
              <a:rPr lang="ru-RU" sz="1200" b="1" dirty="0" err="1">
                <a:solidFill>
                  <a:srgbClr val="002060"/>
                </a:solidFill>
                <a:latin typeface="Segoe UI Black" panose="020B0A02040204020203" pitchFamily="34" charset="0"/>
                <a:ea typeface="Segoe UI Black" panose="020B0A02040204020203" pitchFamily="34" charset="0"/>
              </a:rPr>
              <a:t>видатків</a:t>
            </a:r>
            <a:r>
              <a:rPr lang="ru-RU" sz="1200" b="1" dirty="0">
                <a:solidFill>
                  <a:srgbClr val="002060"/>
                </a:solidFill>
                <a:latin typeface="Segoe UI Black" panose="020B0A02040204020203" pitchFamily="34" charset="0"/>
                <a:ea typeface="Segoe UI Black" panose="020B0A02040204020203" pitchFamily="34" charset="0"/>
              </a:rPr>
              <a:t> з бюджету </a:t>
            </a:r>
            <a:r>
              <a:rPr lang="ru-RU" sz="1200" b="1" dirty="0" err="1">
                <a:solidFill>
                  <a:srgbClr val="002060"/>
                </a:solidFill>
                <a:latin typeface="Segoe UI Black" panose="020B0A02040204020203" pitchFamily="34" charset="0"/>
                <a:ea typeface="Segoe UI Black" panose="020B0A02040204020203" pitchFamily="34" charset="0"/>
              </a:rPr>
              <a:t>розвитку</a:t>
            </a:r>
            <a:r>
              <a:rPr lang="ru-RU" sz="1200" b="1" dirty="0">
                <a:solidFill>
                  <a:srgbClr val="002060"/>
                </a:solidFill>
                <a:latin typeface="Segoe UI Black" panose="020B0A02040204020203" pitchFamily="34" charset="0"/>
                <a:ea typeface="Segoe UI Black" panose="020B0A02040204020203" pitchFamily="34" charset="0"/>
              </a:rPr>
              <a:t> бюджету </a:t>
            </a:r>
            <a:r>
              <a:rPr lang="ru-RU" sz="1200" b="1" dirty="0" err="1">
                <a:solidFill>
                  <a:srgbClr val="002060"/>
                </a:solidFill>
                <a:latin typeface="Segoe UI Black" panose="020B0A02040204020203" pitchFamily="34" charset="0"/>
                <a:ea typeface="Segoe UI Black" panose="020B0A02040204020203" pitchFamily="34" charset="0"/>
              </a:rPr>
              <a:t>Львівської</a:t>
            </a:r>
            <a:r>
              <a:rPr lang="ru-RU" sz="1200" b="1" dirty="0">
                <a:solidFill>
                  <a:srgbClr val="002060"/>
                </a:solidFill>
                <a:latin typeface="Segoe UI Black" panose="020B0A02040204020203" pitchFamily="34" charset="0"/>
                <a:ea typeface="Segoe UI Black" panose="020B0A02040204020203" pitchFamily="34" charset="0"/>
              </a:rPr>
              <a:t> </a:t>
            </a:r>
            <a:r>
              <a:rPr lang="ru-RU" sz="1200" b="1" dirty="0" err="1">
                <a:solidFill>
                  <a:srgbClr val="002060"/>
                </a:solidFill>
                <a:latin typeface="Segoe UI Black" panose="020B0A02040204020203" pitchFamily="34" charset="0"/>
                <a:ea typeface="Segoe UI Black" panose="020B0A02040204020203" pitchFamily="34" charset="0"/>
              </a:rPr>
              <a:t>міської</a:t>
            </a:r>
            <a:r>
              <a:rPr lang="ru-RU" sz="1200" b="1" dirty="0">
                <a:solidFill>
                  <a:srgbClr val="002060"/>
                </a:solidFill>
                <a:latin typeface="Segoe UI Black" panose="020B0A02040204020203" pitchFamily="34" charset="0"/>
                <a:ea typeface="Segoe UI Black" panose="020B0A02040204020203" pitchFamily="34" charset="0"/>
              </a:rPr>
              <a:t> </a:t>
            </a:r>
            <a:r>
              <a:rPr lang="ru-RU" sz="1200" b="1" dirty="0" err="1">
                <a:solidFill>
                  <a:srgbClr val="002060"/>
                </a:solidFill>
                <a:latin typeface="Segoe UI Black" panose="020B0A02040204020203" pitchFamily="34" charset="0"/>
                <a:ea typeface="Segoe UI Black" panose="020B0A02040204020203" pitchFamily="34" charset="0"/>
              </a:rPr>
              <a:t>територіальної</a:t>
            </a:r>
            <a:r>
              <a:rPr lang="ru-RU" sz="1200" b="1" dirty="0">
                <a:solidFill>
                  <a:srgbClr val="002060"/>
                </a:solidFill>
                <a:latin typeface="Segoe UI Black" panose="020B0A02040204020203" pitchFamily="34" charset="0"/>
                <a:ea typeface="Segoe UI Black" panose="020B0A02040204020203" pitchFamily="34" charset="0"/>
              </a:rPr>
              <a:t> </a:t>
            </a:r>
            <a:r>
              <a:rPr lang="ru-RU" sz="1200" b="1" dirty="0" err="1" smtClean="0">
                <a:solidFill>
                  <a:srgbClr val="002060"/>
                </a:solidFill>
                <a:latin typeface="Segoe UI Black" panose="020B0A02040204020203" pitchFamily="34" charset="0"/>
                <a:ea typeface="Segoe UI Black" panose="020B0A02040204020203" pitchFamily="34" charset="0"/>
              </a:rPr>
              <a:t>громади</a:t>
            </a:r>
            <a:r>
              <a:rPr lang="ru-RU" sz="1200" b="1" dirty="0" smtClean="0">
                <a:solidFill>
                  <a:srgbClr val="002060"/>
                </a:solidFill>
                <a:latin typeface="Segoe UI Black" panose="020B0A02040204020203" pitchFamily="34" charset="0"/>
                <a:ea typeface="Segoe UI Black" panose="020B0A02040204020203" pitchFamily="34" charset="0"/>
              </a:rPr>
              <a:t>»:</a:t>
            </a:r>
            <a:endParaRPr lang="ru-RU" sz="1200" b="1" dirty="0">
              <a:solidFill>
                <a:srgbClr val="002060"/>
              </a:solidFill>
              <a:latin typeface="Segoe UI Black" panose="020B0A02040204020203" pitchFamily="34" charset="0"/>
              <a:ea typeface="Segoe UI Black" panose="020B0A02040204020203" pitchFamily="34" charset="0"/>
            </a:endParaRPr>
          </a:p>
        </p:txBody>
      </p:sp>
      <p:sp>
        <p:nvSpPr>
          <p:cNvPr id="9" name="Прямоугольник 8"/>
          <p:cNvSpPr/>
          <p:nvPr/>
        </p:nvSpPr>
        <p:spPr>
          <a:xfrm>
            <a:off x="7927126" y="1834268"/>
            <a:ext cx="1612956" cy="1504821"/>
          </a:xfrm>
          <a:prstGeom prst="rect">
            <a:avLst/>
          </a:prstGeom>
          <a:solidFill>
            <a:srgbClr val="43CEFF"/>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uk-UA" sz="1200" b="1" dirty="0">
                <a:solidFill>
                  <a:srgbClr val="002060"/>
                </a:solidFill>
                <a:latin typeface="Segoe UI Black" panose="020B0A02040204020203" pitchFamily="34" charset="0"/>
                <a:ea typeface="Segoe UI Black" panose="020B0A02040204020203" pitchFamily="34" charset="0"/>
              </a:rPr>
              <a:t>УЧАСТЬ У ЗАСІДАННІ КОМІСІЙ, СТВОРЕНИХ ПРИ РАЙОННИХ АДМІНІСТРАЦІЯХ З ПИТАНЬ:</a:t>
            </a:r>
            <a:endParaRPr lang="ru-RU" sz="1200" b="1" dirty="0">
              <a:solidFill>
                <a:srgbClr val="002060"/>
              </a:solidFill>
              <a:latin typeface="Segoe UI Black" panose="020B0A02040204020203" pitchFamily="34" charset="0"/>
              <a:ea typeface="Segoe UI Black" panose="020B0A02040204020203" pitchFamily="34" charset="0"/>
            </a:endParaRPr>
          </a:p>
        </p:txBody>
      </p:sp>
      <p:sp>
        <p:nvSpPr>
          <p:cNvPr id="11" name="Прямоугольник 10"/>
          <p:cNvSpPr/>
          <p:nvPr/>
        </p:nvSpPr>
        <p:spPr>
          <a:xfrm>
            <a:off x="9817925" y="2371245"/>
            <a:ext cx="2240280" cy="764858"/>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призначення субсидій для відшкодування витрат на оплату житлово-комунальних послуг</a:t>
            </a:r>
            <a:endParaRPr lang="ru-RU" sz="1200" dirty="0">
              <a:solidFill>
                <a:srgbClr val="000000"/>
              </a:solidFill>
              <a:latin typeface="Times New Roman"/>
            </a:endParaRPr>
          </a:p>
        </p:txBody>
      </p:sp>
      <p:sp>
        <p:nvSpPr>
          <p:cNvPr id="14" name="Прямоугольник 13"/>
          <p:cNvSpPr/>
          <p:nvPr/>
        </p:nvSpPr>
        <p:spPr>
          <a:xfrm>
            <a:off x="7190695" y="5281302"/>
            <a:ext cx="1796312"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ru-RU" sz="1200" dirty="0" err="1">
                <a:solidFill>
                  <a:srgbClr val="000000"/>
                </a:solidFill>
                <a:latin typeface="Times New Roman"/>
              </a:rPr>
              <a:t>веде</a:t>
            </a:r>
            <a:r>
              <a:rPr lang="uk-UA" sz="1200" dirty="0" err="1">
                <a:solidFill>
                  <a:srgbClr val="000000"/>
                </a:solidFill>
                <a:latin typeface="Times New Roman"/>
              </a:rPr>
              <a:t>ння</a:t>
            </a:r>
            <a:r>
              <a:rPr lang="ru-RU" sz="1200" dirty="0">
                <a:solidFill>
                  <a:srgbClr val="000000"/>
                </a:solidFill>
                <a:latin typeface="Times New Roman"/>
              </a:rPr>
              <a:t> </a:t>
            </a:r>
            <a:r>
              <a:rPr lang="ru-RU" sz="1200" dirty="0" err="1">
                <a:solidFill>
                  <a:srgbClr val="000000"/>
                </a:solidFill>
                <a:latin typeface="Times New Roman"/>
              </a:rPr>
              <a:t>обліку</a:t>
            </a:r>
            <a:r>
              <a:rPr lang="ru-RU" sz="1200" dirty="0">
                <a:solidFill>
                  <a:srgbClr val="000000"/>
                </a:solidFill>
                <a:latin typeface="Times New Roman"/>
              </a:rPr>
              <a:t> </a:t>
            </a:r>
            <a:r>
              <a:rPr lang="ru-RU" sz="1200" dirty="0" err="1">
                <a:solidFill>
                  <a:srgbClr val="000000"/>
                </a:solidFill>
                <a:latin typeface="Times New Roman"/>
              </a:rPr>
              <a:t>зареєстрованих</a:t>
            </a:r>
            <a:r>
              <a:rPr lang="ru-RU" sz="1200" dirty="0">
                <a:solidFill>
                  <a:srgbClr val="000000"/>
                </a:solidFill>
                <a:latin typeface="Times New Roman"/>
              </a:rPr>
              <a:t>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зобов’язань</a:t>
            </a:r>
            <a:r>
              <a:rPr lang="ru-RU" sz="1200" dirty="0">
                <a:solidFill>
                  <a:srgbClr val="000000"/>
                </a:solidFill>
                <a:latin typeface="Times New Roman"/>
              </a:rPr>
              <a:t> та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фінансових</a:t>
            </a:r>
            <a:r>
              <a:rPr lang="ru-RU" sz="1200" dirty="0">
                <a:solidFill>
                  <a:srgbClr val="000000"/>
                </a:solidFill>
                <a:latin typeface="Times New Roman"/>
              </a:rPr>
              <a:t> </a:t>
            </a:r>
            <a:r>
              <a:rPr lang="ru-RU" sz="1200" dirty="0" err="1">
                <a:solidFill>
                  <a:srgbClr val="000000"/>
                </a:solidFill>
                <a:latin typeface="Times New Roman"/>
              </a:rPr>
              <a:t>зобов’язань</a:t>
            </a:r>
            <a:r>
              <a:rPr lang="ru-RU" sz="1200" dirty="0">
                <a:solidFill>
                  <a:srgbClr val="000000"/>
                </a:solidFill>
                <a:latin typeface="Times New Roman"/>
              </a:rPr>
              <a:t> по </a:t>
            </a:r>
            <a:r>
              <a:rPr lang="ru-RU" sz="1200" dirty="0" err="1">
                <a:solidFill>
                  <a:srgbClr val="000000"/>
                </a:solidFill>
                <a:latin typeface="Times New Roman"/>
              </a:rPr>
              <a:t>затверджених</a:t>
            </a:r>
            <a:r>
              <a:rPr lang="ru-RU" sz="1200" dirty="0">
                <a:solidFill>
                  <a:srgbClr val="000000"/>
                </a:solidFill>
                <a:latin typeface="Times New Roman"/>
              </a:rPr>
              <a:t>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програмах</a:t>
            </a:r>
            <a:endParaRPr lang="ru-RU" sz="1200" dirty="0">
              <a:solidFill>
                <a:srgbClr val="000000"/>
              </a:solidFill>
              <a:latin typeface="Times New Roman"/>
            </a:endParaRPr>
          </a:p>
        </p:txBody>
      </p:sp>
      <p:sp>
        <p:nvSpPr>
          <p:cNvPr id="43" name="Прямоугольник 42"/>
          <p:cNvSpPr/>
          <p:nvPr/>
        </p:nvSpPr>
        <p:spPr>
          <a:xfrm>
            <a:off x="9816076" y="1001351"/>
            <a:ext cx="2240280" cy="1301098"/>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легалізації виплати заробітної плати та зайнятості населення, ліквідації заборгованості з виплати заробітної плати, забезпечення повноти та своєчасності сплати податків та єдиного соціального внеску</a:t>
            </a:r>
            <a:endParaRPr lang="ru-RU" sz="1200" dirty="0">
              <a:solidFill>
                <a:srgbClr val="000000"/>
              </a:solidFill>
              <a:latin typeface="Times New Roman"/>
            </a:endParaRPr>
          </a:p>
        </p:txBody>
      </p:sp>
      <p:sp>
        <p:nvSpPr>
          <p:cNvPr id="12" name="Прямоугольник 11"/>
          <p:cNvSpPr/>
          <p:nvPr/>
        </p:nvSpPr>
        <p:spPr>
          <a:xfrm>
            <a:off x="3459958" y="5284738"/>
            <a:ext cx="1950414"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uk-UA" sz="1200" dirty="0">
                <a:solidFill>
                  <a:srgbClr val="000000"/>
                </a:solidFill>
                <a:latin typeface="Times New Roman"/>
              </a:rPr>
              <a:t>опрацьовування документів, поданих районними адміністраціями для реєстрації бюджетних зобов’язань та бюджетних фінансових зобов’язань в частині видатків з бюджету розвитку</a:t>
            </a:r>
            <a:endParaRPr lang="ru-RU" sz="1200" dirty="0">
              <a:solidFill>
                <a:srgbClr val="000000"/>
              </a:solidFill>
              <a:latin typeface="Times New Roman"/>
            </a:endParaRPr>
          </a:p>
        </p:txBody>
      </p:sp>
      <p:sp>
        <p:nvSpPr>
          <p:cNvPr id="8" name="Прямоугольник 7"/>
          <p:cNvSpPr/>
          <p:nvPr/>
        </p:nvSpPr>
        <p:spPr>
          <a:xfrm>
            <a:off x="5479764" y="5284738"/>
            <a:ext cx="1641539"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uk-UA" sz="1200" dirty="0">
                <a:solidFill>
                  <a:srgbClr val="000000"/>
                </a:solidFill>
                <a:latin typeface="Times New Roman"/>
              </a:rPr>
              <a:t>на підставі підтверджуючих документів проведення реєстрації бюджетних зобов’язань та бюджетних фінансових зобов’язань</a:t>
            </a:r>
            <a:endParaRPr lang="ru-RU" sz="1200" dirty="0">
              <a:solidFill>
                <a:srgbClr val="000000"/>
              </a:solidFill>
              <a:latin typeface="Times New Roman"/>
            </a:endParaRPr>
          </a:p>
        </p:txBody>
      </p:sp>
      <p:sp>
        <p:nvSpPr>
          <p:cNvPr id="10" name="Прямоугольник 9"/>
          <p:cNvSpPr/>
          <p:nvPr/>
        </p:nvSpPr>
        <p:spPr>
          <a:xfrm>
            <a:off x="9816076" y="3218346"/>
            <a:ext cx="2244217" cy="929486"/>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своєчасності і повноти сплати  податків та погашення заборгованості із виплати заробітної плати, стипендій та інших соціальних виплат</a:t>
            </a:r>
            <a:endParaRPr lang="ru-RU" sz="1200" dirty="0">
              <a:solidFill>
                <a:srgbClr val="000000"/>
              </a:solidFill>
              <a:latin typeface="Times New Roman"/>
            </a:endParaRPr>
          </a:p>
        </p:txBody>
      </p:sp>
      <p:sp>
        <p:nvSpPr>
          <p:cNvPr id="45" name="Стрелка вниз 44"/>
          <p:cNvSpPr/>
          <p:nvPr/>
        </p:nvSpPr>
        <p:spPr bwMode="auto">
          <a:xfrm>
            <a:off x="5920726" y="3229199"/>
            <a:ext cx="485775" cy="462032"/>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4" name="Стрелка вниз 53"/>
          <p:cNvSpPr/>
          <p:nvPr/>
        </p:nvSpPr>
        <p:spPr bwMode="auto">
          <a:xfrm rot="16200000">
            <a:off x="7328578" y="2220833"/>
            <a:ext cx="485775" cy="63339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5" name="Стрелка вниз 54"/>
          <p:cNvSpPr/>
          <p:nvPr/>
        </p:nvSpPr>
        <p:spPr bwMode="auto">
          <a:xfrm rot="5400000">
            <a:off x="4438604" y="2670827"/>
            <a:ext cx="485775" cy="63982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6" name="Стрелка вниз 55"/>
          <p:cNvSpPr/>
          <p:nvPr/>
        </p:nvSpPr>
        <p:spPr bwMode="auto">
          <a:xfrm rot="7186901">
            <a:off x="4354969" y="1616460"/>
            <a:ext cx="485775" cy="63339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46" name="Правая фигурная скобка 45"/>
          <p:cNvSpPr/>
          <p:nvPr/>
        </p:nvSpPr>
        <p:spPr bwMode="auto">
          <a:xfrm rot="16200000">
            <a:off x="6109814" y="2298355"/>
            <a:ext cx="245165" cy="5640985"/>
          </a:xfrm>
          <a:prstGeom prst="rightBrace">
            <a:avLst/>
          </a:prstGeom>
          <a:solidFill>
            <a:srgbClr val="D09E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48" name="Левая фигурная скобка 47"/>
          <p:cNvSpPr/>
          <p:nvPr/>
        </p:nvSpPr>
        <p:spPr bwMode="auto">
          <a:xfrm>
            <a:off x="9536266" y="1013088"/>
            <a:ext cx="236376" cy="3134744"/>
          </a:xfrm>
          <a:prstGeom prst="leftBrace">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27" name="Прямоугольник 26"/>
          <p:cNvSpPr/>
          <p:nvPr/>
        </p:nvSpPr>
        <p:spPr>
          <a:xfrm>
            <a:off x="4410546" y="425999"/>
            <a:ext cx="3506127" cy="931573"/>
          </a:xfrm>
          <a:prstGeom prst="rect">
            <a:avLst/>
          </a:prstGeom>
          <a:solidFill>
            <a:schemeClr val="accent6">
              <a:lumMod val="40000"/>
              <a:lumOff val="6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ПРОВЕДЕННЯ АНАЛІЗУ ТА ПОДАННЯ ІНФОРМАЦІЇ ПРО ПРИЧИНИ ЗМЕНШЕННЯ НАДХОДЖЕННЯ ПОДАТКУ З ДОХОДІВ ФІЗИЧНИХ ОСІБ ОКРЕМИХ ПІДПРИЄМСТВ РАЙОНІВ</a:t>
            </a:r>
          </a:p>
        </p:txBody>
      </p:sp>
      <p:sp>
        <p:nvSpPr>
          <p:cNvPr id="28" name="Прямоугольник 27"/>
          <p:cNvSpPr/>
          <p:nvPr/>
        </p:nvSpPr>
        <p:spPr>
          <a:xfrm>
            <a:off x="169026" y="3728939"/>
            <a:ext cx="3046761" cy="1853166"/>
          </a:xfrm>
          <a:prstGeom prst="rect">
            <a:avLst/>
          </a:prstGeom>
          <a:solidFill>
            <a:schemeClr val="accent5">
              <a:lumMod val="40000"/>
              <a:lumOff val="6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ПЕРЕВІРКА ПОДАНОЇ У ВІДДІЛИ ФІНАНСІВ ДОКУМЕНТАЦІЇ ПРО ПРАВИЛЬНІСТЬ ТАРИФІКАЦІЇ ВЧИТЕЛІВ, ВИХОВАТЕЛІВ І ІНШИХ ПРАЦІВНИКІВ БЮДЖЕТНИХ УСТАНОВ, ПРАВИЛЬНІСТЬ НАРАХУВАННЯ І ВИПЛАТИ ЗАРОБІТНОЇ ПЛАТИ В БЮДЖЕТНИХ УСТАНОВАХ РАЙОНІВ</a:t>
            </a:r>
          </a:p>
        </p:txBody>
      </p:sp>
      <p:sp>
        <p:nvSpPr>
          <p:cNvPr id="30" name="Прямоугольник 29"/>
          <p:cNvSpPr/>
          <p:nvPr/>
        </p:nvSpPr>
        <p:spPr>
          <a:xfrm>
            <a:off x="9232191" y="4550958"/>
            <a:ext cx="2826014" cy="2195411"/>
          </a:xfrm>
          <a:prstGeom prst="rect">
            <a:avLst/>
          </a:prstGeom>
          <a:solidFill>
            <a:schemeClr val="bg2">
              <a:lumMod val="75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ПРОВЕДЕННЯ ПЕРЕВІРОК ПЛАНУВАННЯ ТА ВИКОНАННЯ КОШТОРИСІВ БЮДЖЕТНИХ УСТАНОВ РАЙОНІВ, ПЕРЕДБАЧЕНИХ НА СОЦІАЛЬНИЙ ЗАХИСТ НАСЕЛЕННЯ, НА БЛАГОУСТРІЙ, ПОТОЧНИЙ ТА КАПІТАЛЬНИЙ РЕМОНТ ДОРІГ, ПОТОЧНИЙ ТА КАПІТАЛЬНИЙ РЕМОНТ ЖИТЛОВОГО ФОНДУ, НА УТРИМАННЯ УСТАНОВ ОСВІТИ</a:t>
            </a:r>
          </a:p>
        </p:txBody>
      </p:sp>
      <p:sp>
        <p:nvSpPr>
          <p:cNvPr id="31" name="Стрелка вниз 30"/>
          <p:cNvSpPr/>
          <p:nvPr/>
        </p:nvSpPr>
        <p:spPr bwMode="auto">
          <a:xfrm rot="10800000">
            <a:off x="5920724" y="1409414"/>
            <a:ext cx="485775" cy="383367"/>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32" name="Стрелка вниз 31"/>
          <p:cNvSpPr/>
          <p:nvPr/>
        </p:nvSpPr>
        <p:spPr bwMode="auto">
          <a:xfrm rot="3366454">
            <a:off x="3936606" y="2943461"/>
            <a:ext cx="485775" cy="1872374"/>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33" name="Стрелка вниз 32"/>
          <p:cNvSpPr/>
          <p:nvPr/>
        </p:nvSpPr>
        <p:spPr bwMode="auto">
          <a:xfrm rot="18288755">
            <a:off x="7913681" y="2933251"/>
            <a:ext cx="485775" cy="1872374"/>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pic>
        <p:nvPicPr>
          <p:cNvPr id="35" name="Рисунок 65">
            <a:extLst>
              <a:ext uri="{FF2B5EF4-FFF2-40B4-BE49-F238E27FC236}">
                <a16:creationId xmlns:a16="http://schemas.microsoft.com/office/drawing/2014/main" id="{D5918009-25BB-79A2-B74D-502A27D2EAAC}"/>
              </a:ext>
            </a:extLst>
          </p:cNvPr>
          <p:cNvPicPr>
            <a:picLocks noChangeAspect="1"/>
          </p:cNvPicPr>
          <p:nvPr/>
        </p:nvPicPr>
        <p:blipFill rotWithShape="1">
          <a:blip r:embed="rId3"/>
          <a:srcRect l="18075" t="21359" r="53353" b="54656"/>
          <a:stretch/>
        </p:blipFill>
        <p:spPr>
          <a:xfrm>
            <a:off x="10463376" y="14748"/>
            <a:ext cx="1730495" cy="817179"/>
          </a:xfrm>
          <a:prstGeom prst="rect">
            <a:avLst/>
          </a:prstGeom>
          <a:effectLst>
            <a:glow>
              <a:schemeClr val="accent1">
                <a:alpha val="0"/>
              </a:schemeClr>
            </a:glow>
            <a:softEdge rad="0"/>
          </a:effectLst>
        </p:spPr>
      </p:pic>
    </p:spTree>
    <p:extLst>
      <p:ext uri="{BB962C8B-B14F-4D97-AF65-F5344CB8AC3E}">
        <p14:creationId xmlns:p14="http://schemas.microsoft.com/office/powerpoint/2010/main" val="2629028636"/>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1_Безмятежность">
  <a:themeElements>
    <a:clrScheme name="Безмятежность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fontScheme name="Безмятежность">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Безмятежность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Безмятежность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Безмятежность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Аспект">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Override>
</file>

<file path=docProps/app.xml><?xml version="1.0" encoding="utf-8"?>
<Properties xmlns="http://schemas.openxmlformats.org/officeDocument/2006/extended-properties" xmlns:vt="http://schemas.openxmlformats.org/officeDocument/2006/docPropsVTypes">
  <TotalTime>1174</TotalTime>
  <Words>1448</Words>
  <Application>Microsoft Office PowerPoint</Application>
  <PresentationFormat>Широкий екран</PresentationFormat>
  <Paragraphs>442</Paragraphs>
  <Slides>15</Slides>
  <Notes>2</Notes>
  <HiddenSlides>0</HiddenSlides>
  <MMClips>0</MMClips>
  <ScaleCrop>false</ScaleCrop>
  <HeadingPairs>
    <vt:vector size="6" baseType="variant">
      <vt:variant>
        <vt:lpstr>Використані шрифти</vt:lpstr>
      </vt:variant>
      <vt:variant>
        <vt:i4>9</vt:i4>
      </vt:variant>
      <vt:variant>
        <vt:lpstr>Тема</vt:lpstr>
      </vt:variant>
      <vt:variant>
        <vt:i4>2</vt:i4>
      </vt:variant>
      <vt:variant>
        <vt:lpstr>Заголовки слайдів</vt:lpstr>
      </vt:variant>
      <vt:variant>
        <vt:i4>15</vt:i4>
      </vt:variant>
    </vt:vector>
  </HeadingPairs>
  <TitlesOfParts>
    <vt:vector size="26" baseType="lpstr">
      <vt:lpstr>Arial</vt:lpstr>
      <vt:lpstr>Arial Black</vt:lpstr>
      <vt:lpstr>Calibri</vt:lpstr>
      <vt:lpstr>Lucida Sans Unicode</vt:lpstr>
      <vt:lpstr>Monotype Sorts</vt:lpstr>
      <vt:lpstr>Segoe UI Black</vt:lpstr>
      <vt:lpstr>Times New Roman</vt:lpstr>
      <vt:lpstr>Trebuchet MS</vt:lpstr>
      <vt:lpstr>Wingdings 3</vt:lpstr>
      <vt:lpstr>1_Безмятежность</vt:lpstr>
      <vt:lpstr>Аспект</vt:lpstr>
      <vt:lpstr>ЗВІТ  ПРО РОБОТУ  ДЕПАРТАМЕНТУ ФІНАНСОВОЇ ПОЛІТИКИ  ЛЬВІВСЬКОЇ МІСЬКОЇ РАДИ ЗА 2022 РІК</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ВЕДЕННЯ ОСОБОВИХ РАХУНКІВ</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Турчак Дмитро</dc:creator>
  <cp:lastModifiedBy>Turchak.Dmytro</cp:lastModifiedBy>
  <cp:revision>201</cp:revision>
  <cp:lastPrinted>2023-02-09T06:32:54Z</cp:lastPrinted>
  <dcterms:created xsi:type="dcterms:W3CDTF">2021-01-19T08:36:15Z</dcterms:created>
  <dcterms:modified xsi:type="dcterms:W3CDTF">2023-02-09T06:33:57Z</dcterms:modified>
</cp:coreProperties>
</file>