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89" r:id="rId4"/>
    <p:sldId id="288" r:id="rId5"/>
    <p:sldId id="261" r:id="rId6"/>
    <p:sldId id="260" r:id="rId7"/>
    <p:sldId id="266" r:id="rId8"/>
    <p:sldId id="265" r:id="rId9"/>
    <p:sldId id="277" r:id="rId10"/>
    <p:sldId id="259" r:id="rId11"/>
    <p:sldId id="274" r:id="rId12"/>
    <p:sldId id="264" r:id="rId13"/>
    <p:sldId id="268" r:id="rId14"/>
    <p:sldId id="270" r:id="rId15"/>
    <p:sldId id="269" r:id="rId16"/>
    <p:sldId id="285" r:id="rId17"/>
  </p:sldIdLst>
  <p:sldSz cx="18288000" cy="10287000"/>
  <p:notesSz cx="6858000" cy="9144000"/>
  <p:embeddedFontLst>
    <p:embeddedFont>
      <p:font typeface="Lato" panose="020B0604020202020204" charset="0"/>
      <p:regular r:id="rId19"/>
    </p:embeddedFont>
    <p:embeddedFont>
      <p:font typeface="Arimo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ublic Sans Bold" panose="020B0604020202020204" charset="0"/>
      <p:regular r:id="rId25"/>
    </p:embeddedFont>
    <p:embeddedFont>
      <p:font typeface="Public Sans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Antonio Bold Bold" panose="020B0604020202020204" charset="0"/>
      <p:regular r:id="rId29"/>
    </p:embeddedFont>
    <p:embeddedFont>
      <p:font typeface="Arimo Bold" panose="020B0604020202020204" charset="0"/>
      <p:regular r:id="rId30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87B"/>
    <a:srgbClr val="038BD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7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86459-FA17-4846-A64B-CB4BF929B9DF}" type="datetimeFigureOut">
              <a:rPr lang="uk-UA" smtClean="0"/>
              <a:t>10.02.2023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78D95-14A3-49C7-8009-61A1F317029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2928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78D95-14A3-49C7-8009-61A1F317029D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80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78D95-14A3-49C7-8009-61A1F317029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282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5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6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8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4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5998" t="10032" r="11687" b="60314"/>
          <a:stretch/>
        </p:blipFill>
        <p:spPr>
          <a:xfrm>
            <a:off x="14723500" y="3220686"/>
            <a:ext cx="2549341" cy="4343318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1447800" y="2630971"/>
            <a:ext cx="11403420" cy="415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uk-UA" sz="9600" b="1" spc="-150" dirty="0" smtClean="0">
                <a:solidFill>
                  <a:srgbClr val="038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Звіт управління освіти за 2022 рік</a:t>
            </a:r>
            <a:endParaRPr lang="en-US" sz="9600" b="1" spc="-150" dirty="0">
              <a:solidFill>
                <a:srgbClr val="038B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кутник 23"/>
          <p:cNvSpPr/>
          <p:nvPr/>
        </p:nvSpPr>
        <p:spPr>
          <a:xfrm>
            <a:off x="2362199" y="1430128"/>
            <a:ext cx="6850859" cy="7793264"/>
          </a:xfrm>
          <a:prstGeom prst="rect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AutoShape 2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 rot="-5400000">
            <a:off x="-3695605" y="2545482"/>
            <a:ext cx="8397680" cy="173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689" dirty="0">
                <a:solidFill>
                  <a:srgbClr val="038BD3"/>
                </a:solidFill>
                <a:latin typeface="Arimo Bold"/>
              </a:rPr>
              <a:t>#</a:t>
            </a:r>
            <a:r>
              <a:rPr lang="en-US" sz="9999" spc="689" dirty="0" err="1">
                <a:solidFill>
                  <a:srgbClr val="038BD3"/>
                </a:solidFill>
                <a:latin typeface="Arimo Bold"/>
              </a:rPr>
              <a:t>програми</a:t>
            </a:r>
            <a:endParaRPr lang="en-US" sz="9999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5" name="AutoShape 2"/>
          <p:cNvSpPr/>
          <p:nvPr/>
        </p:nvSpPr>
        <p:spPr>
          <a:xfrm>
            <a:off x="10456698" y="1786702"/>
            <a:ext cx="1286788" cy="284122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6" name="AutoShape 3"/>
          <p:cNvSpPr/>
          <p:nvPr/>
        </p:nvSpPr>
        <p:spPr>
          <a:xfrm>
            <a:off x="10456698" y="4911740"/>
            <a:ext cx="1286788" cy="284122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7" name="AutoShape 4"/>
          <p:cNvSpPr/>
          <p:nvPr/>
        </p:nvSpPr>
        <p:spPr>
          <a:xfrm>
            <a:off x="10456698" y="8035102"/>
            <a:ext cx="1286788" cy="284122"/>
          </a:xfrm>
          <a:prstGeom prst="rect">
            <a:avLst/>
          </a:prstGeom>
          <a:solidFill>
            <a:srgbClr val="038BD3"/>
          </a:solidFill>
          <a:ln>
            <a:solidFill>
              <a:schemeClr val="accent1"/>
            </a:solidFill>
          </a:ln>
        </p:spPr>
      </p:sp>
      <p:grpSp>
        <p:nvGrpSpPr>
          <p:cNvPr id="8" name="Group 7"/>
          <p:cNvGrpSpPr/>
          <p:nvPr/>
        </p:nvGrpSpPr>
        <p:grpSpPr>
          <a:xfrm>
            <a:off x="12460553" y="1523715"/>
            <a:ext cx="4970353" cy="1681414"/>
            <a:chOff x="-23943" y="-57150"/>
            <a:chExt cx="6627138" cy="2241886"/>
          </a:xfrm>
        </p:grpSpPr>
        <p:sp>
          <p:nvSpPr>
            <p:cNvPr id="9" name="TextBox 8"/>
            <p:cNvSpPr txBox="1"/>
            <p:nvPr/>
          </p:nvSpPr>
          <p:spPr>
            <a:xfrm>
              <a:off x="0" y="-57150"/>
              <a:ext cx="66031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600" b="1" dirty="0" smtClean="0"/>
                <a:t>ПІДТРИМКА ОБДАРОВАНОЇ МОЛОДІ</a:t>
              </a:r>
              <a:endParaRPr lang="en-US" sz="3200" b="1" dirty="0">
                <a:solidFill>
                  <a:srgbClr val="191919"/>
                </a:solidFill>
                <a:latin typeface="Public Sans Bold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3943" y="1603380"/>
              <a:ext cx="6603195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uk-UA" sz="3200" dirty="0" smtClean="0"/>
                <a:t>68 премій </a:t>
              </a:r>
              <a:r>
                <a:rPr lang="uk-UA" sz="3200" dirty="0"/>
                <a:t>по 15 </a:t>
              </a:r>
              <a:r>
                <a:rPr lang="uk-UA" sz="3200" dirty="0" smtClean="0"/>
                <a:t>тис. грн</a:t>
              </a:r>
              <a:endParaRPr lang="en-US" sz="4000" dirty="0">
                <a:solidFill>
                  <a:srgbClr val="191919"/>
                </a:solidFill>
                <a:latin typeface="Public San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446584" y="4533900"/>
            <a:ext cx="4966365" cy="1070562"/>
            <a:chOff x="-18625" y="-57149"/>
            <a:chExt cx="6621820" cy="142741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-57149"/>
              <a:ext cx="6603195" cy="529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uk-UA" sz="3600" b="1" dirty="0" smtClean="0"/>
                <a:t>УСПІШНИЙ ПЕДАГОГ</a:t>
              </a:r>
              <a:endParaRPr lang="en-US" sz="3200" b="1" dirty="0">
                <a:solidFill>
                  <a:srgbClr val="191919"/>
                </a:solidFill>
                <a:latin typeface="Public Sans 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8625" y="788912"/>
              <a:ext cx="6603195" cy="58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ru-RU" sz="3200" dirty="0">
                  <a:solidFill>
                    <a:srgbClr val="191919"/>
                  </a:solidFill>
                </a:rPr>
                <a:t>100 </a:t>
              </a:r>
              <a:r>
                <a:rPr lang="ru-RU" sz="3200" dirty="0" err="1">
                  <a:solidFill>
                    <a:srgbClr val="191919"/>
                  </a:solidFill>
                </a:rPr>
                <a:t>премій</a:t>
              </a:r>
              <a:r>
                <a:rPr lang="ru-RU" sz="3200" dirty="0">
                  <a:solidFill>
                    <a:srgbClr val="191919"/>
                  </a:solidFill>
                </a:rPr>
                <a:t> по 25 </a:t>
              </a:r>
              <a:r>
                <a:rPr lang="ru-RU" sz="3200" dirty="0" smtClean="0">
                  <a:solidFill>
                    <a:srgbClr val="191919"/>
                  </a:solidFill>
                </a:rPr>
                <a:t>тис. </a:t>
              </a:r>
              <a:r>
                <a:rPr lang="ru-RU" sz="3200" dirty="0" err="1" smtClean="0">
                  <a:solidFill>
                    <a:srgbClr val="191919"/>
                  </a:solidFill>
                </a:rPr>
                <a:t>грн</a:t>
              </a:r>
              <a:endParaRPr lang="en-US" sz="3200" dirty="0">
                <a:solidFill>
                  <a:srgbClr val="191919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14736" y="6587828"/>
            <a:ext cx="5620864" cy="2235874"/>
            <a:chOff x="-11035" y="-1086440"/>
            <a:chExt cx="6614230" cy="2352464"/>
          </a:xfrm>
        </p:grpSpPr>
        <p:sp>
          <p:nvSpPr>
            <p:cNvPr id="15" name="TextBox 14"/>
            <p:cNvSpPr txBox="1"/>
            <p:nvPr/>
          </p:nvSpPr>
          <p:spPr>
            <a:xfrm>
              <a:off x="-11035" y="-1086440"/>
              <a:ext cx="6603195" cy="221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600" b="1" dirty="0" smtClean="0">
                  <a:solidFill>
                    <a:srgbClr val="191919"/>
                  </a:solidFill>
                </a:rPr>
                <a:t>ПРОВЕДЕННЯ МЕДОГЛЯДІВ ДЛЯ ПРАЦІВНИКІВ ЗАКЛАДІВ ОСВІТИ </a:t>
              </a:r>
              <a:endParaRPr lang="en-US" sz="3600" b="1" dirty="0">
                <a:solidFill>
                  <a:srgbClr val="191919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0" y="747902"/>
              <a:ext cx="6603195" cy="518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dirty="0" smtClean="0">
                  <a:solidFill>
                    <a:srgbClr val="191919"/>
                  </a:solidFill>
                </a:rPr>
                <a:t>7 млн грн</a:t>
              </a:r>
              <a:endParaRPr lang="en-US" sz="3200" dirty="0">
                <a:solidFill>
                  <a:srgbClr val="191919"/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28673" r="14052"/>
          <a:stretch/>
        </p:blipFill>
        <p:spPr>
          <a:xfrm>
            <a:off x="2514600" y="1430128"/>
            <a:ext cx="6689081" cy="767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4000" y="3930910"/>
            <a:ext cx="7239000" cy="4184390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14" name="Прямокутник 13"/>
          <p:cNvSpPr/>
          <p:nvPr/>
        </p:nvSpPr>
        <p:spPr>
          <a:xfrm rot="16200000">
            <a:off x="-3706635" y="3135137"/>
            <a:ext cx="8229601" cy="173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10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10000" spc="689" dirty="0" err="1" smtClean="0">
                <a:solidFill>
                  <a:srgbClr val="038BD3"/>
                </a:solidFill>
                <a:latin typeface="Arimo Bold"/>
              </a:rPr>
              <a:t>проєкти</a:t>
            </a:r>
            <a:endParaRPr lang="en-US" sz="10000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15" name="AutoShape 7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8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9B287B"/>
                </a:solidFill>
                <a:latin typeface="Arimo"/>
              </a:rPr>
              <a:t>#</a:t>
            </a:r>
            <a:r>
              <a:rPr lang="en-US" sz="3399" dirty="0" err="1">
                <a:solidFill>
                  <a:srgbClr val="9B287B"/>
                </a:solidFill>
                <a:latin typeface="Arimo"/>
              </a:rPr>
              <a:t>освіта_Львів</a:t>
            </a:r>
            <a:endParaRPr lang="en-US" sz="3399" dirty="0">
              <a:solidFill>
                <a:srgbClr val="9B287B"/>
              </a:solidFill>
              <a:latin typeface="Arimo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9144000" y="703600"/>
            <a:ext cx="105918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Школа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повного </a:t>
            </a: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дня (18 шкіл)</a:t>
            </a:r>
            <a:endParaRPr lang="uk-UA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Жовтий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добродій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Тиждень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енергоефективності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Енергоефективний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300 років Сковороди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Форум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безпеки «Іди погуляй» 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Безпечна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школа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Зустріч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з освітянками, чиї чоловіки </a:t>
            </a: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війні</a:t>
            </a:r>
            <a:endParaRPr lang="uk-UA" sz="3600" dirty="0"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Година коду</a:t>
            </a:r>
          </a:p>
          <a:p>
            <a:pPr marL="571500" indent="-571500">
              <a:lnSpc>
                <a:spcPct val="150000"/>
              </a:lnSpc>
              <a:buClr>
                <a:srgbClr val="038BD3"/>
              </a:buClr>
              <a:buFont typeface="Arial" panose="020B0604020202020204" pitchFamily="34" charset="0"/>
              <a:buChar char="•"/>
            </a:pP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Львів </a:t>
            </a:r>
            <a:r>
              <a:rPr lang="uk-UA" sz="3600" dirty="0">
                <a:ea typeface="Calibri" panose="020F0502020204030204" pitchFamily="34" charset="0"/>
                <a:cs typeface="Times New Roman" panose="02020603050405020304" pitchFamily="18" charset="0"/>
              </a:rPr>
              <a:t>читає </a:t>
            </a:r>
            <a:r>
              <a:rPr lang="uk-UA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казку</a:t>
            </a:r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999" r="3600"/>
          <a:stretch/>
        </p:blipFill>
        <p:spPr>
          <a:xfrm>
            <a:off x="1829542" y="2247899"/>
            <a:ext cx="6627915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799219" y="1333499"/>
            <a:ext cx="5107782" cy="6729913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7" name="AutoShape 7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9B287B"/>
                </a:solidFill>
                <a:latin typeface="Arimo"/>
              </a:rPr>
              <a:t>#</a:t>
            </a:r>
            <a:r>
              <a:rPr lang="en-US" sz="3399" dirty="0" err="1">
                <a:solidFill>
                  <a:srgbClr val="9B287B"/>
                </a:solidFill>
                <a:latin typeface="Arimo"/>
              </a:rPr>
              <a:t>освіта_Львів</a:t>
            </a:r>
            <a:endParaRPr lang="en-US" sz="3399" dirty="0">
              <a:solidFill>
                <a:srgbClr val="9B287B"/>
              </a:solidFill>
              <a:latin typeface="Arimo"/>
            </a:endParaRPr>
          </a:p>
        </p:txBody>
      </p:sp>
      <p:sp>
        <p:nvSpPr>
          <p:cNvPr id="10" name="TextBox 3"/>
          <p:cNvSpPr txBox="1"/>
          <p:nvPr/>
        </p:nvSpPr>
        <p:spPr>
          <a:xfrm rot="-5400000">
            <a:off x="-4214339" y="3338040"/>
            <a:ext cx="900484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uk-UA" sz="8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8000" spc="689" dirty="0" err="1" smtClean="0">
                <a:solidFill>
                  <a:srgbClr val="038BD3"/>
                </a:solidFill>
                <a:latin typeface="Arimo Bold"/>
              </a:rPr>
              <a:t>волонтерство</a:t>
            </a:r>
            <a:endParaRPr lang="en-US" sz="8000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521618" y="1790700"/>
            <a:ext cx="10594182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8399"/>
              </a:lnSpc>
              <a:buFont typeface="Arial" panose="020B0604020202020204" pitchFamily="34" charset="0"/>
              <a:buChar char="•"/>
            </a:pPr>
            <a:r>
              <a:rPr lang="uk-UA" sz="3600" dirty="0" smtClean="0"/>
              <a:t>заклади освіти прийняли 50 тис. осіб з числа ВПО</a:t>
            </a:r>
          </a:p>
          <a:p>
            <a:pPr marL="571500" indent="-571500">
              <a:lnSpc>
                <a:spcPts val="8399"/>
              </a:lnSpc>
              <a:buFont typeface="Arial" panose="020B0604020202020204" pitchFamily="34" charset="0"/>
              <a:buChar char="•"/>
            </a:pPr>
            <a:r>
              <a:rPr lang="uk-UA" sz="3600" dirty="0" smtClean="0"/>
              <a:t>вчителі проводили </a:t>
            </a:r>
            <a:r>
              <a:rPr lang="uk-UA" sz="3600" dirty="0"/>
              <a:t>курси української мови </a:t>
            </a:r>
            <a:endParaRPr lang="uk-UA" sz="3600" dirty="0" smtClean="0"/>
          </a:p>
          <a:p>
            <a:pPr marL="571500" indent="-571500">
              <a:lnSpc>
                <a:spcPts val="8399"/>
              </a:lnSpc>
              <a:buFont typeface="Arial" panose="020B0604020202020204" pitchFamily="34" charset="0"/>
              <a:buChar char="•"/>
            </a:pPr>
            <a:r>
              <a:rPr lang="uk-UA" sz="3600" dirty="0" smtClean="0"/>
              <a:t>нагородили </a:t>
            </a:r>
            <a:r>
              <a:rPr lang="uk-UA" sz="3600" dirty="0"/>
              <a:t>300 </a:t>
            </a:r>
            <a:r>
              <a:rPr lang="uk-UA" sz="3600" dirty="0" smtClean="0"/>
              <a:t>дітей-</a:t>
            </a:r>
            <a:r>
              <a:rPr lang="uk-UA" sz="3600" dirty="0" err="1" smtClean="0"/>
              <a:t>волотнерів</a:t>
            </a:r>
            <a:endParaRPr lang="uk-UA" sz="3600" dirty="0" smtClean="0"/>
          </a:p>
          <a:p>
            <a:pPr marL="571500" indent="-571500">
              <a:lnSpc>
                <a:spcPts val="8399"/>
              </a:lnSpc>
              <a:buFont typeface="Arial" panose="020B0604020202020204" pitchFamily="34" charset="0"/>
              <a:buChar char="•"/>
            </a:pPr>
            <a:r>
              <a:rPr lang="uk-UA" sz="3600" dirty="0" smtClean="0"/>
              <a:t>долучилися до ініціативи «День </a:t>
            </a:r>
            <a:r>
              <a:rPr lang="uk-UA" sz="3600" dirty="0"/>
              <a:t>для </a:t>
            </a:r>
            <a:r>
              <a:rPr lang="uk-UA" sz="3600" dirty="0" smtClean="0"/>
              <a:t>незламних» Зібрали 7 </a:t>
            </a:r>
            <a:r>
              <a:rPr lang="uk-UA" sz="3600" dirty="0"/>
              <a:t>млн </a:t>
            </a:r>
            <a:r>
              <a:rPr lang="uk-UA" sz="3600" dirty="0" smtClean="0"/>
              <a:t>грн</a:t>
            </a:r>
          </a:p>
          <a:p>
            <a:pPr marL="571500" indent="-571500">
              <a:lnSpc>
                <a:spcPts val="8399"/>
              </a:lnSpc>
              <a:buFont typeface="Arial" panose="020B0604020202020204" pitchFamily="34" charset="0"/>
              <a:buChar char="•"/>
            </a:pPr>
            <a:r>
              <a:rPr lang="uk-UA" sz="3600" dirty="0" err="1" smtClean="0">
                <a:solidFill>
                  <a:srgbClr val="000000"/>
                </a:solidFill>
              </a:rPr>
              <a:t>волонтерство</a:t>
            </a:r>
            <a:r>
              <a:rPr lang="uk-UA" sz="3600" dirty="0" smtClean="0">
                <a:solidFill>
                  <a:srgbClr val="000000"/>
                </a:solidFill>
              </a:rPr>
              <a:t> у кожній школі</a:t>
            </a:r>
            <a:endParaRPr lang="en-US" sz="6000" dirty="0">
              <a:solidFill>
                <a:srgbClr val="000000"/>
              </a:solidFill>
            </a:endParaRPr>
          </a:p>
        </p:txBody>
      </p:sp>
      <p:pic>
        <p:nvPicPr>
          <p:cNvPr id="1028" name="Picture 4" descr="https://city-adm.lviv.ua/images/_news/2022/09/27/dity_volontery/IMG_02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5" r="8001"/>
          <a:stretch/>
        </p:blipFill>
        <p:spPr bwMode="auto">
          <a:xfrm>
            <a:off x="12799218" y="1700212"/>
            <a:ext cx="472757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524000" y="2360646"/>
            <a:ext cx="180000" cy="180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1496400" y="3427446"/>
            <a:ext cx="180000" cy="180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1496400" y="4494246"/>
            <a:ext cx="180000" cy="180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1500600" y="5561046"/>
            <a:ext cx="180000" cy="180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1524000" y="7694646"/>
            <a:ext cx="180000" cy="180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05600" y="-1638300"/>
            <a:ext cx="12899669" cy="8712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10"/>
              </a:lnSpc>
            </a:pPr>
            <a:r>
              <a:rPr lang="uk-UA" sz="44000" spc="-300" dirty="0" smtClean="0">
                <a:solidFill>
                  <a:schemeClr val="bg1"/>
                </a:solidFill>
                <a:latin typeface="Antonio Bold Bold"/>
              </a:rPr>
              <a:t>4,4</a:t>
            </a:r>
            <a:r>
              <a:rPr lang="uk-UA" sz="6000" spc="-300" dirty="0" smtClean="0">
                <a:solidFill>
                  <a:schemeClr val="bg1"/>
                </a:solidFill>
                <a:latin typeface="Antonio Bold Bold"/>
              </a:rPr>
              <a:t>млрд грн</a:t>
            </a:r>
            <a:endParaRPr lang="en-US" sz="6000" spc="-300" dirty="0">
              <a:solidFill>
                <a:schemeClr val="bg1"/>
              </a:solidFill>
              <a:latin typeface="Antonio Bold Bold"/>
            </a:endParaRPr>
          </a:p>
        </p:txBody>
      </p:sp>
      <p:sp>
        <p:nvSpPr>
          <p:cNvPr id="7" name="Прямокутник 6"/>
          <p:cNvSpPr/>
          <p:nvPr/>
        </p:nvSpPr>
        <p:spPr>
          <a:xfrm rot="16200000">
            <a:off x="-3554235" y="3249437"/>
            <a:ext cx="8229601" cy="173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10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10000" spc="689" dirty="0" smtClean="0">
                <a:solidFill>
                  <a:srgbClr val="038BD3"/>
                </a:solidFill>
                <a:latin typeface="Arimo Bold"/>
              </a:rPr>
              <a:t>гроші</a:t>
            </a:r>
            <a:endParaRPr lang="en-US" sz="10000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8" name="AutoShape 2"/>
          <p:cNvSpPr/>
          <p:nvPr/>
        </p:nvSpPr>
        <p:spPr>
          <a:xfrm>
            <a:off x="7733986" y="1943100"/>
            <a:ext cx="9940870" cy="5275956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9" name="TextBox 8"/>
          <p:cNvSpPr txBox="1"/>
          <p:nvPr/>
        </p:nvSpPr>
        <p:spPr>
          <a:xfrm>
            <a:off x="7429186" y="3419221"/>
            <a:ext cx="106302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500" b="1" spc="-300" dirty="0" smtClean="0">
                <a:solidFill>
                  <a:schemeClr val="bg1"/>
                </a:solidFill>
              </a:rPr>
              <a:t>4,4 млрд грн</a:t>
            </a:r>
            <a:endParaRPr lang="uk-UA" sz="14500" b="1" spc="-300" dirty="0">
              <a:solidFill>
                <a:schemeClr val="bg1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11" name="AutoShape 5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Прямокутник 11"/>
          <p:cNvSpPr/>
          <p:nvPr/>
        </p:nvSpPr>
        <p:spPr>
          <a:xfrm>
            <a:off x="2133600" y="437455"/>
            <a:ext cx="9144000" cy="92640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 smtClean="0"/>
              <a:t>оплата </a:t>
            </a:r>
            <a:r>
              <a:rPr lang="ru-RU" sz="4800" dirty="0" err="1" smtClean="0"/>
              <a:t>праці</a:t>
            </a:r>
            <a:endParaRPr lang="ru-RU" sz="4800" dirty="0" smtClean="0"/>
          </a:p>
          <a:p>
            <a:endParaRPr lang="ru-RU" sz="4000" dirty="0"/>
          </a:p>
          <a:p>
            <a:r>
              <a:rPr lang="uk-UA" sz="4800" dirty="0"/>
              <a:t>е</a:t>
            </a:r>
            <a:r>
              <a:rPr lang="uk-UA" sz="4800" dirty="0" smtClean="0"/>
              <a:t>нергоносії</a:t>
            </a:r>
          </a:p>
          <a:p>
            <a:endParaRPr lang="uk-UA" sz="4000" dirty="0" smtClean="0"/>
          </a:p>
          <a:p>
            <a:r>
              <a:rPr lang="uk-UA" sz="4800" dirty="0" smtClean="0"/>
              <a:t>медикаменти</a:t>
            </a:r>
          </a:p>
          <a:p>
            <a:endParaRPr lang="uk-UA" sz="4000" dirty="0"/>
          </a:p>
          <a:p>
            <a:r>
              <a:rPr lang="uk-UA" sz="4800" dirty="0" smtClean="0"/>
              <a:t>харчування</a:t>
            </a:r>
          </a:p>
          <a:p>
            <a:endParaRPr lang="uk-UA" sz="4000" dirty="0"/>
          </a:p>
          <a:p>
            <a:r>
              <a:rPr lang="uk-UA" sz="4800" dirty="0" smtClean="0"/>
              <a:t>придбання</a:t>
            </a:r>
          </a:p>
          <a:p>
            <a:endParaRPr lang="uk-UA" sz="4000" dirty="0"/>
          </a:p>
          <a:p>
            <a:r>
              <a:rPr lang="uk-UA" sz="4800" dirty="0" smtClean="0"/>
              <a:t>поточні ремонти</a:t>
            </a:r>
          </a:p>
          <a:p>
            <a:endParaRPr lang="uk-UA" sz="4000" dirty="0" smtClean="0"/>
          </a:p>
          <a:p>
            <a:r>
              <a:rPr lang="uk-UA" sz="4800" dirty="0"/>
              <a:t>б</a:t>
            </a:r>
            <a:r>
              <a:rPr lang="uk-UA" sz="4800" dirty="0" smtClean="0"/>
              <a:t>юджет розвитку 2021 року</a:t>
            </a:r>
            <a:endParaRPr lang="uk-U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87444" y="958409"/>
            <a:ext cx="8038555" cy="3721859"/>
            <a:chOff x="0" y="0"/>
            <a:chExt cx="3788090" cy="1841198"/>
          </a:xfrm>
          <a:solidFill>
            <a:srgbClr val="038BD3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788090" cy="1841197"/>
            </a:xfrm>
            <a:custGeom>
              <a:avLst/>
              <a:gdLst/>
              <a:ahLst/>
              <a:cxnLst/>
              <a:rect l="l" t="t" r="r" b="b"/>
              <a:pathLst>
                <a:path w="3788090" h="1841197">
                  <a:moveTo>
                    <a:pt x="0" y="0"/>
                  </a:moveTo>
                  <a:lnTo>
                    <a:pt x="0" y="1841197"/>
                  </a:lnTo>
                  <a:lnTo>
                    <a:pt x="3788090" y="1841197"/>
                  </a:lnTo>
                  <a:lnTo>
                    <a:pt x="3788090" y="0"/>
                  </a:lnTo>
                  <a:lnTo>
                    <a:pt x="0" y="0"/>
                  </a:lnTo>
                  <a:close/>
                  <a:moveTo>
                    <a:pt x="3727130" y="1780237"/>
                  </a:moveTo>
                  <a:lnTo>
                    <a:pt x="59690" y="1780237"/>
                  </a:lnTo>
                  <a:lnTo>
                    <a:pt x="59690" y="59690"/>
                  </a:lnTo>
                  <a:lnTo>
                    <a:pt x="3727130" y="59690"/>
                  </a:lnTo>
                  <a:lnTo>
                    <a:pt x="3727130" y="1780237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454313" y="5241785"/>
            <a:ext cx="8071685" cy="3721859"/>
            <a:chOff x="0" y="0"/>
            <a:chExt cx="3788090" cy="1841198"/>
          </a:xfrm>
          <a:solidFill>
            <a:srgbClr val="038BD3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788090" cy="1841197"/>
            </a:xfrm>
            <a:custGeom>
              <a:avLst/>
              <a:gdLst/>
              <a:ahLst/>
              <a:cxnLst/>
              <a:rect l="l" t="t" r="r" b="b"/>
              <a:pathLst>
                <a:path w="3788090" h="1841197">
                  <a:moveTo>
                    <a:pt x="0" y="0"/>
                  </a:moveTo>
                  <a:lnTo>
                    <a:pt x="0" y="1841197"/>
                  </a:lnTo>
                  <a:lnTo>
                    <a:pt x="3788090" y="1841197"/>
                  </a:lnTo>
                  <a:lnTo>
                    <a:pt x="3788090" y="0"/>
                  </a:lnTo>
                  <a:lnTo>
                    <a:pt x="0" y="0"/>
                  </a:lnTo>
                  <a:close/>
                  <a:moveTo>
                    <a:pt x="3727130" y="1780237"/>
                  </a:moveTo>
                  <a:lnTo>
                    <a:pt x="59690" y="1780237"/>
                  </a:lnTo>
                  <a:lnTo>
                    <a:pt x="59690" y="59690"/>
                  </a:lnTo>
                  <a:lnTo>
                    <a:pt x="3727130" y="59690"/>
                  </a:lnTo>
                  <a:lnTo>
                    <a:pt x="3727130" y="1780237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>
            <a:off x="9851331" y="1342009"/>
            <a:ext cx="686334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800" dirty="0" smtClean="0"/>
              <a:t>Ліцей </a:t>
            </a:r>
            <a:r>
              <a:rPr lang="uk-UA" sz="4800" dirty="0"/>
              <a:t>№ </a:t>
            </a:r>
            <a:r>
              <a:rPr lang="uk-UA" sz="4800" dirty="0" smtClean="0"/>
              <a:t>80</a:t>
            </a:r>
          </a:p>
          <a:p>
            <a:r>
              <a:rPr lang="uk-UA" sz="4800" dirty="0"/>
              <a:t>Вул. Героїв Крут</a:t>
            </a:r>
          </a:p>
          <a:p>
            <a:r>
              <a:rPr lang="ru-RU" sz="4800" dirty="0" err="1" smtClean="0"/>
              <a:t>Новий</a:t>
            </a:r>
            <a:r>
              <a:rPr lang="ru-RU" sz="4800" dirty="0" smtClean="0"/>
              <a:t> </a:t>
            </a:r>
            <a:r>
              <a:rPr lang="ru-RU" sz="4800" dirty="0" err="1"/>
              <a:t>навчальний</a:t>
            </a:r>
            <a:r>
              <a:rPr lang="ru-RU" sz="4800" dirty="0"/>
              <a:t> корпус </a:t>
            </a:r>
          </a:p>
          <a:p>
            <a:r>
              <a:rPr lang="ru-RU" sz="4800" dirty="0" err="1" smtClean="0"/>
              <a:t>Площа</a:t>
            </a:r>
            <a:r>
              <a:rPr lang="ru-RU" sz="4800" dirty="0" smtClean="0"/>
              <a:t> </a:t>
            </a:r>
            <a:r>
              <a:rPr lang="ru-RU" sz="4800" dirty="0"/>
              <a:t>6700 кв. м</a:t>
            </a:r>
            <a:endParaRPr lang="uk-UA" sz="4800" dirty="0"/>
          </a:p>
        </p:txBody>
      </p:sp>
      <p:sp>
        <p:nvSpPr>
          <p:cNvPr id="9" name="TextBox 9"/>
          <p:cNvSpPr txBox="1"/>
          <p:nvPr/>
        </p:nvSpPr>
        <p:spPr>
          <a:xfrm>
            <a:off x="9851331" y="5700125"/>
            <a:ext cx="7522269" cy="3390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dirty="0" smtClean="0"/>
              <a:t>Школа №23</a:t>
            </a:r>
          </a:p>
          <a:p>
            <a:r>
              <a:rPr lang="ru-RU" sz="4800" dirty="0" err="1"/>
              <a:t>В</a:t>
            </a:r>
            <a:r>
              <a:rPr lang="ru-RU" sz="4800" dirty="0" err="1" smtClean="0"/>
              <a:t>ул</a:t>
            </a:r>
            <a:r>
              <a:rPr lang="ru-RU" sz="4800" dirty="0" smtClean="0"/>
              <a:t>. </a:t>
            </a:r>
            <a:r>
              <a:rPr lang="ru-RU" sz="4800" dirty="0" err="1" smtClean="0"/>
              <a:t>Варшавська</a:t>
            </a:r>
            <a:endParaRPr lang="ru-RU" sz="4800" dirty="0" smtClean="0"/>
          </a:p>
          <a:p>
            <a:r>
              <a:rPr lang="ru-RU" sz="4800" dirty="0" smtClean="0"/>
              <a:t>Корпус для </a:t>
            </a:r>
            <a:r>
              <a:rPr lang="ru-RU" sz="4800" dirty="0" err="1" smtClean="0"/>
              <a:t>учнів</a:t>
            </a:r>
            <a:r>
              <a:rPr lang="ru-RU" sz="4800" dirty="0" smtClean="0"/>
              <a:t> 1-их </a:t>
            </a:r>
            <a:r>
              <a:rPr lang="ru-RU" sz="4800" dirty="0" err="1" smtClean="0"/>
              <a:t>класів</a:t>
            </a:r>
            <a:endParaRPr lang="ru-RU" sz="4800" dirty="0" smtClean="0"/>
          </a:p>
          <a:p>
            <a:r>
              <a:rPr lang="ru-RU" sz="4800" dirty="0" err="1" smtClean="0"/>
              <a:t>Створюється</a:t>
            </a:r>
            <a:r>
              <a:rPr lang="ru-RU" sz="4800" dirty="0" smtClean="0"/>
              <a:t> на </a:t>
            </a:r>
            <a:r>
              <a:rPr lang="en-US" sz="4800" dirty="0" smtClean="0"/>
              <a:t>3D-</a:t>
            </a:r>
            <a:r>
              <a:rPr lang="ru-RU" sz="4800" dirty="0" err="1" smtClean="0"/>
              <a:t>принтері</a:t>
            </a:r>
            <a:endParaRPr lang="ru-RU" sz="4800" dirty="0" smtClean="0"/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191919"/>
              </a:solidFill>
              <a:latin typeface="Public San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942" y="4960942"/>
            <a:ext cx="7222058" cy="4283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942" y="677736"/>
            <a:ext cx="7222058" cy="4283206"/>
          </a:xfrm>
          <a:prstGeom prst="rect">
            <a:avLst/>
          </a:prstGeom>
        </p:spPr>
      </p:pic>
      <p:sp>
        <p:nvSpPr>
          <p:cNvPr id="14" name="AutoShape 7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8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9B287B"/>
                </a:solidFill>
                <a:latin typeface="Arimo"/>
              </a:rPr>
              <a:t>#</a:t>
            </a:r>
            <a:r>
              <a:rPr lang="en-US" sz="3399" dirty="0" err="1">
                <a:solidFill>
                  <a:srgbClr val="9B287B"/>
                </a:solidFill>
                <a:latin typeface="Arimo"/>
              </a:rPr>
              <a:t>освіта_Львів</a:t>
            </a:r>
            <a:endParaRPr lang="en-US" sz="3399" dirty="0">
              <a:solidFill>
                <a:srgbClr val="9B287B"/>
              </a:solidFill>
              <a:latin typeface="Arimo"/>
            </a:endParaRPr>
          </a:p>
        </p:txBody>
      </p:sp>
      <p:sp>
        <p:nvSpPr>
          <p:cNvPr id="18" name="Прямокутник 17"/>
          <p:cNvSpPr/>
          <p:nvPr/>
        </p:nvSpPr>
        <p:spPr>
          <a:xfrm rot="16200000">
            <a:off x="-3687049" y="2904253"/>
            <a:ext cx="8229601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999"/>
              </a:lnSpc>
            </a:pPr>
            <a:r>
              <a:rPr lang="en-US" sz="8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8000" spc="689" dirty="0" smtClean="0">
                <a:solidFill>
                  <a:srgbClr val="038BD3"/>
                </a:solidFill>
                <a:latin typeface="Arimo Bold"/>
              </a:rPr>
              <a:t>будівництво</a:t>
            </a:r>
            <a:endParaRPr lang="en-US" sz="8000" spc="689" dirty="0">
              <a:solidFill>
                <a:srgbClr val="038BD3"/>
              </a:solidFill>
              <a:latin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42606" y="8292664"/>
            <a:ext cx="1286788" cy="284122"/>
          </a:xfrm>
          <a:prstGeom prst="rect">
            <a:avLst/>
          </a:prstGeom>
          <a:solidFill>
            <a:srgbClr val="038BD3"/>
          </a:solidFill>
          <a:ln>
            <a:solidFill>
              <a:srgbClr val="038BD3"/>
            </a:solidFill>
          </a:ln>
        </p:spPr>
      </p:sp>
      <p:sp>
        <p:nvSpPr>
          <p:cNvPr id="4" name="TextBox 4"/>
          <p:cNvSpPr txBox="1"/>
          <p:nvPr/>
        </p:nvSpPr>
        <p:spPr>
          <a:xfrm>
            <a:off x="3270383" y="7998708"/>
            <a:ext cx="640333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ru-RU" sz="2800" dirty="0" err="1" smtClean="0"/>
              <a:t>кожен</a:t>
            </a:r>
            <a:r>
              <a:rPr lang="ru-RU" sz="2800" dirty="0" smtClean="0"/>
              <a:t> </a:t>
            </a:r>
            <a:r>
              <a:rPr lang="ru-RU" sz="2800" dirty="0" err="1" smtClean="0"/>
              <a:t>випускник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навчального</a:t>
            </a:r>
            <a:r>
              <a:rPr lang="ru-RU" sz="2800" dirty="0" smtClean="0"/>
              <a:t> закладу – здорова, </a:t>
            </a:r>
            <a:r>
              <a:rPr lang="ru-RU" sz="2800" dirty="0" err="1"/>
              <a:t>щ</a:t>
            </a:r>
            <a:r>
              <a:rPr lang="ru-RU" sz="2800" dirty="0" err="1" smtClean="0"/>
              <a:t>аслива</a:t>
            </a:r>
            <a:r>
              <a:rPr lang="ru-RU" sz="2800" dirty="0" smtClean="0"/>
              <a:t> і </a:t>
            </a:r>
            <a:r>
              <a:rPr lang="ru-RU" sz="2800" dirty="0" err="1"/>
              <a:t>р</a:t>
            </a:r>
            <a:r>
              <a:rPr lang="ru-RU" sz="2800" dirty="0" err="1" smtClean="0"/>
              <a:t>озумна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людина</a:t>
            </a:r>
            <a:endParaRPr lang="en-US" sz="2800" dirty="0"/>
          </a:p>
        </p:txBody>
      </p:sp>
      <p:sp>
        <p:nvSpPr>
          <p:cNvPr id="6" name="TextBox 6"/>
          <p:cNvSpPr txBox="1"/>
          <p:nvPr/>
        </p:nvSpPr>
        <p:spPr>
          <a:xfrm>
            <a:off x="2057400" y="2156480"/>
            <a:ext cx="8304312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5400" dirty="0" err="1" smtClean="0"/>
              <a:t>Триває</a:t>
            </a:r>
            <a:r>
              <a:rPr lang="ru-RU" sz="5400" dirty="0" smtClean="0"/>
              <a:t> </a:t>
            </a:r>
            <a:r>
              <a:rPr lang="ru-RU" sz="5400" dirty="0" err="1" smtClean="0"/>
              <a:t>розробка</a:t>
            </a:r>
            <a:r>
              <a:rPr lang="ru-RU" sz="5400" dirty="0" smtClean="0"/>
              <a:t> </a:t>
            </a:r>
            <a:r>
              <a:rPr lang="ru-RU" sz="5400" dirty="0" err="1" smtClean="0"/>
              <a:t>нової</a:t>
            </a:r>
            <a:r>
              <a:rPr lang="ru-RU" sz="5400" dirty="0" smtClean="0"/>
              <a:t> </a:t>
            </a:r>
            <a:r>
              <a:rPr lang="ru-RU" sz="5400" dirty="0" err="1" smtClean="0"/>
              <a:t>моделі</a:t>
            </a:r>
            <a:r>
              <a:rPr lang="ru-RU" sz="5400" dirty="0" smtClean="0"/>
              <a:t> </a:t>
            </a:r>
            <a:r>
              <a:rPr lang="ru-RU" sz="5400" dirty="0" err="1" smtClean="0"/>
              <a:t>функціонування</a:t>
            </a:r>
            <a:r>
              <a:rPr lang="ru-RU" sz="5400" dirty="0" smtClean="0"/>
              <a:t> закладу </a:t>
            </a:r>
            <a:r>
              <a:rPr lang="ru-RU" sz="5400" dirty="0" err="1" smtClean="0"/>
              <a:t>освіти</a:t>
            </a:r>
            <a:endParaRPr lang="uk-UA" sz="5400" dirty="0"/>
          </a:p>
        </p:txBody>
      </p:sp>
      <p:sp>
        <p:nvSpPr>
          <p:cNvPr id="9" name="Прямокутник 8"/>
          <p:cNvSpPr/>
          <p:nvPr/>
        </p:nvSpPr>
        <p:spPr>
          <a:xfrm rot="16200000">
            <a:off x="-3706635" y="3135137"/>
            <a:ext cx="8229601" cy="173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10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10000" spc="689" dirty="0" smtClean="0">
                <a:solidFill>
                  <a:srgbClr val="038BD3"/>
                </a:solidFill>
                <a:latin typeface="Arimo Bold"/>
              </a:rPr>
              <a:t>модель</a:t>
            </a:r>
            <a:endParaRPr lang="en-US" sz="10000" spc="689" dirty="0">
              <a:solidFill>
                <a:srgbClr val="038BD3"/>
              </a:solidFill>
              <a:latin typeface="Arimo 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4375" t="12835" r="17969" b="8457"/>
          <a:stretch/>
        </p:blipFill>
        <p:spPr>
          <a:xfrm>
            <a:off x="9673713" y="-52085"/>
            <a:ext cx="8617831" cy="9368170"/>
          </a:xfrm>
          <a:prstGeom prst="rect">
            <a:avLst/>
          </a:prstGeom>
        </p:spPr>
      </p:pic>
      <p:sp>
        <p:nvSpPr>
          <p:cNvPr id="11" name="AutoShape 7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8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9B287B"/>
                </a:solidFill>
                <a:latin typeface="Arimo"/>
              </a:rPr>
              <a:t>#</a:t>
            </a:r>
            <a:r>
              <a:rPr lang="en-US" sz="3399" dirty="0" err="1">
                <a:solidFill>
                  <a:srgbClr val="9B287B"/>
                </a:solidFill>
                <a:latin typeface="Arimo"/>
              </a:rPr>
              <a:t>освіта_Львів</a:t>
            </a:r>
            <a:endParaRPr lang="en-US" sz="3399" dirty="0">
              <a:solidFill>
                <a:srgbClr val="9B287B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3999"/>
          </a:blip>
          <a:srcRect t="3277" b="122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3"/>
          <p:cNvGrpSpPr/>
          <p:nvPr/>
        </p:nvGrpSpPr>
        <p:grpSpPr>
          <a:xfrm>
            <a:off x="4302396" y="2730068"/>
            <a:ext cx="9683208" cy="4826859"/>
            <a:chOff x="0" y="0"/>
            <a:chExt cx="4790267" cy="2387839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790267" cy="2387839"/>
            </a:xfrm>
            <a:custGeom>
              <a:avLst/>
              <a:gdLst/>
              <a:ahLst/>
              <a:cxnLst/>
              <a:rect l="l" t="t" r="r" b="b"/>
              <a:pathLst>
                <a:path w="4790267" h="2387839">
                  <a:moveTo>
                    <a:pt x="0" y="0"/>
                  </a:moveTo>
                  <a:lnTo>
                    <a:pt x="0" y="2387839"/>
                  </a:lnTo>
                  <a:lnTo>
                    <a:pt x="4790267" y="2387839"/>
                  </a:lnTo>
                  <a:lnTo>
                    <a:pt x="4790267" y="0"/>
                  </a:lnTo>
                  <a:lnTo>
                    <a:pt x="0" y="0"/>
                  </a:lnTo>
                  <a:close/>
                  <a:moveTo>
                    <a:pt x="4729307" y="2326879"/>
                  </a:moveTo>
                  <a:lnTo>
                    <a:pt x="59690" y="2326879"/>
                  </a:lnTo>
                  <a:lnTo>
                    <a:pt x="59690" y="59690"/>
                  </a:lnTo>
                  <a:lnTo>
                    <a:pt x="4729307" y="59690"/>
                  </a:lnTo>
                  <a:lnTo>
                    <a:pt x="4729307" y="2326879"/>
                  </a:lnTo>
                  <a:close/>
                </a:path>
              </a:pathLst>
            </a:custGeom>
            <a:solidFill>
              <a:srgbClr val="9B287B"/>
            </a:solidFill>
          </p:spPr>
        </p:sp>
      </p:grpSp>
      <p:grpSp>
        <p:nvGrpSpPr>
          <p:cNvPr id="15" name="Group 5"/>
          <p:cNvGrpSpPr/>
          <p:nvPr/>
        </p:nvGrpSpPr>
        <p:grpSpPr>
          <a:xfrm>
            <a:off x="5494642" y="3961412"/>
            <a:ext cx="8907157" cy="2364173"/>
            <a:chOff x="0" y="362671"/>
            <a:chExt cx="9637762" cy="3152232"/>
          </a:xfrm>
        </p:grpSpPr>
        <p:sp>
          <p:nvSpPr>
            <p:cNvPr id="16" name="TextBox 6"/>
            <p:cNvSpPr txBox="1"/>
            <p:nvPr/>
          </p:nvSpPr>
          <p:spPr>
            <a:xfrm>
              <a:off x="0" y="362671"/>
              <a:ext cx="8015409" cy="31522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uk-UA" sz="5400" b="1" dirty="0" smtClean="0">
                  <a:solidFill>
                    <a:srgbClr val="9B287B"/>
                  </a:solidFill>
                </a:rPr>
                <a:t>ДЯКУЄМО ЗА ТЕ, </a:t>
              </a:r>
            </a:p>
            <a:p>
              <a:pPr algn="ctr">
                <a:lnSpc>
                  <a:spcPct val="150000"/>
                </a:lnSpc>
              </a:pPr>
              <a:r>
                <a:rPr lang="uk-UA" sz="5400" b="1" dirty="0" smtClean="0">
                  <a:solidFill>
                    <a:srgbClr val="9B287B"/>
                  </a:solidFill>
                </a:rPr>
                <a:t>ЩО ВИ ЗАВЖДИ ПОРУЧ</a:t>
              </a:r>
              <a:endParaRPr lang="en-US" sz="5400" b="1" dirty="0">
                <a:solidFill>
                  <a:srgbClr val="9B287B"/>
                </a:solidFill>
              </a:endParaRPr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0" y="1227066"/>
              <a:ext cx="9637762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b="1" dirty="0">
                <a:solidFill>
                  <a:srgbClr val="9B287B"/>
                </a:solidFill>
                <a:latin typeface="Public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1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72700"/>
            <a:ext cx="215341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749670" y="942975"/>
            <a:ext cx="8528680" cy="3672482"/>
            <a:chOff x="0" y="0"/>
            <a:chExt cx="4219124" cy="18167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9124" cy="1816771"/>
            </a:xfrm>
            <a:custGeom>
              <a:avLst/>
              <a:gdLst/>
              <a:ahLst/>
              <a:cxnLst/>
              <a:rect l="l" t="t" r="r" b="b"/>
              <a:pathLst>
                <a:path w="4219124" h="1816771">
                  <a:moveTo>
                    <a:pt x="0" y="0"/>
                  </a:moveTo>
                  <a:lnTo>
                    <a:pt x="0" y="1816771"/>
                  </a:lnTo>
                  <a:lnTo>
                    <a:pt x="4219124" y="1816771"/>
                  </a:lnTo>
                  <a:lnTo>
                    <a:pt x="4219124" y="0"/>
                  </a:lnTo>
                  <a:lnTo>
                    <a:pt x="0" y="0"/>
                  </a:lnTo>
                  <a:close/>
                  <a:moveTo>
                    <a:pt x="4158164" y="1755811"/>
                  </a:moveTo>
                  <a:lnTo>
                    <a:pt x="59690" y="1755811"/>
                  </a:lnTo>
                  <a:lnTo>
                    <a:pt x="59690" y="59690"/>
                  </a:lnTo>
                  <a:lnTo>
                    <a:pt x="4158164" y="59690"/>
                  </a:lnTo>
                  <a:lnTo>
                    <a:pt x="4158164" y="1755811"/>
                  </a:lnTo>
                  <a:close/>
                </a:path>
              </a:pathLst>
            </a:custGeom>
            <a:solidFill>
              <a:srgbClr val="9B287B"/>
            </a:solidFill>
          </p:spPr>
        </p:sp>
      </p:grpSp>
      <p:sp>
        <p:nvSpPr>
          <p:cNvPr id="5" name="TextBox 5"/>
          <p:cNvSpPr txBox="1"/>
          <p:nvPr/>
        </p:nvSpPr>
        <p:spPr>
          <a:xfrm rot="-5400000">
            <a:off x="-3745077" y="522143"/>
            <a:ext cx="8397680" cy="163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9999" spc="689" dirty="0" smtClean="0">
                <a:solidFill>
                  <a:srgbClr val="038BD3"/>
                </a:solidFill>
                <a:latin typeface="Arimo Bold"/>
              </a:rPr>
              <a:t>цифри</a:t>
            </a:r>
            <a:endParaRPr lang="en-US" sz="9999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66954" y="1373111"/>
            <a:ext cx="8273246" cy="259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ЗЗСО - 127</a:t>
            </a:r>
          </a:p>
          <a:p>
            <a:pPr algn="r">
              <a:lnSpc>
                <a:spcPts val="7000"/>
              </a:lnSpc>
            </a:pP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к</a:t>
            </a: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ількість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ato"/>
              </a:rPr>
              <a:t>учнів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- 87 817</a:t>
            </a:r>
          </a:p>
          <a:p>
            <a:pPr algn="r">
              <a:lnSpc>
                <a:spcPts val="7000"/>
              </a:lnSpc>
            </a:pP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к</a:t>
            </a: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ількість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учнів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ВПО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- 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2763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749670" y="5172392"/>
            <a:ext cx="8528680" cy="3672482"/>
            <a:chOff x="0" y="0"/>
            <a:chExt cx="4219124" cy="18167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19124" cy="1816771"/>
            </a:xfrm>
            <a:custGeom>
              <a:avLst/>
              <a:gdLst/>
              <a:ahLst/>
              <a:cxnLst/>
              <a:rect l="l" t="t" r="r" b="b"/>
              <a:pathLst>
                <a:path w="4219124" h="1816771">
                  <a:moveTo>
                    <a:pt x="0" y="0"/>
                  </a:moveTo>
                  <a:lnTo>
                    <a:pt x="0" y="1816771"/>
                  </a:lnTo>
                  <a:lnTo>
                    <a:pt x="4219124" y="1816771"/>
                  </a:lnTo>
                  <a:lnTo>
                    <a:pt x="4219124" y="0"/>
                  </a:lnTo>
                  <a:lnTo>
                    <a:pt x="0" y="0"/>
                  </a:lnTo>
                  <a:close/>
                  <a:moveTo>
                    <a:pt x="4158164" y="1755811"/>
                  </a:moveTo>
                  <a:lnTo>
                    <a:pt x="59690" y="1755811"/>
                  </a:lnTo>
                  <a:lnTo>
                    <a:pt x="59690" y="59690"/>
                  </a:lnTo>
                  <a:lnTo>
                    <a:pt x="4158164" y="59690"/>
                  </a:lnTo>
                  <a:lnTo>
                    <a:pt x="4158164" y="1755811"/>
                  </a:lnTo>
                  <a:close/>
                </a:path>
              </a:pathLst>
            </a:custGeom>
            <a:solidFill>
              <a:srgbClr val="9B287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174565" y="5235015"/>
            <a:ext cx="7678890" cy="350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uk-UA" sz="4800" dirty="0">
                <a:solidFill>
                  <a:srgbClr val="000000"/>
                </a:solidFill>
                <a:latin typeface="Lato"/>
              </a:rPr>
              <a:t>ЗДО – 110</a:t>
            </a:r>
          </a:p>
          <a:p>
            <a:pPr algn="r">
              <a:lnSpc>
                <a:spcPts val="7000"/>
              </a:lnSpc>
            </a:pPr>
            <a:r>
              <a:rPr lang="uk-UA" sz="4800" dirty="0">
                <a:solidFill>
                  <a:srgbClr val="000000"/>
                </a:solidFill>
                <a:latin typeface="Lato"/>
              </a:rPr>
              <a:t>дошкільні відділення - 10</a:t>
            </a:r>
          </a:p>
          <a:p>
            <a:pPr algn="r">
              <a:lnSpc>
                <a:spcPts val="7000"/>
              </a:lnSpc>
            </a:pPr>
            <a:r>
              <a:rPr lang="uk-UA" sz="4800" dirty="0">
                <a:solidFill>
                  <a:srgbClr val="000000"/>
                </a:solidFill>
                <a:latin typeface="Lato"/>
              </a:rPr>
              <a:t>к</a:t>
            </a:r>
            <a:r>
              <a:rPr lang="en-US" sz="4800" dirty="0" err="1">
                <a:solidFill>
                  <a:srgbClr val="000000"/>
                </a:solidFill>
                <a:latin typeface="Lato"/>
              </a:rPr>
              <a:t>ількість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</a:t>
            </a:r>
            <a:r>
              <a:rPr lang="uk-UA" sz="4800" dirty="0">
                <a:solidFill>
                  <a:srgbClr val="000000"/>
                </a:solidFill>
                <a:latin typeface="Lato"/>
              </a:rPr>
              <a:t>дітей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- </a:t>
            </a:r>
            <a:r>
              <a:rPr lang="uk-UA" sz="4800" dirty="0">
                <a:solidFill>
                  <a:srgbClr val="000000"/>
                </a:solidFill>
                <a:latin typeface="Lato"/>
              </a:rPr>
              <a:t>23708</a:t>
            </a:r>
            <a:endParaRPr lang="en-US" sz="4800" dirty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ts val="7000"/>
              </a:lnSpc>
            </a:pPr>
            <a:r>
              <a:rPr lang="uk-UA" sz="4800" dirty="0">
                <a:solidFill>
                  <a:srgbClr val="000000"/>
                </a:solidFill>
                <a:latin typeface="Lato"/>
              </a:rPr>
              <a:t>к</a:t>
            </a:r>
            <a:r>
              <a:rPr lang="en-US" sz="4800" dirty="0" err="1">
                <a:solidFill>
                  <a:srgbClr val="000000"/>
                </a:solidFill>
                <a:latin typeface="Lato"/>
              </a:rPr>
              <a:t>ількість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ato"/>
              </a:rPr>
              <a:t>дітей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ВПО - </a:t>
            </a:r>
            <a:r>
              <a:rPr lang="uk-UA" sz="4800" dirty="0">
                <a:solidFill>
                  <a:srgbClr val="000000"/>
                </a:solidFill>
                <a:latin typeface="Lato"/>
              </a:rPr>
              <a:t>465</a:t>
            </a:r>
            <a:endParaRPr lang="en-US" sz="4800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795" t="4741" b="8946"/>
          <a:stretch/>
        </p:blipFill>
        <p:spPr>
          <a:xfrm>
            <a:off x="1600200" y="840367"/>
            <a:ext cx="6597724" cy="789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 rot="16200000">
            <a:off x="-3554235" y="3249437"/>
            <a:ext cx="8229601" cy="173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10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10000" spc="689" dirty="0" smtClean="0">
                <a:solidFill>
                  <a:srgbClr val="038BD3"/>
                </a:solidFill>
                <a:latin typeface="Arimo Bold"/>
              </a:rPr>
              <a:t>гуртки</a:t>
            </a:r>
            <a:endParaRPr lang="en-US" sz="10000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11" name="AutoShape 5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3"/>
          <p:cNvGrpSpPr/>
          <p:nvPr/>
        </p:nvGrpSpPr>
        <p:grpSpPr>
          <a:xfrm>
            <a:off x="10287000" y="2912112"/>
            <a:ext cx="7538080" cy="3743326"/>
            <a:chOff x="0" y="0"/>
            <a:chExt cx="4219124" cy="1816771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219124" cy="1816771"/>
            </a:xfrm>
            <a:custGeom>
              <a:avLst/>
              <a:gdLst/>
              <a:ahLst/>
              <a:cxnLst/>
              <a:rect l="l" t="t" r="r" b="b"/>
              <a:pathLst>
                <a:path w="4219124" h="1816771">
                  <a:moveTo>
                    <a:pt x="0" y="0"/>
                  </a:moveTo>
                  <a:lnTo>
                    <a:pt x="0" y="1816771"/>
                  </a:lnTo>
                  <a:lnTo>
                    <a:pt x="4219124" y="1816771"/>
                  </a:lnTo>
                  <a:lnTo>
                    <a:pt x="4219124" y="0"/>
                  </a:lnTo>
                  <a:lnTo>
                    <a:pt x="0" y="0"/>
                  </a:lnTo>
                  <a:close/>
                  <a:moveTo>
                    <a:pt x="4158164" y="1755811"/>
                  </a:moveTo>
                  <a:lnTo>
                    <a:pt x="59690" y="1755811"/>
                  </a:lnTo>
                  <a:lnTo>
                    <a:pt x="59690" y="59690"/>
                  </a:lnTo>
                  <a:lnTo>
                    <a:pt x="4158164" y="59690"/>
                  </a:lnTo>
                  <a:lnTo>
                    <a:pt x="4158164" y="1755811"/>
                  </a:lnTo>
                  <a:close/>
                </a:path>
              </a:pathLst>
            </a:custGeom>
            <a:solidFill>
              <a:srgbClr val="9B287B"/>
            </a:solidFill>
          </p:spPr>
        </p:sp>
      </p:grpSp>
      <p:sp>
        <p:nvSpPr>
          <p:cNvPr id="15" name="TextBox 7"/>
          <p:cNvSpPr txBox="1"/>
          <p:nvPr/>
        </p:nvSpPr>
        <p:spPr>
          <a:xfrm>
            <a:off x="9067800" y="3517568"/>
            <a:ext cx="827324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ЗПО 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- 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14</a:t>
            </a:r>
            <a:endParaRPr lang="uk-UA" sz="4800" dirty="0" smtClean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ts val="7000"/>
              </a:lnSpc>
            </a:pP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к</a:t>
            </a: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ількість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дітей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– 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16 254</a:t>
            </a:r>
            <a:endParaRPr lang="en-US" sz="4800" dirty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ts val="7000"/>
              </a:lnSpc>
            </a:pP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к</a:t>
            </a: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ількість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гуртків 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- </a:t>
            </a:r>
            <a:r>
              <a:rPr lang="uk-UA" sz="4800" smtClean="0">
                <a:solidFill>
                  <a:srgbClr val="000000"/>
                </a:solidFill>
                <a:latin typeface="Lato"/>
              </a:rPr>
              <a:t>375</a:t>
            </a:r>
            <a:endParaRPr lang="en-US" sz="4800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731"/>
          <a:stretch/>
        </p:blipFill>
        <p:spPr>
          <a:xfrm>
            <a:off x="1905000" y="1714503"/>
            <a:ext cx="789796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/>
          <p:nvPr/>
        </p:nvSpPr>
        <p:spPr>
          <a:xfrm>
            <a:off x="12192001" y="1390402"/>
            <a:ext cx="5486400" cy="5943600"/>
          </a:xfrm>
          <a:prstGeom prst="rect">
            <a:avLst/>
          </a:prstGeom>
          <a:solidFill>
            <a:srgbClr val="9B287B"/>
          </a:solidFill>
        </p:spPr>
      </p:sp>
      <p:sp>
        <p:nvSpPr>
          <p:cNvPr id="2" name="Прямокутник 1"/>
          <p:cNvSpPr/>
          <p:nvPr/>
        </p:nvSpPr>
        <p:spPr>
          <a:xfrm>
            <a:off x="1828800" y="2324100"/>
            <a:ext cx="9448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У </a:t>
            </a:r>
            <a:r>
              <a:rPr lang="ru-RU" sz="3600" dirty="0" err="1" smtClean="0"/>
              <a:t>серпні</a:t>
            </a:r>
            <a:r>
              <a:rPr lang="ru-RU" sz="3600" dirty="0" smtClean="0"/>
              <a:t> в модульному </a:t>
            </a:r>
            <a:r>
              <a:rPr lang="ru-RU" sz="3600" dirty="0" err="1"/>
              <a:t>містечку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на </a:t>
            </a:r>
            <a:r>
              <a:rPr lang="ru-RU" sz="3600" dirty="0" err="1"/>
              <a:t>Сихові</a:t>
            </a:r>
            <a:r>
              <a:rPr lang="ru-RU" sz="3600" dirty="0"/>
              <a:t>, </a:t>
            </a:r>
            <a:r>
              <a:rPr lang="ru-RU" sz="3600" dirty="0" err="1"/>
              <a:t>відкрили</a:t>
            </a:r>
            <a:r>
              <a:rPr lang="ru-RU" sz="3600" dirty="0"/>
              <a:t> </a:t>
            </a:r>
            <a:r>
              <a:rPr lang="ru-RU" sz="3600" dirty="0" err="1"/>
              <a:t>дитсадкову</a:t>
            </a:r>
            <a:r>
              <a:rPr lang="ru-RU" sz="3600" dirty="0"/>
              <a:t> </a:t>
            </a:r>
            <a:r>
              <a:rPr lang="ru-RU" sz="3600" dirty="0" err="1"/>
              <a:t>групу</a:t>
            </a:r>
            <a:r>
              <a:rPr lang="ru-RU" sz="3600" dirty="0"/>
              <a:t>. </a:t>
            </a:r>
            <a:endParaRPr lang="ru-RU" sz="3600" dirty="0" smtClean="0"/>
          </a:p>
          <a:p>
            <a:endParaRPr lang="ru-RU" sz="3600" dirty="0" smtClean="0"/>
          </a:p>
          <a:p>
            <a:r>
              <a:rPr lang="ru-RU" sz="3600" dirty="0" err="1" smtClean="0"/>
              <a:t>Вихованцями</a:t>
            </a:r>
            <a:r>
              <a:rPr lang="ru-RU" sz="3600" dirty="0" smtClean="0"/>
              <a:t> </a:t>
            </a:r>
            <a:r>
              <a:rPr lang="ru-RU" sz="3600" dirty="0"/>
              <a:t>стали </a:t>
            </a:r>
            <a:r>
              <a:rPr lang="ru-RU" sz="3600" dirty="0" smtClean="0"/>
              <a:t>15 </a:t>
            </a:r>
            <a:r>
              <a:rPr lang="ru-RU" sz="3600" dirty="0" err="1"/>
              <a:t>діток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проживають</a:t>
            </a:r>
            <a:r>
              <a:rPr lang="ru-RU" sz="3600" dirty="0"/>
              <a:t> у модульному </a:t>
            </a:r>
            <a:r>
              <a:rPr lang="ru-RU" sz="3600" dirty="0" err="1"/>
              <a:t>містечку</a:t>
            </a:r>
            <a:r>
              <a:rPr lang="ru-RU" sz="3600" dirty="0"/>
              <a:t> </a:t>
            </a:r>
            <a:r>
              <a:rPr lang="ru-RU" sz="3600" dirty="0" smtClean="0"/>
              <a:t>«</a:t>
            </a:r>
            <a:r>
              <a:rPr lang="ru-RU" sz="3600" dirty="0" err="1" smtClean="0"/>
              <a:t>Маріяполіс</a:t>
            </a:r>
            <a:r>
              <a:rPr lang="ru-RU" sz="3600" dirty="0" smtClean="0"/>
              <a:t>».</a:t>
            </a:r>
          </a:p>
          <a:p>
            <a:r>
              <a:rPr lang="ru-RU" sz="3600" dirty="0" err="1"/>
              <a:t>Вихователька</a:t>
            </a:r>
            <a:r>
              <a:rPr lang="ru-RU" sz="3600" dirty="0"/>
              <a:t> та няня </a:t>
            </a:r>
            <a:r>
              <a:rPr lang="ru-RU" sz="3600" dirty="0" err="1"/>
              <a:t>групи</a:t>
            </a:r>
            <a:r>
              <a:rPr lang="ru-RU" sz="3600" dirty="0"/>
              <a:t> — </a:t>
            </a:r>
            <a:r>
              <a:rPr lang="ru-RU" sz="3600" dirty="0" err="1"/>
              <a:t>теж</a:t>
            </a:r>
            <a:r>
              <a:rPr lang="ru-RU" sz="3600" dirty="0"/>
              <a:t> переселенки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 smtClean="0"/>
              <a:t>містечка</a:t>
            </a:r>
            <a:r>
              <a:rPr lang="ru-RU" sz="3600" dirty="0" smtClean="0"/>
              <a:t>.</a:t>
            </a:r>
          </a:p>
          <a:p>
            <a:endParaRPr lang="ru-RU" sz="3600" dirty="0" smtClean="0"/>
          </a:p>
          <a:p>
            <a:r>
              <a:rPr lang="ru-RU" sz="3600" dirty="0" err="1"/>
              <a:t>Садочкову</a:t>
            </a:r>
            <a:r>
              <a:rPr lang="ru-RU" sz="3600" dirty="0"/>
              <a:t> </a:t>
            </a:r>
            <a:r>
              <a:rPr lang="ru-RU" sz="3600" dirty="0" err="1"/>
              <a:t>групу</a:t>
            </a:r>
            <a:r>
              <a:rPr lang="ru-RU" sz="3600" dirty="0"/>
              <a:t> </a:t>
            </a:r>
            <a:r>
              <a:rPr lang="ru-RU" sz="3600" dirty="0" err="1"/>
              <a:t>закріпили</a:t>
            </a:r>
            <a:r>
              <a:rPr lang="ru-RU" sz="3600" dirty="0"/>
              <a:t> за ЗДО </a:t>
            </a:r>
            <a:r>
              <a:rPr lang="ru-RU" sz="3600" dirty="0" smtClean="0"/>
              <a:t>«</a:t>
            </a:r>
            <a:r>
              <a:rPr lang="ru-RU" sz="3600" dirty="0" err="1" smtClean="0"/>
              <a:t>Пізнайко</a:t>
            </a:r>
            <a:r>
              <a:rPr lang="ru-RU" sz="3600" dirty="0" smtClean="0"/>
              <a:t>».</a:t>
            </a:r>
            <a:r>
              <a:rPr lang="ru-RU" sz="3600" dirty="0"/>
              <a:t> </a:t>
            </a:r>
            <a:endParaRPr lang="uk-UA" sz="3600" dirty="0"/>
          </a:p>
        </p:txBody>
      </p:sp>
      <p:sp>
        <p:nvSpPr>
          <p:cNvPr id="3" name="Прямокутник 2"/>
          <p:cNvSpPr/>
          <p:nvPr/>
        </p:nvSpPr>
        <p:spPr>
          <a:xfrm rot="16200000">
            <a:off x="-3630435" y="3211334"/>
            <a:ext cx="8229601" cy="173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10000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10000" spc="689" dirty="0" smtClean="0">
                <a:solidFill>
                  <a:srgbClr val="038BD3"/>
                </a:solidFill>
                <a:latin typeface="Arimo Bold"/>
              </a:rPr>
              <a:t>діти</a:t>
            </a:r>
            <a:endParaRPr lang="en-US" sz="10000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4" name="AutoShape 7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8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9B287B"/>
                </a:solidFill>
                <a:latin typeface="Arimo"/>
              </a:rPr>
              <a:t>#</a:t>
            </a:r>
            <a:r>
              <a:rPr lang="en-US" sz="3399" dirty="0" err="1">
                <a:solidFill>
                  <a:srgbClr val="9B287B"/>
                </a:solidFill>
                <a:latin typeface="Arimo"/>
              </a:rPr>
              <a:t>освіта_Львів</a:t>
            </a:r>
            <a:endParaRPr lang="en-US" sz="3399" dirty="0">
              <a:solidFill>
                <a:srgbClr val="9B287B"/>
              </a:solidFill>
              <a:latin typeface="Arimo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600" r="18000"/>
          <a:stretch/>
        </p:blipFill>
        <p:spPr>
          <a:xfrm>
            <a:off x="11582400" y="1714500"/>
            <a:ext cx="5785105" cy="61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3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42748" y="-28575"/>
            <a:ext cx="11634211" cy="1031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76"/>
              </a:lnSpc>
            </a:pPr>
            <a:r>
              <a:rPr lang="en-US" sz="67730" dirty="0">
                <a:solidFill>
                  <a:srgbClr val="038BD3">
                    <a:alpha val="25882"/>
                  </a:srgbClr>
                </a:solidFill>
                <a:latin typeface="Antonio Bold Bold"/>
              </a:rPr>
              <a:t>16</a:t>
            </a:r>
          </a:p>
        </p:txBody>
      </p:sp>
      <p:sp>
        <p:nvSpPr>
          <p:cNvPr id="3" name="AutoShape 3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 rot="-5400000">
            <a:off x="-3740050" y="-76104"/>
            <a:ext cx="8397680" cy="173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689" dirty="0">
                <a:solidFill>
                  <a:srgbClr val="038BD3"/>
                </a:solidFill>
                <a:latin typeface="Arimo Bold"/>
              </a:rPr>
              <a:t>#</a:t>
            </a:r>
            <a:r>
              <a:rPr lang="en-US" sz="9999" spc="689" dirty="0" err="1">
                <a:solidFill>
                  <a:srgbClr val="038BD3"/>
                </a:solidFill>
                <a:latin typeface="Arimo Bold"/>
              </a:rPr>
              <a:t>кадри</a:t>
            </a:r>
            <a:endParaRPr lang="en-US" sz="9999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3000" y="1590170"/>
            <a:ext cx="16785754" cy="6627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4800" dirty="0" err="1">
                <a:solidFill>
                  <a:srgbClr val="000000"/>
                </a:solidFill>
                <a:latin typeface="Lato"/>
              </a:rPr>
              <a:t>Проведено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16 </a:t>
            </a: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конкурсів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 на посаду директора школи</a:t>
            </a:r>
            <a:endParaRPr lang="en-US" sz="4800" dirty="0">
              <a:solidFill>
                <a:srgbClr val="000000"/>
              </a:solidFill>
              <a:latin typeface="Lato"/>
            </a:endParaRPr>
          </a:p>
          <a:p>
            <a:pPr algn="r"/>
            <a:endParaRPr lang="uk-UA" sz="1200" dirty="0" smtClean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ct val="200000"/>
              </a:lnSpc>
            </a:pPr>
            <a:endParaRPr lang="uk-UA" sz="1100" dirty="0" smtClean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ct val="200000"/>
              </a:lnSpc>
            </a:pP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Буде</a:t>
            </a:r>
            <a:r>
              <a:rPr lang="en-US" sz="4800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ato"/>
              </a:rPr>
              <a:t>оголошено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ato"/>
              </a:rPr>
              <a:t>ще</a:t>
            </a:r>
            <a:r>
              <a:rPr lang="en-US" sz="4800" dirty="0">
                <a:solidFill>
                  <a:srgbClr val="000000"/>
                </a:solidFill>
                <a:latin typeface="Lato"/>
              </a:rPr>
              <a:t> 6 </a:t>
            </a:r>
            <a:r>
              <a:rPr lang="en-US" sz="4800" dirty="0" err="1" smtClean="0">
                <a:solidFill>
                  <a:srgbClr val="000000"/>
                </a:solidFill>
                <a:latin typeface="Lato"/>
              </a:rPr>
              <a:t>конкурсів</a:t>
            </a:r>
            <a:endParaRPr lang="uk-UA" sz="4800" dirty="0" smtClean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ct val="200000"/>
              </a:lnSpc>
            </a:pPr>
            <a:endParaRPr lang="uk-UA" sz="200" dirty="0">
              <a:solidFill>
                <a:srgbClr val="000000"/>
              </a:solidFill>
              <a:latin typeface="Lato"/>
            </a:endParaRPr>
          </a:p>
          <a:p>
            <a:pPr algn="r"/>
            <a:endParaRPr lang="uk-UA" sz="4800" dirty="0" smtClean="0">
              <a:solidFill>
                <a:srgbClr val="000000"/>
              </a:solidFill>
              <a:latin typeface="Lato"/>
            </a:endParaRPr>
          </a:p>
          <a:p>
            <a:pPr algn="r"/>
            <a:r>
              <a:rPr lang="uk-UA" sz="4800" dirty="0" smtClean="0">
                <a:solidFill>
                  <a:srgbClr val="000000"/>
                </a:solidFill>
                <a:latin typeface="Lato"/>
              </a:rPr>
              <a:t>Призначено </a:t>
            </a:r>
            <a:r>
              <a:rPr lang="uk-UA" sz="4800" dirty="0">
                <a:solidFill>
                  <a:srgbClr val="000000"/>
                </a:solidFill>
                <a:latin typeface="Lato"/>
              </a:rPr>
              <a:t>двох нових керівників </a:t>
            </a:r>
            <a:r>
              <a:rPr lang="uk-UA" sz="4800" dirty="0" smtClean="0">
                <a:solidFill>
                  <a:srgbClr val="000000"/>
                </a:solidFill>
                <a:latin typeface="Lato"/>
              </a:rPr>
              <a:t>закладів дошкільної </a:t>
            </a:r>
            <a:r>
              <a:rPr lang="uk-UA" sz="4800" dirty="0">
                <a:solidFill>
                  <a:srgbClr val="000000"/>
                </a:solidFill>
                <a:latin typeface="Lato"/>
              </a:rPr>
              <a:t>освіти</a:t>
            </a:r>
            <a:endParaRPr lang="en-US" sz="4800" dirty="0">
              <a:solidFill>
                <a:srgbClr val="000000"/>
              </a:solidFill>
              <a:latin typeface="Lato"/>
            </a:endParaRPr>
          </a:p>
          <a:p>
            <a:pPr algn="r">
              <a:lnSpc>
                <a:spcPts val="8819"/>
              </a:lnSpc>
            </a:pPr>
            <a:r>
              <a:rPr lang="en-US" sz="5400" dirty="0" smtClean="0">
                <a:solidFill>
                  <a:srgbClr val="000000"/>
                </a:solidFill>
                <a:latin typeface="Lato"/>
              </a:rPr>
              <a:t> </a:t>
            </a:r>
            <a:endParaRPr lang="en-US" sz="54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11262" y="7687975"/>
            <a:ext cx="1343623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299" dirty="0" err="1">
                <a:solidFill>
                  <a:srgbClr val="191919"/>
                </a:solidFill>
                <a:latin typeface="Lato"/>
              </a:rPr>
              <a:t>Створено</a:t>
            </a:r>
            <a:r>
              <a:rPr lang="en-US" sz="6299" dirty="0">
                <a:solidFill>
                  <a:srgbClr val="191919"/>
                </a:solidFill>
                <a:latin typeface="Lato"/>
              </a:rPr>
              <a:t> </a:t>
            </a:r>
            <a:r>
              <a:rPr lang="uk-UA" sz="6299" dirty="0" smtClean="0">
                <a:solidFill>
                  <a:srgbClr val="191919"/>
                </a:solidFill>
                <a:latin typeface="Lato"/>
              </a:rPr>
              <a:t>«</a:t>
            </a:r>
            <a:r>
              <a:rPr lang="en-US" sz="6299" dirty="0" err="1" smtClean="0">
                <a:solidFill>
                  <a:srgbClr val="191919"/>
                </a:solidFill>
                <a:latin typeface="Lato"/>
              </a:rPr>
              <a:t>Освітній</a:t>
            </a:r>
            <a:r>
              <a:rPr lang="en-US" sz="6299" dirty="0" smtClean="0">
                <a:solidFill>
                  <a:srgbClr val="191919"/>
                </a:solidFill>
                <a:latin typeface="Lato"/>
              </a:rPr>
              <a:t> </a:t>
            </a:r>
            <a:r>
              <a:rPr lang="en-US" sz="6299" dirty="0" err="1">
                <a:solidFill>
                  <a:srgbClr val="191919"/>
                </a:solidFill>
                <a:latin typeface="Lato"/>
              </a:rPr>
              <a:t>банк</a:t>
            </a:r>
            <a:r>
              <a:rPr lang="en-US" sz="6299" dirty="0">
                <a:solidFill>
                  <a:srgbClr val="191919"/>
                </a:solidFill>
                <a:latin typeface="Lato"/>
              </a:rPr>
              <a:t> </a:t>
            </a:r>
            <a:r>
              <a:rPr lang="en-US" sz="6299" dirty="0" err="1" smtClean="0">
                <a:solidFill>
                  <a:srgbClr val="191919"/>
                </a:solidFill>
                <a:latin typeface="Lato"/>
              </a:rPr>
              <a:t>резюме</a:t>
            </a:r>
            <a:r>
              <a:rPr lang="uk-UA" sz="6299" dirty="0" smtClean="0">
                <a:solidFill>
                  <a:srgbClr val="191919"/>
                </a:solidFill>
                <a:latin typeface="Lato"/>
              </a:rPr>
              <a:t>»  </a:t>
            </a:r>
            <a:r>
              <a:rPr lang="en-US" sz="6299" dirty="0" smtClean="0">
                <a:solidFill>
                  <a:srgbClr val="191919"/>
                </a:solidFill>
                <a:latin typeface="Lato"/>
              </a:rPr>
              <a:t> </a:t>
            </a:r>
            <a:endParaRPr lang="en-US" sz="6299" dirty="0">
              <a:solidFill>
                <a:srgbClr val="191919"/>
              </a:solidFill>
              <a:latin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кутник 28"/>
          <p:cNvSpPr/>
          <p:nvPr/>
        </p:nvSpPr>
        <p:spPr>
          <a:xfrm>
            <a:off x="10823269" y="495300"/>
            <a:ext cx="6096000" cy="7311090"/>
          </a:xfrm>
          <a:prstGeom prst="rect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AutoShape 2"/>
          <p:cNvSpPr/>
          <p:nvPr/>
        </p:nvSpPr>
        <p:spPr>
          <a:xfrm>
            <a:off x="1883594" y="2026338"/>
            <a:ext cx="1286788" cy="284122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3" name="AutoShape 3"/>
          <p:cNvSpPr/>
          <p:nvPr/>
        </p:nvSpPr>
        <p:spPr>
          <a:xfrm>
            <a:off x="1883594" y="6128403"/>
            <a:ext cx="1286788" cy="284122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8" name="TextBox 8"/>
          <p:cNvSpPr txBox="1"/>
          <p:nvPr/>
        </p:nvSpPr>
        <p:spPr>
          <a:xfrm>
            <a:off x="3886200" y="1409700"/>
            <a:ext cx="561268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800" dirty="0" smtClean="0">
                <a:solidFill>
                  <a:srgbClr val="191919"/>
                </a:solidFill>
              </a:rPr>
              <a:t>Облаштування </a:t>
            </a:r>
            <a:r>
              <a:rPr lang="uk-UA" sz="4800" dirty="0" err="1" smtClean="0">
                <a:solidFill>
                  <a:srgbClr val="191919"/>
                </a:solidFill>
              </a:rPr>
              <a:t>укриттів</a:t>
            </a:r>
            <a:r>
              <a:rPr lang="uk-UA" sz="4800" dirty="0" smtClean="0">
                <a:solidFill>
                  <a:srgbClr val="191919"/>
                </a:solidFill>
              </a:rPr>
              <a:t> </a:t>
            </a:r>
            <a:endParaRPr lang="en-US" sz="4800" dirty="0">
              <a:solidFill>
                <a:srgbClr val="191919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50104" y="3840253"/>
            <a:ext cx="575109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800" dirty="0" smtClean="0">
                <a:solidFill>
                  <a:srgbClr val="191919"/>
                </a:solidFill>
              </a:rPr>
              <a:t>Закупівля генераторів</a:t>
            </a:r>
            <a:endParaRPr lang="en-US" sz="4800" dirty="0">
              <a:solidFill>
                <a:srgbClr val="191919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38073" y="5841528"/>
            <a:ext cx="484123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800" dirty="0" smtClean="0">
                <a:solidFill>
                  <a:srgbClr val="191919"/>
                </a:solidFill>
              </a:rPr>
              <a:t>Створення пунктів незламності</a:t>
            </a:r>
            <a:endParaRPr lang="en-US" sz="4800" dirty="0">
              <a:solidFill>
                <a:srgbClr val="191919"/>
              </a:solidFill>
            </a:endParaRPr>
          </a:p>
        </p:txBody>
      </p:sp>
      <p:sp>
        <p:nvSpPr>
          <p:cNvPr id="17" name="TextBox 3"/>
          <p:cNvSpPr txBox="1"/>
          <p:nvPr/>
        </p:nvSpPr>
        <p:spPr>
          <a:xfrm rot="-5400000">
            <a:off x="-2970770" y="2770755"/>
            <a:ext cx="6857999" cy="1392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00"/>
              </a:lnSpc>
            </a:pPr>
            <a:r>
              <a:rPr lang="uk-UA" sz="8500" spc="586" dirty="0" smtClean="0">
                <a:solidFill>
                  <a:srgbClr val="038BD3"/>
                </a:solidFill>
                <a:latin typeface="Arimo Bold"/>
              </a:rPr>
              <a:t>#безпека</a:t>
            </a:r>
            <a:endParaRPr lang="en-US" sz="8500" spc="586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19" name="AutoShape 2"/>
          <p:cNvSpPr/>
          <p:nvPr/>
        </p:nvSpPr>
        <p:spPr>
          <a:xfrm>
            <a:off x="1876993" y="4052721"/>
            <a:ext cx="1286788" cy="284122"/>
          </a:xfrm>
          <a:prstGeom prst="rect">
            <a:avLst/>
          </a:prstGeom>
          <a:solidFill>
            <a:srgbClr val="038BD3"/>
          </a:solidFill>
        </p:spPr>
      </p:sp>
      <p:sp>
        <p:nvSpPr>
          <p:cNvPr id="20" name="AutoShape 2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27" name="TextBox 11"/>
          <p:cNvSpPr txBox="1"/>
          <p:nvPr/>
        </p:nvSpPr>
        <p:spPr>
          <a:xfrm>
            <a:off x="1371600" y="7917058"/>
            <a:ext cx="792766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038BD3"/>
                </a:solidFill>
              </a:rPr>
              <a:t>60 МЛН ГРН</a:t>
            </a:r>
            <a:endParaRPr lang="en-US" sz="8000" b="1" dirty="0">
              <a:solidFill>
                <a:srgbClr val="038BD3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/>
          <a:srcRect t="4167" b="6667"/>
          <a:stretch/>
        </p:blipFill>
        <p:spPr>
          <a:xfrm>
            <a:off x="10515600" y="876300"/>
            <a:ext cx="5991662" cy="712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924800" y="7281386"/>
            <a:ext cx="10058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uk-UA" sz="4800" dirty="0" smtClean="0">
                <a:solidFill>
                  <a:srgbClr val="191919"/>
                </a:solidFill>
              </a:rPr>
              <a:t>Проведено навчання для шкільних адміністраторів</a:t>
            </a:r>
            <a:endParaRPr lang="en-US" sz="4800" dirty="0">
              <a:solidFill>
                <a:srgbClr val="191919"/>
              </a:solidFill>
            </a:endParaRPr>
          </a:p>
        </p:txBody>
      </p:sp>
      <p:sp>
        <p:nvSpPr>
          <p:cNvPr id="11" name="TextBox 6"/>
          <p:cNvSpPr txBox="1"/>
          <p:nvPr/>
        </p:nvSpPr>
        <p:spPr>
          <a:xfrm rot="-5400000">
            <a:off x="-4147140" y="2291760"/>
            <a:ext cx="9300750" cy="173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689" dirty="0">
                <a:solidFill>
                  <a:srgbClr val="038BD3"/>
                </a:solidFill>
                <a:latin typeface="Arimo Bold"/>
              </a:rPr>
              <a:t>#</a:t>
            </a:r>
            <a:r>
              <a:rPr lang="en-US" sz="9999" spc="689" dirty="0" err="1">
                <a:solidFill>
                  <a:srgbClr val="038BD3"/>
                </a:solidFill>
                <a:latin typeface="Arimo Bold"/>
              </a:rPr>
              <a:t>щоденник</a:t>
            </a:r>
            <a:endParaRPr lang="en-US" sz="9999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12" name="AutoShape 7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8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9B287B"/>
                </a:solidFill>
                <a:latin typeface="Arimo"/>
              </a:rPr>
              <a:t>#</a:t>
            </a:r>
            <a:r>
              <a:rPr lang="en-US" sz="3399" dirty="0" err="1">
                <a:solidFill>
                  <a:srgbClr val="9B287B"/>
                </a:solidFill>
                <a:latin typeface="Arimo"/>
              </a:rPr>
              <a:t>освіта_Львів</a:t>
            </a:r>
            <a:endParaRPr lang="en-US" sz="3399" dirty="0">
              <a:solidFill>
                <a:srgbClr val="9B287B"/>
              </a:solidFill>
              <a:latin typeface="Arimo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2237014" y="3233231"/>
            <a:ext cx="7391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uk-UA" sz="6000" b="1" dirty="0" smtClean="0">
                <a:solidFill>
                  <a:srgbClr val="191919"/>
                </a:solidFill>
              </a:rPr>
              <a:t>202 тис. користувачів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uk-UA" sz="6000" dirty="0" smtClean="0">
                <a:solidFill>
                  <a:srgbClr val="191919"/>
                </a:solidFill>
              </a:rPr>
              <a:t>7 тис. вчителів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uk-UA" sz="6000" dirty="0" smtClean="0">
                <a:solidFill>
                  <a:srgbClr val="191919"/>
                </a:solidFill>
              </a:rPr>
              <a:t>86 тис. учнів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uk-UA" sz="6000" dirty="0" smtClean="0">
                <a:solidFill>
                  <a:srgbClr val="191919"/>
                </a:solidFill>
              </a:rPr>
              <a:t>109 тис. батьків</a:t>
            </a:r>
            <a:endParaRPr lang="en-US" sz="6000" dirty="0">
              <a:solidFill>
                <a:srgbClr val="191919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237014" y="4913466"/>
            <a:ext cx="252000" cy="252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2237014" y="5827866"/>
            <a:ext cx="252000" cy="252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2262600" y="6720300"/>
            <a:ext cx="252000" cy="252000"/>
          </a:xfrm>
          <a:prstGeom prst="ellipse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7" name="Групувати 26"/>
          <p:cNvGrpSpPr/>
          <p:nvPr/>
        </p:nvGrpSpPr>
        <p:grpSpPr>
          <a:xfrm>
            <a:off x="10251229" y="1993142"/>
            <a:ext cx="9893758" cy="10576488"/>
            <a:chOff x="3675421" y="-1280868"/>
            <a:chExt cx="9893758" cy="10576488"/>
          </a:xfrm>
        </p:grpSpPr>
        <p:sp>
          <p:nvSpPr>
            <p:cNvPr id="28" name="Округлений прямокутник 27"/>
            <p:cNvSpPr/>
            <p:nvPr/>
          </p:nvSpPr>
          <p:spPr>
            <a:xfrm>
              <a:off x="4423302" y="-1280868"/>
              <a:ext cx="6127052" cy="4049373"/>
            </a:xfrm>
            <a:prstGeom prst="roundRect">
              <a:avLst/>
            </a:prstGeom>
            <a:blipFill>
              <a:blip r:embed="rId2"/>
              <a:srcRect/>
              <a:stretch>
                <a:fillRect l="-36667" t="-87238" r="-35555" b="-90426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Полілінія 28"/>
            <p:cNvSpPr/>
            <p:nvPr/>
          </p:nvSpPr>
          <p:spPr>
            <a:xfrm>
              <a:off x="3675421" y="5625036"/>
              <a:ext cx="9893758" cy="3670584"/>
            </a:xfrm>
            <a:custGeom>
              <a:avLst/>
              <a:gdLst>
                <a:gd name="connsiteX0" fmla="*/ 0 w 9893758"/>
                <a:gd name="connsiteY0" fmla="*/ 0 h 3670584"/>
                <a:gd name="connsiteX1" fmla="*/ 9893758 w 9893758"/>
                <a:gd name="connsiteY1" fmla="*/ 0 h 3670584"/>
                <a:gd name="connsiteX2" fmla="*/ 9893758 w 9893758"/>
                <a:gd name="connsiteY2" fmla="*/ 3670584 h 3670584"/>
                <a:gd name="connsiteX3" fmla="*/ 0 w 9893758"/>
                <a:gd name="connsiteY3" fmla="*/ 3670584 h 3670584"/>
                <a:gd name="connsiteX4" fmla="*/ 0 w 9893758"/>
                <a:gd name="connsiteY4" fmla="*/ 0 h 367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3758" h="3670584">
                  <a:moveTo>
                    <a:pt x="0" y="0"/>
                  </a:moveTo>
                  <a:lnTo>
                    <a:pt x="9893758" y="0"/>
                  </a:lnTo>
                  <a:lnTo>
                    <a:pt x="9893758" y="3670584"/>
                  </a:lnTo>
                  <a:lnTo>
                    <a:pt x="0" y="36705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462280" rIns="462280" bIns="0" numCol="1" spcCol="1270" anchor="t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6500" kern="1200"/>
            </a:p>
          </p:txBody>
        </p:sp>
      </p:grpSp>
      <p:sp>
        <p:nvSpPr>
          <p:cNvPr id="14" name="TextBox 5"/>
          <p:cNvSpPr txBox="1"/>
          <p:nvPr/>
        </p:nvSpPr>
        <p:spPr>
          <a:xfrm>
            <a:off x="2237014" y="987015"/>
            <a:ext cx="10058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4800" dirty="0" smtClean="0">
                <a:solidFill>
                  <a:srgbClr val="191919"/>
                </a:solidFill>
              </a:rPr>
              <a:t>Запущено електронний щоденник/журнал </a:t>
            </a:r>
          </a:p>
          <a:p>
            <a:r>
              <a:rPr lang="uk-UA" sz="4800" dirty="0" smtClean="0">
                <a:solidFill>
                  <a:srgbClr val="191919"/>
                </a:solidFill>
              </a:rPr>
              <a:t>«Навчання і технології»</a:t>
            </a:r>
            <a:endParaRPr lang="en-US" sz="4800" dirty="0">
              <a:solidFill>
                <a:srgbClr val="19191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кутник 18"/>
          <p:cNvSpPr/>
          <p:nvPr/>
        </p:nvSpPr>
        <p:spPr>
          <a:xfrm>
            <a:off x="9383128" y="-38100"/>
            <a:ext cx="8904872" cy="8542423"/>
          </a:xfrm>
          <a:prstGeom prst="rect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 rot="-5400000">
            <a:off x="-4040350" y="2139482"/>
            <a:ext cx="8908111" cy="173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689" dirty="0">
                <a:solidFill>
                  <a:srgbClr val="038BD3"/>
                </a:solidFill>
                <a:latin typeface="Arimo Bold"/>
              </a:rPr>
              <a:t>#</a:t>
            </a:r>
            <a:r>
              <a:rPr lang="en-US" sz="9999" spc="689" dirty="0" err="1">
                <a:solidFill>
                  <a:srgbClr val="038BD3"/>
                </a:solidFill>
                <a:latin typeface="Arimo Bold"/>
              </a:rPr>
              <a:t>навчання</a:t>
            </a:r>
            <a:endParaRPr lang="en-US" sz="9999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sp>
        <p:nvSpPr>
          <p:cNvPr id="5" name="AutoShape 5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Прямокутник 5"/>
          <p:cNvSpPr/>
          <p:nvPr/>
        </p:nvSpPr>
        <p:spPr>
          <a:xfrm>
            <a:off x="1965286" y="793361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/>
              <a:t>д</a:t>
            </a:r>
            <a:r>
              <a:rPr lang="ru-RU" sz="4800" dirty="0" smtClean="0"/>
              <a:t>ля </a:t>
            </a:r>
            <a:r>
              <a:rPr lang="ru-RU" sz="4800" dirty="0" err="1" smtClean="0"/>
              <a:t>керівників</a:t>
            </a:r>
            <a:endParaRPr lang="uk-UA" sz="4800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1965286" y="2213835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 err="1" smtClean="0"/>
              <a:t>архівна</a:t>
            </a:r>
            <a:r>
              <a:rPr lang="ru-RU" sz="4800" dirty="0" smtClean="0"/>
              <a:t> справа</a:t>
            </a:r>
            <a:endParaRPr lang="uk-UA" sz="4800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1965286" y="3634309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 err="1" smtClean="0"/>
              <a:t>майстерня</a:t>
            </a:r>
            <a:r>
              <a:rPr lang="ru-RU" sz="4800" dirty="0" smtClean="0"/>
              <a:t> </a:t>
            </a:r>
            <a:r>
              <a:rPr lang="ru-RU" sz="4800" dirty="0" err="1" smtClean="0"/>
              <a:t>комунікації</a:t>
            </a:r>
            <a:r>
              <a:rPr lang="ru-RU" sz="4800" dirty="0" smtClean="0"/>
              <a:t>              «Пиши і </a:t>
            </a:r>
            <a:r>
              <a:rPr lang="ru-RU" sz="4800" dirty="0" err="1" smtClean="0"/>
              <a:t>публікуй</a:t>
            </a:r>
            <a:r>
              <a:rPr lang="ru-RU" sz="4800" dirty="0" smtClean="0"/>
              <a:t>»</a:t>
            </a:r>
            <a:endParaRPr lang="uk-UA" sz="4800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1965286" y="5793446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 err="1" smtClean="0"/>
              <a:t>домедична</a:t>
            </a:r>
            <a:r>
              <a:rPr lang="ru-RU" sz="4800" dirty="0" smtClean="0"/>
              <a:t> </a:t>
            </a:r>
            <a:r>
              <a:rPr lang="ru-RU" sz="4800" dirty="0" err="1" smtClean="0"/>
              <a:t>допомога</a:t>
            </a:r>
            <a:endParaRPr lang="uk-UA" sz="4800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1965286" y="721392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 err="1" smtClean="0"/>
              <a:t>цивільний</a:t>
            </a:r>
            <a:r>
              <a:rPr lang="ru-RU" sz="4800" dirty="0" smtClean="0"/>
              <a:t> </a:t>
            </a:r>
            <a:r>
              <a:rPr lang="ru-RU" sz="4800" dirty="0" err="1" smtClean="0"/>
              <a:t>захист</a:t>
            </a:r>
            <a:endParaRPr lang="uk-UA" sz="48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26568" t="3221" r="3994" b="6609"/>
          <a:stretch/>
        </p:blipFill>
        <p:spPr>
          <a:xfrm>
            <a:off x="9220200" y="266700"/>
            <a:ext cx="8763000" cy="8534400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1982775" y="8513692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 err="1"/>
              <a:t>т</a:t>
            </a:r>
            <a:r>
              <a:rPr lang="ru-RU" sz="4800" dirty="0" err="1" smtClean="0"/>
              <a:t>ехніки</a:t>
            </a:r>
            <a:r>
              <a:rPr lang="ru-RU" sz="4800" dirty="0" smtClean="0"/>
              <a:t> </a:t>
            </a:r>
            <a:r>
              <a:rPr lang="ru-RU" sz="4800" dirty="0" err="1" smtClean="0"/>
              <a:t>стабілізації</a:t>
            </a:r>
            <a:endParaRPr lang="uk-U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9829800" y="2552700"/>
            <a:ext cx="8013033" cy="5410200"/>
          </a:xfrm>
          <a:prstGeom prst="rect">
            <a:avLst/>
          </a:prstGeom>
          <a:solidFill>
            <a:srgbClr val="9B287B"/>
          </a:solidFill>
          <a:ln>
            <a:solidFill>
              <a:srgbClr val="9B28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3"/>
          <p:cNvSpPr txBox="1"/>
          <p:nvPr/>
        </p:nvSpPr>
        <p:spPr>
          <a:xfrm rot="-5400000">
            <a:off x="-4092057" y="-137043"/>
            <a:ext cx="8908111" cy="163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689" dirty="0" smtClean="0">
                <a:solidFill>
                  <a:srgbClr val="038BD3"/>
                </a:solidFill>
                <a:latin typeface="Arimo Bold"/>
              </a:rPr>
              <a:t>#</a:t>
            </a:r>
            <a:r>
              <a:rPr lang="uk-UA" sz="9999" spc="689" dirty="0" err="1" smtClean="0">
                <a:solidFill>
                  <a:srgbClr val="038BD3"/>
                </a:solidFill>
                <a:latin typeface="Arimo Bold"/>
              </a:rPr>
              <a:t>цпрпп</a:t>
            </a:r>
            <a:endParaRPr lang="en-US" sz="9999" spc="689" dirty="0">
              <a:solidFill>
                <a:srgbClr val="038BD3"/>
              </a:solidFill>
              <a:latin typeface="Arimo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495300"/>
            <a:ext cx="6400800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в</a:t>
            </a:r>
            <a:r>
              <a:rPr lang="uk-UA" sz="2800" dirty="0" smtClean="0"/>
              <a:t>олонтерський проект «</a:t>
            </a:r>
            <a:r>
              <a:rPr lang="uk-UA" sz="2800" dirty="0" err="1" smtClean="0"/>
              <a:t>Сонцелеви</a:t>
            </a:r>
            <a:r>
              <a:rPr lang="uk-UA" sz="2800" dirty="0" smtClean="0"/>
              <a:t>»</a:t>
            </a:r>
          </a:p>
          <a:p>
            <a:endParaRPr lang="uk-UA" sz="2800" dirty="0"/>
          </a:p>
          <a:p>
            <a:r>
              <a:rPr lang="uk-UA" sz="2800" dirty="0" smtClean="0"/>
              <a:t>Миколай у камуфляжі</a:t>
            </a:r>
          </a:p>
          <a:p>
            <a:endParaRPr lang="uk-UA" sz="2800" dirty="0"/>
          </a:p>
          <a:p>
            <a:r>
              <a:rPr lang="uk-UA" sz="2800" dirty="0"/>
              <a:t>н</a:t>
            </a:r>
            <a:r>
              <a:rPr lang="uk-UA" sz="2800" dirty="0" smtClean="0"/>
              <a:t>авчання навичок </a:t>
            </a:r>
            <a:r>
              <a:rPr lang="uk-UA" sz="2800" dirty="0" err="1" smtClean="0"/>
              <a:t>стресостійкості</a:t>
            </a:r>
            <a:endParaRPr lang="uk-UA" sz="2800" dirty="0" smtClean="0"/>
          </a:p>
          <a:p>
            <a:endParaRPr lang="uk-UA" sz="2800" dirty="0"/>
          </a:p>
          <a:p>
            <a:r>
              <a:rPr lang="uk-UA" sz="2800" dirty="0"/>
              <a:t>м</a:t>
            </a:r>
            <a:r>
              <a:rPr lang="uk-UA" sz="2800" dirty="0" smtClean="0"/>
              <a:t>айстерня освітніх інновацій учителя хімії</a:t>
            </a:r>
          </a:p>
          <a:p>
            <a:endParaRPr lang="uk-UA" sz="2800" dirty="0"/>
          </a:p>
          <a:p>
            <a:r>
              <a:rPr lang="uk-UA" sz="2800" dirty="0" smtClean="0"/>
              <a:t>інклюзивне навчання: виклики, перспективи, кращі практики</a:t>
            </a:r>
          </a:p>
          <a:p>
            <a:endParaRPr lang="uk-UA" sz="3600" dirty="0" smtClean="0"/>
          </a:p>
          <a:p>
            <a:r>
              <a:rPr lang="uk-UA" sz="2800" dirty="0" err="1"/>
              <a:t>Сонцелеви</a:t>
            </a:r>
            <a:endParaRPr lang="uk-UA" sz="2800" dirty="0"/>
          </a:p>
          <a:p>
            <a:endParaRPr lang="uk-UA" sz="2800" dirty="0"/>
          </a:p>
          <a:p>
            <a:r>
              <a:rPr lang="uk-UA" sz="2800" dirty="0"/>
              <a:t>Фотографія, що оживає</a:t>
            </a:r>
          </a:p>
          <a:p>
            <a:endParaRPr lang="uk-UA" sz="2800" dirty="0"/>
          </a:p>
          <a:p>
            <a:r>
              <a:rPr lang="uk-UA" sz="2800" dirty="0"/>
              <a:t>Колискові для Олекси </a:t>
            </a:r>
          </a:p>
          <a:p>
            <a:endParaRPr lang="uk-UA" sz="2800" dirty="0"/>
          </a:p>
          <a:p>
            <a:r>
              <a:rPr lang="uk-UA" sz="2800" dirty="0"/>
              <a:t>Клуб 8 </a:t>
            </a:r>
            <a:r>
              <a:rPr lang="uk-UA" sz="2800" dirty="0" err="1"/>
              <a:t>лапОк</a:t>
            </a:r>
            <a:endParaRPr lang="uk-UA" sz="2800" dirty="0"/>
          </a:p>
          <a:p>
            <a:endParaRPr lang="uk-UA" sz="2800" dirty="0"/>
          </a:p>
          <a:p>
            <a:r>
              <a:rPr lang="uk-UA" sz="2800" dirty="0"/>
              <a:t>Долоньки єднання</a:t>
            </a:r>
          </a:p>
          <a:p>
            <a:endParaRPr lang="uk-UA" sz="2800" dirty="0"/>
          </a:p>
          <a:p>
            <a:endParaRPr lang="uk-UA" sz="2800" dirty="0"/>
          </a:p>
          <a:p>
            <a:endParaRPr lang="uk-UA" sz="3600" dirty="0"/>
          </a:p>
        </p:txBody>
      </p:sp>
      <p:sp>
        <p:nvSpPr>
          <p:cNvPr id="4" name="AutoShape 2"/>
          <p:cNvSpPr/>
          <p:nvPr/>
        </p:nvSpPr>
        <p:spPr>
          <a:xfrm>
            <a:off x="-1389057" y="10172700"/>
            <a:ext cx="22905780" cy="0"/>
          </a:xfrm>
          <a:prstGeom prst="line">
            <a:avLst/>
          </a:prstGeom>
          <a:ln w="257175" cap="flat">
            <a:solidFill>
              <a:srgbClr val="9B287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4"/>
          <p:cNvSpPr txBox="1"/>
          <p:nvPr/>
        </p:nvSpPr>
        <p:spPr>
          <a:xfrm>
            <a:off x="15459075" y="9401810"/>
            <a:ext cx="276225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B287B"/>
                </a:solidFill>
                <a:latin typeface="Arimo"/>
              </a:rPr>
              <a:t>#освіта_Львів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850" r="3805" b="6951"/>
          <a:stretch/>
        </p:blipFill>
        <p:spPr>
          <a:xfrm>
            <a:off x="9829800" y="2857500"/>
            <a:ext cx="777240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800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452</Words>
  <Application>Microsoft Office PowerPoint</Application>
  <PresentationFormat>Довільний</PresentationFormat>
  <Paragraphs>143</Paragraphs>
  <Slides>16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7" baseType="lpstr">
      <vt:lpstr>Lato</vt:lpstr>
      <vt:lpstr>Times New Roman</vt:lpstr>
      <vt:lpstr>Arimo</vt:lpstr>
      <vt:lpstr>Calibri</vt:lpstr>
      <vt:lpstr>Public Sans Bold</vt:lpstr>
      <vt:lpstr>Public Sans</vt:lpstr>
      <vt:lpstr>Calibri Light</vt:lpstr>
      <vt:lpstr>Arial</vt:lpstr>
      <vt:lpstr>Antonio Bold Bold</vt:lpstr>
      <vt:lpstr>Arimo Bold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#школа</dc:title>
  <dc:creator>ПК</dc:creator>
  <cp:lastModifiedBy>ПК</cp:lastModifiedBy>
  <cp:revision>65</cp:revision>
  <dcterms:created xsi:type="dcterms:W3CDTF">2006-08-16T00:00:00Z</dcterms:created>
  <dcterms:modified xsi:type="dcterms:W3CDTF">2023-02-10T13:23:24Z</dcterms:modified>
  <dc:identifier>DAFVjslFp8Y</dc:identifier>
</cp:coreProperties>
</file>