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9" r:id="rId4"/>
    <p:sldId id="270" r:id="rId5"/>
    <p:sldId id="273" r:id="rId6"/>
    <p:sldId id="271" r:id="rId7"/>
    <p:sldId id="288" r:id="rId8"/>
    <p:sldId id="286" r:id="rId9"/>
    <p:sldId id="287" r:id="rId10"/>
    <p:sldId id="272" r:id="rId11"/>
    <p:sldId id="285" r:id="rId12"/>
    <p:sldId id="282" r:id="rId13"/>
    <p:sldId id="283" r:id="rId14"/>
    <p:sldId id="277" r:id="rId15"/>
    <p:sldId id="276" r:id="rId16"/>
    <p:sldId id="279" r:id="rId17"/>
    <p:sldId id="278" r:id="rId18"/>
    <p:sldId id="280" r:id="rId19"/>
    <p:sldId id="281" r:id="rId20"/>
    <p:sldId id="266" r:id="rId2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005D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9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5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09.02.2023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1625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09.02.2023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222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09.02.2023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6474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09.02.2023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9077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09.02.2023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2405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09.02.2023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69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09.02.2023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7648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09.02.2023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603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09.02.2023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0261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09.02.2023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3644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09.02.2023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4699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E2EBF-7122-48CA-AA6F-878199C2F645}" type="datetimeFigureOut">
              <a:rPr lang="uk-UA" smtClean="0"/>
              <a:t>09.02.2023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966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7.jpeg"/><Relationship Id="rId7" Type="http://schemas.microsoft.com/office/2007/relationships/hdphoto" Target="../media/hdphoto7.wdp"/><Relationship Id="rId12" Type="http://schemas.openxmlformats.org/officeDocument/2006/relationships/image" Target="../media/image5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microsoft.com/office/2007/relationships/hdphoto" Target="../media/hdphoto9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microsoft.com/office/2007/relationships/hdphoto" Target="../media/hdphoto8.wdp"/><Relationship Id="rId9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62.png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86385" y="1179040"/>
            <a:ext cx="6105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/>
              <a:t>ЗВІТ УПРАВЛІННЯ СПОРТУ</a:t>
            </a:r>
          </a:p>
          <a:p>
            <a:pPr algn="ctr"/>
            <a:r>
              <a:rPr lang="uk-UA" sz="3600" b="1" dirty="0" smtClean="0"/>
              <a:t>за 2022 рік</a:t>
            </a:r>
            <a:endParaRPr lang="uk-UA" sz="3600" b="1" dirty="0"/>
          </a:p>
        </p:txBody>
      </p:sp>
      <p:pic>
        <p:nvPicPr>
          <p:cNvPr id="5" name="Picture 2" descr="https://scontent.flwo1-1.fna.fbcdn.net/v/t1.15752-9/85113726_3176197545741942_2015905649849794560_n.jpg?_nc_cat=111&amp;_nc_sid=b96e70&amp;_nc_ohc=YGv1eswjA8QAX8wqrUV&amp;_nc_ht=scontent.flwo1-1.fna&amp;oh=aba61737b982664e4e04810310b44518&amp;oe=5F37352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" t="11677" r="5562" b="9607"/>
          <a:stretch/>
        </p:blipFill>
        <p:spPr bwMode="auto">
          <a:xfrm>
            <a:off x="9377680" y="5281052"/>
            <a:ext cx="2641600" cy="79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70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0" y="0"/>
            <a:ext cx="12181490" cy="686167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056068" y="1134783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1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1968322" y="142877"/>
            <a:ext cx="45733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/>
              <a:t>СОЦІАЛЬНИЙ ПРОЄКТ</a:t>
            </a:r>
            <a:endParaRPr lang="uk-UA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963623" y="681486"/>
            <a:ext cx="4811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5D9B"/>
                </a:solidFill>
              </a:rPr>
              <a:t>Спорт Активація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452551" y="1389778"/>
            <a:ext cx="6414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/>
              <a:t>Мета </a:t>
            </a:r>
            <a:r>
              <a:rPr lang="uk-UA" sz="2000" dirty="0" err="1" smtClean="0"/>
              <a:t>проєкту</a:t>
            </a:r>
            <a:r>
              <a:rPr lang="uk-UA" sz="2000" dirty="0"/>
              <a:t> </a:t>
            </a:r>
            <a:r>
              <a:rPr lang="uk-UA" sz="2000" dirty="0" smtClean="0"/>
              <a:t>– </a:t>
            </a:r>
            <a:r>
              <a:rPr lang="uk-UA" sz="2000" dirty="0"/>
              <a:t>адаптація та соціалізація внутрішньо переміщених осіб засобами спорту, а також стабілізація їхнього психоемоційного </a:t>
            </a:r>
            <a:r>
              <a:rPr lang="uk-UA" sz="2000" dirty="0" smtClean="0"/>
              <a:t>стану</a:t>
            </a:r>
            <a:endParaRPr lang="uk-UA" sz="2000" dirty="0"/>
          </a:p>
        </p:txBody>
      </p:sp>
      <p:sp>
        <p:nvSpPr>
          <p:cNvPr id="5" name="Прямокутник 4"/>
          <p:cNvSpPr/>
          <p:nvPr/>
        </p:nvSpPr>
        <p:spPr>
          <a:xfrm>
            <a:off x="771487" y="3179332"/>
            <a:ext cx="39962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dirty="0" smtClean="0">
                <a:solidFill>
                  <a:srgbClr val="005D9B"/>
                </a:solidFill>
              </a:rPr>
              <a:t>12</a:t>
            </a:r>
            <a:r>
              <a:rPr lang="uk-UA" sz="3200" b="1" dirty="0" smtClean="0">
                <a:solidFill>
                  <a:srgbClr val="005D9B"/>
                </a:solidFill>
              </a:rPr>
              <a:t> </a:t>
            </a:r>
            <a:r>
              <a:rPr lang="uk-UA" sz="2800" b="1" dirty="0" smtClean="0"/>
              <a:t>заходів </a:t>
            </a:r>
            <a:endParaRPr lang="uk-UA" sz="2800" b="1" dirty="0"/>
          </a:p>
        </p:txBody>
      </p:sp>
      <p:sp>
        <p:nvSpPr>
          <p:cNvPr id="9" name="Прямокутник 8"/>
          <p:cNvSpPr/>
          <p:nvPr/>
        </p:nvSpPr>
        <p:spPr>
          <a:xfrm>
            <a:off x="679715" y="2348335"/>
            <a:ext cx="40941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dirty="0" smtClean="0">
                <a:solidFill>
                  <a:srgbClr val="005D9B"/>
                </a:solidFill>
              </a:rPr>
              <a:t>2</a:t>
            </a:r>
            <a:r>
              <a:rPr lang="uk-UA" sz="2800" b="1" dirty="0" smtClean="0">
                <a:solidFill>
                  <a:srgbClr val="005D9B"/>
                </a:solidFill>
              </a:rPr>
              <a:t> </a:t>
            </a:r>
            <a:r>
              <a:rPr lang="uk-UA" sz="2800" b="1" dirty="0" smtClean="0"/>
              <a:t>модульних містечка</a:t>
            </a:r>
            <a:endParaRPr lang="uk-UA" sz="2400" b="1" dirty="0"/>
          </a:p>
        </p:txBody>
      </p:sp>
      <p:sp>
        <p:nvSpPr>
          <p:cNvPr id="10" name="Прямокутник 9"/>
          <p:cNvSpPr/>
          <p:nvPr/>
        </p:nvSpPr>
        <p:spPr>
          <a:xfrm>
            <a:off x="771487" y="401486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4800" b="1" dirty="0">
                <a:solidFill>
                  <a:srgbClr val="005D9B"/>
                </a:solidFill>
              </a:rPr>
              <a:t>25</a:t>
            </a:r>
            <a:r>
              <a:rPr lang="uk-UA" dirty="0"/>
              <a:t> </a:t>
            </a:r>
            <a:r>
              <a:rPr lang="uk-UA" sz="2800" b="1" dirty="0"/>
              <a:t>видів спорту </a:t>
            </a:r>
            <a:endParaRPr lang="uk-UA" b="1" dirty="0"/>
          </a:p>
        </p:txBody>
      </p:sp>
      <p:sp>
        <p:nvSpPr>
          <p:cNvPr id="11" name="Прямокутник 10"/>
          <p:cNvSpPr/>
          <p:nvPr/>
        </p:nvSpPr>
        <p:spPr>
          <a:xfrm>
            <a:off x="781313" y="4799281"/>
            <a:ext cx="33915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ea typeface="Calibri" panose="020F0502020204030204" pitchFamily="34" charset="0"/>
              </a:rPr>
              <a:t>п</a:t>
            </a:r>
            <a:r>
              <a:rPr lang="uk-UA" sz="2800" b="1" dirty="0" smtClean="0">
                <a:ea typeface="Calibri" panose="020F0502020204030204" pitchFamily="34" charset="0"/>
              </a:rPr>
              <a:t>онад</a:t>
            </a:r>
            <a:r>
              <a:rPr lang="uk-UA" sz="2400" b="1" dirty="0" smtClean="0">
                <a:ea typeface="Calibri" panose="020F0502020204030204" pitchFamily="34" charset="0"/>
              </a:rPr>
              <a:t> </a:t>
            </a:r>
            <a:r>
              <a:rPr lang="uk-UA" sz="4800" b="1" dirty="0" smtClean="0">
                <a:solidFill>
                  <a:srgbClr val="005D9B"/>
                </a:solidFill>
                <a:ea typeface="Calibri" panose="020F0502020204030204" pitchFamily="34" charset="0"/>
              </a:rPr>
              <a:t>3000</a:t>
            </a:r>
            <a:r>
              <a:rPr lang="uk-UA" b="1" dirty="0" smtClean="0">
                <a:ea typeface="Calibri" panose="020F0502020204030204" pitchFamily="34" charset="0"/>
              </a:rPr>
              <a:t> </a:t>
            </a:r>
            <a:r>
              <a:rPr lang="uk-UA" sz="2800" b="1" dirty="0" smtClean="0">
                <a:ea typeface="Calibri" panose="020F0502020204030204" pitchFamily="34" charset="0"/>
              </a:rPr>
              <a:t>дітей</a:t>
            </a:r>
            <a:r>
              <a:rPr lang="uk-UA" b="1" dirty="0" smtClean="0">
                <a:ea typeface="Calibri" panose="020F0502020204030204" pitchFamily="34" charset="0"/>
              </a:rPr>
              <a:t> </a:t>
            </a:r>
            <a:endParaRPr lang="uk-UA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379" y="-3670"/>
            <a:ext cx="5108094" cy="342869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3379" y="3210176"/>
            <a:ext cx="5108094" cy="3368482"/>
          </a:xfrm>
          <a:prstGeom prst="rect">
            <a:avLst/>
          </a:prstGeom>
        </p:spPr>
      </p:pic>
      <p:sp>
        <p:nvSpPr>
          <p:cNvPr id="24" name="Овал 23"/>
          <p:cNvSpPr/>
          <p:nvPr/>
        </p:nvSpPr>
        <p:spPr>
          <a:xfrm>
            <a:off x="772727" y="180537"/>
            <a:ext cx="1045141" cy="10232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1461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35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239839" y="170621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904605" y="2369068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4512449" y="4560885"/>
            <a:ext cx="8607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6545602" y="4558137"/>
            <a:ext cx="7040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solidFill>
                  <a:schemeClr val="bg1"/>
                </a:solidFill>
              </a:rPr>
              <a:t>2018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8527623" y="4546060"/>
            <a:ext cx="7040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solidFill>
                  <a:schemeClr val="bg1"/>
                </a:solidFill>
              </a:rPr>
              <a:t>2019</a:t>
            </a:r>
          </a:p>
        </p:txBody>
      </p:sp>
      <p:sp>
        <p:nvSpPr>
          <p:cNvPr id="15" name="Прямокутник 14"/>
          <p:cNvSpPr/>
          <p:nvPr/>
        </p:nvSpPr>
        <p:spPr>
          <a:xfrm>
            <a:off x="1909396" y="356052"/>
            <a:ext cx="46362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/>
              <a:t>БЛАГОДІЙНІ </a:t>
            </a:r>
            <a:r>
              <a:rPr lang="uk-UA" sz="3600" b="1" dirty="0" smtClean="0"/>
              <a:t>ПРОЄКТИ</a:t>
            </a:r>
            <a:endParaRPr lang="uk-UA" sz="1600" b="1" dirty="0"/>
          </a:p>
        </p:txBody>
      </p:sp>
      <p:sp>
        <p:nvSpPr>
          <p:cNvPr id="13" name="Прямокутник 12"/>
          <p:cNvSpPr/>
          <p:nvPr/>
        </p:nvSpPr>
        <p:spPr>
          <a:xfrm>
            <a:off x="2434788" y="1926869"/>
            <a:ext cx="64479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050505"/>
                </a:solidFill>
                <a:latin typeface="Segoe UI Historic" panose="020B0502040204020203" pitchFamily="34" charset="0"/>
              </a:rPr>
              <a:t>Понад</a:t>
            </a:r>
            <a:r>
              <a:rPr lang="uk-UA" sz="3200" dirty="0" smtClean="0">
                <a:solidFill>
                  <a:srgbClr val="050505"/>
                </a:solidFill>
                <a:latin typeface="Segoe UI Historic" panose="020B0502040204020203" pitchFamily="34" charset="0"/>
              </a:rPr>
              <a:t> </a:t>
            </a:r>
            <a:r>
              <a:rPr lang="uk-UA" sz="6600" b="1" dirty="0" smtClean="0">
                <a:solidFill>
                  <a:srgbClr val="005D9B"/>
                </a:solidFill>
                <a:latin typeface="Segoe UI Historic" panose="020B0502040204020203" pitchFamily="34" charset="0"/>
              </a:rPr>
              <a:t>200 000 грн.</a:t>
            </a:r>
            <a:r>
              <a:rPr lang="en-US" sz="6600" b="1" dirty="0" smtClean="0">
                <a:solidFill>
                  <a:srgbClr val="005D9B"/>
                </a:solidFill>
                <a:latin typeface="Segoe UI Historic" panose="020B0502040204020203" pitchFamily="34" charset="0"/>
              </a:rPr>
              <a:t> </a:t>
            </a:r>
            <a:endParaRPr lang="uk-UA" sz="4400" b="1" dirty="0"/>
          </a:p>
        </p:txBody>
      </p:sp>
      <p:sp>
        <p:nvSpPr>
          <p:cNvPr id="29" name="Овал 28"/>
          <p:cNvSpPr/>
          <p:nvPr/>
        </p:nvSpPr>
        <p:spPr>
          <a:xfrm>
            <a:off x="772727" y="180537"/>
            <a:ext cx="1045141" cy="10232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/>
              <a:t>3</a:t>
            </a:r>
          </a:p>
        </p:txBody>
      </p:sp>
      <p:sp>
        <p:nvSpPr>
          <p:cNvPr id="14" name="Прямокутник 13"/>
          <p:cNvSpPr/>
          <p:nvPr/>
        </p:nvSpPr>
        <p:spPr>
          <a:xfrm>
            <a:off x="5092131" y="3012602"/>
            <a:ext cx="55699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latin typeface="Segoe UI Historic" panose="020B0502040204020203" pitchFamily="34" charset="0"/>
              </a:rPr>
              <a:t>передано благодійним фондам</a:t>
            </a:r>
            <a:endParaRPr lang="uk-UA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033" y="3526679"/>
            <a:ext cx="2731883" cy="27318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8543" y="3870907"/>
            <a:ext cx="2437505" cy="243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8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5" name="Прямокутник 24"/>
          <p:cNvSpPr/>
          <p:nvPr/>
        </p:nvSpPr>
        <p:spPr>
          <a:xfrm>
            <a:off x="2191595" y="78281"/>
            <a:ext cx="46362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/>
              <a:t>БЛАГОДІЙНІ ПРОЄКТИ</a:t>
            </a:r>
            <a:endParaRPr lang="uk-UA" sz="16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191595" y="566994"/>
            <a:ext cx="5997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5D9B"/>
                </a:solidFill>
              </a:rPr>
              <a:t>Спорт заради перемоги  </a:t>
            </a:r>
            <a:r>
              <a:rPr lang="en-US" sz="2800" b="1" dirty="0" smtClean="0">
                <a:solidFill>
                  <a:srgbClr val="005D9B"/>
                </a:solidFill>
              </a:rPr>
              <a:t>#SPORT2WIN</a:t>
            </a:r>
            <a:endParaRPr lang="uk-UA" sz="2800" b="1" dirty="0" smtClean="0">
              <a:solidFill>
                <a:srgbClr val="005D9B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/>
          <a:srcRect t="3853" b="-541"/>
          <a:stretch/>
        </p:blipFill>
        <p:spPr>
          <a:xfrm>
            <a:off x="7680498" y="995173"/>
            <a:ext cx="4439853" cy="5544111"/>
          </a:xfrm>
          <a:prstGeom prst="rect">
            <a:avLst/>
          </a:prstGeom>
        </p:spPr>
      </p:pic>
      <p:sp>
        <p:nvSpPr>
          <p:cNvPr id="31" name="Прямокутник 30"/>
          <p:cNvSpPr/>
          <p:nvPr/>
        </p:nvSpPr>
        <p:spPr>
          <a:xfrm>
            <a:off x="1440420" y="1522526"/>
            <a:ext cx="645502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/>
              <a:t>У серію заходів </a:t>
            </a:r>
            <a:r>
              <a:rPr lang="uk-UA" sz="2400" dirty="0" smtClean="0"/>
              <a:t>входили: </a:t>
            </a:r>
            <a:endParaRPr lang="uk-UA" sz="2400" dirty="0"/>
          </a:p>
          <a:p>
            <a:r>
              <a:rPr lang="uk-UA" sz="3200" b="1" dirty="0" smtClean="0">
                <a:solidFill>
                  <a:srgbClr val="005D9B"/>
                </a:solidFill>
              </a:rPr>
              <a:t>✅</a:t>
            </a:r>
            <a:r>
              <a:rPr lang="uk-UA" sz="2400" b="1" dirty="0" smtClean="0">
                <a:solidFill>
                  <a:srgbClr val="005D9B"/>
                </a:solidFill>
              </a:rPr>
              <a:t> </a:t>
            </a:r>
            <a:r>
              <a:rPr lang="uk-UA" sz="2400" dirty="0" smtClean="0"/>
              <a:t>відкриті </a:t>
            </a:r>
            <a:r>
              <a:rPr lang="uk-UA" sz="2400" dirty="0"/>
              <a:t>функціональні тренування</a:t>
            </a:r>
            <a:r>
              <a:rPr lang="uk-UA" sz="2400" dirty="0" smtClean="0"/>
              <a:t>;</a:t>
            </a:r>
          </a:p>
          <a:p>
            <a:endParaRPr lang="uk-UA" sz="2400" dirty="0"/>
          </a:p>
          <a:p>
            <a:r>
              <a:rPr lang="uk-UA" sz="3200" b="1" dirty="0" smtClean="0">
                <a:solidFill>
                  <a:srgbClr val="005D9B"/>
                </a:solidFill>
              </a:rPr>
              <a:t>✅</a:t>
            </a:r>
            <a:r>
              <a:rPr lang="uk-UA" sz="2400" b="1" dirty="0" smtClean="0">
                <a:solidFill>
                  <a:srgbClr val="005D9B"/>
                </a:solidFill>
              </a:rPr>
              <a:t> </a:t>
            </a:r>
            <a:r>
              <a:rPr lang="uk-UA" sz="2400" dirty="0" smtClean="0"/>
              <a:t>розминка </a:t>
            </a:r>
            <a:r>
              <a:rPr lang="uk-UA" sz="2400" dirty="0"/>
              <a:t>для працівників </a:t>
            </a:r>
            <a:endParaRPr lang="uk-UA" sz="2400" dirty="0" smtClean="0"/>
          </a:p>
          <a:p>
            <a:r>
              <a:rPr lang="uk-UA" sz="2400" dirty="0" smtClean="0"/>
              <a:t>Львівської міської </a:t>
            </a:r>
            <a:r>
              <a:rPr lang="uk-UA" sz="2400" dirty="0"/>
              <a:t>ради; </a:t>
            </a:r>
            <a:endParaRPr lang="uk-UA" sz="2400" dirty="0" smtClean="0"/>
          </a:p>
          <a:p>
            <a:endParaRPr lang="uk-UA" sz="2400" dirty="0"/>
          </a:p>
          <a:p>
            <a:r>
              <a:rPr lang="uk-UA" sz="3200" b="1" dirty="0" smtClean="0">
                <a:solidFill>
                  <a:srgbClr val="005D9B"/>
                </a:solidFill>
              </a:rPr>
              <a:t>✅</a:t>
            </a:r>
            <a:r>
              <a:rPr lang="uk-UA" sz="2400" b="1" dirty="0" smtClean="0">
                <a:solidFill>
                  <a:srgbClr val="005D9B"/>
                </a:solidFill>
              </a:rPr>
              <a:t> </a:t>
            </a:r>
            <a:r>
              <a:rPr lang="uk-UA" sz="2400" dirty="0" smtClean="0"/>
              <a:t>аукціон</a:t>
            </a:r>
            <a:r>
              <a:rPr lang="uk-UA" sz="2400" dirty="0"/>
              <a:t>, де лотами </a:t>
            </a:r>
            <a:r>
              <a:rPr lang="uk-UA" sz="2400" dirty="0" smtClean="0"/>
              <a:t>були </a:t>
            </a:r>
            <a:r>
              <a:rPr lang="uk-UA" sz="2400" dirty="0"/>
              <a:t>тренування з ДЮСШ Львова та майстер-класи з топовими спортсменами</a:t>
            </a:r>
            <a:r>
              <a:rPr lang="uk-UA" sz="2400" dirty="0" smtClean="0"/>
              <a:t>;</a:t>
            </a:r>
          </a:p>
          <a:p>
            <a:endParaRPr lang="uk-UA" sz="2400" dirty="0"/>
          </a:p>
          <a:p>
            <a:r>
              <a:rPr lang="uk-UA" sz="3200" b="1" dirty="0" smtClean="0">
                <a:solidFill>
                  <a:srgbClr val="005D9B"/>
                </a:solidFill>
              </a:rPr>
              <a:t>✅</a:t>
            </a:r>
            <a:r>
              <a:rPr lang="uk-UA" sz="2400" b="1" dirty="0" smtClean="0">
                <a:solidFill>
                  <a:srgbClr val="005D9B"/>
                </a:solidFill>
              </a:rPr>
              <a:t> </a:t>
            </a:r>
            <a:r>
              <a:rPr lang="uk-UA" sz="2400" dirty="0" smtClean="0"/>
              <a:t>серія </a:t>
            </a:r>
            <a:r>
              <a:rPr lang="uk-UA" sz="2400" dirty="0"/>
              <a:t>лекцій для </a:t>
            </a:r>
            <a:r>
              <a:rPr lang="uk-UA" sz="2400" dirty="0" err="1"/>
              <a:t>стейкхолдерів</a:t>
            </a:r>
            <a:r>
              <a:rPr lang="uk-UA" sz="2400" dirty="0"/>
              <a:t> спортивної галузі.</a:t>
            </a:r>
          </a:p>
        </p:txBody>
      </p:sp>
      <p:sp>
        <p:nvSpPr>
          <p:cNvPr id="34" name="Овал 33"/>
          <p:cNvSpPr/>
          <p:nvPr/>
        </p:nvSpPr>
        <p:spPr>
          <a:xfrm>
            <a:off x="772727" y="180537"/>
            <a:ext cx="1045141" cy="10232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0681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-1" y="-3670"/>
            <a:ext cx="12181490" cy="6861670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2087313" y="178194"/>
            <a:ext cx="46362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/>
              <a:t>БЛАГОДІЙНІ ПРОЄКТИ</a:t>
            </a:r>
            <a:endParaRPr lang="uk-UA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130651" y="693643"/>
            <a:ext cx="84737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rgbClr val="005D9B"/>
                </a:solidFill>
              </a:rPr>
              <a:t>Благодійний</a:t>
            </a:r>
            <a:r>
              <a:rPr lang="ru-RU" sz="2800" b="1" dirty="0" smtClean="0">
                <a:solidFill>
                  <a:srgbClr val="005D9B"/>
                </a:solidFill>
              </a:rPr>
              <a:t> сеанс </a:t>
            </a:r>
            <a:r>
              <a:rPr lang="ru-RU" sz="2800" b="1" dirty="0" err="1" smtClean="0">
                <a:solidFill>
                  <a:srgbClr val="005D9B"/>
                </a:solidFill>
              </a:rPr>
              <a:t>одночасної</a:t>
            </a:r>
            <a:r>
              <a:rPr lang="ru-RU" sz="2800" b="1" dirty="0" smtClean="0">
                <a:solidFill>
                  <a:srgbClr val="005D9B"/>
                </a:solidFill>
              </a:rPr>
              <a:t> </a:t>
            </a:r>
            <a:r>
              <a:rPr lang="ru-RU" sz="2800" b="1" dirty="0" err="1" smtClean="0">
                <a:solidFill>
                  <a:srgbClr val="005D9B"/>
                </a:solidFill>
              </a:rPr>
              <a:t>гри</a:t>
            </a:r>
            <a:r>
              <a:rPr lang="ru-RU" sz="2800" b="1" dirty="0" smtClean="0">
                <a:solidFill>
                  <a:srgbClr val="005D9B"/>
                </a:solidFill>
              </a:rPr>
              <a:t> до </a:t>
            </a:r>
          </a:p>
          <a:p>
            <a:r>
              <a:rPr lang="ru-RU" sz="2800" b="1" dirty="0" err="1" smtClean="0">
                <a:solidFill>
                  <a:srgbClr val="005D9B"/>
                </a:solidFill>
              </a:rPr>
              <a:t>Міжнародного</a:t>
            </a:r>
            <a:r>
              <a:rPr lang="ru-RU" sz="2800" b="1" dirty="0" smtClean="0">
                <a:solidFill>
                  <a:srgbClr val="005D9B"/>
                </a:solidFill>
              </a:rPr>
              <a:t> дня </a:t>
            </a:r>
            <a:r>
              <a:rPr lang="ru-RU" sz="2800" b="1" dirty="0" err="1" smtClean="0">
                <a:solidFill>
                  <a:srgbClr val="005D9B"/>
                </a:solidFill>
              </a:rPr>
              <a:t>шахів</a:t>
            </a:r>
            <a:endParaRPr lang="uk-UA" sz="2800" b="1" dirty="0" smtClean="0">
              <a:solidFill>
                <a:srgbClr val="005D9B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72926"/>
            <a:ext cx="3181393" cy="20899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394" y="4875576"/>
            <a:ext cx="3084500" cy="20528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191565" y="4872926"/>
            <a:ext cx="3000435" cy="199687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5894" y="4875576"/>
            <a:ext cx="2988089" cy="1991573"/>
          </a:xfrm>
          <a:prstGeom prst="rect">
            <a:avLst/>
          </a:prstGeom>
        </p:spPr>
      </p:pic>
      <p:sp>
        <p:nvSpPr>
          <p:cNvPr id="14" name="Прямокутник 13"/>
          <p:cNvSpPr/>
          <p:nvPr/>
        </p:nvSpPr>
        <p:spPr>
          <a:xfrm>
            <a:off x="302570" y="2092486"/>
            <a:ext cx="954573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/>
              <a:t>Сеанс </a:t>
            </a:r>
            <a:r>
              <a:rPr lang="uk-UA" sz="2800" dirty="0"/>
              <a:t>одночасної гри з кращими шахістами Львова </a:t>
            </a:r>
            <a:r>
              <a:rPr lang="uk-UA" sz="2800" dirty="0" smtClean="0"/>
              <a:t>відбувся у Міжнародний день шахів. Всі охочі змогли позмагатись з міжнародним </a:t>
            </a:r>
            <a:r>
              <a:rPr lang="uk-UA" sz="2800" dirty="0" err="1" smtClean="0"/>
              <a:t>гройсмейстером</a:t>
            </a:r>
            <a:r>
              <a:rPr lang="uk-UA" sz="2800" dirty="0" smtClean="0"/>
              <a:t> </a:t>
            </a:r>
            <a:r>
              <a:rPr lang="uk-UA" sz="2800" b="1" dirty="0" smtClean="0"/>
              <a:t>Олександром </a:t>
            </a:r>
            <a:r>
              <a:rPr lang="uk-UA" sz="2800" b="1" dirty="0" err="1"/>
              <a:t>Бєлявським</a:t>
            </a:r>
            <a:r>
              <a:rPr lang="uk-UA" sz="2800" b="1" dirty="0"/>
              <a:t> </a:t>
            </a:r>
            <a:r>
              <a:rPr lang="uk-UA" sz="2800" dirty="0" smtClean="0"/>
              <a:t>та чемпіонкою світу </a:t>
            </a:r>
            <a:r>
              <a:rPr lang="uk-UA" sz="2800" b="1" dirty="0" smtClean="0"/>
              <a:t>Наталією Буксою</a:t>
            </a:r>
            <a:r>
              <a:rPr lang="uk-UA" sz="2800" dirty="0" smtClean="0"/>
              <a:t>.</a:t>
            </a:r>
            <a:endParaRPr lang="uk-UA" sz="2800" dirty="0"/>
          </a:p>
        </p:txBody>
      </p:sp>
      <p:sp>
        <p:nvSpPr>
          <p:cNvPr id="18" name="Овал 17"/>
          <p:cNvSpPr/>
          <p:nvPr/>
        </p:nvSpPr>
        <p:spPr>
          <a:xfrm>
            <a:off x="772727" y="180537"/>
            <a:ext cx="1045141" cy="10232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/>
              <a:t>3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8304" y="2163199"/>
            <a:ext cx="2379617" cy="237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7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582"/>
            <a:ext cx="12192000" cy="6859735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239839" y="170621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927086" y="247718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4512449" y="4560885"/>
            <a:ext cx="8607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6545602" y="4558137"/>
            <a:ext cx="7040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solidFill>
                  <a:schemeClr val="bg1"/>
                </a:solidFill>
              </a:rPr>
              <a:t>2018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8527623" y="4546060"/>
            <a:ext cx="7040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solidFill>
                  <a:schemeClr val="bg1"/>
                </a:solidFill>
              </a:rPr>
              <a:t>2019</a:t>
            </a:r>
          </a:p>
        </p:txBody>
      </p:sp>
      <p:sp>
        <p:nvSpPr>
          <p:cNvPr id="15" name="Прямокутник 14"/>
          <p:cNvSpPr/>
          <p:nvPr/>
        </p:nvSpPr>
        <p:spPr>
          <a:xfrm>
            <a:off x="1817868" y="160374"/>
            <a:ext cx="46362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/>
              <a:t>БЛАГОДІЙНІ ПРОЄКТИ</a:t>
            </a:r>
            <a:endParaRPr lang="uk-UA" sz="1600" b="1" dirty="0"/>
          </a:p>
        </p:txBody>
      </p:sp>
      <p:sp>
        <p:nvSpPr>
          <p:cNvPr id="2" name="Прямокутник 1"/>
          <p:cNvSpPr/>
          <p:nvPr/>
        </p:nvSpPr>
        <p:spPr>
          <a:xfrm>
            <a:off x="1863814" y="694655"/>
            <a:ext cx="65452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err="1" smtClean="0">
                <a:solidFill>
                  <a:srgbClr val="005D9B"/>
                </a:solidFill>
              </a:rPr>
              <a:t>Благодійний</a:t>
            </a:r>
            <a:r>
              <a:rPr lang="ru-RU" sz="2800" b="1" dirty="0" smtClean="0">
                <a:solidFill>
                  <a:srgbClr val="005D9B"/>
                </a:solidFill>
              </a:rPr>
              <a:t> </a:t>
            </a:r>
            <a:r>
              <a:rPr lang="ru-RU" sz="2800" b="1" dirty="0" err="1" smtClean="0">
                <a:solidFill>
                  <a:srgbClr val="005D9B"/>
                </a:solidFill>
              </a:rPr>
              <a:t>турнір</a:t>
            </a:r>
            <a:r>
              <a:rPr lang="ru-RU" sz="2800" b="1" dirty="0" smtClean="0">
                <a:solidFill>
                  <a:srgbClr val="005D9B"/>
                </a:solidFill>
              </a:rPr>
              <a:t> </a:t>
            </a:r>
          </a:p>
          <a:p>
            <a:pPr lvl="0"/>
            <a:r>
              <a:rPr lang="ru-RU" sz="2800" b="1" dirty="0" smtClean="0">
                <a:solidFill>
                  <a:srgbClr val="005D9B"/>
                </a:solidFill>
              </a:rPr>
              <a:t>«</a:t>
            </a:r>
            <a:r>
              <a:rPr lang="en-US" sz="2800" b="1" dirty="0" smtClean="0">
                <a:solidFill>
                  <a:srgbClr val="005D9B"/>
                </a:solidFill>
              </a:rPr>
              <a:t>BASKET BATTLE | 3X3»</a:t>
            </a:r>
            <a:endParaRPr lang="uk-UA" sz="2800" b="1" dirty="0">
              <a:solidFill>
                <a:srgbClr val="005D9B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342" y="2550714"/>
            <a:ext cx="3971552" cy="26431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6879" y="4576369"/>
            <a:ext cx="3912953" cy="26041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3342" y="-38582"/>
            <a:ext cx="3934336" cy="2618409"/>
          </a:xfrm>
          <a:prstGeom prst="rect">
            <a:avLst/>
          </a:prstGeom>
        </p:spPr>
      </p:pic>
      <p:sp>
        <p:nvSpPr>
          <p:cNvPr id="13" name="Прямокутник 12"/>
          <p:cNvSpPr/>
          <p:nvPr/>
        </p:nvSpPr>
        <p:spPr>
          <a:xfrm>
            <a:off x="1459089" y="2098760"/>
            <a:ext cx="693599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solidFill>
                  <a:srgbClr val="050505"/>
                </a:solidFill>
                <a:latin typeface="Segoe UI Historic" panose="020B0502040204020203" pitchFamily="34" charset="0"/>
              </a:rPr>
              <a:t>Благодійний </a:t>
            </a:r>
            <a:r>
              <a:rPr lang="uk-UA" sz="2800" dirty="0">
                <a:solidFill>
                  <a:srgbClr val="050505"/>
                </a:solidFill>
                <a:latin typeface="Segoe UI Historic" panose="020B0502040204020203" pitchFamily="34" charset="0"/>
              </a:rPr>
              <a:t>турнір </a:t>
            </a:r>
            <a:r>
              <a:rPr lang="uk-UA" sz="3200" b="1" dirty="0">
                <a:solidFill>
                  <a:srgbClr val="005D9B"/>
                </a:solidFill>
                <a:latin typeface="Segoe UI Historic" panose="020B0502040204020203" pitchFamily="34" charset="0"/>
              </a:rPr>
              <a:t>«</a:t>
            </a:r>
            <a:r>
              <a:rPr lang="en-US" sz="3200" b="1" dirty="0">
                <a:solidFill>
                  <a:srgbClr val="005D9B"/>
                </a:solidFill>
                <a:latin typeface="Segoe UI Historic" panose="020B0502040204020203" pitchFamily="34" charset="0"/>
              </a:rPr>
              <a:t>Basket Battle | 3x3» </a:t>
            </a:r>
            <a:r>
              <a:rPr lang="uk-UA" sz="2800" dirty="0">
                <a:solidFill>
                  <a:srgbClr val="050505"/>
                </a:solidFill>
                <a:latin typeface="Segoe UI Historic" panose="020B0502040204020203" pitchFamily="34" charset="0"/>
              </a:rPr>
              <a:t>серед працівників та депутатів Львівської міської ради. </a:t>
            </a:r>
            <a:endParaRPr lang="uk-UA" sz="2800" dirty="0"/>
          </a:p>
        </p:txBody>
      </p:sp>
      <p:sp>
        <p:nvSpPr>
          <p:cNvPr id="29" name="Овал 28"/>
          <p:cNvSpPr/>
          <p:nvPr/>
        </p:nvSpPr>
        <p:spPr>
          <a:xfrm>
            <a:off x="772727" y="180537"/>
            <a:ext cx="1045141" cy="10232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/>
              <a:t>3</a:t>
            </a:r>
          </a:p>
        </p:txBody>
      </p:sp>
      <p:sp>
        <p:nvSpPr>
          <p:cNvPr id="14" name="Прямокутник 13"/>
          <p:cNvSpPr/>
          <p:nvPr/>
        </p:nvSpPr>
        <p:spPr>
          <a:xfrm>
            <a:off x="1459089" y="3995308"/>
            <a:ext cx="6754883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005D9B"/>
                </a:solidFill>
                <a:latin typeface="Segoe UI Historic" panose="020B0502040204020203" pitchFamily="34" charset="0"/>
              </a:rPr>
              <a:t>Головна </a:t>
            </a:r>
            <a:r>
              <a:rPr lang="uk-UA" sz="3200" b="1" dirty="0" smtClean="0">
                <a:solidFill>
                  <a:srgbClr val="005D9B"/>
                </a:solidFill>
                <a:latin typeface="Segoe UI Historic" panose="020B0502040204020203" pitchFamily="34" charset="0"/>
              </a:rPr>
              <a:t>мета </a:t>
            </a:r>
            <a:r>
              <a:rPr lang="uk-UA" sz="2800" dirty="0">
                <a:solidFill>
                  <a:srgbClr val="050505"/>
                </a:solidFill>
                <a:latin typeface="Segoe UI Historic" panose="020B0502040204020203" pitchFamily="34" charset="0"/>
              </a:rPr>
              <a:t>– зібрати кошти для закупівлі необхідного спорядження та обладнання тактичної медицини українським військовим. 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125005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10510" y="-3670"/>
            <a:ext cx="12181490" cy="6861670"/>
          </a:xfrm>
          <a:prstGeom prst="rect">
            <a:avLst/>
          </a:prstGeom>
        </p:spPr>
      </p:pic>
      <p:sp>
        <p:nvSpPr>
          <p:cNvPr id="20" name="Прямокутник 19"/>
          <p:cNvSpPr/>
          <p:nvPr/>
        </p:nvSpPr>
        <p:spPr>
          <a:xfrm>
            <a:off x="7803834" y="4515266"/>
            <a:ext cx="7040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solidFill>
                  <a:schemeClr val="bg1"/>
                </a:solidFill>
              </a:rPr>
              <a:t>2019</a:t>
            </a:r>
          </a:p>
        </p:txBody>
      </p:sp>
      <p:sp>
        <p:nvSpPr>
          <p:cNvPr id="10" name="Прямокутник 9"/>
          <p:cNvSpPr/>
          <p:nvPr/>
        </p:nvSpPr>
        <p:spPr>
          <a:xfrm>
            <a:off x="1874621" y="195445"/>
            <a:ext cx="46362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/>
              <a:t>БЛАГОДІЙНІ ПРОЄКТИ</a:t>
            </a:r>
            <a:endParaRPr lang="uk-UA" sz="1600" b="1" dirty="0"/>
          </a:p>
        </p:txBody>
      </p:sp>
      <p:sp>
        <p:nvSpPr>
          <p:cNvPr id="11" name="Прямокутник 10"/>
          <p:cNvSpPr/>
          <p:nvPr/>
        </p:nvSpPr>
        <p:spPr>
          <a:xfrm>
            <a:off x="1930022" y="742240"/>
            <a:ext cx="79193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005D9B"/>
                </a:solidFill>
              </a:rPr>
              <a:t>«ВІКТОР ЧУКАРІН. СТОРІЧЧЯ</a:t>
            </a:r>
            <a:r>
              <a:rPr lang="ru-RU" sz="2800" b="1" dirty="0" smtClean="0">
                <a:solidFill>
                  <a:srgbClr val="005D9B"/>
                </a:solidFill>
              </a:rPr>
              <a:t>»</a:t>
            </a:r>
            <a:endParaRPr lang="uk-UA" sz="2800" b="1" dirty="0">
              <a:solidFill>
                <a:srgbClr val="005D9B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51077"/>
            <a:ext cx="3702957" cy="23947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7873" y="4151076"/>
            <a:ext cx="3673617" cy="239478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/>
          <a:srcRect l="1342" r="1352"/>
          <a:stretch/>
        </p:blipFill>
        <p:spPr>
          <a:xfrm>
            <a:off x="4238788" y="4399232"/>
            <a:ext cx="3703914" cy="1898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Овал 24"/>
          <p:cNvSpPr/>
          <p:nvPr/>
        </p:nvSpPr>
        <p:spPr>
          <a:xfrm>
            <a:off x="772727" y="180537"/>
            <a:ext cx="1045141" cy="10232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/>
              <a:t>3</a:t>
            </a:r>
          </a:p>
        </p:txBody>
      </p:sp>
      <p:sp>
        <p:nvSpPr>
          <p:cNvPr id="16" name="Прямокутник 15"/>
          <p:cNvSpPr/>
          <p:nvPr/>
        </p:nvSpPr>
        <p:spPr>
          <a:xfrm>
            <a:off x="1450878" y="1750605"/>
            <a:ext cx="930075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/>
              <a:t>За період прокату стрічку </a:t>
            </a:r>
            <a:r>
              <a:rPr lang="uk-UA" sz="2800" dirty="0"/>
              <a:t>переглянуло </a:t>
            </a:r>
            <a:r>
              <a:rPr lang="uk-UA" sz="2800" dirty="0" smtClean="0"/>
              <a:t>більше </a:t>
            </a:r>
            <a:r>
              <a:rPr lang="uk-UA" sz="3600" b="1" dirty="0" smtClean="0">
                <a:solidFill>
                  <a:srgbClr val="FFC000"/>
                </a:solidFill>
              </a:rPr>
              <a:t>1 </a:t>
            </a:r>
            <a:r>
              <a:rPr lang="uk-UA" sz="3600" b="1" dirty="0">
                <a:solidFill>
                  <a:srgbClr val="FFC000"/>
                </a:solidFill>
              </a:rPr>
              <a:t>000 </a:t>
            </a:r>
            <a:r>
              <a:rPr lang="uk-UA" sz="2800" dirty="0"/>
              <a:t>осіб та </a:t>
            </a:r>
            <a:r>
              <a:rPr lang="uk-UA" sz="2800" dirty="0" smtClean="0"/>
              <a:t>зібрано понад  </a:t>
            </a:r>
            <a:r>
              <a:rPr lang="uk-UA" sz="3600" b="1" dirty="0" smtClean="0">
                <a:solidFill>
                  <a:srgbClr val="FFC000"/>
                </a:solidFill>
              </a:rPr>
              <a:t>40 000</a:t>
            </a:r>
            <a:r>
              <a:rPr lang="uk-UA" sz="2800" dirty="0" smtClean="0"/>
              <a:t> </a:t>
            </a:r>
            <a:r>
              <a:rPr lang="uk-UA" sz="2800" dirty="0"/>
              <a:t>гривень! Усі кошти було передано БФ «</a:t>
            </a:r>
            <a:r>
              <a:rPr lang="uk-UA" sz="2800" dirty="0" err="1"/>
              <a:t>Куровських</a:t>
            </a:r>
            <a:r>
              <a:rPr lang="uk-UA" sz="2800" dirty="0"/>
              <a:t>» на закупівлю пікапів для ЗСУ!</a:t>
            </a:r>
          </a:p>
        </p:txBody>
      </p:sp>
    </p:spTree>
    <p:extLst>
      <p:ext uri="{BB962C8B-B14F-4D97-AF65-F5344CB8AC3E}">
        <p14:creationId xmlns:p14="http://schemas.microsoft.com/office/powerpoint/2010/main" val="301589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10510" y="7937"/>
            <a:ext cx="12181490" cy="6861670"/>
          </a:xfrm>
          <a:prstGeom prst="rect">
            <a:avLst/>
          </a:prstGeom>
        </p:spPr>
      </p:pic>
      <p:sp>
        <p:nvSpPr>
          <p:cNvPr id="15" name="Прямокутник 14"/>
          <p:cNvSpPr/>
          <p:nvPr/>
        </p:nvSpPr>
        <p:spPr>
          <a:xfrm>
            <a:off x="3432891" y="4732430"/>
            <a:ext cx="7210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16" name="Прямокутник 15"/>
          <p:cNvSpPr/>
          <p:nvPr/>
        </p:nvSpPr>
        <p:spPr>
          <a:xfrm>
            <a:off x="5321352" y="4732430"/>
            <a:ext cx="7187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bg1"/>
                </a:solidFill>
              </a:rPr>
              <a:t>201</a:t>
            </a:r>
            <a:r>
              <a:rPr lang="en-US" sz="2000" b="1" dirty="0">
                <a:solidFill>
                  <a:schemeClr val="bg1"/>
                </a:solidFill>
              </a:rPr>
              <a:t>8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7" name="Прямокутник 16"/>
          <p:cNvSpPr/>
          <p:nvPr/>
        </p:nvSpPr>
        <p:spPr>
          <a:xfrm>
            <a:off x="7278494" y="4732430"/>
            <a:ext cx="797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bg1"/>
                </a:solidFill>
              </a:rPr>
              <a:t>201</a:t>
            </a:r>
            <a:r>
              <a:rPr lang="en-US" sz="2000" b="1" dirty="0">
                <a:solidFill>
                  <a:schemeClr val="bg1"/>
                </a:solidFill>
              </a:rPr>
              <a:t>9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30" name="Прямокутник 29"/>
          <p:cNvSpPr/>
          <p:nvPr/>
        </p:nvSpPr>
        <p:spPr>
          <a:xfrm>
            <a:off x="5019885" y="4225305"/>
            <a:ext cx="7230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bg1"/>
                </a:solidFill>
              </a:rPr>
              <a:t>2018</a:t>
            </a:r>
          </a:p>
        </p:txBody>
      </p:sp>
      <p:sp>
        <p:nvSpPr>
          <p:cNvPr id="36" name="Прямокутник 35"/>
          <p:cNvSpPr/>
          <p:nvPr/>
        </p:nvSpPr>
        <p:spPr>
          <a:xfrm>
            <a:off x="5010842" y="4470069"/>
            <a:ext cx="7230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bg1"/>
                </a:solidFill>
              </a:rPr>
              <a:t>2018</a:t>
            </a:r>
          </a:p>
        </p:txBody>
      </p:sp>
      <p:sp>
        <p:nvSpPr>
          <p:cNvPr id="23" name="Прямокутник 22"/>
          <p:cNvSpPr/>
          <p:nvPr/>
        </p:nvSpPr>
        <p:spPr>
          <a:xfrm>
            <a:off x="1958881" y="207345"/>
            <a:ext cx="51250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 smtClean="0"/>
              <a:t>БЛАГОДІЙНІ ПРОЄКТИ</a:t>
            </a:r>
            <a:endParaRPr lang="uk-UA" b="1" dirty="0"/>
          </a:p>
        </p:txBody>
      </p:sp>
      <p:sp>
        <p:nvSpPr>
          <p:cNvPr id="22" name="Прямокутник 21"/>
          <p:cNvSpPr/>
          <p:nvPr/>
        </p:nvSpPr>
        <p:spPr>
          <a:xfrm>
            <a:off x="1958881" y="730466"/>
            <a:ext cx="77783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srgbClr val="005D9B"/>
                </a:solidFill>
              </a:rPr>
              <a:t>BUSINESS </a:t>
            </a:r>
            <a:r>
              <a:rPr lang="en-US" sz="2400" b="1" dirty="0">
                <a:solidFill>
                  <a:srgbClr val="005D9B"/>
                </a:solidFill>
              </a:rPr>
              <a:t>DRAGONS CUP: </a:t>
            </a:r>
            <a:r>
              <a:rPr lang="ru-RU" sz="2400" b="1" dirty="0">
                <a:solidFill>
                  <a:srgbClr val="005D9B"/>
                </a:solidFill>
              </a:rPr>
              <a:t>ГРОШІ – ДЛЯ АРМІЇ, ЕМОЦІЇ – ДЛЯ </a:t>
            </a:r>
            <a:r>
              <a:rPr lang="ru-RU" sz="2400" b="1" dirty="0" smtClean="0">
                <a:solidFill>
                  <a:srgbClr val="005D9B"/>
                </a:solidFill>
              </a:rPr>
              <a:t>КОМАНД</a:t>
            </a:r>
            <a:endParaRPr lang="ru-RU" sz="2400" b="1" dirty="0">
              <a:solidFill>
                <a:srgbClr val="005D9B"/>
              </a:solidFill>
            </a:endParaRPr>
          </a:p>
        </p:txBody>
      </p:sp>
      <p:pic>
        <p:nvPicPr>
          <p:cNvPr id="10244" name="Picture 4" descr="May be an image of 1 person and outdoo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" y="3997538"/>
            <a:ext cx="4605034" cy="261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7595" y="3997540"/>
            <a:ext cx="3924405" cy="26117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5518" y="3997539"/>
            <a:ext cx="3802152" cy="2611799"/>
          </a:xfrm>
          <a:prstGeom prst="rect">
            <a:avLst/>
          </a:prstGeom>
        </p:spPr>
      </p:pic>
      <p:sp>
        <p:nvSpPr>
          <p:cNvPr id="27" name="Овал 26"/>
          <p:cNvSpPr/>
          <p:nvPr/>
        </p:nvSpPr>
        <p:spPr>
          <a:xfrm>
            <a:off x="772727" y="180537"/>
            <a:ext cx="1045141" cy="10232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/>
              <a:t>3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68585" l="2935" r="94457">
                        <a14:foregroundMark x1="45326" y1="46523" x2="45326" y2="46523"/>
                        <a14:foregroundMark x1="47283" y1="45803" x2="47283" y2="45803"/>
                        <a14:foregroundMark x1="58804" y1="44844" x2="58804" y2="44844"/>
                        <a14:foregroundMark x1="66196" y1="45564" x2="66196" y2="45564"/>
                        <a14:foregroundMark x1="69022" y1="45564" x2="69022" y2="45564"/>
                        <a14:foregroundMark x1="76087" y1="41247" x2="76087" y2="41247"/>
                        <a14:backgroundMark x1="10543" y1="7674" x2="10543" y2="7674"/>
                        <a14:backgroundMark x1="15000" y1="5995" x2="15000" y2="5995"/>
                        <a14:backgroundMark x1="16413" y1="39329" x2="16413" y2="39329"/>
                        <a14:backgroundMark x1="17174" y1="44365" x2="17174" y2="44365"/>
                        <a14:backgroundMark x1="8478" y1="14149" x2="8478" y2="14149"/>
                        <a14:backgroundMark x1="40543" y1="6715" x2="40543" y2="6715"/>
                        <a14:backgroundMark x1="34348" y1="9353" x2="34348" y2="9353"/>
                        <a14:backgroundMark x1="30543" y1="5276" x2="30543" y2="5276"/>
                        <a14:backgroundMark x1="40761" y1="18945" x2="40761" y2="18945"/>
                        <a14:backgroundMark x1="31196" y1="34772" x2="31196" y2="34772"/>
                        <a14:backgroundMark x1="42717" y1="32854" x2="42717" y2="32854"/>
                        <a14:backgroundMark x1="45326" y1="38849" x2="45326" y2="38849"/>
                        <a14:backgroundMark x1="47609" y1="21343" x2="47609" y2="21343"/>
                        <a14:backgroundMark x1="46630" y1="13189" x2="46630" y2="13189"/>
                        <a14:backgroundMark x1="55652" y1="7194" x2="55652" y2="7194"/>
                        <a14:backgroundMark x1="89130" y1="3597" x2="89130" y2="3597"/>
                        <a14:backgroundMark x1="80870" y1="4796" x2="80870" y2="4796"/>
                        <a14:backgroundMark x1="78370" y1="18705" x2="78370" y2="18705"/>
                        <a14:backgroundMark x1="72935" y1="17986" x2="72935" y2="17986"/>
                        <a14:backgroundMark x1="65326" y1="19904" x2="65326" y2="19904"/>
                        <a14:backgroundMark x1="59674" y1="14628" x2="59674" y2="14628"/>
                        <a14:backgroundMark x1="55000" y1="17026" x2="55000" y2="17026"/>
                        <a14:backgroundMark x1="50978" y1="11511" x2="50978" y2="11511"/>
                        <a14:backgroundMark x1="63913" y1="7194" x2="63913" y2="7194"/>
                        <a14:backgroundMark x1="66522" y1="13189" x2="66522" y2="13189"/>
                        <a14:backgroundMark x1="71739" y1="12470" x2="71739" y2="12470"/>
                        <a14:backgroundMark x1="31630" y1="38609" x2="31630" y2="38609"/>
                        <a14:backgroundMark x1="31196" y1="28537" x2="31196" y2="28537"/>
                        <a14:backgroundMark x1="27174" y1="34772" x2="27174" y2="34772"/>
                        <a14:backgroundMark x1="58261" y1="29257" x2="58261" y2="29257"/>
                        <a14:backgroundMark x1="56087" y1="35492" x2="56087" y2="35492"/>
                        <a14:backgroundMark x1="67174" y1="31415" x2="67174" y2="31415"/>
                        <a14:backgroundMark x1="66413" y1="27578" x2="66413" y2="27578"/>
                        <a14:backgroundMark x1="66413" y1="33813" x2="66413" y2="33813"/>
                        <a14:backgroundMark x1="69239" y1="33813" x2="69239" y2="33813"/>
                        <a14:backgroundMark x1="65978" y1="40528" x2="65978" y2="40528"/>
                        <a14:backgroundMark x1="64348" y1="35252" x2="64348" y2="35252"/>
                        <a14:backgroundMark x1="59674" y1="33813" x2="59674" y2="33813"/>
                        <a14:backgroundMark x1="56739" y1="40528" x2="56739" y2="40528"/>
                        <a14:backgroundMark x1="56630" y1="32134" x2="56630" y2="32134"/>
                        <a14:backgroundMark x1="48152" y1="39568" x2="48152" y2="39568"/>
                        <a14:backgroundMark x1="45109" y1="41007" x2="45109" y2="41007"/>
                        <a14:backgroundMark x1="57826" y1="41007" x2="57826" y2="41007"/>
                        <a14:backgroundMark x1="67500" y1="40528" x2="67500" y2="405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58015" y="306803"/>
            <a:ext cx="2419194" cy="1096526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155575" y="1698190"/>
            <a:ext cx="104540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rgbClr val="050505"/>
                </a:solidFill>
                <a:latin typeface="Segoe UI Historic" panose="020B0502040204020203" pitchFamily="34" charset="0"/>
              </a:rPr>
              <a:t>Участь взяли </a:t>
            </a:r>
            <a:r>
              <a:rPr lang="uk-UA" sz="2400" dirty="0" smtClean="0">
                <a:solidFill>
                  <a:srgbClr val="050505"/>
                </a:solidFill>
                <a:latin typeface="Segoe UI Historic" panose="020B0502040204020203" pitchFamily="34" charset="0"/>
              </a:rPr>
              <a:t>аматорські команди, </a:t>
            </a:r>
            <a:r>
              <a:rPr lang="uk-UA" sz="2400" dirty="0">
                <a:solidFill>
                  <a:srgbClr val="050505"/>
                </a:solidFill>
                <a:latin typeface="Segoe UI Historic" panose="020B0502040204020203" pitchFamily="34" charset="0"/>
              </a:rPr>
              <a:t>які представляли бізнес-компанії Львова: </a:t>
            </a:r>
            <a:endParaRPr lang="uk-UA" sz="2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584" y="2493792"/>
            <a:ext cx="1580583" cy="907767"/>
          </a:xfrm>
          <a:prstGeom prst="rect">
            <a:avLst/>
          </a:prstGeom>
        </p:spPr>
      </p:pic>
      <p:sp>
        <p:nvSpPr>
          <p:cNvPr id="10" name="AutoShape 10" descr="SHOco. — Мистецтво десерту - SHOco. — Мистецтво десерт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1405" y="2149446"/>
            <a:ext cx="1455592" cy="12623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/>
          <a:srcRect b="9434"/>
          <a:stretch/>
        </p:blipFill>
        <p:spPr>
          <a:xfrm>
            <a:off x="3793439" y="2144151"/>
            <a:ext cx="1833401" cy="166043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62714" y="2312255"/>
            <a:ext cx="1714500" cy="108585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23130" y="2260133"/>
            <a:ext cx="2372580" cy="142847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95710" y="2505972"/>
            <a:ext cx="1905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1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"/>
            <a:ext cx="12192000" cy="6858217"/>
          </a:xfrm>
          <a:prstGeom prst="rect">
            <a:avLst/>
          </a:prstGeom>
        </p:spPr>
      </p:pic>
      <p:sp>
        <p:nvSpPr>
          <p:cNvPr id="16" name="Прямокутник 15"/>
          <p:cNvSpPr/>
          <p:nvPr/>
        </p:nvSpPr>
        <p:spPr>
          <a:xfrm>
            <a:off x="4588238" y="4427766"/>
            <a:ext cx="8013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bg1"/>
                </a:solidFill>
              </a:rPr>
              <a:t>2019</a:t>
            </a:r>
          </a:p>
        </p:txBody>
      </p:sp>
      <p:sp>
        <p:nvSpPr>
          <p:cNvPr id="20" name="Прямокутник 19"/>
          <p:cNvSpPr/>
          <p:nvPr/>
        </p:nvSpPr>
        <p:spPr>
          <a:xfrm>
            <a:off x="9553555" y="4628541"/>
            <a:ext cx="6750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164</a:t>
            </a:r>
          </a:p>
        </p:txBody>
      </p:sp>
      <p:sp>
        <p:nvSpPr>
          <p:cNvPr id="40" name="Прямокутник 39"/>
          <p:cNvSpPr/>
          <p:nvPr/>
        </p:nvSpPr>
        <p:spPr>
          <a:xfrm>
            <a:off x="1734219" y="4066789"/>
            <a:ext cx="7230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42" name="Прямокутник 41"/>
          <p:cNvSpPr/>
          <p:nvPr/>
        </p:nvSpPr>
        <p:spPr>
          <a:xfrm>
            <a:off x="4004927" y="4066789"/>
            <a:ext cx="7230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bg1"/>
                </a:solidFill>
              </a:rPr>
              <a:t>2018</a:t>
            </a:r>
          </a:p>
        </p:txBody>
      </p:sp>
      <p:sp>
        <p:nvSpPr>
          <p:cNvPr id="44" name="Прямокутник 43"/>
          <p:cNvSpPr/>
          <p:nvPr/>
        </p:nvSpPr>
        <p:spPr>
          <a:xfrm>
            <a:off x="6141539" y="4066789"/>
            <a:ext cx="7230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bg1"/>
                </a:solidFill>
              </a:rPr>
              <a:t>2019</a:t>
            </a:r>
          </a:p>
        </p:txBody>
      </p:sp>
      <p:sp>
        <p:nvSpPr>
          <p:cNvPr id="13" name="Прямокутник 12"/>
          <p:cNvSpPr/>
          <p:nvPr/>
        </p:nvSpPr>
        <p:spPr>
          <a:xfrm>
            <a:off x="1956302" y="171791"/>
            <a:ext cx="35787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/>
              <a:t>НОВІ ІНІЦІАТИВИ</a:t>
            </a:r>
            <a:endParaRPr lang="uk-UA" sz="1600" b="1" dirty="0"/>
          </a:p>
        </p:txBody>
      </p:sp>
      <p:sp>
        <p:nvSpPr>
          <p:cNvPr id="14" name="Прямокутник 13"/>
          <p:cNvSpPr/>
          <p:nvPr/>
        </p:nvSpPr>
        <p:spPr>
          <a:xfrm>
            <a:off x="1948538" y="759750"/>
            <a:ext cx="76580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800" b="1" dirty="0">
                <a:solidFill>
                  <a:srgbClr val="005D9B"/>
                </a:solidFill>
              </a:rPr>
              <a:t>Львівські спортивні шкільні ліги</a:t>
            </a:r>
            <a:endParaRPr lang="ru-RU" sz="2800" b="1" dirty="0">
              <a:solidFill>
                <a:srgbClr val="005D9B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724" b="81909" l="25667" r="80667">
                        <a14:foregroundMark x1="31333" y1="63221" x2="38833" y2="62624"/>
                        <a14:foregroundMark x1="42333" y1="56660" x2="42333" y2="61233"/>
                        <a14:foregroundMark x1="49500" y1="56262" x2="50000" y2="60239"/>
                        <a14:foregroundMark x1="54833" y1="53877" x2="57167" y2="56859"/>
                        <a14:foregroundMark x1="61333" y1="53877" x2="61333" y2="56660"/>
                        <a14:foregroundMark x1="68167" y1="52485" x2="68167" y2="55268"/>
                        <a14:foregroundMark x1="75667" y1="50099" x2="75667" y2="53082"/>
                        <a14:foregroundMark x1="43000" y1="67396" x2="45000" y2="72167"/>
                        <a14:foregroundMark x1="49667" y1="66799" x2="49667" y2="70775"/>
                        <a14:foregroundMark x1="56000" y1="64016" x2="56000" y2="68787"/>
                        <a14:foregroundMark x1="64333" y1="63022" x2="63833" y2="67594"/>
                        <a14:foregroundMark x1="67833" y1="61034" x2="67833" y2="67197"/>
                      </a14:backgroundRemoval>
                    </a14:imgEffect>
                  </a14:imgLayer>
                </a14:imgProps>
              </a:ext>
            </a:extLst>
          </a:blip>
          <a:srcRect l="24570" t="12841" r="16202" b="16997"/>
          <a:stretch/>
        </p:blipFill>
        <p:spPr>
          <a:xfrm>
            <a:off x="9891057" y="78938"/>
            <a:ext cx="2173370" cy="215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Овал 16"/>
          <p:cNvSpPr/>
          <p:nvPr/>
        </p:nvSpPr>
        <p:spPr>
          <a:xfrm>
            <a:off x="772727" y="180537"/>
            <a:ext cx="1045141" cy="10232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/>
              <a:t>4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6066" y="3004083"/>
            <a:ext cx="1533525" cy="1552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3101" y="3004082"/>
            <a:ext cx="1552575" cy="1552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423" l="9653" r="8957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17210" y="3075246"/>
            <a:ext cx="2072767" cy="1552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кутник 10"/>
          <p:cNvSpPr/>
          <p:nvPr/>
        </p:nvSpPr>
        <p:spPr>
          <a:xfrm rot="2572985">
            <a:off x="6490256" y="3053284"/>
            <a:ext cx="1296146" cy="625573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r>
              <a:rPr lang="ru-RU" sz="2000" b="1" dirty="0" smtClean="0">
                <a:solidFill>
                  <a:srgbClr val="FFC000"/>
                </a:solidFill>
              </a:rPr>
              <a:t>ФУТЗАЛ</a:t>
            </a:r>
            <a:r>
              <a:rPr lang="ru-RU" dirty="0" smtClean="0"/>
              <a:t> </a:t>
            </a:r>
            <a:endParaRPr lang="uk-UA" sz="2000" b="1" dirty="0">
              <a:solidFill>
                <a:srgbClr val="005D9B"/>
              </a:solidFill>
            </a:endParaRPr>
          </a:p>
        </p:txBody>
      </p:sp>
      <p:sp>
        <p:nvSpPr>
          <p:cNvPr id="12" name="Прямокутник 11"/>
          <p:cNvSpPr/>
          <p:nvPr/>
        </p:nvSpPr>
        <p:spPr>
          <a:xfrm rot="1911838">
            <a:off x="8672410" y="3054963"/>
            <a:ext cx="1474699" cy="400110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r>
              <a:rPr lang="ru-RU" sz="2000" b="1" dirty="0" smtClean="0">
                <a:solidFill>
                  <a:srgbClr val="FFC000"/>
                </a:solidFill>
              </a:rPr>
              <a:t>БАСКЕТБОЛ</a:t>
            </a:r>
            <a:endParaRPr lang="uk-UA" sz="2000" dirty="0">
              <a:solidFill>
                <a:srgbClr val="FFC000"/>
              </a:solidFill>
            </a:endParaRPr>
          </a:p>
        </p:txBody>
      </p:sp>
      <p:sp>
        <p:nvSpPr>
          <p:cNvPr id="18" name="Прямокутник 17"/>
          <p:cNvSpPr/>
          <p:nvPr/>
        </p:nvSpPr>
        <p:spPr>
          <a:xfrm rot="2611389">
            <a:off x="10770710" y="3166132"/>
            <a:ext cx="1419941" cy="400110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r>
              <a:rPr lang="ru-RU" sz="2000" b="1" dirty="0" smtClean="0">
                <a:solidFill>
                  <a:srgbClr val="FFC000"/>
                </a:solidFill>
              </a:rPr>
              <a:t>ВОЛЕЙБОЛ</a:t>
            </a:r>
            <a:endParaRPr lang="uk-UA" sz="2000" b="1" dirty="0">
              <a:solidFill>
                <a:srgbClr val="FFC000"/>
              </a:solidFill>
            </a:endParaRPr>
          </a:p>
        </p:txBody>
      </p:sp>
      <p:sp>
        <p:nvSpPr>
          <p:cNvPr id="19" name="Прямокутник 18"/>
          <p:cNvSpPr/>
          <p:nvPr/>
        </p:nvSpPr>
        <p:spPr>
          <a:xfrm>
            <a:off x="1724505" y="3530260"/>
            <a:ext cx="24865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</a:rPr>
              <a:t>3</a:t>
            </a:r>
            <a:r>
              <a:rPr lang="en-US" sz="1600" dirty="0" smtClean="0"/>
              <a:t> </a:t>
            </a:r>
            <a:r>
              <a:rPr lang="uk-UA" sz="2800" dirty="0" smtClean="0"/>
              <a:t>види спорту </a:t>
            </a:r>
            <a:endParaRPr lang="uk-UA" dirty="0"/>
          </a:p>
        </p:txBody>
      </p:sp>
      <p:sp>
        <p:nvSpPr>
          <p:cNvPr id="21" name="Прямокутник 20"/>
          <p:cNvSpPr/>
          <p:nvPr/>
        </p:nvSpPr>
        <p:spPr>
          <a:xfrm>
            <a:off x="1749184" y="2535073"/>
            <a:ext cx="28077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 smtClean="0">
                <a:solidFill>
                  <a:srgbClr val="FFC000"/>
                </a:solidFill>
              </a:rPr>
              <a:t>3 </a:t>
            </a:r>
            <a:r>
              <a:rPr lang="uk-UA" sz="2800" dirty="0" smtClean="0"/>
              <a:t>етапи змагань</a:t>
            </a:r>
            <a:endParaRPr lang="uk-UA" dirty="0"/>
          </a:p>
        </p:txBody>
      </p:sp>
      <p:sp>
        <p:nvSpPr>
          <p:cNvPr id="28" name="Прямокутник 27"/>
          <p:cNvSpPr/>
          <p:nvPr/>
        </p:nvSpPr>
        <p:spPr>
          <a:xfrm>
            <a:off x="1788957" y="4557412"/>
            <a:ext cx="34676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 smtClean="0">
                <a:solidFill>
                  <a:srgbClr val="FFC000"/>
                </a:solidFill>
              </a:rPr>
              <a:t>115 </a:t>
            </a:r>
            <a:r>
              <a:rPr lang="uk-UA" sz="2800" dirty="0" smtClean="0"/>
              <a:t>шкіл-учасниць</a:t>
            </a:r>
            <a:endParaRPr lang="uk-UA" dirty="0"/>
          </a:p>
        </p:txBody>
      </p:sp>
      <p:sp>
        <p:nvSpPr>
          <p:cNvPr id="29" name="Прямокутник 28"/>
          <p:cNvSpPr/>
          <p:nvPr/>
        </p:nvSpPr>
        <p:spPr>
          <a:xfrm>
            <a:off x="1749184" y="5505867"/>
            <a:ext cx="55901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 smtClean="0"/>
              <a:t>близько</a:t>
            </a:r>
            <a:r>
              <a:rPr lang="uk-UA" sz="3600" dirty="0" smtClean="0"/>
              <a:t> </a:t>
            </a:r>
            <a:r>
              <a:rPr lang="uk-UA" sz="4800" b="1" dirty="0" smtClean="0">
                <a:solidFill>
                  <a:srgbClr val="FFC000"/>
                </a:solidFill>
              </a:rPr>
              <a:t>4000 </a:t>
            </a:r>
            <a:r>
              <a:rPr lang="uk-UA" sz="2800" dirty="0" smtClean="0"/>
              <a:t>учнівської молоді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1979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19"/>
            <a:ext cx="12188916" cy="685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772727" y="180537"/>
            <a:ext cx="1045141" cy="10232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/>
              <a:t>5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1938003" y="338230"/>
            <a:ext cx="85571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3600" b="1" dirty="0" smtClean="0">
                <a:solidFill>
                  <a:prstClr val="black"/>
                </a:solidFill>
              </a:rPr>
              <a:t>ЗАБЕЗПЕЧЕННЯ КОМФОРТНИХ УМОВ</a:t>
            </a:r>
            <a:endParaRPr lang="uk-UA" sz="1600" b="1" dirty="0">
              <a:solidFill>
                <a:prstClr val="black"/>
              </a:solidFill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1938003" y="863887"/>
            <a:ext cx="76580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800" b="1" dirty="0" smtClean="0">
                <a:solidFill>
                  <a:srgbClr val="005D9B"/>
                </a:solidFill>
              </a:rPr>
              <a:t>Розвиток спортивної інфраструктури</a:t>
            </a:r>
            <a:endParaRPr lang="ru-RU" sz="2800" b="1" dirty="0">
              <a:solidFill>
                <a:srgbClr val="005D9B"/>
              </a:soli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1491940" y="1700410"/>
            <a:ext cx="7135827" cy="991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uk-UA" sz="2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Капітально</a:t>
            </a:r>
            <a:r>
              <a:rPr lang="uk-UA" sz="2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відремонтовано та збудовано </a:t>
            </a:r>
            <a:r>
              <a:rPr lang="uk-UA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smtClean="0">
                <a:solidFill>
                  <a:srgbClr val="005D9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uk-UA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дитячо</a:t>
            </a:r>
            <a:r>
              <a:rPr lang="uk-UA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-спортивних майданчиків</a:t>
            </a:r>
            <a:endParaRPr lang="uk-UA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5778623" y="2644523"/>
            <a:ext cx="2877712" cy="6552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1500"/>
              </a:spcAft>
            </a:pPr>
            <a:r>
              <a:rPr lang="uk-UA" sz="3600" b="1" dirty="0">
                <a:solidFill>
                  <a:srgbClr val="005D9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5 086 920,00</a:t>
            </a:r>
            <a:endParaRPr lang="uk-UA" sz="3200" dirty="0">
              <a:solidFill>
                <a:srgbClr val="005D9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2466796" y="2731314"/>
            <a:ext cx="303333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1500"/>
              </a:spcAft>
            </a:pPr>
            <a:r>
              <a:rPr lang="uk-UA" sz="2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загальну суму</a:t>
            </a:r>
            <a:endParaRPr lang="uk-UA" sz="1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09" b="95898" l="3281" r="91250">
                        <a14:foregroundMark x1="73750" y1="61133" x2="73750" y2="61133"/>
                        <a14:foregroundMark x1="84063" y1="39551" x2="84063" y2="39551"/>
                        <a14:foregroundMark x1="64297" y1="13867" x2="64297" y2="13867"/>
                        <a14:foregroundMark x1="13516" y1="25293" x2="26563" y2="18750"/>
                        <a14:foregroundMark x1="37031" y1="15430" x2="59062" y2="15723"/>
                        <a14:foregroundMark x1="59062" y1="15723" x2="62266" y2="15625"/>
                        <a14:foregroundMark x1="65547" y1="16211" x2="83750" y2="25879"/>
                        <a14:foregroundMark x1="76406" y1="23438" x2="75781" y2="27539"/>
                        <a14:foregroundMark x1="71719" y1="20410" x2="71172" y2="25879"/>
                        <a14:foregroundMark x1="71172" y1="25879" x2="70703" y2="29785"/>
                        <a14:foregroundMark x1="71094" y1="27051" x2="71641" y2="30078"/>
                        <a14:foregroundMark x1="71328" y1="27051" x2="72188" y2="30078"/>
                        <a14:foregroundMark x1="75938" y1="28613" x2="76406" y2="31738"/>
                        <a14:foregroundMark x1="75547" y1="28613" x2="74141" y2="32324"/>
                        <a14:foregroundMark x1="43594" y1="17676" x2="44453" y2="40137"/>
                        <a14:foregroundMark x1="48438" y1="41113" x2="59453" y2="40723"/>
                        <a14:foregroundMark x1="82109" y1="35352" x2="79375" y2="40137"/>
                        <a14:foregroundMark x1="23750" y1="45996" x2="71328" y2="46582"/>
                        <a14:foregroundMark x1="24688" y1="50195" x2="71953" y2="50488"/>
                        <a14:foregroundMark x1="58359" y1="50391" x2="57422" y2="80371"/>
                        <a14:foregroundMark x1="47656" y1="51074" x2="48203" y2="73242"/>
                        <a14:foregroundMark x1="36484" y1="51074" x2="38438" y2="77051"/>
                        <a14:foregroundMark x1="13047" y1="27051" x2="14453" y2="33398"/>
                        <a14:backgroundMark x1="32578" y1="48047" x2="32578" y2="48047"/>
                        <a14:backgroundMark x1="30234" y1="48242" x2="38750" y2="48047"/>
                        <a14:backgroundMark x1="44922" y1="48242" x2="51953" y2="48047"/>
                        <a14:backgroundMark x1="55859" y1="48047" x2="69453" y2="48730"/>
                        <a14:backgroundMark x1="31406" y1="44922" x2="33203" y2="42969"/>
                        <a14:backgroundMark x1="11875" y1="27734" x2="12812" y2="32324"/>
                        <a14:backgroundMark x1="13516" y1="38672" x2="14766" y2="44336"/>
                        <a14:backgroundMark x1="15625" y1="49219" x2="16172" y2="53125"/>
                        <a14:backgroundMark x1="71094" y1="29492" x2="71094" y2="29492"/>
                        <a14:backgroundMark x1="79609" y1="43262" x2="79609" y2="45605"/>
                        <a14:backgroundMark x1="78828" y1="52344" x2="77656" y2="54102"/>
                        <a14:backgroundMark x1="77500" y1="59863" x2="76563" y2="62012"/>
                        <a14:backgroundMark x1="76406" y1="67676" x2="75313" y2="69629"/>
                        <a14:backgroundMark x1="81641" y1="38281" x2="81406" y2="4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1047" y="3407428"/>
            <a:ext cx="3592792" cy="2874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41" b="89844" l="10000" r="942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3259" y="3470350"/>
            <a:ext cx="3757209" cy="3005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3167" r="100000">
                        <a14:foregroundMark x1="94833" y1="29583" x2="94833" y2="2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4976" y="3156855"/>
            <a:ext cx="3549723" cy="2839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89844" l="3672" r="98359">
                        <a14:foregroundMark x1="13828" y1="30176" x2="13828" y2="30176"/>
                        <a14:foregroundMark x1="65469" y1="38867" x2="65469" y2="38867"/>
                        <a14:foregroundMark x1="81719" y1="42383" x2="81719" y2="423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27767" y="978816"/>
            <a:ext cx="3356932" cy="2685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354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" y="-3346"/>
            <a:ext cx="12180864" cy="6864691"/>
          </a:xfrm>
          <a:prstGeom prst="rect">
            <a:avLst/>
          </a:prstGeom>
        </p:spPr>
      </p:pic>
      <p:sp>
        <p:nvSpPr>
          <p:cNvPr id="16" name="Прямокутник 15"/>
          <p:cNvSpPr/>
          <p:nvPr/>
        </p:nvSpPr>
        <p:spPr>
          <a:xfrm>
            <a:off x="4588238" y="4427766"/>
            <a:ext cx="8013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bg1"/>
                </a:solidFill>
              </a:rPr>
              <a:t>2019</a:t>
            </a:r>
          </a:p>
        </p:txBody>
      </p:sp>
      <p:sp>
        <p:nvSpPr>
          <p:cNvPr id="20" name="Прямокутник 19"/>
          <p:cNvSpPr/>
          <p:nvPr/>
        </p:nvSpPr>
        <p:spPr>
          <a:xfrm>
            <a:off x="9553555" y="4628541"/>
            <a:ext cx="6750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164</a:t>
            </a:r>
          </a:p>
        </p:txBody>
      </p:sp>
      <p:sp>
        <p:nvSpPr>
          <p:cNvPr id="36" name="Овал 35"/>
          <p:cNvSpPr/>
          <p:nvPr/>
        </p:nvSpPr>
        <p:spPr>
          <a:xfrm>
            <a:off x="834351" y="557135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/>
              <a:t>6</a:t>
            </a:r>
          </a:p>
        </p:txBody>
      </p:sp>
      <p:sp>
        <p:nvSpPr>
          <p:cNvPr id="40" name="Прямокутник 39"/>
          <p:cNvSpPr/>
          <p:nvPr/>
        </p:nvSpPr>
        <p:spPr>
          <a:xfrm>
            <a:off x="1734219" y="4066789"/>
            <a:ext cx="7230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42" name="Прямокутник 41"/>
          <p:cNvSpPr/>
          <p:nvPr/>
        </p:nvSpPr>
        <p:spPr>
          <a:xfrm>
            <a:off x="4004927" y="4066789"/>
            <a:ext cx="7230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bg1"/>
                </a:solidFill>
              </a:rPr>
              <a:t>2018</a:t>
            </a:r>
          </a:p>
        </p:txBody>
      </p:sp>
      <p:sp>
        <p:nvSpPr>
          <p:cNvPr id="44" name="Прямокутник 43"/>
          <p:cNvSpPr/>
          <p:nvPr/>
        </p:nvSpPr>
        <p:spPr>
          <a:xfrm>
            <a:off x="6141539" y="4066789"/>
            <a:ext cx="7230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bg1"/>
                </a:solidFill>
              </a:rPr>
              <a:t>2019</a:t>
            </a:r>
          </a:p>
        </p:txBody>
      </p:sp>
      <p:sp>
        <p:nvSpPr>
          <p:cNvPr id="14" name="Прямокутник 13"/>
          <p:cNvSpPr/>
          <p:nvPr/>
        </p:nvSpPr>
        <p:spPr>
          <a:xfrm>
            <a:off x="1989171" y="563861"/>
            <a:ext cx="38306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3200" b="1" dirty="0" smtClean="0">
                <a:cs typeface="Arial" pitchFamily="34" charset="0"/>
              </a:rPr>
              <a:t>СОЦІАЛЬНІ МЕРЕЖІ</a:t>
            </a:r>
            <a:endParaRPr lang="uk-UA" sz="3200" b="1" dirty="0">
              <a:cs typeface="Arial" pitchFamily="34" charset="0"/>
            </a:endParaRPr>
          </a:p>
        </p:txBody>
      </p:sp>
      <p:sp>
        <p:nvSpPr>
          <p:cNvPr id="15" name="Прямокутник 14"/>
          <p:cNvSpPr/>
          <p:nvPr/>
        </p:nvSpPr>
        <p:spPr>
          <a:xfrm>
            <a:off x="508605" y="1904180"/>
            <a:ext cx="317429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8800" b="1" dirty="0" smtClean="0">
                <a:solidFill>
                  <a:srgbClr val="005D9B"/>
                </a:solidFill>
                <a:cs typeface="Arial" pitchFamily="34" charset="0"/>
              </a:rPr>
              <a:t>3</a:t>
            </a:r>
            <a:r>
              <a:rPr lang="uk-UA" sz="2800" b="1" dirty="0" smtClean="0"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uk-UA" sz="2800" b="1" dirty="0" smtClean="0">
                <a:cs typeface="Arial" pitchFamily="34" charset="0"/>
              </a:rPr>
              <a:t>програми</a:t>
            </a:r>
            <a:endParaRPr lang="uk-UA" sz="2800" b="1" dirty="0">
              <a:cs typeface="Arial" pitchFamily="34" charset="0"/>
            </a:endParaRPr>
          </a:p>
        </p:txBody>
      </p:sp>
      <p:sp>
        <p:nvSpPr>
          <p:cNvPr id="17" name="Прямокутник 16"/>
          <p:cNvSpPr/>
          <p:nvPr/>
        </p:nvSpPr>
        <p:spPr>
          <a:xfrm>
            <a:off x="4614523" y="1904180"/>
            <a:ext cx="317429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8800" b="1" dirty="0" smtClean="0">
                <a:solidFill>
                  <a:srgbClr val="FFC000"/>
                </a:solidFill>
                <a:cs typeface="Arial" pitchFamily="34" charset="0"/>
              </a:rPr>
              <a:t>20</a:t>
            </a:r>
            <a:r>
              <a:rPr lang="uk-UA" sz="2800" b="1" dirty="0" smtClean="0"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uk-UA" sz="2800" b="1" dirty="0" smtClean="0">
                <a:cs typeface="Arial" pitchFamily="34" charset="0"/>
              </a:rPr>
              <a:t>випусків</a:t>
            </a:r>
            <a:endParaRPr lang="uk-UA" sz="2800" b="1" dirty="0">
              <a:cs typeface="Arial" pitchFamily="34" charset="0"/>
            </a:endParaRPr>
          </a:p>
        </p:txBody>
      </p:sp>
      <p:sp>
        <p:nvSpPr>
          <p:cNvPr id="18" name="Прямокутник 17"/>
          <p:cNvSpPr/>
          <p:nvPr/>
        </p:nvSpPr>
        <p:spPr>
          <a:xfrm>
            <a:off x="8521347" y="1904180"/>
            <a:ext cx="335678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8800" b="1" dirty="0" smtClean="0">
                <a:solidFill>
                  <a:srgbClr val="005D9B"/>
                </a:solidFill>
                <a:cs typeface="Arial" pitchFamily="34" charset="0"/>
              </a:rPr>
              <a:t>37 950</a:t>
            </a:r>
            <a:r>
              <a:rPr lang="uk-UA" sz="2800" b="1" dirty="0" smtClean="0"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uk-UA" sz="2800" b="1" dirty="0" smtClean="0">
                <a:cs typeface="Arial" pitchFamily="34" charset="0"/>
              </a:rPr>
              <a:t>переглядів</a:t>
            </a:r>
            <a:endParaRPr lang="uk-UA" sz="2800" b="1" dirty="0"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95" y="4266844"/>
            <a:ext cx="3588579" cy="21241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0767" y="4266844"/>
            <a:ext cx="3861813" cy="21389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454" y="4252015"/>
            <a:ext cx="3620576" cy="2138932"/>
          </a:xfrm>
          <a:prstGeom prst="rect">
            <a:avLst/>
          </a:prstGeom>
        </p:spPr>
      </p:pic>
      <p:sp>
        <p:nvSpPr>
          <p:cNvPr id="9" name="Прямокутник 8"/>
          <p:cNvSpPr/>
          <p:nvPr/>
        </p:nvSpPr>
        <p:spPr>
          <a:xfrm>
            <a:off x="1989171" y="1049088"/>
            <a:ext cx="59995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800" b="1" dirty="0" err="1" smtClean="0">
                <a:solidFill>
                  <a:srgbClr val="005D9B"/>
                </a:solidFill>
              </a:rPr>
              <a:t>Проєкти</a:t>
            </a:r>
            <a:r>
              <a:rPr lang="uk-UA" sz="2800" b="1" dirty="0" smtClean="0">
                <a:solidFill>
                  <a:srgbClr val="005D9B"/>
                </a:solidFill>
              </a:rPr>
              <a:t> </a:t>
            </a:r>
            <a:r>
              <a:rPr lang="en-US" sz="2800" b="1" dirty="0" err="1" smtClean="0">
                <a:solidFill>
                  <a:srgbClr val="005D9B"/>
                </a:solidFill>
              </a:rPr>
              <a:t>Youtube</a:t>
            </a:r>
            <a:r>
              <a:rPr lang="uk-UA" sz="2800" b="1" dirty="0" smtClean="0">
                <a:solidFill>
                  <a:srgbClr val="005D9B"/>
                </a:solidFill>
              </a:rPr>
              <a:t> каналу та </a:t>
            </a:r>
            <a:r>
              <a:rPr lang="en-US" sz="2800" b="1" dirty="0" smtClean="0">
                <a:solidFill>
                  <a:srgbClr val="005D9B"/>
                </a:solidFill>
              </a:rPr>
              <a:t>Instagram </a:t>
            </a:r>
            <a:endParaRPr lang="ru-RU" sz="2800" b="1" dirty="0">
              <a:solidFill>
                <a:srgbClr val="005D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67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2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16921" y="68435"/>
            <a:ext cx="6611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/>
              <a:t>ПЛАН ЗВІТУ</a:t>
            </a:r>
            <a:endParaRPr lang="uk-UA" sz="3600" b="1" dirty="0"/>
          </a:p>
        </p:txBody>
      </p:sp>
      <p:sp>
        <p:nvSpPr>
          <p:cNvPr id="5" name="Овал 4"/>
          <p:cNvSpPr/>
          <p:nvPr/>
        </p:nvSpPr>
        <p:spPr>
          <a:xfrm>
            <a:off x="930066" y="714766"/>
            <a:ext cx="872610" cy="88821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16921" y="897263"/>
            <a:ext cx="2977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/>
              <a:t>Досягнення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16921" y="1907228"/>
            <a:ext cx="3386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/>
              <a:t>Реалізація програм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16920" y="2917191"/>
            <a:ext cx="5289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/>
              <a:t>Соціальні та б</a:t>
            </a:r>
            <a:r>
              <a:rPr lang="uk-UA" sz="2800" b="1" dirty="0" smtClean="0"/>
              <a:t>лагодійні </a:t>
            </a:r>
            <a:r>
              <a:rPr lang="uk-UA" sz="2800" b="1" dirty="0" err="1" smtClean="0"/>
              <a:t>проєкти</a:t>
            </a:r>
            <a:endParaRPr lang="uk-UA" sz="2800" b="1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2116921" y="3927155"/>
            <a:ext cx="2977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/>
              <a:t>Нові ініціативи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16921" y="4744193"/>
            <a:ext cx="4732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/>
              <a:t>Забезпечення комфортних умов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16920" y="5933363"/>
            <a:ext cx="2977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/>
              <a:t>Соціальні мережі</a:t>
            </a:r>
          </a:p>
        </p:txBody>
      </p:sp>
      <p:sp>
        <p:nvSpPr>
          <p:cNvPr id="18" name="Овал 17"/>
          <p:cNvSpPr/>
          <p:nvPr/>
        </p:nvSpPr>
        <p:spPr>
          <a:xfrm>
            <a:off x="930066" y="1724730"/>
            <a:ext cx="872610" cy="88821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/>
              <a:t>2</a:t>
            </a:r>
          </a:p>
        </p:txBody>
      </p:sp>
      <p:sp>
        <p:nvSpPr>
          <p:cNvPr id="19" name="Овал 18"/>
          <p:cNvSpPr/>
          <p:nvPr/>
        </p:nvSpPr>
        <p:spPr>
          <a:xfrm>
            <a:off x="930066" y="2734694"/>
            <a:ext cx="872610" cy="88821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/>
              <a:t>3</a:t>
            </a:r>
          </a:p>
        </p:txBody>
      </p:sp>
      <p:sp>
        <p:nvSpPr>
          <p:cNvPr id="20" name="Овал 19"/>
          <p:cNvSpPr/>
          <p:nvPr/>
        </p:nvSpPr>
        <p:spPr>
          <a:xfrm>
            <a:off x="930066" y="3744658"/>
            <a:ext cx="872610" cy="88821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/>
              <a:t>4</a:t>
            </a:r>
          </a:p>
        </p:txBody>
      </p:sp>
      <p:sp>
        <p:nvSpPr>
          <p:cNvPr id="21" name="Овал 20"/>
          <p:cNvSpPr/>
          <p:nvPr/>
        </p:nvSpPr>
        <p:spPr>
          <a:xfrm>
            <a:off x="930066" y="4747762"/>
            <a:ext cx="872610" cy="88821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/>
              <a:t>5</a:t>
            </a:r>
          </a:p>
        </p:txBody>
      </p:sp>
      <p:sp>
        <p:nvSpPr>
          <p:cNvPr id="22" name="Овал 21"/>
          <p:cNvSpPr/>
          <p:nvPr/>
        </p:nvSpPr>
        <p:spPr>
          <a:xfrm>
            <a:off x="930066" y="5750866"/>
            <a:ext cx="872610" cy="88821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6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258559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389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47444" y="4757171"/>
            <a:ext cx="3956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/>
              <a:t>Дякуємо за увагу!</a:t>
            </a: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val="413808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08" y="0"/>
            <a:ext cx="12188916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49267" y="97689"/>
            <a:ext cx="8434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/>
              <a:t>ДОСЯГНЕННЯ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9704" y="686431"/>
            <a:ext cx="5090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5D9B"/>
                </a:solidFill>
              </a:rPr>
              <a:t>ХІІІ зимові </a:t>
            </a:r>
            <a:r>
              <a:rPr lang="uk-UA" sz="2800" b="1" dirty="0" err="1" smtClean="0">
                <a:solidFill>
                  <a:srgbClr val="005D9B"/>
                </a:solidFill>
              </a:rPr>
              <a:t>Паралімпійські</a:t>
            </a:r>
            <a:r>
              <a:rPr lang="uk-UA" sz="2800" b="1" dirty="0" smtClean="0">
                <a:solidFill>
                  <a:srgbClr val="005D9B"/>
                </a:solidFill>
              </a:rPr>
              <a:t> ігри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8506" l="31034" r="67586"/>
                    </a14:imgEffect>
                  </a14:imgLayer>
                </a14:imgProps>
              </a:ext>
            </a:extLst>
          </a:blip>
          <a:srcRect l="33741" r="32203" b="8992"/>
          <a:stretch/>
        </p:blipFill>
        <p:spPr>
          <a:xfrm>
            <a:off x="2113227" y="1567915"/>
            <a:ext cx="1014969" cy="16273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79741" y="2137574"/>
            <a:ext cx="3003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/>
              <a:t>1 золота медаль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4041" y="39412"/>
            <a:ext cx="2465267" cy="1640523"/>
          </a:xfrm>
          <a:prstGeom prst="rect">
            <a:avLst/>
          </a:prstGeom>
        </p:spPr>
      </p:pic>
      <p:sp>
        <p:nvSpPr>
          <p:cNvPr id="20" name="Прямокутник 19"/>
          <p:cNvSpPr/>
          <p:nvPr/>
        </p:nvSpPr>
        <p:spPr>
          <a:xfrm>
            <a:off x="1295297" y="4349602"/>
            <a:ext cx="56638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b="1" dirty="0" smtClean="0"/>
              <a:t>Призер</a:t>
            </a:r>
            <a:r>
              <a:rPr lang="uk-UA" sz="2400" dirty="0" smtClean="0"/>
              <a:t> </a:t>
            </a:r>
            <a:r>
              <a:rPr lang="uk-UA" sz="2400" dirty="0" err="1" smtClean="0"/>
              <a:t>паралімпійських</a:t>
            </a:r>
            <a:r>
              <a:rPr lang="uk-UA" sz="2400" dirty="0" smtClean="0"/>
              <a:t> ігор отримує  </a:t>
            </a:r>
            <a:r>
              <a:rPr lang="uk-UA" sz="2400" b="1" dirty="0" smtClean="0"/>
              <a:t>250 000 гривень</a:t>
            </a:r>
            <a:r>
              <a:rPr lang="uk-UA" sz="2400" dirty="0" smtClean="0"/>
              <a:t> за медаль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b="1" dirty="0" smtClean="0"/>
              <a:t>Тренер</a:t>
            </a:r>
            <a:r>
              <a:rPr lang="uk-UA" sz="2400" dirty="0" smtClean="0"/>
              <a:t> призера отримує </a:t>
            </a:r>
            <a:r>
              <a:rPr lang="uk-UA" sz="2400" b="1" dirty="0" smtClean="0"/>
              <a:t>100 000 гривень</a:t>
            </a:r>
            <a:endParaRPr lang="uk-UA" sz="2400" b="1" dirty="0"/>
          </a:p>
        </p:txBody>
      </p:sp>
      <p:pic>
        <p:nvPicPr>
          <p:cNvPr id="1034" name="Picture 10" descr="No photo description available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725" y="1783348"/>
            <a:ext cx="5173504" cy="388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Овал 23"/>
          <p:cNvSpPr/>
          <p:nvPr/>
        </p:nvSpPr>
        <p:spPr>
          <a:xfrm>
            <a:off x="772727" y="180537"/>
            <a:ext cx="1045141" cy="10232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5460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" y="0"/>
            <a:ext cx="12188916" cy="6858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239839" y="170621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2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77003" y="329162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4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" name="AutoShape 2" descr="Управління освіти ДГП Львівської міської ради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" name="Прямокутник 16"/>
          <p:cNvSpPr/>
          <p:nvPr/>
        </p:nvSpPr>
        <p:spPr>
          <a:xfrm>
            <a:off x="7655589" y="1471626"/>
            <a:ext cx="30564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Управління освіти</a:t>
            </a:r>
          </a:p>
        </p:txBody>
      </p:sp>
      <p:sp>
        <p:nvSpPr>
          <p:cNvPr id="18" name="Прямокутник 17"/>
          <p:cNvSpPr/>
          <p:nvPr/>
        </p:nvSpPr>
        <p:spPr>
          <a:xfrm>
            <a:off x="4548253" y="5128072"/>
            <a:ext cx="42949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200" b="1" dirty="0" smtClean="0">
                <a:solidFill>
                  <a:schemeClr val="bg1"/>
                </a:solidFill>
              </a:rPr>
              <a:t>Громадські організації фізкультурно-спортивної спрямованості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89870" y="81553"/>
            <a:ext cx="2911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/>
              <a:t>ДОСЯГНЕННЯ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77016" y="688432"/>
            <a:ext cx="4811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5D9B"/>
                </a:solidFill>
              </a:rPr>
              <a:t>Ігри Нескорених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1572765" y="4225549"/>
            <a:ext cx="45247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 smtClean="0"/>
              <a:t>Призери</a:t>
            </a:r>
            <a:r>
              <a:rPr lang="uk-UA" sz="2400" dirty="0" smtClean="0"/>
              <a:t> міжнародних   спортивних змагань «Ігри Нескорених» отримують </a:t>
            </a:r>
            <a:r>
              <a:rPr lang="uk-UA" sz="2400" b="1" dirty="0" smtClean="0"/>
              <a:t>по 100 000 гривень</a:t>
            </a:r>
            <a:r>
              <a:rPr lang="uk-UA" sz="2400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 smtClean="0"/>
              <a:t>Тренер</a:t>
            </a:r>
            <a:r>
              <a:rPr lang="uk-UA" sz="2400" dirty="0" smtClean="0"/>
              <a:t> призерів отримує </a:t>
            </a:r>
            <a:r>
              <a:rPr lang="uk-UA" sz="2400" b="1" dirty="0" smtClean="0"/>
              <a:t>     20 000 гривень</a:t>
            </a:r>
            <a:endParaRPr lang="uk-UA" sz="24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721" y="518036"/>
            <a:ext cx="3409950" cy="13430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286" b="100000" l="33000" r="64667"/>
                    </a14:imgEffect>
                  </a14:imgLayer>
                </a14:imgProps>
              </a:ext>
            </a:extLst>
          </a:blip>
          <a:srcRect l="32974" r="32741"/>
          <a:stretch/>
        </p:blipFill>
        <p:spPr>
          <a:xfrm>
            <a:off x="1872647" y="878654"/>
            <a:ext cx="979714" cy="16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58333" l="10000" r="40667"/>
                    </a14:imgEffect>
                  </a14:imgLayer>
                </a14:imgProps>
              </a:ext>
            </a:extLst>
          </a:blip>
          <a:srcRect l="7367" r="53776" b="36870"/>
          <a:stretch/>
        </p:blipFill>
        <p:spPr>
          <a:xfrm>
            <a:off x="2297189" y="2917302"/>
            <a:ext cx="1110343" cy="10102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Прямокутник 21"/>
          <p:cNvSpPr/>
          <p:nvPr/>
        </p:nvSpPr>
        <p:spPr>
          <a:xfrm>
            <a:off x="3466703" y="3215543"/>
            <a:ext cx="24610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3 </a:t>
            </a:r>
            <a:r>
              <a:rPr lang="uk-UA" sz="2400" b="1" dirty="0" smtClean="0"/>
              <a:t>СРІБНІ МЕДАЛІ</a:t>
            </a:r>
            <a:endParaRPr lang="uk-UA" sz="2400" dirty="0"/>
          </a:p>
        </p:txBody>
      </p:sp>
      <p:sp>
        <p:nvSpPr>
          <p:cNvPr id="31" name="Прямокутник 30"/>
          <p:cNvSpPr/>
          <p:nvPr/>
        </p:nvSpPr>
        <p:spPr>
          <a:xfrm>
            <a:off x="3133627" y="1719639"/>
            <a:ext cx="25892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/>
              <a:t>2</a:t>
            </a:r>
            <a:r>
              <a:rPr lang="en-US" sz="2400" b="1" dirty="0" smtClean="0"/>
              <a:t> </a:t>
            </a:r>
            <a:r>
              <a:rPr lang="uk-UA" sz="2400" b="1" dirty="0" smtClean="0"/>
              <a:t>ЗОЛОТІ МЕДАЛІ</a:t>
            </a:r>
            <a:endParaRPr lang="uk-UA" sz="2400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0979" y="1855958"/>
            <a:ext cx="6007627" cy="3379290"/>
          </a:xfrm>
          <a:prstGeom prst="rect">
            <a:avLst/>
          </a:prstGeom>
        </p:spPr>
      </p:pic>
      <p:sp>
        <p:nvSpPr>
          <p:cNvPr id="40" name="Овал 39"/>
          <p:cNvSpPr/>
          <p:nvPr/>
        </p:nvSpPr>
        <p:spPr>
          <a:xfrm>
            <a:off x="772727" y="180537"/>
            <a:ext cx="1045141" cy="10232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3943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3" r="97407">
                        <a14:foregroundMark x1="11852" y1="62695" x2="11852" y2="62695"/>
                        <a14:foregroundMark x1="84259" y1="55454" x2="84259" y2="55454"/>
                        <a14:backgroundMark x1="35000" y1="33639" x2="35000" y2="33639"/>
                        <a14:backgroundMark x1="37593" y1="29973" x2="37593" y2="29973"/>
                        <a14:backgroundMark x1="65463" y1="1283" x2="65463" y2="1283"/>
                        <a14:backgroundMark x1="60741" y1="1283" x2="60741" y2="1283"/>
                        <a14:backgroundMark x1="14444" y1="89643" x2="14444" y2="89643"/>
                        <a14:backgroundMark x1="21759" y1="83501" x2="21759" y2="83501"/>
                        <a14:backgroundMark x1="5648" y1="92576" x2="5648" y2="92576"/>
                        <a14:backgroundMark x1="2315" y1="62328" x2="2315" y2="62328"/>
                        <a14:backgroundMark x1="1574" y1="65995" x2="1574" y2="65995"/>
                        <a14:backgroundMark x1="78333" y1="85976" x2="78333" y2="85976"/>
                        <a14:backgroundMark x1="77222" y1="93676" x2="77222" y2="93676"/>
                        <a14:backgroundMark x1="36111" y1="26764" x2="36111" y2="267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8495" y="1262676"/>
            <a:ext cx="3245831" cy="32788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07621" y="99434"/>
            <a:ext cx="2911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/>
              <a:t>ДОСЯГНЕННЯ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2590634" y="701143"/>
            <a:ext cx="23294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800" b="1" dirty="0" smtClean="0">
                <a:solidFill>
                  <a:srgbClr val="005D9B"/>
                </a:solidFill>
              </a:rPr>
              <a:t>Всесвітні ігри </a:t>
            </a:r>
            <a:endParaRPr lang="uk-UA" sz="2800" b="1" dirty="0">
              <a:solidFill>
                <a:srgbClr val="005D9B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4167" r="96333">
                        <a14:foregroundMark x1="86833" y1="46444" x2="86833" y2="46444"/>
                        <a14:foregroundMark x1="48833" y1="49556" x2="48833" y2="49556"/>
                        <a14:foregroundMark x1="47500" y1="45333" x2="47500" y2="45333"/>
                        <a14:foregroundMark x1="46000" y1="64444" x2="46000" y2="64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2544" y="2225287"/>
            <a:ext cx="5715000" cy="4351675"/>
          </a:xfrm>
          <a:prstGeom prst="rect">
            <a:avLst/>
          </a:prstGeom>
        </p:spPr>
      </p:pic>
      <p:pic>
        <p:nvPicPr>
          <p:cNvPr id="7170" name="Picture 2" descr="The World Games 2022 Archives - Orienteering US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65591" l="5535" r="350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4" r="60700" b="32504"/>
          <a:stretch/>
        </p:blipFill>
        <p:spPr bwMode="auto">
          <a:xfrm>
            <a:off x="2609111" y="1262676"/>
            <a:ext cx="1044483" cy="13164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68280" l="68266" r="96310"/>
                    </a14:imgEffect>
                  </a14:imgLayer>
                </a14:imgProps>
              </a:ext>
            </a:extLst>
          </a:blip>
          <a:srcRect l="64988" b="31370"/>
          <a:stretch/>
        </p:blipFill>
        <p:spPr>
          <a:xfrm>
            <a:off x="1542443" y="2579122"/>
            <a:ext cx="979331" cy="1317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Прямокутник 15"/>
          <p:cNvSpPr/>
          <p:nvPr/>
        </p:nvSpPr>
        <p:spPr>
          <a:xfrm>
            <a:off x="3609704" y="1576766"/>
            <a:ext cx="3218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1</a:t>
            </a:r>
            <a:r>
              <a:rPr lang="uk-UA" sz="2400" b="1" dirty="0" smtClean="0"/>
              <a:t> СРІБНА МЕДАЛЬ</a:t>
            </a:r>
            <a:endParaRPr lang="uk-UA" sz="2400" dirty="0"/>
          </a:p>
        </p:txBody>
      </p:sp>
      <p:sp>
        <p:nvSpPr>
          <p:cNvPr id="17" name="Прямокутник 16"/>
          <p:cNvSpPr/>
          <p:nvPr/>
        </p:nvSpPr>
        <p:spPr>
          <a:xfrm>
            <a:off x="2474984" y="3081820"/>
            <a:ext cx="37670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/>
              <a:t>БРОНЗОВІ МЕДАЛІ В КОМАНДІ</a:t>
            </a:r>
            <a:endParaRPr lang="uk-UA" sz="24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/>
          <a:srcRect l="24509" t="9493" r="20487"/>
          <a:stretch/>
        </p:blipFill>
        <p:spPr>
          <a:xfrm>
            <a:off x="9674561" y="1262676"/>
            <a:ext cx="2086384" cy="1805141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772727" y="180537"/>
            <a:ext cx="1045141" cy="10232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/>
              <a:t>1</a:t>
            </a:r>
          </a:p>
        </p:txBody>
      </p:sp>
      <p:sp>
        <p:nvSpPr>
          <p:cNvPr id="15" name="Прямокутник 14"/>
          <p:cNvSpPr/>
          <p:nvPr/>
        </p:nvSpPr>
        <p:spPr>
          <a:xfrm>
            <a:off x="1363813" y="4248358"/>
            <a:ext cx="44917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 smtClean="0"/>
              <a:t>Призери</a:t>
            </a:r>
            <a:r>
              <a:rPr lang="uk-UA" sz="2400" dirty="0" smtClean="0"/>
              <a:t> Всесвітніх ігор отримують </a:t>
            </a:r>
            <a:r>
              <a:rPr lang="uk-UA" sz="2400" b="1" dirty="0" smtClean="0"/>
              <a:t>35 000 </a:t>
            </a:r>
            <a:r>
              <a:rPr lang="uk-UA" sz="2400" dirty="0" smtClean="0"/>
              <a:t>за ІІ місце та </a:t>
            </a:r>
            <a:r>
              <a:rPr lang="uk-UA" sz="2400" b="1" dirty="0" smtClean="0"/>
              <a:t>20 </a:t>
            </a:r>
            <a:r>
              <a:rPr lang="uk-UA" sz="2400" b="1" dirty="0"/>
              <a:t>000 </a:t>
            </a:r>
            <a:r>
              <a:rPr lang="uk-UA" sz="2400" b="1" dirty="0" smtClean="0"/>
              <a:t>гривень </a:t>
            </a:r>
            <a:r>
              <a:rPr lang="uk-UA" sz="2400" dirty="0" smtClean="0"/>
              <a:t>за </a:t>
            </a:r>
            <a:r>
              <a:rPr lang="uk-UA" sz="2400" dirty="0"/>
              <a:t>ІІІ місце</a:t>
            </a:r>
            <a:endParaRPr lang="uk-UA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 smtClean="0"/>
              <a:t>Тренери</a:t>
            </a:r>
            <a:r>
              <a:rPr lang="uk-UA" sz="2400" dirty="0" smtClean="0"/>
              <a:t> призерів отримують однакові грошові винагороди зі своїми спортсменами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171134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0" y="-3670"/>
            <a:ext cx="12181490" cy="686167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056068" y="1134783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1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2074263" y="208768"/>
            <a:ext cx="45938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alt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РЕАЛІЗАЦІЯ ПРОГРАМ</a:t>
            </a:r>
            <a:endParaRPr lang="uk-UA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2053058" y="792946"/>
            <a:ext cx="76403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ru-RU" sz="2800" b="1" dirty="0" smtClean="0">
                <a:solidFill>
                  <a:srgbClr val="005D9B"/>
                </a:solidFill>
                <a:cs typeface="Times New Roman" panose="02020603050405020304" pitchFamily="18" charset="0"/>
              </a:rPr>
              <a:t>Програма премій перспективним спортсменам і тренерам</a:t>
            </a:r>
            <a:endParaRPr lang="uk-UA" altLang="ru-RU" sz="2800" b="1" dirty="0">
              <a:solidFill>
                <a:srgbClr val="005D9B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5547612" y="1539134"/>
            <a:ext cx="61023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ПРОФІНАНСОВАНО НА СУМУ </a:t>
            </a:r>
            <a:r>
              <a:rPr lang="uk-UA" sz="4800" b="1" dirty="0" smtClean="0">
                <a:solidFill>
                  <a:srgbClr val="005D9B"/>
                </a:solidFill>
                <a:latin typeface="Arial" pitchFamily="34" charset="0"/>
                <a:cs typeface="Arial" pitchFamily="34" charset="0"/>
              </a:rPr>
              <a:t>1,9 </a:t>
            </a:r>
            <a:r>
              <a:rPr lang="uk-UA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млн гривень</a:t>
            </a:r>
            <a:endParaRPr lang="uk-UA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6411009" y="2339038"/>
            <a:ext cx="11110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b="1" dirty="0" smtClean="0">
                <a:solidFill>
                  <a:srgbClr val="005D9B"/>
                </a:solidFill>
                <a:latin typeface="Arial" pitchFamily="34" charset="0"/>
                <a:cs typeface="Arial" pitchFamily="34" charset="0"/>
              </a:rPr>
              <a:t>39</a:t>
            </a:r>
            <a:endParaRPr lang="uk-UA" sz="4000" b="1" dirty="0">
              <a:solidFill>
                <a:srgbClr val="005D9B"/>
              </a:soli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7733743" y="2610708"/>
            <a:ext cx="30600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latin typeface="Arial" pitchFamily="34" charset="0"/>
                <a:cs typeface="Arial" pitchFamily="34" charset="0"/>
              </a:rPr>
              <a:t>Чемпіонів та призерів </a:t>
            </a:r>
            <a:endParaRPr lang="uk-UA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uk-UA" sz="2000" dirty="0" smtClean="0">
                <a:latin typeface="Arial" pitchFamily="34" charset="0"/>
                <a:cs typeface="Arial" pitchFamily="34" charset="0"/>
              </a:rPr>
              <a:t>Чемпіонатів </a:t>
            </a:r>
            <a:r>
              <a:rPr lang="uk-UA" sz="2000" dirty="0">
                <a:latin typeface="Arial" pitchFamily="34" charset="0"/>
                <a:cs typeface="Arial" pitchFamily="34" charset="0"/>
              </a:rPr>
              <a:t>Європи</a:t>
            </a:r>
            <a:endParaRPr lang="uk-UA" alt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6466249" y="3273610"/>
            <a:ext cx="11110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b="1" dirty="0" smtClean="0">
                <a:solidFill>
                  <a:srgbClr val="005D9B"/>
                </a:solidFill>
                <a:latin typeface="Arial" pitchFamily="34" charset="0"/>
                <a:cs typeface="Arial" pitchFamily="34" charset="0"/>
              </a:rPr>
              <a:t>24</a:t>
            </a:r>
            <a:endParaRPr lang="uk-UA" sz="4000" b="1" dirty="0">
              <a:solidFill>
                <a:srgbClr val="005D9B"/>
              </a:solidFill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683123" y="3491880"/>
            <a:ext cx="3477329" cy="579124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Чемпіонів та призерів </a:t>
            </a:r>
            <a:r>
              <a:rPr lang="uk-UA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Чемпіонатів світу</a:t>
            </a:r>
            <a:endParaRPr lang="uk-UA" altLang="ru-RU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кутник 13"/>
          <p:cNvSpPr/>
          <p:nvPr/>
        </p:nvSpPr>
        <p:spPr>
          <a:xfrm>
            <a:off x="6607604" y="4177089"/>
            <a:ext cx="10755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b="1" dirty="0">
                <a:solidFill>
                  <a:srgbClr val="005D9B"/>
                </a:solidFill>
                <a:latin typeface="Arial" pitchFamily="34" charset="0"/>
                <a:cs typeface="Arial" pitchFamily="34" charset="0"/>
              </a:rPr>
              <a:t>5</a:t>
            </a:r>
            <a:endParaRPr lang="uk-UA" sz="4000" b="1" dirty="0">
              <a:solidFill>
                <a:srgbClr val="005D9B"/>
              </a:solidFill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7751651" y="5203323"/>
            <a:ext cx="1528828" cy="922557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тренерів</a:t>
            </a:r>
            <a:endParaRPr lang="uk-UA" altLang="ru-RU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May be an image of 1 person and text that says 'UKR'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15" y="2735360"/>
            <a:ext cx="5459357" cy="307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кутник 16"/>
          <p:cNvSpPr/>
          <p:nvPr/>
        </p:nvSpPr>
        <p:spPr>
          <a:xfrm>
            <a:off x="6501743" y="5209935"/>
            <a:ext cx="10755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b="1" dirty="0" smtClean="0">
                <a:solidFill>
                  <a:srgbClr val="005D9B"/>
                </a:solidFill>
                <a:latin typeface="Arial" pitchFamily="34" charset="0"/>
                <a:cs typeface="Arial" pitchFamily="34" charset="0"/>
              </a:rPr>
              <a:t>57</a:t>
            </a:r>
            <a:endParaRPr lang="uk-UA" sz="4000" b="1" dirty="0">
              <a:solidFill>
                <a:srgbClr val="005D9B"/>
              </a:solidFill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7733743" y="4303450"/>
            <a:ext cx="32930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Чемпіонів та призерів </a:t>
            </a:r>
            <a:endParaRPr lang="uk-UA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uk-UA" alt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Всесвітніх ігор</a:t>
            </a:r>
            <a:endParaRPr lang="uk-UA" altLang="ru-RU" sz="17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772727" y="180537"/>
            <a:ext cx="1045141" cy="10232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0549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2108088" y="739456"/>
            <a:ext cx="58059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800" b="1" dirty="0" smtClean="0">
                <a:solidFill>
                  <a:srgbClr val="005D9B"/>
                </a:solidFill>
              </a:rPr>
              <a:t>Програма </a:t>
            </a:r>
            <a:r>
              <a:rPr lang="uk-UA" sz="2800" b="1" dirty="0" err="1" smtClean="0">
                <a:solidFill>
                  <a:srgbClr val="005D9B"/>
                </a:solidFill>
              </a:rPr>
              <a:t>співфінансованих</a:t>
            </a:r>
            <a:r>
              <a:rPr lang="uk-UA" sz="2800" b="1" dirty="0" smtClean="0">
                <a:solidFill>
                  <a:srgbClr val="005D9B"/>
                </a:solidFill>
              </a:rPr>
              <a:t> заходів</a:t>
            </a:r>
            <a:endParaRPr lang="uk-UA" sz="2800" b="1" dirty="0">
              <a:solidFill>
                <a:srgbClr val="005D9B"/>
              </a:solidFill>
            </a:endParaRPr>
          </a:p>
        </p:txBody>
      </p:sp>
      <p:sp>
        <p:nvSpPr>
          <p:cNvPr id="17" name="Прямокутник 16"/>
          <p:cNvSpPr/>
          <p:nvPr/>
        </p:nvSpPr>
        <p:spPr>
          <a:xfrm>
            <a:off x="2314079" y="1564726"/>
            <a:ext cx="498504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/>
              <a:t>Профінансовано </a:t>
            </a:r>
            <a:r>
              <a:rPr lang="uk-UA" sz="6600" b="1" dirty="0" smtClean="0">
                <a:solidFill>
                  <a:srgbClr val="FFC000"/>
                </a:solidFill>
              </a:rPr>
              <a:t>3</a:t>
            </a:r>
            <a:r>
              <a:rPr lang="uk-UA" sz="2800" b="1" dirty="0" smtClean="0"/>
              <a:t> заходи </a:t>
            </a:r>
            <a:endParaRPr lang="uk-UA" sz="2800" dirty="0"/>
          </a:p>
        </p:txBody>
      </p:sp>
      <p:sp>
        <p:nvSpPr>
          <p:cNvPr id="19" name="Овал 18"/>
          <p:cNvSpPr/>
          <p:nvPr/>
        </p:nvSpPr>
        <p:spPr>
          <a:xfrm>
            <a:off x="772727" y="180537"/>
            <a:ext cx="1045141" cy="10232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  <a:endParaRPr lang="uk-UA" sz="3600" dirty="0"/>
          </a:p>
        </p:txBody>
      </p:sp>
      <p:sp>
        <p:nvSpPr>
          <p:cNvPr id="15" name="Прямокутник 14"/>
          <p:cNvSpPr/>
          <p:nvPr/>
        </p:nvSpPr>
        <p:spPr>
          <a:xfrm>
            <a:off x="5622305" y="2449460"/>
            <a:ext cx="62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/>
              <a:t>н</a:t>
            </a:r>
            <a:r>
              <a:rPr lang="uk-UA" sz="2800" b="1" dirty="0" smtClean="0"/>
              <a:t>а суму </a:t>
            </a:r>
            <a:r>
              <a:rPr lang="uk-UA" sz="7200" b="1" dirty="0" smtClean="0">
                <a:solidFill>
                  <a:srgbClr val="FFC000"/>
                </a:solidFill>
              </a:rPr>
              <a:t>305 000 </a:t>
            </a:r>
            <a:r>
              <a:rPr lang="uk-UA" sz="2800" b="1" dirty="0" smtClean="0"/>
              <a:t>грн. </a:t>
            </a:r>
            <a:endParaRPr lang="uk-UA" sz="2800" b="1" dirty="0"/>
          </a:p>
        </p:txBody>
      </p:sp>
      <p:sp>
        <p:nvSpPr>
          <p:cNvPr id="18" name="Прямокутник 17"/>
          <p:cNvSpPr/>
          <p:nvPr/>
        </p:nvSpPr>
        <p:spPr>
          <a:xfrm>
            <a:off x="2074263" y="208768"/>
            <a:ext cx="45938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alt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РЕАЛІЗАЦІЯ ПРОГРАМ</a:t>
            </a:r>
            <a:endParaRPr lang="uk-UA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22706"/>
          <a:stretch/>
        </p:blipFill>
        <p:spPr>
          <a:xfrm>
            <a:off x="5491677" y="4057366"/>
            <a:ext cx="2539269" cy="282048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095" y="4057069"/>
            <a:ext cx="4162564" cy="282078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/>
          <a:srcRect l="6593" t="5820"/>
          <a:stretch/>
        </p:blipFill>
        <p:spPr>
          <a:xfrm>
            <a:off x="7999909" y="4057069"/>
            <a:ext cx="4223657" cy="283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3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0" y="0"/>
            <a:ext cx="12181490" cy="6861670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2087313" y="178194"/>
            <a:ext cx="43953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/>
              <a:t>СОЦІАЛЬНІ</a:t>
            </a:r>
            <a:r>
              <a:rPr lang="uk-UA" sz="3600" b="1" dirty="0" smtClean="0"/>
              <a:t> </a:t>
            </a:r>
            <a:r>
              <a:rPr lang="uk-UA" sz="3600" b="1" dirty="0" smtClean="0"/>
              <a:t>ПРОЄКТИ</a:t>
            </a:r>
            <a:endParaRPr lang="uk-UA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130652" y="693643"/>
            <a:ext cx="4257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5D9B"/>
                </a:solidFill>
              </a:rPr>
              <a:t>#</a:t>
            </a:r>
            <a:r>
              <a:rPr lang="uk-UA" sz="2800" b="1" dirty="0" smtClean="0">
                <a:solidFill>
                  <a:srgbClr val="005D9B"/>
                </a:solidFill>
              </a:rPr>
              <a:t>ВПРАВИ_УПРАВИ</a:t>
            </a:r>
            <a:endParaRPr lang="uk-UA" sz="2800" b="1" dirty="0" smtClean="0">
              <a:solidFill>
                <a:srgbClr val="005D9B"/>
              </a:solidFill>
            </a:endParaRPr>
          </a:p>
        </p:txBody>
      </p:sp>
      <p:sp>
        <p:nvSpPr>
          <p:cNvPr id="14" name="Прямокутник 13"/>
          <p:cNvSpPr/>
          <p:nvPr/>
        </p:nvSpPr>
        <p:spPr>
          <a:xfrm>
            <a:off x="5485696" y="1594180"/>
            <a:ext cx="58615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rgbClr val="FFC000"/>
                </a:solidFill>
              </a:rPr>
              <a:t>Мета:</a:t>
            </a:r>
            <a:r>
              <a:rPr lang="uk-UA" dirty="0" smtClean="0"/>
              <a:t> </a:t>
            </a:r>
            <a:r>
              <a:rPr lang="uk-UA" sz="2400" dirty="0" smtClean="0"/>
              <a:t>підтримка </a:t>
            </a:r>
            <a:r>
              <a:rPr lang="uk-UA" sz="2400" dirty="0"/>
              <a:t>фізичного здоров’я та підняття психоемоційного </a:t>
            </a:r>
            <a:r>
              <a:rPr lang="uk-UA" sz="2400" dirty="0" smtClean="0"/>
              <a:t>стану за допомогою онлайн-тренувань #</a:t>
            </a:r>
            <a:r>
              <a:rPr lang="uk-UA" sz="2400" dirty="0" err="1"/>
              <a:t>вправи_управи</a:t>
            </a:r>
            <a:r>
              <a:rPr lang="uk-UA" sz="2400" dirty="0"/>
              <a:t> (з 22 березня до 28 квітня</a:t>
            </a:r>
            <a:r>
              <a:rPr lang="uk-UA" sz="2400" dirty="0" smtClean="0"/>
              <a:t>)</a:t>
            </a:r>
            <a:endParaRPr lang="uk-UA" sz="2800" dirty="0"/>
          </a:p>
        </p:txBody>
      </p:sp>
      <p:sp>
        <p:nvSpPr>
          <p:cNvPr id="18" name="Овал 17"/>
          <p:cNvSpPr/>
          <p:nvPr/>
        </p:nvSpPr>
        <p:spPr>
          <a:xfrm>
            <a:off x="772727" y="180537"/>
            <a:ext cx="1045141" cy="10232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/>
              <a:t>3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b="4667"/>
          <a:stretch/>
        </p:blipFill>
        <p:spPr>
          <a:xfrm>
            <a:off x="241532" y="1436265"/>
            <a:ext cx="5049318" cy="4813665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7066302" y="6137440"/>
            <a:ext cx="39848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/>
              <a:t>*Статистика </a:t>
            </a:r>
            <a:r>
              <a:rPr lang="uk-UA" sz="1600" dirty="0" err="1" smtClean="0"/>
              <a:t>інстраграму</a:t>
            </a:r>
            <a:r>
              <a:rPr lang="uk-UA" sz="1600" dirty="0" smtClean="0"/>
              <a:t> </a:t>
            </a:r>
            <a:r>
              <a:rPr lang="uk-UA" sz="1600" dirty="0"/>
              <a:t>та </a:t>
            </a:r>
            <a:r>
              <a:rPr lang="uk-UA" sz="1600" dirty="0" err="1" smtClean="0"/>
              <a:t>фейсбуку</a:t>
            </a:r>
            <a:r>
              <a:rPr lang="uk-UA" sz="1600" dirty="0" smtClean="0"/>
              <a:t> </a:t>
            </a:r>
            <a:endParaRPr lang="uk-UA" sz="2400" dirty="0"/>
          </a:p>
        </p:txBody>
      </p:sp>
      <p:sp>
        <p:nvSpPr>
          <p:cNvPr id="4" name="Прямокутник 3"/>
          <p:cNvSpPr/>
          <p:nvPr/>
        </p:nvSpPr>
        <p:spPr>
          <a:xfrm>
            <a:off x="5890644" y="360271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3200" dirty="0"/>
              <a:t>Охоплення: понад </a:t>
            </a:r>
            <a:r>
              <a:rPr lang="uk-UA" sz="4000" b="1" dirty="0">
                <a:solidFill>
                  <a:srgbClr val="005D9B"/>
                </a:solidFill>
              </a:rPr>
              <a:t>52 </a:t>
            </a:r>
            <a:r>
              <a:rPr lang="uk-UA" sz="4000" b="1" dirty="0" smtClean="0">
                <a:solidFill>
                  <a:srgbClr val="005D9B"/>
                </a:solidFill>
              </a:rPr>
              <a:t>100</a:t>
            </a:r>
            <a:endParaRPr lang="uk-UA" sz="3200" b="1" dirty="0">
              <a:solidFill>
                <a:srgbClr val="005D9B"/>
              </a:soli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6387738" y="4526043"/>
            <a:ext cx="49595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/>
              <a:t>Перегляди: понад </a:t>
            </a:r>
            <a:r>
              <a:rPr lang="uk-UA" sz="4000" b="1" dirty="0">
                <a:solidFill>
                  <a:srgbClr val="005D9B"/>
                </a:solidFill>
              </a:rPr>
              <a:t>28 </a:t>
            </a:r>
            <a:r>
              <a:rPr lang="uk-UA" sz="4000" b="1" dirty="0" smtClean="0">
                <a:solidFill>
                  <a:srgbClr val="005D9B"/>
                </a:solidFill>
              </a:rPr>
              <a:t>700</a:t>
            </a:r>
            <a:endParaRPr lang="uk-UA" sz="4400" dirty="0"/>
          </a:p>
        </p:txBody>
      </p:sp>
    </p:spTree>
    <p:extLst>
      <p:ext uri="{BB962C8B-B14F-4D97-AF65-F5344CB8AC3E}">
        <p14:creationId xmlns:p14="http://schemas.microsoft.com/office/powerpoint/2010/main" val="295970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1332" cy="68579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48117" y="2055813"/>
            <a:ext cx="11190889" cy="1523494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377190">
              <a:lnSpc>
                <a:spcPts val="3020"/>
              </a:lnSpc>
              <a:spcBef>
                <a:spcPts val="480"/>
              </a:spcBef>
            </a:pPr>
            <a:r>
              <a:rPr sz="2800" spc="10" dirty="0" smtClean="0"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5D9B"/>
                </a:solidFill>
                <a:latin typeface="Calibri"/>
                <a:cs typeface="Calibri"/>
              </a:rPr>
              <a:t>«Urban</a:t>
            </a:r>
            <a:r>
              <a:rPr sz="2800" b="1" spc="40" dirty="0">
                <a:solidFill>
                  <a:srgbClr val="005D9B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5D9B"/>
                </a:solidFill>
                <a:latin typeface="Calibri"/>
                <a:cs typeface="Calibri"/>
              </a:rPr>
              <a:t>Camp»</a:t>
            </a:r>
            <a:r>
              <a:rPr sz="2800" b="1" spc="15" dirty="0">
                <a:solidFill>
                  <a:srgbClr val="005D9B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-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у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співпраці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з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громадською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організацією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«Street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10" dirty="0" smtClean="0">
                <a:latin typeface="Calibri"/>
                <a:cs typeface="Calibri"/>
              </a:rPr>
              <a:t>culture</a:t>
            </a:r>
            <a:r>
              <a:rPr lang="en-US" sz="2800" spc="-10" dirty="0" smtClean="0">
                <a:latin typeface="Calibri"/>
                <a:cs typeface="Calibri"/>
              </a:rPr>
              <a:t> &amp; Urban Reform</a:t>
            </a:r>
            <a:r>
              <a:rPr sz="2800" spc="-10" dirty="0" smtClean="0">
                <a:latin typeface="Calibri"/>
                <a:cs typeface="Calibri"/>
              </a:rPr>
              <a:t>»</a:t>
            </a:r>
            <a:r>
              <a:rPr sz="2800" spc="30" dirty="0" smtClean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створено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прихисток</a:t>
            </a:r>
            <a:r>
              <a:rPr sz="2800" spc="4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для</a:t>
            </a:r>
            <a:r>
              <a:rPr sz="2800" spc="-5" dirty="0">
                <a:latin typeface="Calibri"/>
                <a:cs typeface="Calibri"/>
              </a:rPr>
              <a:t> ВПО </a:t>
            </a:r>
            <a:r>
              <a:rPr sz="2800" dirty="0">
                <a:latin typeface="Calibri"/>
                <a:cs typeface="Calibri"/>
              </a:rPr>
              <a:t>на </a:t>
            </a:r>
            <a:r>
              <a:rPr sz="2800" spc="-5" dirty="0">
                <a:latin typeface="Calibri"/>
                <a:cs typeface="Calibri"/>
              </a:rPr>
              <a:t>базі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ДЮСШ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№1</a:t>
            </a:r>
            <a:endParaRPr sz="2800" dirty="0">
              <a:latin typeface="Calibri"/>
              <a:cs typeface="Calibri"/>
            </a:endParaRPr>
          </a:p>
          <a:p>
            <a:pPr marL="12700">
              <a:lnSpc>
                <a:spcPts val="2280"/>
              </a:lnSpc>
              <a:spcBef>
                <a:spcPts val="770"/>
              </a:spcBef>
            </a:pPr>
            <a:r>
              <a:rPr sz="2000" dirty="0">
                <a:latin typeface="Calibri"/>
                <a:cs typeface="Calibri"/>
              </a:rPr>
              <a:t>З початку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війни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у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прихистку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було </a:t>
            </a:r>
            <a:r>
              <a:rPr sz="2000" spc="-5" dirty="0">
                <a:latin typeface="Calibri"/>
                <a:cs typeface="Calibri"/>
              </a:rPr>
              <a:t>розміщено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понад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100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осіб.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Постійно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у </a:t>
            </a:r>
            <a:r>
              <a:rPr sz="2000" dirty="0" err="1" smtClean="0">
                <a:latin typeface="Calibri"/>
                <a:cs typeface="Calibri"/>
              </a:rPr>
              <a:t>прихистку</a:t>
            </a:r>
            <a:r>
              <a:rPr sz="2000" spc="-50" dirty="0" smtClean="0">
                <a:latin typeface="Calibri"/>
                <a:cs typeface="Calibri"/>
              </a:rPr>
              <a:t> </a:t>
            </a:r>
            <a:r>
              <a:rPr sz="2000" dirty="0" err="1" smtClean="0">
                <a:latin typeface="Calibri"/>
                <a:cs typeface="Calibri"/>
              </a:rPr>
              <a:t>перебува</a:t>
            </a:r>
            <a:r>
              <a:rPr lang="uk-UA" sz="2000" dirty="0" err="1" smtClean="0">
                <a:latin typeface="Calibri"/>
                <a:cs typeface="Calibri"/>
              </a:rPr>
              <a:t>ли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ts val="2280"/>
              </a:lnSpc>
            </a:pPr>
            <a:r>
              <a:rPr sz="2000" dirty="0">
                <a:latin typeface="Calibri"/>
                <a:cs typeface="Calibri"/>
              </a:rPr>
              <a:t>35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осіб </a:t>
            </a:r>
            <a:r>
              <a:rPr sz="2000" dirty="0">
                <a:latin typeface="Calibri"/>
                <a:cs typeface="Calibri"/>
              </a:rPr>
              <a:t>з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Харкова, Донецька,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Запоріжжя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та інших східних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областей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України.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4094986"/>
            <a:ext cx="12192000" cy="2763520"/>
            <a:chOff x="0" y="4094986"/>
            <a:chExt cx="12192000" cy="276352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44823" y="4094987"/>
              <a:ext cx="4143755" cy="27614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06640" y="4094986"/>
              <a:ext cx="4785359" cy="276301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4094986"/>
              <a:ext cx="3709416" cy="2763011"/>
            </a:xfrm>
            <a:prstGeom prst="rect">
              <a:avLst/>
            </a:prstGeom>
          </p:spPr>
        </p:pic>
      </p:grpSp>
      <p:sp>
        <p:nvSpPr>
          <p:cNvPr id="10" name="Овал 9"/>
          <p:cNvSpPr/>
          <p:nvPr/>
        </p:nvSpPr>
        <p:spPr>
          <a:xfrm>
            <a:off x="772727" y="180537"/>
            <a:ext cx="1045141" cy="10232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/>
              <a:t>3</a:t>
            </a:r>
          </a:p>
        </p:txBody>
      </p:sp>
      <p:sp>
        <p:nvSpPr>
          <p:cNvPr id="11" name="Прямокутник 10"/>
          <p:cNvSpPr/>
          <p:nvPr/>
        </p:nvSpPr>
        <p:spPr>
          <a:xfrm>
            <a:off x="2087313" y="178194"/>
            <a:ext cx="43953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/>
              <a:t>СОЦІАЛЬНІ</a:t>
            </a:r>
            <a:r>
              <a:rPr lang="uk-UA" sz="3600" b="1" dirty="0" smtClean="0"/>
              <a:t> </a:t>
            </a:r>
            <a:r>
              <a:rPr lang="uk-UA" sz="3600" b="1" dirty="0" smtClean="0"/>
              <a:t>ПРОЄКТИ</a:t>
            </a:r>
            <a:endParaRPr lang="uk-UA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079039" y="766297"/>
            <a:ext cx="4974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5D9B"/>
                </a:solidFill>
              </a:rPr>
              <a:t>URBAN CAMP</a:t>
            </a:r>
            <a:r>
              <a:rPr lang="uk-UA" sz="2800" b="1" dirty="0" smtClean="0">
                <a:solidFill>
                  <a:srgbClr val="005D9B"/>
                </a:solidFill>
              </a:rPr>
              <a:t>. </a:t>
            </a:r>
            <a:r>
              <a:rPr lang="uk-UA" sz="2800" b="1" dirty="0" err="1" smtClean="0">
                <a:solidFill>
                  <a:srgbClr val="005D9B"/>
                </a:solidFill>
              </a:rPr>
              <a:t>Шелтер</a:t>
            </a:r>
            <a:r>
              <a:rPr lang="uk-UA" sz="2800" b="1" dirty="0" smtClean="0">
                <a:solidFill>
                  <a:srgbClr val="005D9B"/>
                </a:solidFill>
              </a:rPr>
              <a:t> для ВПО</a:t>
            </a:r>
            <a:endParaRPr lang="uk-UA" sz="2800" b="1" dirty="0" smtClean="0">
              <a:solidFill>
                <a:srgbClr val="005D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7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3892</TotalTime>
  <Words>606</Words>
  <Application>Microsoft Office PowerPoint</Application>
  <PresentationFormat>Широкий екран</PresentationFormat>
  <Paragraphs>168</Paragraphs>
  <Slides>20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Segoe UI Historic</vt:lpstr>
      <vt:lpstr>Times New Roman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Користувач Windows</dc:creator>
  <cp:lastModifiedBy>Антонова Ксеня</cp:lastModifiedBy>
  <cp:revision>124</cp:revision>
  <dcterms:created xsi:type="dcterms:W3CDTF">2019-02-12T10:24:29Z</dcterms:created>
  <dcterms:modified xsi:type="dcterms:W3CDTF">2023-02-09T15:02:45Z</dcterms:modified>
</cp:coreProperties>
</file>