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81" r:id="rId5"/>
    <p:sldId id="283" r:id="rId6"/>
    <p:sldId id="293" r:id="rId7"/>
    <p:sldId id="284" r:id="rId8"/>
    <p:sldId id="286" r:id="rId9"/>
    <p:sldId id="266" r:id="rId10"/>
  </p:sldIdLst>
  <p:sldSz cx="12192000" cy="6858000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ватяк Лілія" initials="СЛ" lastIdx="0" clrIdx="0">
    <p:extLst>
      <p:ext uri="{19B8F6BF-5375-455C-9EA6-DF929625EA0E}">
        <p15:presenceInfo xmlns:p15="http://schemas.microsoft.com/office/powerpoint/2012/main" userId="Серватяк Лілі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24.01.2025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0895" y="924911"/>
            <a:ext cx="5507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/>
                </a:solidFill>
              </a:rPr>
              <a:t>ЗВІТ ЗА 2023 рік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26136" y="5239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06" y="5394251"/>
            <a:ext cx="2991394" cy="5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3631" y="73641"/>
            <a:ext cx="59640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solidFill>
                  <a:schemeClr val="tx2"/>
                </a:solidFill>
              </a:rPr>
              <a:t>Робота із зверненнями </a:t>
            </a:r>
            <a:endParaRPr lang="uk-UA" sz="2600" b="1" dirty="0">
              <a:solidFill>
                <a:schemeClr val="tx2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33002" y="426732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1</a:t>
            </a:r>
            <a:endParaRPr lang="uk-UA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141039" y="1654163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Звернення юридичних осіб </a:t>
            </a:r>
            <a:r>
              <a:rPr lang="uk-UA" dirty="0" smtClean="0">
                <a:solidFill>
                  <a:schemeClr val="accent1"/>
                </a:solidFill>
              </a:rPr>
              <a:t>583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1039" y="758765"/>
            <a:ext cx="681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Звернення громадян  </a:t>
            </a:r>
            <a:r>
              <a:rPr lang="uk-UA" dirty="0" smtClean="0">
                <a:solidFill>
                  <a:schemeClr val="accent1"/>
                </a:solidFill>
              </a:rPr>
              <a:t>190</a:t>
            </a:r>
          </a:p>
        </p:txBody>
      </p:sp>
      <p:sp>
        <p:nvSpPr>
          <p:cNvPr id="12" name="Овал 11"/>
          <p:cNvSpPr/>
          <p:nvPr/>
        </p:nvSpPr>
        <p:spPr>
          <a:xfrm>
            <a:off x="4033002" y="1413756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2</a:t>
            </a:r>
            <a:endParaRPr lang="uk-UA" sz="3600" dirty="0"/>
          </a:p>
        </p:txBody>
      </p:sp>
      <p:sp>
        <p:nvSpPr>
          <p:cNvPr id="13" name="Овал 12"/>
          <p:cNvSpPr/>
          <p:nvPr/>
        </p:nvSpPr>
        <p:spPr>
          <a:xfrm>
            <a:off x="4033002" y="2400780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3</a:t>
            </a:r>
            <a:endParaRPr lang="uk-UA" sz="3600" dirty="0"/>
          </a:p>
        </p:txBody>
      </p:sp>
      <p:sp>
        <p:nvSpPr>
          <p:cNvPr id="14" name="Овал 13"/>
          <p:cNvSpPr/>
          <p:nvPr/>
        </p:nvSpPr>
        <p:spPr>
          <a:xfrm>
            <a:off x="4046743" y="3387804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/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3631" y="2680248"/>
            <a:ext cx="371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Інформаційні запити  </a:t>
            </a:r>
            <a:r>
              <a:rPr lang="uk-UA" dirty="0" smtClean="0">
                <a:solidFill>
                  <a:schemeClr val="accent1"/>
                </a:solidFill>
              </a:rPr>
              <a:t>27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1039" y="3640989"/>
            <a:ext cx="417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Адвокатські запити </a:t>
            </a:r>
            <a:r>
              <a:rPr lang="uk-UA" dirty="0" smtClean="0">
                <a:solidFill>
                  <a:schemeClr val="accent1"/>
                </a:solidFill>
              </a:rPr>
              <a:t>86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046743" y="4369257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5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141039" y="4605334"/>
            <a:ext cx="456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Вихідна кореспонденція управління </a:t>
            </a:r>
            <a:r>
              <a:rPr lang="uk-UA" dirty="0" smtClean="0">
                <a:solidFill>
                  <a:schemeClr val="accent1"/>
                </a:solidFill>
              </a:rPr>
              <a:t>13755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5133631" y="5101686"/>
            <a:ext cx="49015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600" b="1" dirty="0" smtClean="0">
                <a:solidFill>
                  <a:schemeClr val="tx2"/>
                </a:solidFill>
              </a:rPr>
              <a:t>Робота із нормативними актами</a:t>
            </a:r>
            <a:endParaRPr lang="uk-UA" sz="2600" b="1" dirty="0">
              <a:solidFill>
                <a:schemeClr val="tx2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500960" y="56766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Проведено </a:t>
            </a:r>
            <a:r>
              <a:rPr lang="ru-RU" dirty="0" err="1">
                <a:cs typeface="Times New Roman" panose="02020603050405020304" pitchFamily="18" charset="0"/>
              </a:rPr>
              <a:t>правову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експертизу</a:t>
            </a:r>
            <a:r>
              <a:rPr lang="ru-RU" dirty="0">
                <a:cs typeface="Times New Roman" panose="02020603050405020304" pitchFamily="18" charset="0"/>
              </a:rPr>
              <a:t> на </a:t>
            </a:r>
            <a:r>
              <a:rPr lang="ru-RU" dirty="0" err="1">
                <a:cs typeface="Times New Roman" panose="02020603050405020304" pitchFamily="18" charset="0"/>
              </a:rPr>
              <a:t>відповідність</a:t>
            </a:r>
            <a:r>
              <a:rPr lang="ru-RU" dirty="0">
                <a:cs typeface="Times New Roman" panose="02020603050405020304" pitchFamily="18" charset="0"/>
              </a:rPr>
              <a:t> чинному </a:t>
            </a:r>
            <a:r>
              <a:rPr lang="ru-RU" dirty="0" err="1">
                <a:cs typeface="Times New Roman" panose="02020603050405020304" pitchFamily="18" charset="0"/>
              </a:rPr>
              <a:t>законодавству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України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uk-UA" altLang="uk-UA" b="1" dirty="0">
                <a:solidFill>
                  <a:schemeClr val="accent1"/>
                </a:solidFill>
                <a:cs typeface="Times New Roman" panose="02020603050405020304" pitchFamily="18" charset="0"/>
              </a:rPr>
              <a:t>73</a:t>
            </a:r>
            <a:r>
              <a:rPr lang="uk-UA" altLang="uk-UA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uk-UA" altLang="uk-UA" dirty="0">
                <a:cs typeface="Times New Roman" panose="02020603050405020304" pitchFamily="18" charset="0"/>
              </a:rPr>
              <a:t>проектів рішень виконавчого комітету</a:t>
            </a:r>
          </a:p>
        </p:txBody>
      </p:sp>
    </p:spTree>
    <p:extLst>
      <p:ext uri="{BB962C8B-B14F-4D97-AF65-F5344CB8AC3E}">
        <p14:creationId xmlns:p14="http://schemas.microsoft.com/office/powerpoint/2010/main" val="136690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1121" y="550262"/>
            <a:ext cx="6081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solidFill>
                  <a:schemeClr val="tx2"/>
                </a:solidFill>
              </a:rPr>
              <a:t>Представництво у судах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9085" y="1844057"/>
            <a:ext cx="74632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Кількість судових засідань </a:t>
            </a:r>
            <a:r>
              <a:rPr lang="uk-UA" dirty="0" smtClean="0">
                <a:solidFill>
                  <a:schemeClr val="accent1"/>
                </a:solidFill>
              </a:rPr>
              <a:t>279</a:t>
            </a: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поданих процесуальних документів </a:t>
            </a:r>
          </a:p>
          <a:p>
            <a:r>
              <a:rPr lang="uk-UA" dirty="0" smtClean="0"/>
              <a:t>(відзиви, заперечення, клопотання) </a:t>
            </a:r>
            <a:r>
              <a:rPr lang="uk-UA" dirty="0" smtClean="0">
                <a:solidFill>
                  <a:schemeClr val="accent1"/>
                </a:solidFill>
              </a:rPr>
              <a:t>125</a:t>
            </a: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судових справ як відповідач </a:t>
            </a:r>
            <a:r>
              <a:rPr lang="uk-UA" dirty="0" smtClean="0">
                <a:solidFill>
                  <a:schemeClr val="accent1"/>
                </a:solidFill>
              </a:rPr>
              <a:t>70</a:t>
            </a: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судових справ у якості третьої особи </a:t>
            </a:r>
            <a:r>
              <a:rPr lang="uk-UA" dirty="0" smtClean="0">
                <a:solidFill>
                  <a:schemeClr val="accent1"/>
                </a:solidFill>
              </a:rPr>
              <a:t>88</a:t>
            </a:r>
          </a:p>
          <a:p>
            <a:endParaRPr lang="uk-UA" dirty="0" smtClean="0">
              <a:solidFill>
                <a:schemeClr val="accent1"/>
              </a:solidFill>
            </a:endParaRPr>
          </a:p>
          <a:p>
            <a:r>
              <a:rPr lang="uk-UA" dirty="0" smtClean="0"/>
              <a:t>Кількість судових рішень які вступили в законну силу </a:t>
            </a:r>
            <a:r>
              <a:rPr lang="uk-UA" dirty="0" smtClean="0">
                <a:solidFill>
                  <a:schemeClr val="accent1"/>
                </a:solidFill>
              </a:rPr>
              <a:t>69</a:t>
            </a:r>
            <a:r>
              <a:rPr lang="uk-UA" dirty="0" smtClean="0"/>
              <a:t>,</a:t>
            </a:r>
          </a:p>
          <a:p>
            <a:r>
              <a:rPr lang="uk-UA" dirty="0" smtClean="0"/>
              <a:t>з них на користь Львівської міської ради та її виконавчих органів </a:t>
            </a:r>
            <a:r>
              <a:rPr lang="uk-UA" dirty="0" smtClean="0">
                <a:solidFill>
                  <a:schemeClr val="accent1"/>
                </a:solidFill>
              </a:rPr>
              <a:t>65</a:t>
            </a:r>
            <a:endParaRPr lang="uk-U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6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grpSp>
        <p:nvGrpSpPr>
          <p:cNvPr id="7" name="Группа 10"/>
          <p:cNvGrpSpPr/>
          <p:nvPr/>
        </p:nvGrpSpPr>
        <p:grpSpPr>
          <a:xfrm>
            <a:off x="1863241" y="1249735"/>
            <a:ext cx="8294288" cy="1396767"/>
            <a:chOff x="2524916" y="2733338"/>
            <a:chExt cx="5487447" cy="137428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916" y="2930272"/>
              <a:ext cx="1655067" cy="117734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296" y="2733338"/>
              <a:ext cx="1655067" cy="1147425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-81830" y="2869373"/>
            <a:ext cx="6753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державної реєстрації фізичних осіб-підприємців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4032" y="576513"/>
            <a:ext cx="4200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</a:t>
            </a:r>
            <a:r>
              <a:rPr lang="uk-UA" b="1" dirty="0" smtClean="0">
                <a:solidFill>
                  <a:schemeClr val="accent1"/>
                </a:solidFill>
                <a:latin typeface="Calibri"/>
              </a:rPr>
              <a:t>2643</a:t>
            </a:r>
            <a:endParaRPr kumimoji="0" lang="uk-UA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реєстрація змін </a:t>
            </a:r>
            <a:r>
              <a:rPr lang="uk-UA" b="1" dirty="0" smtClean="0">
                <a:solidFill>
                  <a:schemeClr val="accent1"/>
                </a:solidFill>
                <a:latin typeface="Calibri"/>
              </a:rPr>
              <a:t>1892</a:t>
            </a:r>
            <a:endParaRPr kumimoji="0" lang="uk-UA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реєстрація припинення </a:t>
            </a:r>
            <a:r>
              <a:rPr lang="uk-UA" b="1" dirty="0" smtClean="0">
                <a:solidFill>
                  <a:schemeClr val="accent1"/>
                </a:solidFill>
                <a:latin typeface="Calibri"/>
              </a:rPr>
              <a:t>1456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35461" y="2463620"/>
            <a:ext cx="3933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</a:t>
            </a:r>
            <a:r>
              <a:rPr lang="uk-UA" b="1" dirty="0" smtClean="0">
                <a:solidFill>
                  <a:srgbClr val="5B9BD5"/>
                </a:solidFill>
                <a:latin typeface="Calibri"/>
              </a:rPr>
              <a:t>472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змін 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2832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Державна реєстрація припинення </a:t>
            </a:r>
            <a:r>
              <a:rPr lang="uk-UA" b="1" dirty="0" smtClean="0">
                <a:solidFill>
                  <a:srgbClr val="5B9BD5"/>
                </a:solidFill>
                <a:latin typeface="Calibri"/>
              </a:rPr>
              <a:t>193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5859856" y="2664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Кількість наданих адміністративних послуг з державної реєстрації юридичних осіб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4" y="4698918"/>
            <a:ext cx="2864696" cy="161139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010387" y="4318212"/>
            <a:ext cx="91136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Кількість наданих адміністративних послуг з державної реєстрації фізичних осіб-підприємців та юридичних осіб через Портал Дія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4061529" y="5069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uk-UA" dirty="0">
                <a:solidFill>
                  <a:prstClr val="black"/>
                </a:solidFill>
              </a:rPr>
              <a:t>Державна реєстрація змін до відомостей про </a:t>
            </a:r>
            <a:r>
              <a:rPr lang="uk-UA" dirty="0" smtClean="0">
                <a:solidFill>
                  <a:prstClr val="black"/>
                </a:solidFill>
              </a:rPr>
              <a:t>ФОП </a:t>
            </a:r>
            <a:r>
              <a:rPr lang="uk-UA" b="1" dirty="0" smtClean="0">
                <a:solidFill>
                  <a:srgbClr val="5B9BD5"/>
                </a:solidFill>
              </a:rPr>
              <a:t>4978</a:t>
            </a:r>
            <a:r>
              <a:rPr lang="uk-UA" dirty="0" smtClean="0">
                <a:solidFill>
                  <a:prstClr val="black"/>
                </a:solidFill>
              </a:rPr>
              <a:t> </a:t>
            </a:r>
            <a:endParaRPr lang="uk-UA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uk-UA" dirty="0">
                <a:solidFill>
                  <a:prstClr val="black"/>
                </a:solidFill>
              </a:rPr>
              <a:t>Припинення ФОП  </a:t>
            </a:r>
            <a:r>
              <a:rPr lang="uk-UA" b="1" dirty="0">
                <a:solidFill>
                  <a:srgbClr val="5B9BD5"/>
                </a:solidFill>
              </a:rPr>
              <a:t>1537</a:t>
            </a:r>
          </a:p>
          <a:p>
            <a:pPr lvl="0">
              <a:defRPr/>
            </a:pPr>
            <a:endParaRPr lang="uk-UA" dirty="0">
              <a:solidFill>
                <a:srgbClr val="5B9BD5"/>
              </a:solidFill>
            </a:endParaRPr>
          </a:p>
          <a:p>
            <a:pPr lvl="0">
              <a:defRPr/>
            </a:pPr>
            <a:r>
              <a:rPr lang="uk-UA" dirty="0" smtClean="0">
                <a:solidFill>
                  <a:prstClr val="black"/>
                </a:solidFill>
              </a:rPr>
              <a:t>Державна </a:t>
            </a:r>
            <a:r>
              <a:rPr lang="uk-UA" dirty="0">
                <a:solidFill>
                  <a:prstClr val="black"/>
                </a:solidFill>
              </a:rPr>
              <a:t>реєстрація </a:t>
            </a:r>
            <a:r>
              <a:rPr lang="uk-UA" dirty="0" smtClean="0">
                <a:solidFill>
                  <a:prstClr val="black"/>
                </a:solidFill>
              </a:rPr>
              <a:t>юридичних осіб </a:t>
            </a:r>
            <a:r>
              <a:rPr lang="uk-UA" b="1" dirty="0">
                <a:solidFill>
                  <a:srgbClr val="5B9BD5"/>
                </a:solidFill>
              </a:rPr>
              <a:t>94</a:t>
            </a:r>
          </a:p>
        </p:txBody>
      </p:sp>
      <p:cxnSp>
        <p:nvCxnSpPr>
          <p:cNvPr id="15" name="Прямая со стрелкой 19"/>
          <p:cNvCxnSpPr/>
          <p:nvPr/>
        </p:nvCxnSpPr>
        <p:spPr>
          <a:xfrm flipV="1">
            <a:off x="3439697" y="5362570"/>
            <a:ext cx="396315" cy="142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20"/>
          <p:cNvCxnSpPr/>
          <p:nvPr/>
        </p:nvCxnSpPr>
        <p:spPr>
          <a:xfrm>
            <a:off x="3443451" y="5841086"/>
            <a:ext cx="404923" cy="14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51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74" y="392413"/>
            <a:ext cx="12087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державної реєстрації речових прав на нерухоме майно та їх обтяжень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4" y="3742117"/>
            <a:ext cx="4815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Державна реєстрація права власності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 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</a:rPr>
              <a:t>11467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smtClean="0">
                <a:solidFill>
                  <a:prstClr val="black"/>
                </a:solidFill>
              </a:rPr>
              <a:t>Внесення </a:t>
            </a:r>
            <a:r>
              <a:rPr lang="uk-UA" dirty="0">
                <a:solidFill>
                  <a:prstClr val="black"/>
                </a:solidFill>
              </a:rPr>
              <a:t>змін до права власності </a:t>
            </a:r>
            <a:r>
              <a:rPr lang="uk-UA" b="1" dirty="0" smtClean="0">
                <a:solidFill>
                  <a:schemeClr val="accent1"/>
                </a:solidFill>
              </a:rPr>
              <a:t>315</a:t>
            </a:r>
            <a:endParaRPr lang="uk-UA" b="1" dirty="0">
              <a:solidFill>
                <a:schemeClr val="accent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86907" y="2271063"/>
            <a:ext cx="4898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71938" y="3792690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Реєстрація </a:t>
            </a: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(виникнення, припинення) 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обтяжень </a:t>
            </a:r>
            <a:r>
              <a:rPr lang="uk-UA" b="1" dirty="0" smtClean="0">
                <a:solidFill>
                  <a:schemeClr val="accent1"/>
                </a:solidFill>
                <a:latin typeface="Calibri"/>
              </a:rPr>
              <a:t>928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689803" y="15399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uk-UA" dirty="0">
                <a:solidFill>
                  <a:prstClr val="black"/>
                </a:solidFill>
              </a:rPr>
              <a:t>Реєстрація іншого речового права </a:t>
            </a:r>
            <a:r>
              <a:rPr lang="uk-UA" b="1" dirty="0" smtClean="0">
                <a:solidFill>
                  <a:schemeClr val="accent1"/>
                </a:solidFill>
              </a:rPr>
              <a:t>2315</a:t>
            </a:r>
            <a:endParaRPr lang="uk-UA" b="1" dirty="0">
              <a:solidFill>
                <a:schemeClr val="accent1"/>
              </a:solidFill>
            </a:endParaRPr>
          </a:p>
          <a:p>
            <a:pPr lvl="0" algn="ctr">
              <a:defRPr/>
            </a:pPr>
            <a:r>
              <a:rPr lang="uk-UA" dirty="0">
                <a:solidFill>
                  <a:prstClr val="black"/>
                </a:solidFill>
              </a:rPr>
              <a:t>Внесення змін до іншого речового права </a:t>
            </a:r>
            <a:r>
              <a:rPr lang="uk-UA" b="1" dirty="0" smtClean="0">
                <a:solidFill>
                  <a:schemeClr val="accent1"/>
                </a:solidFill>
              </a:rPr>
              <a:t>196</a:t>
            </a:r>
            <a:endParaRPr lang="uk-UA" b="1" dirty="0">
              <a:solidFill>
                <a:schemeClr val="accent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4739684"/>
            <a:ext cx="2864696" cy="1611392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4378027" y="5230426"/>
            <a:ext cx="6040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44546A"/>
                </a:solidFill>
              </a:rPr>
              <a:t>Кількість наданих адміністративних послуг з державної </a:t>
            </a:r>
            <a:r>
              <a:rPr lang="uk-UA" b="1" dirty="0" smtClean="0">
                <a:solidFill>
                  <a:srgbClr val="44546A"/>
                </a:solidFill>
              </a:rPr>
              <a:t>реєстрації прав на нерухоме майно через </a:t>
            </a:r>
            <a:r>
              <a:rPr lang="uk-UA" b="1" dirty="0">
                <a:solidFill>
                  <a:srgbClr val="44546A"/>
                </a:solidFill>
              </a:rPr>
              <a:t>Портал </a:t>
            </a:r>
            <a:r>
              <a:rPr lang="uk-UA" b="1" dirty="0" smtClean="0">
                <a:solidFill>
                  <a:srgbClr val="44546A"/>
                </a:solidFill>
              </a:rPr>
              <a:t>Дія   </a:t>
            </a:r>
            <a:r>
              <a:rPr lang="uk-UA" b="1" dirty="0" smtClean="0">
                <a:solidFill>
                  <a:schemeClr val="accent1"/>
                </a:solidFill>
              </a:rPr>
              <a:t>262</a:t>
            </a:r>
            <a:endParaRPr lang="uk-UA" b="1" dirty="0" smtClean="0">
              <a:solidFill>
                <a:srgbClr val="44546A"/>
              </a:solidFill>
            </a:endParaRPr>
          </a:p>
          <a:p>
            <a:endParaRPr lang="uk-UA" b="1" dirty="0">
              <a:solidFill>
                <a:srgbClr val="44546A"/>
              </a:solidFill>
            </a:endParaRPr>
          </a:p>
          <a:p>
            <a:r>
              <a:rPr lang="uk-UA" b="1" dirty="0">
                <a:solidFill>
                  <a:srgbClr val="44546A"/>
                </a:solidFill>
              </a:rPr>
              <a:t> </a:t>
            </a:r>
            <a:r>
              <a:rPr lang="uk-UA" b="1" dirty="0" smtClean="0">
                <a:solidFill>
                  <a:srgbClr val="44546A"/>
                </a:solidFill>
              </a:rPr>
              <a:t>                                                    </a:t>
            </a:r>
            <a:endParaRPr lang="uk-UA" dirty="0"/>
          </a:p>
        </p:txBody>
      </p:sp>
      <p:cxnSp>
        <p:nvCxnSpPr>
          <p:cNvPr id="13" name="Пряма зі стрілкою 12"/>
          <p:cNvCxnSpPr/>
          <p:nvPr/>
        </p:nvCxnSpPr>
        <p:spPr>
          <a:xfrm>
            <a:off x="4144856" y="5495109"/>
            <a:ext cx="233171" cy="2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5"/>
          <p:cNvGrpSpPr/>
          <p:nvPr/>
        </p:nvGrpSpPr>
        <p:grpSpPr>
          <a:xfrm>
            <a:off x="957081" y="2019291"/>
            <a:ext cx="10216488" cy="1812029"/>
            <a:chOff x="498306" y="2990214"/>
            <a:chExt cx="10756946" cy="1907887"/>
          </a:xfrm>
        </p:grpSpPr>
        <p:grpSp>
          <p:nvGrpSpPr>
            <p:cNvPr id="18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6" name="Прямокутник 5"/>
          <p:cNvSpPr/>
          <p:nvPr/>
        </p:nvSpPr>
        <p:spPr>
          <a:xfrm>
            <a:off x="7785803" y="1171567"/>
            <a:ext cx="4545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ea typeface="Calibri" panose="020F0502020204030204" pitchFamily="34" charset="0"/>
              </a:rPr>
              <a:t>Реєстрація </a:t>
            </a:r>
            <a:r>
              <a:rPr lang="uk-UA" dirty="0">
                <a:ea typeface="Calibri" panose="020F0502020204030204" pitchFamily="34" charset="0"/>
              </a:rPr>
              <a:t>судових </a:t>
            </a:r>
            <a:r>
              <a:rPr lang="uk-UA" dirty="0" smtClean="0">
                <a:ea typeface="Calibri" panose="020F0502020204030204" pitchFamily="34" charset="0"/>
              </a:rPr>
              <a:t>рішень/</a:t>
            </a:r>
            <a:r>
              <a:rPr lang="uk-UA" dirty="0" smtClean="0"/>
              <a:t>заяв </a:t>
            </a:r>
            <a:r>
              <a:rPr lang="uk-UA" dirty="0"/>
              <a:t>власників об’єктів нерухомого майна </a:t>
            </a:r>
            <a:r>
              <a:rPr lang="uk-UA" dirty="0" smtClean="0">
                <a:ea typeface="Calibri" panose="020F0502020204030204" pitchFamily="34" charset="0"/>
              </a:rPr>
              <a:t>про </a:t>
            </a:r>
            <a:r>
              <a:rPr lang="uk-UA" dirty="0">
                <a:ea typeface="Calibri" panose="020F0502020204030204" pitchFamily="34" charset="0"/>
              </a:rPr>
              <a:t>заборону вчинення реєстраційних дій </a:t>
            </a:r>
            <a:r>
              <a:rPr lang="uk-UA" b="1" dirty="0" smtClean="0">
                <a:solidFill>
                  <a:schemeClr val="accent1"/>
                </a:solidFill>
                <a:ea typeface="Calibri" panose="020F0502020204030204" pitchFamily="34" charset="0"/>
              </a:rPr>
              <a:t>119</a:t>
            </a:r>
            <a:endParaRPr lang="uk-UA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1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grpSp>
        <p:nvGrpSpPr>
          <p:cNvPr id="6" name="Группа 15"/>
          <p:cNvGrpSpPr/>
          <p:nvPr/>
        </p:nvGrpSpPr>
        <p:grpSpPr>
          <a:xfrm>
            <a:off x="676732" y="2624416"/>
            <a:ext cx="10216488" cy="1812029"/>
            <a:chOff x="498306" y="2990214"/>
            <a:chExt cx="10756946" cy="1907887"/>
          </a:xfrm>
        </p:grpSpPr>
        <p:grpSp>
          <p:nvGrpSpPr>
            <p:cNvPr id="7" name="Группа 10"/>
            <p:cNvGrpSpPr/>
            <p:nvPr/>
          </p:nvGrpSpPr>
          <p:grpSpPr>
            <a:xfrm>
              <a:off x="498306" y="3090462"/>
              <a:ext cx="8016296" cy="1807639"/>
              <a:chOff x="446924" y="2982405"/>
              <a:chExt cx="6500352" cy="146580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766" y="2982405"/>
                <a:ext cx="1655067" cy="90525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24" y="3494181"/>
                <a:ext cx="1658115" cy="95402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209" y="3487457"/>
                <a:ext cx="1655067" cy="954026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337540" y="2990214"/>
              <a:ext cx="1917712" cy="121662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8574" y="392413"/>
            <a:ext cx="12087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наданих адміністративних послуг з присвоєння поштових адрес об’єктам нерухомого майна*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4" y="4422809"/>
            <a:ext cx="337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заяви щодо присвоєння поштової адреси  </a:t>
            </a:r>
            <a:r>
              <a:rPr lang="uk-UA" b="1" dirty="0" smtClean="0">
                <a:solidFill>
                  <a:schemeClr val="accent1"/>
                </a:solidFill>
              </a:rPr>
              <a:t>791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86907" y="2271063"/>
            <a:ext cx="4898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95406" y="4414935"/>
            <a:ext cx="33764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 накази про відмову у присвоєнні поштової адреси </a:t>
            </a:r>
            <a:r>
              <a:rPr kumimoji="0" lang="uk-UA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</a:rPr>
              <a:t>144</a:t>
            </a:r>
            <a:endParaRPr kumimoji="0" lang="uk-UA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159278" y="2085807"/>
            <a:ext cx="3596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dirty="0">
                <a:solidFill>
                  <a:schemeClr val="tx2"/>
                </a:solidFill>
                <a:latin typeface="Calibri"/>
              </a:rPr>
              <a:t>в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ідповіді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-роз’яснення щодо присвоєння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 поштової адреси  </a:t>
            </a:r>
            <a:r>
              <a:rPr lang="uk-UA" b="1" dirty="0" smtClean="0">
                <a:solidFill>
                  <a:schemeClr val="accent1"/>
                </a:solidFill>
              </a:rPr>
              <a:t>264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2912407" y="2039641"/>
            <a:ext cx="335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dirty="0" smtClean="0">
                <a:solidFill>
                  <a:schemeClr val="tx2"/>
                </a:solidFill>
              </a:rPr>
              <a:t>накази про присвоєння поштової адреси  </a:t>
            </a:r>
            <a:r>
              <a:rPr lang="uk-UA" b="1" dirty="0" smtClean="0">
                <a:solidFill>
                  <a:schemeClr val="accent1"/>
                </a:solidFill>
              </a:rPr>
              <a:t>383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10026801" y="5069140"/>
            <a:ext cx="2602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2000" dirty="0" smtClean="0">
                <a:solidFill>
                  <a:schemeClr val="tx2"/>
                </a:solidFill>
              </a:rPr>
              <a:t>*з 15.06.2023</a:t>
            </a:r>
            <a:endParaRPr lang="uk-U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31491" y="-3670"/>
            <a:ext cx="12211042" cy="686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47" y="3060031"/>
            <a:ext cx="1805208" cy="1562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42" y="-2904"/>
            <a:ext cx="1805208" cy="1562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0" y="1530182"/>
            <a:ext cx="1805208" cy="1562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52" y="743038"/>
            <a:ext cx="1805208" cy="1565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095" y="3795689"/>
            <a:ext cx="1805208" cy="156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48" y="5321252"/>
            <a:ext cx="1802413" cy="156289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flipV="1">
            <a:off x="7355882" y="227571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275388" y="2306894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355883" y="5153805"/>
            <a:ext cx="464604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419879" y="4528032"/>
            <a:ext cx="3965145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7003" y="32916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10" y="961140"/>
            <a:ext cx="708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Кількість вилучених  реєстраційних справ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57" y="4602197"/>
            <a:ext cx="1802413" cy="1562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2022" y="1392533"/>
            <a:ext cx="303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solidFill>
                  <a:srgbClr val="5B9BD5"/>
                </a:solidFill>
                <a:latin typeface="Calibri"/>
              </a:rPr>
              <a:t>438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5862" y="351604"/>
            <a:ext cx="472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Кількість реєстраційних справ</a:t>
            </a:r>
            <a:r>
              <a:rPr lang="uk-UA" b="1" dirty="0">
                <a:solidFill>
                  <a:schemeClr val="tx2"/>
                </a:solidFill>
              </a:rPr>
              <a:t> фізичних осіб-підприємців</a:t>
            </a:r>
            <a:r>
              <a:rPr lang="uk-UA" b="1" dirty="0">
                <a:solidFill>
                  <a:srgbClr val="44546A"/>
                </a:solidFill>
              </a:rPr>
              <a:t> та юридичних осіб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що надійшли на зберігання в управління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51" y="2250696"/>
            <a:ext cx="1805208" cy="15628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06570" y="1365507"/>
            <a:ext cx="291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>
                <a:solidFill>
                  <a:srgbClr val="5B9BD5"/>
                </a:solidFill>
                <a:latin typeface="Calibri"/>
              </a:rPr>
              <a:t>10 542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7522387" y="2784482"/>
            <a:ext cx="438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44546A"/>
                </a:solidFill>
              </a:rPr>
              <a:t>Кількість оскаржень рішень та дій державного реєстратора до Міністерства юстиції України та його територіальних органів </a:t>
            </a:r>
            <a:r>
              <a:rPr lang="uk-UA" dirty="0">
                <a:solidFill>
                  <a:schemeClr val="accent1"/>
                </a:solidFill>
              </a:rPr>
              <a:t>15, </a:t>
            </a:r>
            <a:r>
              <a:rPr lang="uk-UA" dirty="0" smtClean="0">
                <a:solidFill>
                  <a:schemeClr val="accent1"/>
                </a:solidFill>
              </a:rPr>
              <a:t>з </a:t>
            </a:r>
            <a:r>
              <a:rPr lang="uk-UA" dirty="0">
                <a:solidFill>
                  <a:schemeClr val="accent1"/>
                </a:solidFill>
              </a:rPr>
              <a:t>них </a:t>
            </a:r>
            <a:r>
              <a:rPr lang="uk-UA" dirty="0" smtClean="0">
                <a:solidFill>
                  <a:schemeClr val="accent1"/>
                </a:solidFill>
              </a:rPr>
              <a:t>12 - </a:t>
            </a:r>
            <a:r>
              <a:rPr lang="uk-UA" dirty="0">
                <a:solidFill>
                  <a:schemeClr val="accent1"/>
                </a:solidFill>
              </a:rPr>
              <a:t>відмовлено у </a:t>
            </a:r>
            <a:r>
              <a:rPr lang="uk-UA" dirty="0" smtClean="0">
                <a:solidFill>
                  <a:schemeClr val="accent1"/>
                </a:solidFill>
              </a:rPr>
              <a:t>задоволенні, </a:t>
            </a:r>
            <a:r>
              <a:rPr lang="uk-UA" smtClean="0">
                <a:solidFill>
                  <a:schemeClr val="accent1"/>
                </a:solidFill>
              </a:rPr>
              <a:t>3 - задоволено </a:t>
            </a:r>
            <a:r>
              <a:rPr lang="uk-UA" dirty="0" smtClean="0">
                <a:solidFill>
                  <a:schemeClr val="accent1"/>
                </a:solidFill>
              </a:rPr>
              <a:t>частково</a:t>
            </a:r>
            <a:endParaRPr lang="uk-UA" dirty="0">
              <a:solidFill>
                <a:schemeClr val="accent1"/>
              </a:solidFill>
            </a:endParaRPr>
          </a:p>
          <a:p>
            <a:pPr lvl="0">
              <a:defRPr/>
            </a:pPr>
            <a:endParaRPr lang="uk-UA" b="1" dirty="0">
              <a:solidFill>
                <a:srgbClr val="44546A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8327" y="2634759"/>
            <a:ext cx="44482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44546A"/>
                </a:solidFill>
              </a:rPr>
              <a:t>Кількість </a:t>
            </a:r>
            <a:r>
              <a:rPr lang="uk-UA" b="1" dirty="0" smtClean="0">
                <a:solidFill>
                  <a:srgbClr val="44546A"/>
                </a:solidFill>
              </a:rPr>
              <a:t>сформованих та надісланих до суб’єктів державної реєстрації реєстраційних справ </a:t>
            </a:r>
            <a:r>
              <a:rPr lang="uk-UA" b="1" dirty="0">
                <a:solidFill>
                  <a:schemeClr val="tx2"/>
                </a:solidFill>
              </a:rPr>
              <a:t>фізичних осіб-підприємців</a:t>
            </a:r>
            <a:r>
              <a:rPr lang="uk-UA" b="1" dirty="0">
                <a:solidFill>
                  <a:srgbClr val="44546A"/>
                </a:solidFill>
              </a:rPr>
              <a:t> та юридичних осіб</a:t>
            </a:r>
            <a:endParaRPr lang="uk-UA" b="1" dirty="0" smtClean="0">
              <a:solidFill>
                <a:srgbClr val="44546A"/>
              </a:solidFill>
            </a:endParaRPr>
          </a:p>
          <a:p>
            <a:pPr>
              <a:defRPr/>
            </a:pPr>
            <a:r>
              <a:rPr lang="uk-UA" sz="2400" b="1" dirty="0" smtClean="0">
                <a:solidFill>
                  <a:schemeClr val="accent1"/>
                </a:solidFill>
              </a:rPr>
              <a:t>                           </a:t>
            </a:r>
          </a:p>
          <a:p>
            <a:pPr>
              <a:defRPr/>
            </a:pPr>
            <a:r>
              <a:rPr lang="uk-UA" sz="2400" b="1" dirty="0">
                <a:solidFill>
                  <a:schemeClr val="accent1"/>
                </a:solidFill>
              </a:rPr>
              <a:t> </a:t>
            </a:r>
            <a:r>
              <a:rPr lang="uk-UA" sz="2400" b="1" dirty="0" smtClean="0">
                <a:solidFill>
                  <a:schemeClr val="accent1"/>
                </a:solidFill>
              </a:rPr>
              <a:t>                    </a:t>
            </a:r>
            <a:r>
              <a:rPr lang="uk-UA" sz="2000" dirty="0" smtClean="0">
                <a:solidFill>
                  <a:schemeClr val="accent1"/>
                </a:solidFill>
              </a:rPr>
              <a:t>714</a:t>
            </a:r>
            <a:endParaRPr lang="uk-UA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1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" y="0"/>
            <a:ext cx="121889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399" y="568145"/>
            <a:ext cx="1009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Надходження до міського бюджету від вчинення реєстраційних дій 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93399" y="1672953"/>
            <a:ext cx="935916" cy="935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814589" y="2152460"/>
            <a:ext cx="1497874" cy="2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312463" y="1736961"/>
            <a:ext cx="438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5</a:t>
            </a: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uk-UA" sz="4800" b="1" dirty="0" smtClean="0">
                <a:solidFill>
                  <a:srgbClr val="5B9BD5"/>
                </a:solidFill>
                <a:latin typeface="Calibri"/>
              </a:rPr>
              <a:t>514</a:t>
            </a: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 600</a:t>
            </a:r>
            <a:r>
              <a:rPr kumimoji="0" lang="uk-UA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</a:rPr>
              <a:t>грн.:</a:t>
            </a:r>
            <a:endParaRPr kumimoji="0" lang="uk-UA" sz="4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Picture 2" descr="Доходи місцевого бюджету | Великосеверинівська сільська р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6801" y="2946416"/>
            <a:ext cx="5075199" cy="2677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54331" y="2786743"/>
            <a:ext cx="5930538" cy="2314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за проведення державної реєстрації юридичних осіб та фізичних осіб-підприємців </a:t>
            </a:r>
            <a:r>
              <a:rPr lang="uk-UA" dirty="0" smtClean="0">
                <a:solidFill>
                  <a:schemeClr val="accent1"/>
                </a:solidFill>
              </a:rPr>
              <a:t>3 198 900грн.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за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проведення державної реєстрації речових прав на нерухоме майно та їх обтяжень 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2 115 300грн.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uk-UA" baseline="0" dirty="0" smtClean="0">
                <a:solidFill>
                  <a:schemeClr val="tx2"/>
                </a:solidFill>
              </a:rPr>
              <a:t>плата</a:t>
            </a:r>
            <a:r>
              <a:rPr lang="uk-UA" dirty="0" smtClean="0">
                <a:solidFill>
                  <a:schemeClr val="tx2"/>
                </a:solidFill>
              </a:rPr>
              <a:t> за скорочення термінів надання послуг у сфері державної реєстрації </a:t>
            </a:r>
            <a:r>
              <a:rPr lang="uk-UA" dirty="0">
                <a:solidFill>
                  <a:schemeClr val="tx2"/>
                </a:solidFill>
              </a:rPr>
              <a:t>речових прав на нерухоме майно та їх обтяжень </a:t>
            </a:r>
            <a:r>
              <a:rPr lang="uk-UA" dirty="0" smtClean="0">
                <a:solidFill>
                  <a:schemeClr val="tx2"/>
                </a:solidFill>
              </a:rPr>
              <a:t>і державної </a:t>
            </a:r>
            <a:r>
              <a:rPr lang="uk-UA" dirty="0">
                <a:solidFill>
                  <a:schemeClr val="tx2"/>
                </a:solidFill>
              </a:rPr>
              <a:t>реєстрації юридичних осіб та фізичних осіб-підприємців </a:t>
            </a:r>
            <a:r>
              <a:rPr lang="uk-UA" dirty="0" smtClean="0">
                <a:solidFill>
                  <a:schemeClr val="accent1"/>
                </a:solidFill>
              </a:rPr>
              <a:t>200 400грн.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1443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3867" y="4765880"/>
            <a:ext cx="395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tx2"/>
                </a:solidFill>
              </a:rPr>
              <a:t>Дякуємо за увагу</a:t>
            </a:r>
            <a:endParaRPr lang="uk-UA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435</Words>
  <Application>Microsoft Office PowerPoint</Application>
  <PresentationFormat>Широкий екран</PresentationFormat>
  <Paragraphs>73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Серватяк Лілія</cp:lastModifiedBy>
  <cp:revision>140</cp:revision>
  <cp:lastPrinted>2024-01-03T10:31:25Z</cp:lastPrinted>
  <dcterms:created xsi:type="dcterms:W3CDTF">2019-02-12T10:24:29Z</dcterms:created>
  <dcterms:modified xsi:type="dcterms:W3CDTF">2025-01-24T08:53:31Z</dcterms:modified>
</cp:coreProperties>
</file>