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81" r:id="rId5"/>
    <p:sldId id="283" r:id="rId6"/>
    <p:sldId id="293" r:id="rId7"/>
    <p:sldId id="284" r:id="rId8"/>
    <p:sldId id="286" r:id="rId9"/>
    <p:sldId id="266" r:id="rId10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ватяк Лілія" initials="СЛ" lastIdx="0" clrIdx="0">
    <p:extLst>
      <p:ext uri="{19B8F6BF-5375-455C-9EA6-DF929625EA0E}">
        <p15:presenceInfo xmlns:p15="http://schemas.microsoft.com/office/powerpoint/2012/main" userId="Серватяк Лілі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0895" y="924911"/>
            <a:ext cx="5507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/>
                </a:solidFill>
              </a:rPr>
              <a:t>ЗВІТ ЗА 202</a:t>
            </a:r>
            <a:r>
              <a:rPr lang="en-US" sz="3200" b="1" dirty="0" smtClean="0">
                <a:solidFill>
                  <a:schemeClr val="tx2"/>
                </a:solidFill>
              </a:rPr>
              <a:t>4</a:t>
            </a:r>
            <a:r>
              <a:rPr lang="uk-UA" sz="3200" b="1" dirty="0" smtClean="0">
                <a:solidFill>
                  <a:schemeClr val="tx2"/>
                </a:solidFill>
              </a:rPr>
              <a:t> рік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26136" y="5239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06" y="5394251"/>
            <a:ext cx="2991394" cy="5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3631" y="73641"/>
            <a:ext cx="5964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solidFill>
                  <a:schemeClr val="tx2"/>
                </a:solidFill>
              </a:rPr>
              <a:t>Робота із зверненнями </a:t>
            </a:r>
            <a:endParaRPr lang="uk-UA" sz="2600" b="1" dirty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33002" y="426732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1039" y="1654163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Звернення юридичних осіб </a:t>
            </a:r>
            <a:r>
              <a:rPr lang="en-US" dirty="0" smtClean="0">
                <a:solidFill>
                  <a:schemeClr val="accent1"/>
                </a:solidFill>
              </a:rPr>
              <a:t>499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1039" y="758765"/>
            <a:ext cx="681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Звернення громадян  </a:t>
            </a:r>
            <a:r>
              <a:rPr lang="uk-UA" dirty="0" smtClean="0">
                <a:solidFill>
                  <a:schemeClr val="accent1"/>
                </a:solidFill>
              </a:rPr>
              <a:t>1</a:t>
            </a:r>
            <a:r>
              <a:rPr lang="en-US" dirty="0" smtClean="0">
                <a:solidFill>
                  <a:schemeClr val="accent1"/>
                </a:solidFill>
              </a:rPr>
              <a:t>8</a:t>
            </a:r>
            <a:r>
              <a:rPr lang="uk-UA" dirty="0" smtClean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2" name="Овал 11"/>
          <p:cNvSpPr/>
          <p:nvPr/>
        </p:nvSpPr>
        <p:spPr>
          <a:xfrm>
            <a:off x="4033002" y="141375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3" name="Овал 12"/>
          <p:cNvSpPr/>
          <p:nvPr/>
        </p:nvSpPr>
        <p:spPr>
          <a:xfrm>
            <a:off x="4033002" y="240078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14" name="Овал 13"/>
          <p:cNvSpPr/>
          <p:nvPr/>
        </p:nvSpPr>
        <p:spPr>
          <a:xfrm>
            <a:off x="4046743" y="3387804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3631" y="2680248"/>
            <a:ext cx="371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Інформаційні запити  </a:t>
            </a:r>
            <a:r>
              <a:rPr lang="en-US" dirty="0" smtClean="0">
                <a:solidFill>
                  <a:schemeClr val="accent1"/>
                </a:solidFill>
              </a:rPr>
              <a:t>59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1039" y="3640989"/>
            <a:ext cx="417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Адвокатські запити </a:t>
            </a:r>
            <a:r>
              <a:rPr lang="en-US" dirty="0" smtClean="0">
                <a:solidFill>
                  <a:schemeClr val="accent1"/>
                </a:solidFill>
              </a:rPr>
              <a:t>72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046743" y="43692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5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141039" y="4605334"/>
            <a:ext cx="456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Вихідна кореспонденція управління </a:t>
            </a:r>
            <a:r>
              <a:rPr lang="en-US" dirty="0" smtClean="0">
                <a:solidFill>
                  <a:schemeClr val="accent1"/>
                </a:solidFill>
              </a:rPr>
              <a:t>7838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133631" y="5101686"/>
            <a:ext cx="49015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dirty="0" smtClean="0">
                <a:solidFill>
                  <a:schemeClr val="tx2"/>
                </a:solidFill>
              </a:rPr>
              <a:t>Робота із нормативними актами</a:t>
            </a:r>
            <a:endParaRPr lang="uk-UA" sz="2600" b="1" dirty="0">
              <a:solidFill>
                <a:schemeClr val="tx2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500960" y="56766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Проведено </a:t>
            </a:r>
            <a:r>
              <a:rPr lang="ru-RU" dirty="0" err="1">
                <a:cs typeface="Times New Roman" panose="02020603050405020304" pitchFamily="18" charset="0"/>
              </a:rPr>
              <a:t>правову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експертизу</a:t>
            </a:r>
            <a:r>
              <a:rPr lang="ru-RU" dirty="0">
                <a:cs typeface="Times New Roman" panose="02020603050405020304" pitchFamily="18" charset="0"/>
              </a:rPr>
              <a:t> на </a:t>
            </a:r>
            <a:r>
              <a:rPr lang="ru-RU" dirty="0" err="1">
                <a:cs typeface="Times New Roman" panose="02020603050405020304" pitchFamily="18" charset="0"/>
              </a:rPr>
              <a:t>відповідність</a:t>
            </a:r>
            <a:r>
              <a:rPr lang="ru-RU" dirty="0">
                <a:cs typeface="Times New Roman" panose="02020603050405020304" pitchFamily="18" charset="0"/>
              </a:rPr>
              <a:t> чинному </a:t>
            </a:r>
            <a:r>
              <a:rPr lang="ru-RU" dirty="0" err="1">
                <a:cs typeface="Times New Roman" panose="02020603050405020304" pitchFamily="18" charset="0"/>
              </a:rPr>
              <a:t>законодавству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України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174</a:t>
            </a:r>
            <a:r>
              <a:rPr lang="uk-UA" altLang="uk-UA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uk-UA" altLang="uk-UA" dirty="0">
                <a:cs typeface="Times New Roman" panose="02020603050405020304" pitchFamily="18" charset="0"/>
              </a:rPr>
              <a:t>проектів рішень виконавчого комітету</a:t>
            </a:r>
          </a:p>
        </p:txBody>
      </p:sp>
    </p:spTree>
    <p:extLst>
      <p:ext uri="{BB962C8B-B14F-4D97-AF65-F5344CB8AC3E}">
        <p14:creationId xmlns:p14="http://schemas.microsoft.com/office/powerpoint/2010/main" val="136690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1121" y="550262"/>
            <a:ext cx="6081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solidFill>
                  <a:schemeClr val="tx2"/>
                </a:solidFill>
              </a:rPr>
              <a:t>Представництво у судах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9085" y="1844057"/>
            <a:ext cx="74632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Кількість судових засідань </a:t>
            </a:r>
            <a:r>
              <a:rPr lang="uk-UA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05</a:t>
            </a:r>
            <a:endParaRPr lang="uk-UA" dirty="0" smtClean="0">
              <a:solidFill>
                <a:schemeClr val="accent1"/>
              </a:solidFill>
            </a:endParaRP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поданих процесуальних документів </a:t>
            </a:r>
          </a:p>
          <a:p>
            <a:r>
              <a:rPr lang="uk-UA" dirty="0" smtClean="0"/>
              <a:t>(відзиви, заперечення, клопотання) </a:t>
            </a:r>
            <a:r>
              <a:rPr lang="uk-UA" dirty="0" smtClean="0">
                <a:solidFill>
                  <a:schemeClr val="accent1"/>
                </a:solidFill>
              </a:rPr>
              <a:t>1</a:t>
            </a:r>
            <a:r>
              <a:rPr lang="en-US" dirty="0" smtClean="0">
                <a:solidFill>
                  <a:schemeClr val="accent1"/>
                </a:solidFill>
              </a:rPr>
              <a:t>6</a:t>
            </a:r>
            <a:r>
              <a:rPr lang="uk-UA" dirty="0" smtClean="0">
                <a:solidFill>
                  <a:schemeClr val="accent1"/>
                </a:solidFill>
              </a:rPr>
              <a:t>5</a:t>
            </a: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судових справ як відповідач </a:t>
            </a:r>
            <a:r>
              <a:rPr lang="uk-UA" dirty="0" smtClean="0">
                <a:solidFill>
                  <a:schemeClr val="accent1"/>
                </a:solidFill>
              </a:rPr>
              <a:t>7</a:t>
            </a:r>
            <a:r>
              <a:rPr lang="en-US" dirty="0" smtClean="0">
                <a:solidFill>
                  <a:schemeClr val="accent1"/>
                </a:solidFill>
              </a:rPr>
              <a:t>3</a:t>
            </a:r>
            <a:endParaRPr lang="uk-UA" dirty="0" smtClean="0">
              <a:solidFill>
                <a:schemeClr val="accent1"/>
              </a:solidFill>
            </a:endParaRP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судових справ у якості третьої особи </a:t>
            </a:r>
            <a:r>
              <a:rPr lang="uk-UA" dirty="0" smtClean="0">
                <a:solidFill>
                  <a:schemeClr val="accent1"/>
                </a:solidFill>
              </a:rPr>
              <a:t>8</a:t>
            </a:r>
            <a:r>
              <a:rPr lang="en-US" dirty="0" smtClean="0">
                <a:solidFill>
                  <a:schemeClr val="accent1"/>
                </a:solidFill>
              </a:rPr>
              <a:t>5</a:t>
            </a:r>
            <a:endParaRPr lang="uk-UA" dirty="0" smtClean="0">
              <a:solidFill>
                <a:schemeClr val="accent1"/>
              </a:solidFill>
            </a:endParaRP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судових рішень які вступили в законну силу </a:t>
            </a:r>
          </a:p>
          <a:p>
            <a:r>
              <a:rPr lang="uk-UA" dirty="0"/>
              <a:t>т</a:t>
            </a:r>
            <a:r>
              <a:rPr lang="uk-UA" dirty="0" smtClean="0"/>
              <a:t>а прийняті на користь управління та Львівської міської ради </a:t>
            </a:r>
            <a:r>
              <a:rPr lang="uk-UA" dirty="0" smtClean="0">
                <a:solidFill>
                  <a:schemeClr val="accent1"/>
                </a:solidFill>
              </a:rPr>
              <a:t>6</a:t>
            </a:r>
            <a:r>
              <a:rPr lang="en-US" dirty="0" smtClean="0">
                <a:solidFill>
                  <a:schemeClr val="accent1"/>
                </a:solidFill>
              </a:rPr>
              <a:t>0</a:t>
            </a:r>
            <a:endParaRPr lang="uk-U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6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grpSp>
        <p:nvGrpSpPr>
          <p:cNvPr id="7" name="Группа 10"/>
          <p:cNvGrpSpPr/>
          <p:nvPr/>
        </p:nvGrpSpPr>
        <p:grpSpPr>
          <a:xfrm>
            <a:off x="1863241" y="1249735"/>
            <a:ext cx="8294288" cy="1396767"/>
            <a:chOff x="2524916" y="2733338"/>
            <a:chExt cx="5487447" cy="13742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916" y="2930272"/>
              <a:ext cx="1655067" cy="117734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296" y="2733338"/>
              <a:ext cx="1655067" cy="1147425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-81830" y="2869373"/>
            <a:ext cx="6753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фізичних осіб-підприємців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4032" y="576513"/>
            <a:ext cx="4200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</a:t>
            </a:r>
            <a:r>
              <a:rPr lang="uk-UA" b="1" noProof="0" dirty="0" smtClean="0">
                <a:solidFill>
                  <a:schemeClr val="accent1"/>
                </a:solidFill>
                <a:latin typeface="Calibri"/>
              </a:rPr>
              <a:t>1685</a:t>
            </a:r>
            <a:endParaRPr kumimoji="0" lang="uk-UA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реєстрація змін 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1570</a:t>
            </a:r>
            <a:endParaRPr kumimoji="0" lang="uk-UA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реєстрація припинення 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1104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35461" y="2463620"/>
            <a:ext cx="3933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</a:t>
            </a:r>
            <a:r>
              <a:rPr lang="uk-UA" b="1" noProof="0" dirty="0" smtClean="0">
                <a:solidFill>
                  <a:srgbClr val="5B9BD5"/>
                </a:solidFill>
                <a:latin typeface="Calibri"/>
              </a:rPr>
              <a:t>371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змін 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2489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припинення </a:t>
            </a:r>
            <a:r>
              <a:rPr lang="uk-UA" b="1" dirty="0" smtClean="0">
                <a:solidFill>
                  <a:srgbClr val="5B9BD5"/>
                </a:solidFill>
                <a:latin typeface="Calibri"/>
              </a:rPr>
              <a:t>109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5859856" y="2664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Кількість наданих адміністративних послуг з державної реєстрації юридичних осіб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13509" y="4168345"/>
            <a:ext cx="10260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1600" b="1" dirty="0">
                <a:solidFill>
                  <a:schemeClr val="tx2"/>
                </a:solidFill>
              </a:rPr>
              <a:t>Проведення перевірки інформації наданої юридичною особою щодо підтвердження відомостей про кінцевого </a:t>
            </a:r>
            <a:r>
              <a:rPr lang="uk-UA" sz="1600" b="1" dirty="0" err="1">
                <a:solidFill>
                  <a:schemeClr val="tx2"/>
                </a:solidFill>
              </a:rPr>
              <a:t>бенефіціарного</a:t>
            </a:r>
            <a:r>
              <a:rPr lang="uk-UA" sz="1600" b="1" dirty="0">
                <a:solidFill>
                  <a:schemeClr val="tx2"/>
                </a:solidFill>
              </a:rPr>
              <a:t> власника або структури </a:t>
            </a:r>
            <a:r>
              <a:rPr lang="uk-UA" sz="1600" b="1" dirty="0" smtClean="0">
                <a:solidFill>
                  <a:schemeClr val="tx2"/>
                </a:solidFill>
              </a:rPr>
              <a:t>власності (</a:t>
            </a:r>
            <a:r>
              <a:rPr lang="uk-UA" sz="1600" b="1" dirty="0">
                <a:solidFill>
                  <a:schemeClr val="tx2"/>
                </a:solidFill>
              </a:rPr>
              <a:t>вересень - грудень 2024 року)</a:t>
            </a:r>
            <a:r>
              <a:rPr lang="uk-UA" sz="1600" b="1" dirty="0" smtClean="0">
                <a:solidFill>
                  <a:schemeClr val="tx2"/>
                </a:solidFill>
              </a:rPr>
              <a:t>:</a:t>
            </a:r>
          </a:p>
          <a:p>
            <a:pPr>
              <a:defRPr/>
            </a:pPr>
            <a:r>
              <a:rPr lang="uk-UA" sz="1600" b="1" dirty="0" smtClean="0">
                <a:solidFill>
                  <a:schemeClr val="accent1"/>
                </a:solidFill>
              </a:rPr>
              <a:t>163 </a:t>
            </a:r>
            <a:r>
              <a:rPr lang="uk-UA" sz="1600" dirty="0" smtClean="0"/>
              <a:t>вимоги </a:t>
            </a:r>
            <a:r>
              <a:rPr lang="uk-UA" sz="1600" dirty="0"/>
              <a:t>юридичній особі </a:t>
            </a:r>
            <a:r>
              <a:rPr lang="uk-UA" sz="1600" dirty="0" smtClean="0"/>
              <a:t>про надання </a:t>
            </a:r>
            <a:r>
              <a:rPr lang="uk-UA" sz="1600" dirty="0"/>
              <a:t>письмових пояснень </a:t>
            </a:r>
            <a:r>
              <a:rPr lang="uk-UA" sz="1600" dirty="0" smtClean="0"/>
              <a:t>з приводу виявленої </a:t>
            </a:r>
            <a:r>
              <a:rPr lang="uk-UA" sz="1600" dirty="0"/>
              <a:t>можливої недостовірності інформації про кінцевого </a:t>
            </a:r>
            <a:r>
              <a:rPr lang="uk-UA" sz="1600" dirty="0" err="1"/>
              <a:t>бенефіціарного</a:t>
            </a:r>
            <a:r>
              <a:rPr lang="uk-UA" sz="1600" dirty="0"/>
              <a:t> власника </a:t>
            </a:r>
            <a:r>
              <a:rPr lang="uk-UA" sz="1600" dirty="0" smtClean="0"/>
              <a:t>та/або </a:t>
            </a:r>
            <a:r>
              <a:rPr lang="uk-UA" sz="1600" dirty="0"/>
              <a:t>структуру власності юридичної особи, що міститься в Єдиному державному реєстрі юридичних осіб, фізичних осіб-підприємців та громадських </a:t>
            </a:r>
            <a:r>
              <a:rPr lang="uk-UA" sz="1600" dirty="0" smtClean="0"/>
              <a:t>формувань</a:t>
            </a:r>
          </a:p>
          <a:p>
            <a:pPr>
              <a:defRPr/>
            </a:pPr>
            <a:r>
              <a:rPr lang="uk-UA" sz="1600" b="1" dirty="0" smtClean="0">
                <a:solidFill>
                  <a:schemeClr val="accent1"/>
                </a:solidFill>
              </a:rPr>
              <a:t>35 </a:t>
            </a:r>
            <a:r>
              <a:rPr lang="uk-UA" sz="1600" dirty="0" smtClean="0"/>
              <a:t>повідомлень </a:t>
            </a:r>
            <a:r>
              <a:rPr lang="uk-UA" sz="1600" dirty="0"/>
              <a:t>Міністерству юстиції </a:t>
            </a:r>
            <a:r>
              <a:rPr lang="uk-UA" sz="1600" dirty="0" smtClean="0"/>
              <a:t>України про </a:t>
            </a:r>
            <a:r>
              <a:rPr lang="uk-UA" sz="1600" dirty="0"/>
              <a:t>результати проведеної </a:t>
            </a:r>
            <a:r>
              <a:rPr lang="uk-UA" sz="1600" dirty="0" smtClean="0"/>
              <a:t>перевірки</a:t>
            </a:r>
            <a:endParaRPr lang="uk-UA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1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74" y="392413"/>
            <a:ext cx="12087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речових прав на нерухоме майно та їх обтяжень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4" y="3742117"/>
            <a:ext cx="4815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Державна реєстрація права власності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 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16 840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smtClean="0">
                <a:solidFill>
                  <a:prstClr val="black"/>
                </a:solidFill>
              </a:rPr>
              <a:t>Внесення </a:t>
            </a:r>
            <a:r>
              <a:rPr lang="uk-UA" dirty="0">
                <a:solidFill>
                  <a:prstClr val="black"/>
                </a:solidFill>
              </a:rPr>
              <a:t>змін до права власності </a:t>
            </a:r>
            <a:r>
              <a:rPr lang="uk-UA" b="1" dirty="0" smtClean="0">
                <a:solidFill>
                  <a:schemeClr val="accent1"/>
                </a:solidFill>
              </a:rPr>
              <a:t>425</a:t>
            </a:r>
            <a:endParaRPr lang="uk-UA" b="1" dirty="0">
              <a:solidFill>
                <a:schemeClr val="accent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86907" y="2271063"/>
            <a:ext cx="4898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71938" y="379269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Реєстрація 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(виникнення, припинення) 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обтяжень </a:t>
            </a:r>
            <a:r>
              <a:rPr lang="uk-UA" b="1" noProof="0" dirty="0" smtClean="0">
                <a:solidFill>
                  <a:schemeClr val="accent1"/>
                </a:solidFill>
                <a:latin typeface="Calibri"/>
              </a:rPr>
              <a:t>76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8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689803" y="15399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uk-UA" dirty="0">
                <a:solidFill>
                  <a:prstClr val="black"/>
                </a:solidFill>
              </a:rPr>
              <a:t>Реєстрація іншого речового права </a:t>
            </a:r>
            <a:r>
              <a:rPr lang="uk-UA" b="1" dirty="0" smtClean="0">
                <a:solidFill>
                  <a:schemeClr val="accent1"/>
                </a:solidFill>
              </a:rPr>
              <a:t>2178</a:t>
            </a:r>
            <a:endParaRPr lang="uk-UA" b="1" dirty="0">
              <a:solidFill>
                <a:schemeClr val="accent1"/>
              </a:solidFill>
            </a:endParaRPr>
          </a:p>
          <a:p>
            <a:pPr lvl="0" algn="ctr">
              <a:defRPr/>
            </a:pPr>
            <a:r>
              <a:rPr lang="uk-UA" dirty="0">
                <a:solidFill>
                  <a:prstClr val="black"/>
                </a:solidFill>
              </a:rPr>
              <a:t>Внесення змін до іншого речового права </a:t>
            </a:r>
            <a:r>
              <a:rPr lang="uk-UA" b="1" dirty="0" smtClean="0">
                <a:solidFill>
                  <a:schemeClr val="accent1"/>
                </a:solidFill>
              </a:rPr>
              <a:t>222</a:t>
            </a:r>
            <a:endParaRPr lang="uk-UA" b="1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4739684"/>
            <a:ext cx="2864696" cy="1611392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4378027" y="5230426"/>
            <a:ext cx="6040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44546A"/>
                </a:solidFill>
              </a:rPr>
              <a:t>Кількість наданих адміністративних послуг з державної </a:t>
            </a:r>
            <a:r>
              <a:rPr lang="uk-UA" b="1" dirty="0" smtClean="0">
                <a:solidFill>
                  <a:srgbClr val="44546A"/>
                </a:solidFill>
              </a:rPr>
              <a:t>реєстрації прав на нерухоме майно через </a:t>
            </a:r>
            <a:r>
              <a:rPr lang="uk-UA" b="1" dirty="0">
                <a:solidFill>
                  <a:srgbClr val="44546A"/>
                </a:solidFill>
              </a:rPr>
              <a:t>Портал </a:t>
            </a:r>
            <a:r>
              <a:rPr lang="uk-UA" b="1" dirty="0" smtClean="0">
                <a:solidFill>
                  <a:srgbClr val="44546A"/>
                </a:solidFill>
              </a:rPr>
              <a:t>Дія   </a:t>
            </a:r>
            <a:r>
              <a:rPr lang="uk-UA" b="1" dirty="0" smtClean="0">
                <a:solidFill>
                  <a:schemeClr val="accent1"/>
                </a:solidFill>
              </a:rPr>
              <a:t>690</a:t>
            </a:r>
            <a:endParaRPr lang="uk-UA" b="1" dirty="0" smtClean="0">
              <a:solidFill>
                <a:srgbClr val="44546A"/>
              </a:solidFill>
            </a:endParaRPr>
          </a:p>
          <a:p>
            <a:endParaRPr lang="uk-UA" b="1" dirty="0">
              <a:solidFill>
                <a:srgbClr val="44546A"/>
              </a:solidFill>
            </a:endParaRPr>
          </a:p>
          <a:p>
            <a:r>
              <a:rPr lang="uk-UA" b="1" dirty="0">
                <a:solidFill>
                  <a:srgbClr val="44546A"/>
                </a:solidFill>
              </a:rPr>
              <a:t> </a:t>
            </a:r>
            <a:r>
              <a:rPr lang="uk-UA" b="1" dirty="0" smtClean="0">
                <a:solidFill>
                  <a:srgbClr val="44546A"/>
                </a:solidFill>
              </a:rPr>
              <a:t>                                                    </a:t>
            </a:r>
            <a:endParaRPr lang="uk-UA" dirty="0"/>
          </a:p>
        </p:txBody>
      </p:sp>
      <p:cxnSp>
        <p:nvCxnSpPr>
          <p:cNvPr id="13" name="Пряма зі стрілкою 12"/>
          <p:cNvCxnSpPr/>
          <p:nvPr/>
        </p:nvCxnSpPr>
        <p:spPr>
          <a:xfrm>
            <a:off x="4144856" y="5495109"/>
            <a:ext cx="233171" cy="2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5"/>
          <p:cNvGrpSpPr/>
          <p:nvPr/>
        </p:nvGrpSpPr>
        <p:grpSpPr>
          <a:xfrm>
            <a:off x="957081" y="2019291"/>
            <a:ext cx="10216488" cy="1812029"/>
            <a:chOff x="498306" y="2990214"/>
            <a:chExt cx="10756946" cy="1907887"/>
          </a:xfrm>
        </p:grpSpPr>
        <p:grpSp>
          <p:nvGrpSpPr>
            <p:cNvPr id="18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6" name="Прямокутник 5"/>
          <p:cNvSpPr/>
          <p:nvPr/>
        </p:nvSpPr>
        <p:spPr>
          <a:xfrm>
            <a:off x="7785803" y="1171567"/>
            <a:ext cx="4545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ea typeface="Calibri" panose="020F0502020204030204" pitchFamily="34" charset="0"/>
              </a:rPr>
              <a:t>Реєстрація </a:t>
            </a:r>
            <a:r>
              <a:rPr lang="uk-UA" dirty="0">
                <a:ea typeface="Calibri" panose="020F0502020204030204" pitchFamily="34" charset="0"/>
              </a:rPr>
              <a:t>судових </a:t>
            </a:r>
            <a:r>
              <a:rPr lang="uk-UA" dirty="0" smtClean="0">
                <a:ea typeface="Calibri" panose="020F0502020204030204" pitchFamily="34" charset="0"/>
              </a:rPr>
              <a:t>рішень/</a:t>
            </a:r>
            <a:r>
              <a:rPr lang="uk-UA" dirty="0" smtClean="0"/>
              <a:t>заяв </a:t>
            </a:r>
            <a:r>
              <a:rPr lang="uk-UA" dirty="0"/>
              <a:t>власників об’єктів нерухомого майна </a:t>
            </a:r>
            <a:r>
              <a:rPr lang="uk-UA" dirty="0" smtClean="0">
                <a:ea typeface="Calibri" panose="020F0502020204030204" pitchFamily="34" charset="0"/>
              </a:rPr>
              <a:t>про </a:t>
            </a:r>
            <a:r>
              <a:rPr lang="uk-UA" dirty="0">
                <a:ea typeface="Calibri" panose="020F0502020204030204" pitchFamily="34" charset="0"/>
              </a:rPr>
              <a:t>заборону вчинення реєстраційних дій </a:t>
            </a:r>
            <a:r>
              <a:rPr lang="uk-UA" b="1" dirty="0" smtClean="0">
                <a:solidFill>
                  <a:schemeClr val="accent1"/>
                </a:solidFill>
                <a:ea typeface="Calibri" panose="020F0502020204030204" pitchFamily="34" charset="0"/>
              </a:rPr>
              <a:t>146</a:t>
            </a:r>
            <a:endParaRPr lang="uk-UA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1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grpSp>
        <p:nvGrpSpPr>
          <p:cNvPr id="6" name="Группа 15"/>
          <p:cNvGrpSpPr/>
          <p:nvPr/>
        </p:nvGrpSpPr>
        <p:grpSpPr>
          <a:xfrm>
            <a:off x="676732" y="2624416"/>
            <a:ext cx="10216488" cy="1812029"/>
            <a:chOff x="498306" y="2990214"/>
            <a:chExt cx="10756946" cy="1907887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8574" y="392413"/>
            <a:ext cx="12087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присвоєння поштових адрес об’єктам нерухомого майна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4" y="4422809"/>
            <a:ext cx="337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заяви щодо присвоєння/зміни поштової адреси  </a:t>
            </a:r>
            <a:r>
              <a:rPr lang="uk-UA" b="1" noProof="0" dirty="0" smtClean="0">
                <a:solidFill>
                  <a:schemeClr val="accent1"/>
                </a:solidFill>
              </a:rPr>
              <a:t>1170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86907" y="2271063"/>
            <a:ext cx="4898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95406" y="4414935"/>
            <a:ext cx="33764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 накази про відмову у присвоєнні/зміні поштової адреси </a:t>
            </a: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</a:rPr>
              <a:t>497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098971" y="2085807"/>
            <a:ext cx="40570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dirty="0">
                <a:solidFill>
                  <a:schemeClr val="tx2"/>
                </a:solidFill>
                <a:latin typeface="Calibri"/>
              </a:rPr>
              <a:t>в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ідповіді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-роз’яснення щодо присвоєння/зміни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 поштової адреси  </a:t>
            </a:r>
            <a:r>
              <a:rPr lang="uk-UA" b="1" noProof="0" dirty="0" smtClean="0">
                <a:solidFill>
                  <a:schemeClr val="accent1"/>
                </a:solidFill>
              </a:rPr>
              <a:t>86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912407" y="2039641"/>
            <a:ext cx="335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dirty="0" smtClean="0">
                <a:solidFill>
                  <a:schemeClr val="tx2"/>
                </a:solidFill>
              </a:rPr>
              <a:t>накази про присвоєння/зміну поштової адреси  </a:t>
            </a:r>
            <a:r>
              <a:rPr lang="uk-UA" b="1" dirty="0" smtClean="0">
                <a:solidFill>
                  <a:schemeClr val="accent1"/>
                </a:solidFill>
              </a:rPr>
              <a:t>579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0026801" y="5069140"/>
            <a:ext cx="2602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uk-U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31491" y="-3670"/>
            <a:ext cx="12211042" cy="686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7" y="3060031"/>
            <a:ext cx="1805208" cy="156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2" y="-2904"/>
            <a:ext cx="1805208" cy="1562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0" y="1530182"/>
            <a:ext cx="1805208" cy="1562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52" y="743038"/>
            <a:ext cx="1805208" cy="1565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95" y="3795689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48" y="5321252"/>
            <a:ext cx="1802413" cy="156289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V="1">
            <a:off x="7355882" y="227571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275388" y="2306894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355883" y="515380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419879" y="4528032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10" y="961140"/>
            <a:ext cx="70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Кількість вилучених  реєстраційних справ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57" y="4602197"/>
            <a:ext cx="1802413" cy="1562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2022" y="1392533"/>
            <a:ext cx="303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noProof="0" dirty="0" smtClean="0">
                <a:solidFill>
                  <a:srgbClr val="5B9BD5"/>
                </a:solidFill>
                <a:latin typeface="Calibri"/>
              </a:rPr>
              <a:t>270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5862" y="351604"/>
            <a:ext cx="472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реєстраційних справ</a:t>
            </a:r>
            <a:r>
              <a:rPr lang="uk-UA" b="1" dirty="0">
                <a:solidFill>
                  <a:schemeClr val="tx2"/>
                </a:solidFill>
              </a:rPr>
              <a:t> фізичних осіб-підприємців</a:t>
            </a:r>
            <a:r>
              <a:rPr lang="uk-UA" b="1" dirty="0">
                <a:solidFill>
                  <a:srgbClr val="44546A"/>
                </a:solidFill>
              </a:rPr>
              <a:t> та юридичних осіб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що надійшли на зберігання в управління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51" y="2250696"/>
            <a:ext cx="1805208" cy="15628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06570" y="1365507"/>
            <a:ext cx="291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noProof="0" dirty="0" smtClean="0">
                <a:solidFill>
                  <a:srgbClr val="5B9BD5"/>
                </a:solidFill>
                <a:latin typeface="Calibri"/>
              </a:rPr>
              <a:t>7247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7522387" y="2784482"/>
            <a:ext cx="43822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44546A"/>
                </a:solidFill>
              </a:rPr>
              <a:t>Кількість оскаржень рішень та дій державного реєстратора до Міністерства юстиції України та його територіальних органів </a:t>
            </a:r>
            <a:r>
              <a:rPr lang="uk-UA" dirty="0" smtClean="0">
                <a:solidFill>
                  <a:schemeClr val="accent1"/>
                </a:solidFill>
              </a:rPr>
              <a:t>32, з </a:t>
            </a:r>
            <a:r>
              <a:rPr lang="uk-UA" dirty="0">
                <a:solidFill>
                  <a:schemeClr val="accent1"/>
                </a:solidFill>
              </a:rPr>
              <a:t>них 2</a:t>
            </a:r>
            <a:r>
              <a:rPr lang="uk-UA" dirty="0" smtClean="0">
                <a:solidFill>
                  <a:schemeClr val="accent1"/>
                </a:solidFill>
              </a:rPr>
              <a:t>2 - </a:t>
            </a:r>
            <a:r>
              <a:rPr lang="uk-UA" dirty="0">
                <a:solidFill>
                  <a:schemeClr val="accent1"/>
                </a:solidFill>
              </a:rPr>
              <a:t>відмовлено у </a:t>
            </a:r>
            <a:r>
              <a:rPr lang="uk-UA" dirty="0" smtClean="0">
                <a:solidFill>
                  <a:schemeClr val="accent1"/>
                </a:solidFill>
              </a:rPr>
              <a:t>задоволенні, 3 - задоволено частково, 4 – задоволено, 3 – залишено без розгляду</a:t>
            </a:r>
            <a:endParaRPr lang="uk-UA" dirty="0">
              <a:solidFill>
                <a:schemeClr val="accent1"/>
              </a:solidFill>
            </a:endParaRPr>
          </a:p>
          <a:p>
            <a:pPr lvl="0">
              <a:defRPr/>
            </a:pPr>
            <a:endParaRPr lang="uk-UA" b="1" dirty="0">
              <a:solidFill>
                <a:srgbClr val="44546A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8327" y="2634759"/>
            <a:ext cx="44482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44546A"/>
                </a:solidFill>
              </a:rPr>
              <a:t>Кількість </a:t>
            </a:r>
            <a:r>
              <a:rPr lang="uk-UA" b="1" dirty="0" smtClean="0">
                <a:solidFill>
                  <a:srgbClr val="44546A"/>
                </a:solidFill>
              </a:rPr>
              <a:t>сформованих та надісланих до суб’єктів державної реєстрації реєстраційних справ </a:t>
            </a:r>
            <a:r>
              <a:rPr lang="uk-UA" b="1" dirty="0">
                <a:solidFill>
                  <a:schemeClr val="tx2"/>
                </a:solidFill>
              </a:rPr>
              <a:t>фізичних осіб-підприємців</a:t>
            </a:r>
            <a:r>
              <a:rPr lang="uk-UA" b="1" dirty="0">
                <a:solidFill>
                  <a:srgbClr val="44546A"/>
                </a:solidFill>
              </a:rPr>
              <a:t> та юридичних осіб</a:t>
            </a:r>
            <a:endParaRPr lang="uk-UA" b="1" dirty="0" smtClean="0">
              <a:solidFill>
                <a:srgbClr val="44546A"/>
              </a:solidFill>
            </a:endParaRPr>
          </a:p>
          <a:p>
            <a:pPr>
              <a:defRPr/>
            </a:pPr>
            <a:r>
              <a:rPr lang="uk-UA" sz="2400" b="1" dirty="0" smtClean="0">
                <a:solidFill>
                  <a:schemeClr val="accent1"/>
                </a:solidFill>
              </a:rPr>
              <a:t>                           </a:t>
            </a:r>
          </a:p>
          <a:p>
            <a:pPr>
              <a:defRPr/>
            </a:pPr>
            <a:r>
              <a:rPr lang="uk-UA" sz="2400" b="1" dirty="0">
                <a:solidFill>
                  <a:schemeClr val="accent1"/>
                </a:solidFill>
              </a:rPr>
              <a:t> </a:t>
            </a:r>
            <a:r>
              <a:rPr lang="uk-UA" sz="2400" b="1" dirty="0" smtClean="0">
                <a:solidFill>
                  <a:schemeClr val="accent1"/>
                </a:solidFill>
              </a:rPr>
              <a:t>                    </a:t>
            </a:r>
            <a:r>
              <a:rPr lang="uk-UA" sz="2000" dirty="0" smtClean="0">
                <a:solidFill>
                  <a:schemeClr val="accent1"/>
                </a:solidFill>
              </a:rPr>
              <a:t>2013</a:t>
            </a:r>
            <a:endParaRPr lang="uk-UA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1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" y="0"/>
            <a:ext cx="12188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99" y="568145"/>
            <a:ext cx="1009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Надходження до міського бюджету від вчинення реєстраційних дій 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93399" y="1672953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814589" y="2152460"/>
            <a:ext cx="1497874" cy="2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312463" y="1736961"/>
            <a:ext cx="438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5</a:t>
            </a: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uk-UA" sz="4800" b="1" noProof="0" dirty="0" smtClean="0">
                <a:solidFill>
                  <a:srgbClr val="5B9BD5"/>
                </a:solidFill>
                <a:latin typeface="Calibri"/>
              </a:rPr>
              <a:t>633</a:t>
            </a: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 600</a:t>
            </a:r>
            <a:r>
              <a:rPr kumimoji="0" lang="uk-UA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грн.:</a:t>
            </a:r>
            <a:endParaRPr kumimoji="0" lang="uk-UA" sz="4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Picture 2" descr="Доходи місцевого бюджету | Великосеверинівська сільська р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6801" y="2946416"/>
            <a:ext cx="5075199" cy="267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54331" y="2786743"/>
            <a:ext cx="5930538" cy="231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за проведення державної реєстрації юридичних осіб та фізичних осіб-підприємців </a:t>
            </a:r>
            <a:r>
              <a:rPr lang="uk-UA" dirty="0">
                <a:solidFill>
                  <a:schemeClr val="accent1"/>
                </a:solidFill>
              </a:rPr>
              <a:t>2</a:t>
            </a:r>
            <a:r>
              <a:rPr lang="uk-UA" dirty="0" smtClean="0">
                <a:solidFill>
                  <a:schemeClr val="accent1"/>
                </a:solidFill>
              </a:rPr>
              <a:t> 754 </a:t>
            </a:r>
            <a:r>
              <a:rPr lang="uk-UA" dirty="0">
                <a:solidFill>
                  <a:schemeClr val="accent1"/>
                </a:solidFill>
              </a:rPr>
              <a:t>1</a:t>
            </a:r>
            <a:r>
              <a:rPr lang="uk-UA" dirty="0" smtClean="0">
                <a:solidFill>
                  <a:schemeClr val="accent1"/>
                </a:solidFill>
              </a:rPr>
              <a:t>00грн.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за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проведення державної реєстрації речових прав на нерухоме майно та їх обтяжень 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 </a:t>
            </a:r>
            <a:r>
              <a:rPr lang="uk-UA" dirty="0" smtClean="0">
                <a:solidFill>
                  <a:schemeClr val="accent1"/>
                </a:solidFill>
              </a:rPr>
              <a:t>495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lang="uk-UA" dirty="0">
                <a:solidFill>
                  <a:schemeClr val="accent1"/>
                </a:solidFill>
              </a:rPr>
              <a:t>7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00грн.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uk-UA" baseline="0" dirty="0" smtClean="0">
                <a:solidFill>
                  <a:schemeClr val="tx2"/>
                </a:solidFill>
              </a:rPr>
              <a:t>плата</a:t>
            </a:r>
            <a:r>
              <a:rPr lang="uk-UA" dirty="0" smtClean="0">
                <a:solidFill>
                  <a:schemeClr val="tx2"/>
                </a:solidFill>
              </a:rPr>
              <a:t> за скорочення термінів надання послуг у сфері державної реєстрації </a:t>
            </a:r>
            <a:r>
              <a:rPr lang="uk-UA" dirty="0">
                <a:solidFill>
                  <a:schemeClr val="tx2"/>
                </a:solidFill>
              </a:rPr>
              <a:t>речових прав на нерухоме майно та їх обтяжень </a:t>
            </a:r>
            <a:r>
              <a:rPr lang="uk-UA" dirty="0" smtClean="0">
                <a:solidFill>
                  <a:schemeClr val="tx2"/>
                </a:solidFill>
              </a:rPr>
              <a:t>і державної </a:t>
            </a:r>
            <a:r>
              <a:rPr lang="uk-UA" dirty="0">
                <a:solidFill>
                  <a:schemeClr val="tx2"/>
                </a:solidFill>
              </a:rPr>
              <a:t>реєстрації юридичних осіб та фізичних осіб-підприємців </a:t>
            </a:r>
            <a:r>
              <a:rPr lang="uk-UA" dirty="0" smtClean="0">
                <a:solidFill>
                  <a:schemeClr val="accent1"/>
                </a:solidFill>
              </a:rPr>
              <a:t>383 800грн.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144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3867" y="4765880"/>
            <a:ext cx="395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/>
                </a:solidFill>
              </a:rPr>
              <a:t>Дякуємо за увагу</a:t>
            </a:r>
            <a:endParaRPr lang="uk-UA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485</Words>
  <Application>Microsoft Office PowerPoint</Application>
  <PresentationFormat>Широкий екран</PresentationFormat>
  <Paragraphs>70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Серватяк Лілія</cp:lastModifiedBy>
  <cp:revision>153</cp:revision>
  <cp:lastPrinted>2024-01-03T10:31:25Z</cp:lastPrinted>
  <dcterms:created xsi:type="dcterms:W3CDTF">2019-02-12T10:24:29Z</dcterms:created>
  <dcterms:modified xsi:type="dcterms:W3CDTF">2025-01-24T08:53:48Z</dcterms:modified>
</cp:coreProperties>
</file>