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84" r:id="rId4"/>
    <p:sldId id="276" r:id="rId5"/>
    <p:sldId id="277" r:id="rId6"/>
    <p:sldId id="280" r:id="rId7"/>
    <p:sldId id="283" r:id="rId8"/>
    <p:sldId id="294" r:id="rId9"/>
    <p:sldId id="295" r:id="rId10"/>
    <p:sldId id="296" r:id="rId11"/>
    <p:sldId id="306" r:id="rId12"/>
    <p:sldId id="307" r:id="rId13"/>
    <p:sldId id="292" r:id="rId14"/>
    <p:sldId id="308" r:id="rId15"/>
    <p:sldId id="309" r:id="rId16"/>
    <p:sldId id="310" r:id="rId17"/>
    <p:sldId id="311" r:id="rId18"/>
    <p:sldId id="312" r:id="rId19"/>
    <p:sldId id="313" r:id="rId20"/>
    <p:sldId id="266" r:id="rId21"/>
  </p:sldIdLst>
  <p:sldSz cx="12192000" cy="6858000"/>
  <p:notesSz cx="6735763" cy="9866313"/>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Серватяк Лілія" initials="СЛ" lastIdx="0" clrIdx="0">
    <p:extLst>
      <p:ext uri="{19B8F6BF-5375-455C-9EA6-DF929625EA0E}">
        <p15:presenceInfo xmlns:p15="http://schemas.microsoft.com/office/powerpoint/2012/main" userId="Серватяк Лілія"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1" d="100"/>
          <a:sy n="111" d="100"/>
        </p:scale>
        <p:origin x="510"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63709C-0C7F-4A80-9121-7EC066D0806D}"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ru-RU"/>
        </a:p>
      </dgm:t>
    </dgm:pt>
    <dgm:pt modelId="{6402A6A6-D71A-40D1-A92F-12BF0F774F31}">
      <dgm:prSet phldrT="[Текст]" custT="1"/>
      <dgm:spPr/>
      <dgm:t>
        <a:bodyPr/>
        <a:lstStyle/>
        <a:p>
          <a:r>
            <a:rPr lang="uk-UA" sz="1200" b="1" dirty="0" smtClean="0">
              <a:latin typeface="+mn-lt"/>
              <a:cs typeface="Arial" panose="020B0604020202020204" pitchFamily="34" charset="0"/>
            </a:rPr>
            <a:t>Загальна сума видатків</a:t>
          </a:r>
        </a:p>
        <a:p>
          <a:r>
            <a:rPr lang="uk-UA" sz="1200" b="1" dirty="0" smtClean="0">
              <a:latin typeface="+mn-lt"/>
              <a:cs typeface="Arial" panose="020B0604020202020204" pitchFamily="34" charset="0"/>
            </a:rPr>
            <a:t>20 664 309,65 грн.</a:t>
          </a:r>
          <a:endParaRPr lang="ru-RU" sz="1200" dirty="0">
            <a:latin typeface="+mn-lt"/>
            <a:cs typeface="Arial" panose="020B0604020202020204" pitchFamily="34" charset="0"/>
          </a:endParaRPr>
        </a:p>
      </dgm:t>
    </dgm:pt>
    <dgm:pt modelId="{A22EB61F-383F-4F3C-8980-B8309F060C15}" type="parTrans" cxnId="{44850CB7-448E-41C7-89DD-972F8C6ED254}">
      <dgm:prSet/>
      <dgm:spPr/>
      <dgm:t>
        <a:bodyPr/>
        <a:lstStyle/>
        <a:p>
          <a:endParaRPr lang="ru-RU" sz="800"/>
        </a:p>
      </dgm:t>
    </dgm:pt>
    <dgm:pt modelId="{FC2B7AB2-9D7D-427B-B1B4-7FD9C93A3455}" type="sibTrans" cxnId="{44850CB7-448E-41C7-89DD-972F8C6ED254}">
      <dgm:prSet/>
      <dgm:spPr/>
      <dgm:t>
        <a:bodyPr/>
        <a:lstStyle/>
        <a:p>
          <a:endParaRPr lang="ru-RU" sz="800"/>
        </a:p>
      </dgm:t>
    </dgm:pt>
    <dgm:pt modelId="{5B509F21-88AC-4318-9A0A-EBDF7A89CDB1}">
      <dgm:prSet phldrT="[Текст]" custT="1"/>
      <dgm:spPr/>
      <dgm:t>
        <a:bodyPr/>
        <a:lstStyle/>
        <a:p>
          <a:r>
            <a:rPr lang="uk-UA" sz="1200" b="1" dirty="0" smtClean="0">
              <a:latin typeface="+mn-lt"/>
              <a:cs typeface="Arial" panose="020B0604020202020204" pitchFamily="34" charset="0"/>
            </a:rPr>
            <a:t>оплата послуг, крім комунальних </a:t>
          </a:r>
          <a:endParaRPr lang="en-US" sz="1200" b="1" dirty="0" smtClean="0">
            <a:latin typeface="+mn-lt"/>
            <a:cs typeface="Arial" panose="020B0604020202020204" pitchFamily="34" charset="0"/>
          </a:endParaRPr>
        </a:p>
        <a:p>
          <a:r>
            <a:rPr lang="uk-UA" sz="1200" b="1" dirty="0" smtClean="0">
              <a:latin typeface="+mn-lt"/>
              <a:cs typeface="Arial" panose="020B0604020202020204" pitchFamily="34" charset="0"/>
            </a:rPr>
            <a:t>775 872,65грн.</a:t>
          </a:r>
          <a:endParaRPr lang="ru-RU" sz="1200" b="1" dirty="0">
            <a:latin typeface="+mn-lt"/>
            <a:cs typeface="Arial" panose="020B0604020202020204" pitchFamily="34" charset="0"/>
          </a:endParaRPr>
        </a:p>
      </dgm:t>
    </dgm:pt>
    <dgm:pt modelId="{47281993-D97A-4EA2-9C8A-36A0A3C38DAC}" type="parTrans" cxnId="{4E1C2F7B-A795-48C0-B7B8-24F82D1F6598}">
      <dgm:prSet/>
      <dgm:spPr/>
      <dgm:t>
        <a:bodyPr/>
        <a:lstStyle/>
        <a:p>
          <a:endParaRPr lang="ru-RU" sz="800"/>
        </a:p>
      </dgm:t>
    </dgm:pt>
    <dgm:pt modelId="{5AC7DA78-657F-4B95-A940-68190ACD817F}" type="sibTrans" cxnId="{4E1C2F7B-A795-48C0-B7B8-24F82D1F6598}">
      <dgm:prSet/>
      <dgm:spPr/>
      <dgm:t>
        <a:bodyPr/>
        <a:lstStyle/>
        <a:p>
          <a:endParaRPr lang="ru-RU" sz="800"/>
        </a:p>
      </dgm:t>
    </dgm:pt>
    <dgm:pt modelId="{18534F4F-A1B4-4C5F-8840-24927A31FABE}">
      <dgm:prSet phldrT="[Текст]" custT="1"/>
      <dgm:spPr/>
      <dgm:t>
        <a:bodyPr/>
        <a:lstStyle/>
        <a:p>
          <a:r>
            <a:rPr lang="uk-UA" sz="1200" b="1" dirty="0" smtClean="0">
              <a:latin typeface="+mn-lt"/>
              <a:cs typeface="Arial" panose="020B0604020202020204" pitchFamily="34" charset="0"/>
            </a:rPr>
            <a:t>інші поточні видатки </a:t>
          </a:r>
          <a:endParaRPr lang="en-US" sz="1200" b="1" dirty="0" smtClean="0">
            <a:latin typeface="+mn-lt"/>
            <a:cs typeface="Arial" panose="020B0604020202020204" pitchFamily="34" charset="0"/>
          </a:endParaRPr>
        </a:p>
        <a:p>
          <a:r>
            <a:rPr lang="uk-UA" sz="1200" b="1" dirty="0" smtClean="0">
              <a:latin typeface="+mn-lt"/>
              <a:cs typeface="Arial" panose="020B0604020202020204" pitchFamily="34" charset="0"/>
            </a:rPr>
            <a:t>2 785 550,28грн.</a:t>
          </a:r>
          <a:endParaRPr lang="ru-RU" sz="1200" b="1" dirty="0">
            <a:latin typeface="+mn-lt"/>
            <a:cs typeface="Arial" panose="020B0604020202020204" pitchFamily="34" charset="0"/>
          </a:endParaRPr>
        </a:p>
      </dgm:t>
    </dgm:pt>
    <dgm:pt modelId="{DC507F71-60B2-4B13-AE30-EBD3DC3856D0}" type="parTrans" cxnId="{7CAAAB31-F7EB-4D5D-A93F-5B7C33968AE4}">
      <dgm:prSet/>
      <dgm:spPr/>
      <dgm:t>
        <a:bodyPr/>
        <a:lstStyle/>
        <a:p>
          <a:endParaRPr lang="ru-RU" sz="800"/>
        </a:p>
      </dgm:t>
    </dgm:pt>
    <dgm:pt modelId="{38135058-0E3B-4F35-88AE-A935B4CB4EE6}" type="sibTrans" cxnId="{7CAAAB31-F7EB-4D5D-A93F-5B7C33968AE4}">
      <dgm:prSet/>
      <dgm:spPr/>
      <dgm:t>
        <a:bodyPr/>
        <a:lstStyle/>
        <a:p>
          <a:endParaRPr lang="ru-RU" sz="800"/>
        </a:p>
      </dgm:t>
    </dgm:pt>
    <dgm:pt modelId="{DFD27ECC-07C6-474F-8D1A-48683B84421F}">
      <dgm:prSet phldrT="[Текст]" custT="1"/>
      <dgm:spPr/>
      <dgm:t>
        <a:bodyPr/>
        <a:lstStyle/>
        <a:p>
          <a:r>
            <a:rPr lang="uk-UA" sz="1200" b="1" dirty="0" smtClean="0">
              <a:latin typeface="+mn-lt"/>
              <a:cs typeface="Arial" panose="020B0604020202020204" pitchFamily="34" charset="0"/>
            </a:rPr>
            <a:t>капітальні видатки </a:t>
          </a:r>
          <a:endParaRPr lang="en-US" sz="1200" b="1" dirty="0" smtClean="0">
            <a:latin typeface="+mn-lt"/>
            <a:cs typeface="Arial" panose="020B0604020202020204" pitchFamily="34" charset="0"/>
          </a:endParaRPr>
        </a:p>
        <a:p>
          <a:r>
            <a:rPr lang="ru-RU" sz="1200" b="1" dirty="0" smtClean="0">
              <a:latin typeface="+mn-lt"/>
              <a:cs typeface="Arial" panose="020B0604020202020204" pitchFamily="34" charset="0"/>
            </a:rPr>
            <a:t>99996,00грн. </a:t>
          </a:r>
          <a:endParaRPr lang="ru-RU" sz="1200" b="1" dirty="0">
            <a:latin typeface="+mn-lt"/>
            <a:cs typeface="Arial" panose="020B0604020202020204" pitchFamily="34" charset="0"/>
          </a:endParaRPr>
        </a:p>
      </dgm:t>
    </dgm:pt>
    <dgm:pt modelId="{64BF97CA-CC80-42E5-B977-5F6E17BDA92C}" type="parTrans" cxnId="{33464420-6368-4A69-8F13-755B6097B96C}">
      <dgm:prSet/>
      <dgm:spPr/>
      <dgm:t>
        <a:bodyPr/>
        <a:lstStyle/>
        <a:p>
          <a:endParaRPr lang="ru-RU" sz="800"/>
        </a:p>
      </dgm:t>
    </dgm:pt>
    <dgm:pt modelId="{FB9A1C52-5FA5-4C4B-9A9D-85485CC7C359}" type="sibTrans" cxnId="{33464420-6368-4A69-8F13-755B6097B96C}">
      <dgm:prSet/>
      <dgm:spPr/>
      <dgm:t>
        <a:bodyPr/>
        <a:lstStyle/>
        <a:p>
          <a:endParaRPr lang="ru-RU" sz="800"/>
        </a:p>
      </dgm:t>
    </dgm:pt>
    <dgm:pt modelId="{ADCAD3D0-91E1-465B-BCF9-76AB45DE5ECB}">
      <dgm:prSet custT="1"/>
      <dgm:spPr/>
      <dgm:t>
        <a:bodyPr/>
        <a:lstStyle/>
        <a:p>
          <a:r>
            <a:rPr lang="uk-UA" sz="1200" b="1" dirty="0" smtClean="0">
              <a:latin typeface="+mn-lt"/>
              <a:cs typeface="Arial" panose="020B0604020202020204" pitchFamily="34" charset="0"/>
            </a:rPr>
            <a:t>виконання рішень судів за ЛМР</a:t>
          </a:r>
        </a:p>
        <a:p>
          <a:r>
            <a:rPr lang="ru-RU" sz="1200" b="1" dirty="0" smtClean="0">
              <a:latin typeface="+mn-lt"/>
              <a:cs typeface="Arial" panose="020B0604020202020204" pitchFamily="34" charset="0"/>
            </a:rPr>
            <a:t>384 301,47грн.</a:t>
          </a:r>
          <a:endParaRPr lang="ru-RU" sz="1200" b="1" dirty="0">
            <a:effectLst/>
            <a:latin typeface="+mn-lt"/>
            <a:cs typeface="Arial" panose="020B0604020202020204" pitchFamily="34" charset="0"/>
          </a:endParaRPr>
        </a:p>
      </dgm:t>
    </dgm:pt>
    <dgm:pt modelId="{E4647BCB-35EB-48A5-A43D-A5652229B36D}" type="parTrans" cxnId="{D4C67B77-9871-49BA-9D61-F5D16745229D}">
      <dgm:prSet/>
      <dgm:spPr/>
      <dgm:t>
        <a:bodyPr/>
        <a:lstStyle/>
        <a:p>
          <a:endParaRPr lang="ru-RU" sz="800"/>
        </a:p>
      </dgm:t>
    </dgm:pt>
    <dgm:pt modelId="{A3FD0FC1-1A45-4201-9280-2B72E831773C}" type="sibTrans" cxnId="{D4C67B77-9871-49BA-9D61-F5D16745229D}">
      <dgm:prSet/>
      <dgm:spPr/>
      <dgm:t>
        <a:bodyPr/>
        <a:lstStyle/>
        <a:p>
          <a:endParaRPr lang="ru-RU" sz="800"/>
        </a:p>
      </dgm:t>
    </dgm:pt>
    <dgm:pt modelId="{17D5C05E-C76B-41DA-AC28-B95874D0694C}">
      <dgm:prSet custT="1"/>
      <dgm:spPr/>
      <dgm:t>
        <a:bodyPr/>
        <a:lstStyle/>
        <a:p>
          <a:pPr>
            <a:lnSpc>
              <a:spcPct val="100000"/>
            </a:lnSpc>
            <a:spcAft>
              <a:spcPts val="0"/>
            </a:spcAft>
          </a:pPr>
          <a:r>
            <a:rPr lang="ru-RU" sz="1200" b="1" dirty="0" smtClean="0">
              <a:latin typeface="+mn-lt"/>
              <a:cs typeface="Arial" panose="020B0604020202020204" pitchFamily="34" charset="0"/>
            </a:rPr>
            <a:t>оплата </a:t>
          </a:r>
          <a:r>
            <a:rPr lang="ru-RU" sz="1200" b="1" dirty="0" err="1" smtClean="0">
              <a:latin typeface="+mn-lt"/>
              <a:cs typeface="Arial" panose="020B0604020202020204" pitchFamily="34" charset="0"/>
            </a:rPr>
            <a:t>праці</a:t>
          </a:r>
          <a:r>
            <a:rPr lang="ru-RU" sz="1200" b="1" dirty="0" smtClean="0">
              <a:latin typeface="+mn-lt"/>
              <a:cs typeface="Arial" panose="020B0604020202020204" pitchFamily="34" charset="0"/>
            </a:rPr>
            <a:t> і </a:t>
          </a:r>
          <a:r>
            <a:rPr lang="ru-RU" sz="1200" b="1" dirty="0" err="1" smtClean="0">
              <a:latin typeface="+mn-lt"/>
              <a:cs typeface="Arial" panose="020B0604020202020204" pitchFamily="34" charset="0"/>
            </a:rPr>
            <a:t>нарахування</a:t>
          </a:r>
          <a:r>
            <a:rPr lang="ru-RU" sz="1200" b="1" dirty="0" smtClean="0">
              <a:latin typeface="+mn-lt"/>
              <a:cs typeface="Arial" panose="020B0604020202020204" pitchFamily="34" charset="0"/>
            </a:rPr>
            <a:t> на </a:t>
          </a:r>
          <a:r>
            <a:rPr lang="ru-RU" sz="1200" b="1" dirty="0" err="1" smtClean="0">
              <a:latin typeface="+mn-lt"/>
              <a:cs typeface="Arial" panose="020B0604020202020204" pitchFamily="34" charset="0"/>
            </a:rPr>
            <a:t>заробітну</a:t>
          </a:r>
          <a:r>
            <a:rPr lang="ru-RU" sz="1200" b="1" dirty="0" smtClean="0">
              <a:latin typeface="+mn-lt"/>
              <a:cs typeface="Arial" panose="020B0604020202020204" pitchFamily="34" charset="0"/>
            </a:rPr>
            <a:t> плату </a:t>
          </a:r>
        </a:p>
        <a:p>
          <a:pPr>
            <a:lnSpc>
              <a:spcPct val="100000"/>
            </a:lnSpc>
            <a:spcAft>
              <a:spcPts val="0"/>
            </a:spcAft>
          </a:pPr>
          <a:r>
            <a:rPr lang="ru-RU" sz="1200" b="1" dirty="0" smtClean="0">
              <a:effectLst/>
              <a:latin typeface="+mn-lt"/>
              <a:cs typeface="Arial" panose="020B0604020202020204" pitchFamily="34" charset="0"/>
            </a:rPr>
            <a:t>16 </a:t>
          </a:r>
          <a:r>
            <a:rPr lang="en-US" sz="1200" b="1" dirty="0" smtClean="0">
              <a:effectLst/>
              <a:latin typeface="+mn-lt"/>
              <a:cs typeface="Arial" panose="020B0604020202020204" pitchFamily="34" charset="0"/>
            </a:rPr>
            <a:t>838</a:t>
          </a:r>
          <a:r>
            <a:rPr lang="ru-RU" sz="1200" b="1" dirty="0" smtClean="0">
              <a:effectLst/>
              <a:latin typeface="+mn-lt"/>
              <a:cs typeface="Arial" panose="020B0604020202020204" pitchFamily="34" charset="0"/>
            </a:rPr>
            <a:t> </a:t>
          </a:r>
          <a:r>
            <a:rPr lang="en-US" sz="1200" b="1" dirty="0" smtClean="0">
              <a:effectLst/>
              <a:latin typeface="+mn-lt"/>
              <a:cs typeface="Arial" panose="020B0604020202020204" pitchFamily="34" charset="0"/>
            </a:rPr>
            <a:t>998</a:t>
          </a:r>
          <a:r>
            <a:rPr lang="ru-RU" sz="1200" b="1" dirty="0" smtClean="0">
              <a:effectLst/>
              <a:latin typeface="+mn-lt"/>
              <a:cs typeface="Arial" panose="020B0604020202020204" pitchFamily="34" charset="0"/>
            </a:rPr>
            <a:t>,</a:t>
          </a:r>
          <a:r>
            <a:rPr lang="en-US" sz="1200" b="1" dirty="0" smtClean="0">
              <a:effectLst/>
              <a:latin typeface="+mn-lt"/>
              <a:cs typeface="Arial" panose="020B0604020202020204" pitchFamily="34" charset="0"/>
            </a:rPr>
            <a:t>46</a:t>
          </a:r>
          <a:r>
            <a:rPr lang="ru-RU" sz="1200" b="1" dirty="0" smtClean="0">
              <a:effectLst/>
              <a:latin typeface="+mn-lt"/>
              <a:cs typeface="Arial" panose="020B0604020202020204" pitchFamily="34" charset="0"/>
            </a:rPr>
            <a:t>грн</a:t>
          </a:r>
          <a:r>
            <a:rPr lang="ru-RU" sz="1000" b="1" dirty="0" smtClean="0">
              <a:effectLst/>
              <a:latin typeface="+mn-lt"/>
              <a:cs typeface="Arial" panose="020B0604020202020204" pitchFamily="34" charset="0"/>
            </a:rPr>
            <a:t>.</a:t>
          </a:r>
        </a:p>
        <a:p>
          <a:pPr>
            <a:lnSpc>
              <a:spcPct val="90000"/>
            </a:lnSpc>
            <a:spcAft>
              <a:spcPct val="35000"/>
            </a:spcAft>
          </a:pPr>
          <a:endParaRPr lang="uk-UA" sz="800" dirty="0">
            <a:latin typeface="Arial" panose="020B0604020202020204" pitchFamily="34" charset="0"/>
            <a:cs typeface="Arial" panose="020B0604020202020204" pitchFamily="34" charset="0"/>
          </a:endParaRPr>
        </a:p>
      </dgm:t>
    </dgm:pt>
    <dgm:pt modelId="{20E56D92-C5C7-4214-B064-569B66B26998}" type="parTrans" cxnId="{8E43EDF9-4EDD-45CC-AE13-976A1CBD33C5}">
      <dgm:prSet/>
      <dgm:spPr/>
      <dgm:t>
        <a:bodyPr/>
        <a:lstStyle/>
        <a:p>
          <a:endParaRPr lang="ru-RU" sz="800"/>
        </a:p>
      </dgm:t>
    </dgm:pt>
    <dgm:pt modelId="{00CB86F5-0229-44FF-843D-1351751F1ABE}" type="sibTrans" cxnId="{8E43EDF9-4EDD-45CC-AE13-976A1CBD33C5}">
      <dgm:prSet/>
      <dgm:spPr/>
      <dgm:t>
        <a:bodyPr/>
        <a:lstStyle/>
        <a:p>
          <a:endParaRPr lang="ru-RU" sz="800"/>
        </a:p>
      </dgm:t>
    </dgm:pt>
    <dgm:pt modelId="{94D32308-05CE-48EB-B776-606A9064DC96}">
      <dgm:prSet custT="1"/>
      <dgm:spPr/>
      <dgm:t>
        <a:bodyPr/>
        <a:lstStyle/>
        <a:p>
          <a:r>
            <a:rPr lang="uk-UA" sz="1200" b="1" dirty="0" smtClean="0">
              <a:latin typeface="+mn-lt"/>
              <a:cs typeface="Arial" panose="020B0604020202020204" pitchFamily="34" charset="0"/>
            </a:rPr>
            <a:t>предмети, матеріали, обладнання та інвентар </a:t>
          </a:r>
        </a:p>
        <a:p>
          <a:r>
            <a:rPr lang="en-US" sz="1200" b="1" dirty="0" smtClean="0">
              <a:latin typeface="+mn-lt"/>
              <a:cs typeface="Arial" panose="020B0604020202020204" pitchFamily="34" charset="0"/>
            </a:rPr>
            <a:t>105 320,05</a:t>
          </a:r>
          <a:r>
            <a:rPr lang="uk-UA" sz="1200" b="1" dirty="0" smtClean="0">
              <a:latin typeface="+mn-lt"/>
              <a:cs typeface="Arial" panose="020B0604020202020204" pitchFamily="34" charset="0"/>
            </a:rPr>
            <a:t>грн.</a:t>
          </a:r>
          <a:endParaRPr lang="ru-RU" sz="1200" b="1" dirty="0" smtClean="0">
            <a:latin typeface="+mn-lt"/>
            <a:cs typeface="Arial" panose="020B0604020202020204" pitchFamily="34" charset="0"/>
          </a:endParaRPr>
        </a:p>
      </dgm:t>
    </dgm:pt>
    <dgm:pt modelId="{95AA0A17-A10B-489A-BE0B-5CFED533C8AA}" type="parTrans" cxnId="{744014C5-F614-4218-8B23-EB0257669E03}">
      <dgm:prSet/>
      <dgm:spPr/>
      <dgm:t>
        <a:bodyPr/>
        <a:lstStyle/>
        <a:p>
          <a:endParaRPr lang="ru-RU" sz="800"/>
        </a:p>
      </dgm:t>
    </dgm:pt>
    <dgm:pt modelId="{8E78E1C8-E748-4F0E-B233-6AB16BFD14E0}" type="sibTrans" cxnId="{744014C5-F614-4218-8B23-EB0257669E03}">
      <dgm:prSet/>
      <dgm:spPr/>
      <dgm:t>
        <a:bodyPr/>
        <a:lstStyle/>
        <a:p>
          <a:endParaRPr lang="ru-RU" sz="800"/>
        </a:p>
      </dgm:t>
    </dgm:pt>
    <dgm:pt modelId="{2AF99F5E-F78F-48B7-ABB6-182B4F4EE601}">
      <dgm:prSet phldrT="[Текст]" custScaleX="128002" custScaleY="99011"/>
      <dgm:spPr/>
      <dgm:t>
        <a:bodyPr/>
        <a:lstStyle/>
        <a:p>
          <a:endParaRPr lang="ru-RU" dirty="0"/>
        </a:p>
      </dgm:t>
    </dgm:pt>
    <dgm:pt modelId="{724F3222-7440-452F-8BF5-08DD78364FEA}" type="parTrans" cxnId="{4430CBF3-20EF-4DB7-B655-DA0B9B2CAE27}">
      <dgm:prSet/>
      <dgm:spPr/>
      <dgm:t>
        <a:bodyPr/>
        <a:lstStyle/>
        <a:p>
          <a:endParaRPr lang="ru-RU"/>
        </a:p>
      </dgm:t>
    </dgm:pt>
    <dgm:pt modelId="{76598A87-1CF9-450E-842F-EE3997AD57A6}" type="sibTrans" cxnId="{4430CBF3-20EF-4DB7-B655-DA0B9B2CAE27}">
      <dgm:prSet/>
      <dgm:spPr/>
      <dgm:t>
        <a:bodyPr/>
        <a:lstStyle/>
        <a:p>
          <a:endParaRPr lang="ru-RU"/>
        </a:p>
      </dgm:t>
    </dgm:pt>
    <dgm:pt modelId="{919E0B64-41F0-4871-B5B9-4624E19CAC6C}">
      <dgm:prSet custT="1"/>
      <dgm:spPr/>
      <dgm:t>
        <a:bodyPr/>
        <a:lstStyle/>
        <a:p>
          <a:r>
            <a:rPr lang="uk-UA" sz="1200" b="1" dirty="0" smtClean="0">
              <a:latin typeface="+mn-lt"/>
              <a:cs typeface="Arial" panose="020B0604020202020204" pitchFamily="34" charset="0"/>
            </a:rPr>
            <a:t>відрядження</a:t>
          </a:r>
        </a:p>
        <a:p>
          <a:r>
            <a:rPr lang="ru-RU" sz="1200" b="1" dirty="0" smtClean="0">
              <a:latin typeface="+mn-lt"/>
              <a:cs typeface="Arial" panose="020B0604020202020204" pitchFamily="34" charset="0"/>
            </a:rPr>
            <a:t>58572,17грн.</a:t>
          </a:r>
          <a:endParaRPr lang="ru-RU" sz="1200" b="1" dirty="0">
            <a:effectLst/>
            <a:latin typeface="+mn-lt"/>
            <a:cs typeface="Arial" panose="020B0604020202020204" pitchFamily="34" charset="0"/>
          </a:endParaRPr>
        </a:p>
      </dgm:t>
    </dgm:pt>
    <dgm:pt modelId="{8F090853-F2B7-43E4-B39E-744047BF7970}" type="parTrans" cxnId="{11751ABE-FBF4-4BFF-BB4E-2FA806BC2F10}">
      <dgm:prSet/>
      <dgm:spPr/>
      <dgm:t>
        <a:bodyPr/>
        <a:lstStyle/>
        <a:p>
          <a:endParaRPr lang="uk-UA"/>
        </a:p>
      </dgm:t>
    </dgm:pt>
    <dgm:pt modelId="{41C7252A-5F96-4035-9E31-4FB5AF40D387}" type="sibTrans" cxnId="{11751ABE-FBF4-4BFF-BB4E-2FA806BC2F10}">
      <dgm:prSet/>
      <dgm:spPr/>
      <dgm:t>
        <a:bodyPr/>
        <a:lstStyle/>
        <a:p>
          <a:endParaRPr lang="uk-UA"/>
        </a:p>
      </dgm:t>
    </dgm:pt>
    <dgm:pt modelId="{A8BDBDAF-19B2-4DFF-BC47-582A1A391BA9}" type="pres">
      <dgm:prSet presAssocID="{9A63709C-0C7F-4A80-9121-7EC066D0806D}" presName="Name0" presStyleCnt="0">
        <dgm:presLayoutVars>
          <dgm:chMax val="1"/>
          <dgm:dir/>
          <dgm:animLvl val="ctr"/>
          <dgm:resizeHandles val="exact"/>
        </dgm:presLayoutVars>
      </dgm:prSet>
      <dgm:spPr/>
      <dgm:t>
        <a:bodyPr/>
        <a:lstStyle/>
        <a:p>
          <a:endParaRPr lang="ru-RU"/>
        </a:p>
      </dgm:t>
    </dgm:pt>
    <dgm:pt modelId="{C8157A8F-E534-49CE-8A60-71421C31FEB7}" type="pres">
      <dgm:prSet presAssocID="{6402A6A6-D71A-40D1-A92F-12BF0F774F31}" presName="centerShape" presStyleLbl="node0" presStyleIdx="0" presStyleCnt="1" custScaleX="148280" custScaleY="134278" custLinFactNeighborX="-8905"/>
      <dgm:spPr/>
      <dgm:t>
        <a:bodyPr/>
        <a:lstStyle/>
        <a:p>
          <a:endParaRPr lang="ru-RU"/>
        </a:p>
      </dgm:t>
    </dgm:pt>
    <dgm:pt modelId="{B326441B-3FEC-4F0F-B256-5EFD4BB0002E}" type="pres">
      <dgm:prSet presAssocID="{20E56D92-C5C7-4214-B064-569B66B26998}" presName="parTrans" presStyleLbl="sibTrans2D1" presStyleIdx="0" presStyleCnt="7" custScaleX="181724"/>
      <dgm:spPr/>
      <dgm:t>
        <a:bodyPr/>
        <a:lstStyle/>
        <a:p>
          <a:endParaRPr lang="ru-RU"/>
        </a:p>
      </dgm:t>
    </dgm:pt>
    <dgm:pt modelId="{EBA76FFB-7099-4B0D-8C74-9997196B4BDB}" type="pres">
      <dgm:prSet presAssocID="{20E56D92-C5C7-4214-B064-569B66B26998}" presName="connectorText" presStyleLbl="sibTrans2D1" presStyleIdx="0" presStyleCnt="7"/>
      <dgm:spPr/>
      <dgm:t>
        <a:bodyPr/>
        <a:lstStyle/>
        <a:p>
          <a:endParaRPr lang="ru-RU"/>
        </a:p>
      </dgm:t>
    </dgm:pt>
    <dgm:pt modelId="{64AC3D59-112D-437B-A045-E1D7441904AE}" type="pres">
      <dgm:prSet presAssocID="{17D5C05E-C76B-41DA-AC28-B95874D0694C}" presName="node" presStyleLbl="node1" presStyleIdx="0" presStyleCnt="7" custScaleX="121825" custScaleY="99933" custRadScaleRad="98815" custRadScaleInc="-32442">
        <dgm:presLayoutVars>
          <dgm:bulletEnabled val="1"/>
        </dgm:presLayoutVars>
      </dgm:prSet>
      <dgm:spPr/>
      <dgm:t>
        <a:bodyPr/>
        <a:lstStyle/>
        <a:p>
          <a:endParaRPr lang="ru-RU"/>
        </a:p>
      </dgm:t>
    </dgm:pt>
    <dgm:pt modelId="{2BB38CFE-4FC7-490D-BED7-EF1DF9993024}" type="pres">
      <dgm:prSet presAssocID="{95AA0A17-A10B-489A-BE0B-5CFED533C8AA}" presName="parTrans" presStyleLbl="sibTrans2D1" presStyleIdx="1" presStyleCnt="7" custScaleX="149831"/>
      <dgm:spPr/>
      <dgm:t>
        <a:bodyPr/>
        <a:lstStyle/>
        <a:p>
          <a:endParaRPr lang="ru-RU"/>
        </a:p>
      </dgm:t>
    </dgm:pt>
    <dgm:pt modelId="{F878AEC4-EE1C-46CF-BE7B-B5D120965B72}" type="pres">
      <dgm:prSet presAssocID="{95AA0A17-A10B-489A-BE0B-5CFED533C8AA}" presName="connectorText" presStyleLbl="sibTrans2D1" presStyleIdx="1" presStyleCnt="7"/>
      <dgm:spPr/>
      <dgm:t>
        <a:bodyPr/>
        <a:lstStyle/>
        <a:p>
          <a:endParaRPr lang="ru-RU"/>
        </a:p>
      </dgm:t>
    </dgm:pt>
    <dgm:pt modelId="{284679E3-EED4-4A2C-B452-8D42687CA11F}" type="pres">
      <dgm:prSet presAssocID="{94D32308-05CE-48EB-B776-606A9064DC96}" presName="node" presStyleLbl="node1" presStyleIdx="1" presStyleCnt="7" custScaleX="125685" custScaleY="87448" custRadScaleRad="99225" custRadScaleInc="19012">
        <dgm:presLayoutVars>
          <dgm:bulletEnabled val="1"/>
        </dgm:presLayoutVars>
      </dgm:prSet>
      <dgm:spPr/>
      <dgm:t>
        <a:bodyPr/>
        <a:lstStyle/>
        <a:p>
          <a:endParaRPr lang="ru-RU"/>
        </a:p>
      </dgm:t>
    </dgm:pt>
    <dgm:pt modelId="{9CB2AA61-1189-4226-A546-51C2F0296B2B}" type="pres">
      <dgm:prSet presAssocID="{E4647BCB-35EB-48A5-A43D-A5652229B36D}" presName="parTrans" presStyleLbl="sibTrans2D1" presStyleIdx="2" presStyleCnt="7" custScaleX="131038" custLinFactNeighborX="-21803" custLinFactNeighborY="11310"/>
      <dgm:spPr/>
      <dgm:t>
        <a:bodyPr/>
        <a:lstStyle/>
        <a:p>
          <a:endParaRPr lang="ru-RU"/>
        </a:p>
      </dgm:t>
    </dgm:pt>
    <dgm:pt modelId="{CE91BC37-AB24-45FE-A0BC-6B415002264D}" type="pres">
      <dgm:prSet presAssocID="{E4647BCB-35EB-48A5-A43D-A5652229B36D}" presName="connectorText" presStyleLbl="sibTrans2D1" presStyleIdx="2" presStyleCnt="7"/>
      <dgm:spPr/>
      <dgm:t>
        <a:bodyPr/>
        <a:lstStyle/>
        <a:p>
          <a:endParaRPr lang="ru-RU"/>
        </a:p>
      </dgm:t>
    </dgm:pt>
    <dgm:pt modelId="{8474A9E8-90F8-4435-878B-434836971BD7}" type="pres">
      <dgm:prSet presAssocID="{ADCAD3D0-91E1-465B-BCF9-76AB45DE5ECB}" presName="node" presStyleLbl="node1" presStyleIdx="2" presStyleCnt="7" custScaleX="122378" custScaleY="84914" custRadScaleRad="100249" custRadScaleInc="-14690">
        <dgm:presLayoutVars>
          <dgm:bulletEnabled val="1"/>
        </dgm:presLayoutVars>
      </dgm:prSet>
      <dgm:spPr/>
      <dgm:t>
        <a:bodyPr/>
        <a:lstStyle/>
        <a:p>
          <a:endParaRPr lang="ru-RU"/>
        </a:p>
      </dgm:t>
    </dgm:pt>
    <dgm:pt modelId="{7106133B-0C1F-4B99-BB5A-573447721502}" type="pres">
      <dgm:prSet presAssocID="{8F090853-F2B7-43E4-B39E-744047BF7970}" presName="parTrans" presStyleLbl="sibTrans2D1" presStyleIdx="3" presStyleCnt="7" custScaleX="131038" custLinFactNeighborX="-21803" custLinFactNeighborY="11310"/>
      <dgm:spPr/>
      <dgm:t>
        <a:bodyPr/>
        <a:lstStyle/>
        <a:p>
          <a:endParaRPr lang="uk-UA"/>
        </a:p>
      </dgm:t>
    </dgm:pt>
    <dgm:pt modelId="{365EC669-D9DA-4B0B-853A-C50FB6E3596F}" type="pres">
      <dgm:prSet presAssocID="{8F090853-F2B7-43E4-B39E-744047BF7970}" presName="connectorText" presStyleLbl="sibTrans2D1" presStyleIdx="3" presStyleCnt="7"/>
      <dgm:spPr/>
      <dgm:t>
        <a:bodyPr/>
        <a:lstStyle/>
        <a:p>
          <a:endParaRPr lang="uk-UA"/>
        </a:p>
      </dgm:t>
    </dgm:pt>
    <dgm:pt modelId="{6038CFA2-0D65-4C70-935F-3CEEE922A202}" type="pres">
      <dgm:prSet presAssocID="{919E0B64-41F0-4871-B5B9-4624E19CAC6C}" presName="node" presStyleLbl="node1" presStyleIdx="3" presStyleCnt="7" custScaleX="122378" custScaleY="84914" custRadScaleRad="100249" custRadScaleInc="-14690">
        <dgm:presLayoutVars>
          <dgm:bulletEnabled val="1"/>
        </dgm:presLayoutVars>
      </dgm:prSet>
      <dgm:spPr/>
      <dgm:t>
        <a:bodyPr/>
        <a:lstStyle/>
        <a:p>
          <a:endParaRPr lang="uk-UA"/>
        </a:p>
      </dgm:t>
    </dgm:pt>
    <dgm:pt modelId="{79C827F5-51E2-4291-90A7-CAB824D5A5A9}" type="pres">
      <dgm:prSet presAssocID="{47281993-D97A-4EA2-9C8A-36A0A3C38DAC}" presName="parTrans" presStyleLbl="sibTrans2D1" presStyleIdx="4" presStyleCnt="7" custScaleX="155525"/>
      <dgm:spPr/>
      <dgm:t>
        <a:bodyPr/>
        <a:lstStyle/>
        <a:p>
          <a:endParaRPr lang="ru-RU"/>
        </a:p>
      </dgm:t>
    </dgm:pt>
    <dgm:pt modelId="{B14D84BE-F252-48C6-A9ED-261A1798F1CE}" type="pres">
      <dgm:prSet presAssocID="{47281993-D97A-4EA2-9C8A-36A0A3C38DAC}" presName="connectorText" presStyleLbl="sibTrans2D1" presStyleIdx="4" presStyleCnt="7"/>
      <dgm:spPr/>
      <dgm:t>
        <a:bodyPr/>
        <a:lstStyle/>
        <a:p>
          <a:endParaRPr lang="ru-RU"/>
        </a:p>
      </dgm:t>
    </dgm:pt>
    <dgm:pt modelId="{A313B3E8-525F-44F3-8AC0-959C668F3B13}" type="pres">
      <dgm:prSet presAssocID="{5B509F21-88AC-4318-9A0A-EBDF7A89CDB1}" presName="node" presStyleLbl="node1" presStyleIdx="4" presStyleCnt="7" custScaleX="121336" custScaleY="86935" custRadScaleRad="97886" custRadScaleInc="31745">
        <dgm:presLayoutVars>
          <dgm:bulletEnabled val="1"/>
        </dgm:presLayoutVars>
      </dgm:prSet>
      <dgm:spPr/>
      <dgm:t>
        <a:bodyPr/>
        <a:lstStyle/>
        <a:p>
          <a:endParaRPr lang="ru-RU"/>
        </a:p>
      </dgm:t>
    </dgm:pt>
    <dgm:pt modelId="{88CFDE7B-7BF0-40C3-900B-D112AAC7E2AD}" type="pres">
      <dgm:prSet presAssocID="{DC507F71-60B2-4B13-AE30-EBD3DC3856D0}" presName="parTrans" presStyleLbl="sibTrans2D1" presStyleIdx="5" presStyleCnt="7" custAng="21133405" custScaleX="123560" custLinFactNeighborX="13244" custLinFactNeighborY="-1616"/>
      <dgm:spPr/>
      <dgm:t>
        <a:bodyPr/>
        <a:lstStyle/>
        <a:p>
          <a:endParaRPr lang="ru-RU"/>
        </a:p>
      </dgm:t>
    </dgm:pt>
    <dgm:pt modelId="{FFED3C49-319F-449A-9D86-2E4BA029656C}" type="pres">
      <dgm:prSet presAssocID="{DC507F71-60B2-4B13-AE30-EBD3DC3856D0}" presName="connectorText" presStyleLbl="sibTrans2D1" presStyleIdx="5" presStyleCnt="7"/>
      <dgm:spPr/>
      <dgm:t>
        <a:bodyPr/>
        <a:lstStyle/>
        <a:p>
          <a:endParaRPr lang="ru-RU"/>
        </a:p>
      </dgm:t>
    </dgm:pt>
    <dgm:pt modelId="{78B09612-2A81-407B-AFAB-3C4213D5D7F0}" type="pres">
      <dgm:prSet presAssocID="{18534F4F-A1B4-4C5F-8840-24927A31FABE}" presName="node" presStyleLbl="node1" presStyleIdx="5" presStyleCnt="7" custScaleX="119503" custScaleY="95327" custRadScaleRad="137664" custRadScaleInc="26440">
        <dgm:presLayoutVars>
          <dgm:bulletEnabled val="1"/>
        </dgm:presLayoutVars>
      </dgm:prSet>
      <dgm:spPr>
        <a:prstGeom prst="ellipse">
          <a:avLst/>
        </a:prstGeom>
      </dgm:spPr>
      <dgm:t>
        <a:bodyPr/>
        <a:lstStyle/>
        <a:p>
          <a:endParaRPr lang="ru-RU"/>
        </a:p>
      </dgm:t>
    </dgm:pt>
    <dgm:pt modelId="{B31BEC88-6087-4CCD-9BE2-FF397AD6A522}" type="pres">
      <dgm:prSet presAssocID="{64BF97CA-CC80-42E5-B977-5F6E17BDA92C}" presName="parTrans" presStyleLbl="sibTrans2D1" presStyleIdx="6" presStyleCnt="7" custScaleX="132289" custLinFactNeighborX="5475" custLinFactNeighborY="3141"/>
      <dgm:spPr/>
      <dgm:t>
        <a:bodyPr/>
        <a:lstStyle/>
        <a:p>
          <a:endParaRPr lang="ru-RU"/>
        </a:p>
      </dgm:t>
    </dgm:pt>
    <dgm:pt modelId="{9A23798D-D456-41A2-8A31-448FE7051176}" type="pres">
      <dgm:prSet presAssocID="{64BF97CA-CC80-42E5-B977-5F6E17BDA92C}" presName="connectorText" presStyleLbl="sibTrans2D1" presStyleIdx="6" presStyleCnt="7"/>
      <dgm:spPr/>
      <dgm:t>
        <a:bodyPr/>
        <a:lstStyle/>
        <a:p>
          <a:endParaRPr lang="ru-RU"/>
        </a:p>
      </dgm:t>
    </dgm:pt>
    <dgm:pt modelId="{B2B1AEE9-B978-4075-B2CD-271C5A73388B}" type="pres">
      <dgm:prSet presAssocID="{DFD27ECC-07C6-474F-8D1A-48683B84421F}" presName="node" presStyleLbl="node1" presStyleIdx="6" presStyleCnt="7" custScaleX="122549" custScaleY="97736" custRadScaleRad="132327" custRadScaleInc="-42094">
        <dgm:presLayoutVars>
          <dgm:bulletEnabled val="1"/>
        </dgm:presLayoutVars>
      </dgm:prSet>
      <dgm:spPr/>
      <dgm:t>
        <a:bodyPr/>
        <a:lstStyle/>
        <a:p>
          <a:endParaRPr lang="ru-RU"/>
        </a:p>
      </dgm:t>
    </dgm:pt>
  </dgm:ptLst>
  <dgm:cxnLst>
    <dgm:cxn modelId="{F4E6C058-D9A0-441B-9FAA-954D79D9501C}" type="presOf" srcId="{20E56D92-C5C7-4214-B064-569B66B26998}" destId="{B326441B-3FEC-4F0F-B256-5EFD4BB0002E}" srcOrd="0" destOrd="0" presId="urn:microsoft.com/office/officeart/2005/8/layout/radial5"/>
    <dgm:cxn modelId="{9165F0C9-FB63-4209-8F35-6CDA961909DA}" type="presOf" srcId="{18534F4F-A1B4-4C5F-8840-24927A31FABE}" destId="{78B09612-2A81-407B-AFAB-3C4213D5D7F0}" srcOrd="0" destOrd="0" presId="urn:microsoft.com/office/officeart/2005/8/layout/radial5"/>
    <dgm:cxn modelId="{E7EC21D6-2231-4F07-A20A-95F4790F627B}" type="presOf" srcId="{E4647BCB-35EB-48A5-A43D-A5652229B36D}" destId="{9CB2AA61-1189-4226-A546-51C2F0296B2B}" srcOrd="0" destOrd="0" presId="urn:microsoft.com/office/officeart/2005/8/layout/radial5"/>
    <dgm:cxn modelId="{8E43EDF9-4EDD-45CC-AE13-976A1CBD33C5}" srcId="{6402A6A6-D71A-40D1-A92F-12BF0F774F31}" destId="{17D5C05E-C76B-41DA-AC28-B95874D0694C}" srcOrd="0" destOrd="0" parTransId="{20E56D92-C5C7-4214-B064-569B66B26998}" sibTransId="{00CB86F5-0229-44FF-843D-1351751F1ABE}"/>
    <dgm:cxn modelId="{F6B72308-C7E8-4265-A85D-607B4D523074}" type="presOf" srcId="{64BF97CA-CC80-42E5-B977-5F6E17BDA92C}" destId="{9A23798D-D456-41A2-8A31-448FE7051176}" srcOrd="1" destOrd="0" presId="urn:microsoft.com/office/officeart/2005/8/layout/radial5"/>
    <dgm:cxn modelId="{67083DAD-61C3-471A-9469-DBB53E4BE1AC}" type="presOf" srcId="{8F090853-F2B7-43E4-B39E-744047BF7970}" destId="{365EC669-D9DA-4B0B-853A-C50FB6E3596F}" srcOrd="1" destOrd="0" presId="urn:microsoft.com/office/officeart/2005/8/layout/radial5"/>
    <dgm:cxn modelId="{F1A12651-0736-4F64-A198-C68FD3D80454}" type="presOf" srcId="{95AA0A17-A10B-489A-BE0B-5CFED533C8AA}" destId="{F878AEC4-EE1C-46CF-BE7B-B5D120965B72}" srcOrd="1" destOrd="0" presId="urn:microsoft.com/office/officeart/2005/8/layout/radial5"/>
    <dgm:cxn modelId="{4430CBF3-20EF-4DB7-B655-DA0B9B2CAE27}" srcId="{9A63709C-0C7F-4A80-9121-7EC066D0806D}" destId="{2AF99F5E-F78F-48B7-ABB6-182B4F4EE601}" srcOrd="1" destOrd="0" parTransId="{724F3222-7440-452F-8BF5-08DD78364FEA}" sibTransId="{76598A87-1CF9-450E-842F-EE3997AD57A6}"/>
    <dgm:cxn modelId="{744014C5-F614-4218-8B23-EB0257669E03}" srcId="{6402A6A6-D71A-40D1-A92F-12BF0F774F31}" destId="{94D32308-05CE-48EB-B776-606A9064DC96}" srcOrd="1" destOrd="0" parTransId="{95AA0A17-A10B-489A-BE0B-5CFED533C8AA}" sibTransId="{8E78E1C8-E748-4F0E-B233-6AB16BFD14E0}"/>
    <dgm:cxn modelId="{ED8A25D6-ECE3-41AC-A907-48392FEB296E}" type="presOf" srcId="{47281993-D97A-4EA2-9C8A-36A0A3C38DAC}" destId="{B14D84BE-F252-48C6-A9ED-261A1798F1CE}" srcOrd="1" destOrd="0" presId="urn:microsoft.com/office/officeart/2005/8/layout/radial5"/>
    <dgm:cxn modelId="{F4E95342-AFB6-467E-B755-1CE644025CAA}" type="presOf" srcId="{6402A6A6-D71A-40D1-A92F-12BF0F774F31}" destId="{C8157A8F-E534-49CE-8A60-71421C31FEB7}" srcOrd="0" destOrd="0" presId="urn:microsoft.com/office/officeart/2005/8/layout/radial5"/>
    <dgm:cxn modelId="{11751ABE-FBF4-4BFF-BB4E-2FA806BC2F10}" srcId="{6402A6A6-D71A-40D1-A92F-12BF0F774F31}" destId="{919E0B64-41F0-4871-B5B9-4624E19CAC6C}" srcOrd="3" destOrd="0" parTransId="{8F090853-F2B7-43E4-B39E-744047BF7970}" sibTransId="{41C7252A-5F96-4035-9E31-4FB5AF40D387}"/>
    <dgm:cxn modelId="{D4C67B77-9871-49BA-9D61-F5D16745229D}" srcId="{6402A6A6-D71A-40D1-A92F-12BF0F774F31}" destId="{ADCAD3D0-91E1-465B-BCF9-76AB45DE5ECB}" srcOrd="2" destOrd="0" parTransId="{E4647BCB-35EB-48A5-A43D-A5652229B36D}" sibTransId="{A3FD0FC1-1A45-4201-9280-2B72E831773C}"/>
    <dgm:cxn modelId="{6FD3C436-C4C5-4C6B-AC7F-31F21A18E5A9}" type="presOf" srcId="{95AA0A17-A10B-489A-BE0B-5CFED533C8AA}" destId="{2BB38CFE-4FC7-490D-BED7-EF1DF9993024}" srcOrd="0" destOrd="0" presId="urn:microsoft.com/office/officeart/2005/8/layout/radial5"/>
    <dgm:cxn modelId="{E35A77DA-2851-4061-92A3-06DC72557A16}" type="presOf" srcId="{919E0B64-41F0-4871-B5B9-4624E19CAC6C}" destId="{6038CFA2-0D65-4C70-935F-3CEEE922A202}" srcOrd="0" destOrd="0" presId="urn:microsoft.com/office/officeart/2005/8/layout/radial5"/>
    <dgm:cxn modelId="{169F1F18-CA0D-4666-9A6F-F1D5F7669E33}" type="presOf" srcId="{47281993-D97A-4EA2-9C8A-36A0A3C38DAC}" destId="{79C827F5-51E2-4291-90A7-CAB824D5A5A9}" srcOrd="0" destOrd="0" presId="urn:microsoft.com/office/officeart/2005/8/layout/radial5"/>
    <dgm:cxn modelId="{22806918-F741-40C1-A7AC-C324255EBF4C}" type="presOf" srcId="{94D32308-05CE-48EB-B776-606A9064DC96}" destId="{284679E3-EED4-4A2C-B452-8D42687CA11F}" srcOrd="0" destOrd="0" presId="urn:microsoft.com/office/officeart/2005/8/layout/radial5"/>
    <dgm:cxn modelId="{A93E73C0-DEF2-4E36-B9B9-D416AFF043E5}" type="presOf" srcId="{DFD27ECC-07C6-474F-8D1A-48683B84421F}" destId="{B2B1AEE9-B978-4075-B2CD-271C5A73388B}" srcOrd="0" destOrd="0" presId="urn:microsoft.com/office/officeart/2005/8/layout/radial5"/>
    <dgm:cxn modelId="{F4734C99-3D33-4F78-899A-40E104278F26}" type="presOf" srcId="{E4647BCB-35EB-48A5-A43D-A5652229B36D}" destId="{CE91BC37-AB24-45FE-A0BC-6B415002264D}" srcOrd="1" destOrd="0" presId="urn:microsoft.com/office/officeart/2005/8/layout/radial5"/>
    <dgm:cxn modelId="{A304C099-831B-442D-A31C-5E5AEE9CEF63}" type="presOf" srcId="{ADCAD3D0-91E1-465B-BCF9-76AB45DE5ECB}" destId="{8474A9E8-90F8-4435-878B-434836971BD7}" srcOrd="0" destOrd="0" presId="urn:microsoft.com/office/officeart/2005/8/layout/radial5"/>
    <dgm:cxn modelId="{34388C5B-3181-4E66-9851-4185682BEA7E}" type="presOf" srcId="{8F090853-F2B7-43E4-B39E-744047BF7970}" destId="{7106133B-0C1F-4B99-BB5A-573447721502}" srcOrd="0" destOrd="0" presId="urn:microsoft.com/office/officeart/2005/8/layout/radial5"/>
    <dgm:cxn modelId="{157E7C34-11A7-407C-BFF9-440359215D70}" type="presOf" srcId="{9A63709C-0C7F-4A80-9121-7EC066D0806D}" destId="{A8BDBDAF-19B2-4DFF-BC47-582A1A391BA9}" srcOrd="0" destOrd="0" presId="urn:microsoft.com/office/officeart/2005/8/layout/radial5"/>
    <dgm:cxn modelId="{33464420-6368-4A69-8F13-755B6097B96C}" srcId="{6402A6A6-D71A-40D1-A92F-12BF0F774F31}" destId="{DFD27ECC-07C6-474F-8D1A-48683B84421F}" srcOrd="6" destOrd="0" parTransId="{64BF97CA-CC80-42E5-B977-5F6E17BDA92C}" sibTransId="{FB9A1C52-5FA5-4C4B-9A9D-85485CC7C359}"/>
    <dgm:cxn modelId="{7CAAAB31-F7EB-4D5D-A93F-5B7C33968AE4}" srcId="{6402A6A6-D71A-40D1-A92F-12BF0F774F31}" destId="{18534F4F-A1B4-4C5F-8840-24927A31FABE}" srcOrd="5" destOrd="0" parTransId="{DC507F71-60B2-4B13-AE30-EBD3DC3856D0}" sibTransId="{38135058-0E3B-4F35-88AE-A935B4CB4EE6}"/>
    <dgm:cxn modelId="{02E60BBB-CA2F-4749-885A-A9365CD58339}" type="presOf" srcId="{5B509F21-88AC-4318-9A0A-EBDF7A89CDB1}" destId="{A313B3E8-525F-44F3-8AC0-959C668F3B13}" srcOrd="0" destOrd="0" presId="urn:microsoft.com/office/officeart/2005/8/layout/radial5"/>
    <dgm:cxn modelId="{6079A95F-FCBD-4293-82DF-AE3A387E1919}" type="presOf" srcId="{17D5C05E-C76B-41DA-AC28-B95874D0694C}" destId="{64AC3D59-112D-437B-A045-E1D7441904AE}" srcOrd="0" destOrd="0" presId="urn:microsoft.com/office/officeart/2005/8/layout/radial5"/>
    <dgm:cxn modelId="{A8FB0481-DE38-4319-9711-926AC594A6CA}" type="presOf" srcId="{64BF97CA-CC80-42E5-B977-5F6E17BDA92C}" destId="{B31BEC88-6087-4CCD-9BE2-FF397AD6A522}" srcOrd="0" destOrd="0" presId="urn:microsoft.com/office/officeart/2005/8/layout/radial5"/>
    <dgm:cxn modelId="{44850CB7-448E-41C7-89DD-972F8C6ED254}" srcId="{9A63709C-0C7F-4A80-9121-7EC066D0806D}" destId="{6402A6A6-D71A-40D1-A92F-12BF0F774F31}" srcOrd="0" destOrd="0" parTransId="{A22EB61F-383F-4F3C-8980-B8309F060C15}" sibTransId="{FC2B7AB2-9D7D-427B-B1B4-7FD9C93A3455}"/>
    <dgm:cxn modelId="{110DACF9-49DB-4A3D-B48C-73B78645D55F}" type="presOf" srcId="{20E56D92-C5C7-4214-B064-569B66B26998}" destId="{EBA76FFB-7099-4B0D-8C74-9997196B4BDB}" srcOrd="1" destOrd="0" presId="urn:microsoft.com/office/officeart/2005/8/layout/radial5"/>
    <dgm:cxn modelId="{36445DC1-1749-4A21-95A8-7A143A09E9C1}" type="presOf" srcId="{DC507F71-60B2-4B13-AE30-EBD3DC3856D0}" destId="{FFED3C49-319F-449A-9D86-2E4BA029656C}" srcOrd="1" destOrd="0" presId="urn:microsoft.com/office/officeart/2005/8/layout/radial5"/>
    <dgm:cxn modelId="{F3D96647-5E3D-4BDC-97C9-FB043A6FD5D2}" type="presOf" srcId="{DC507F71-60B2-4B13-AE30-EBD3DC3856D0}" destId="{88CFDE7B-7BF0-40C3-900B-D112AAC7E2AD}" srcOrd="0" destOrd="0" presId="urn:microsoft.com/office/officeart/2005/8/layout/radial5"/>
    <dgm:cxn modelId="{4E1C2F7B-A795-48C0-B7B8-24F82D1F6598}" srcId="{6402A6A6-D71A-40D1-A92F-12BF0F774F31}" destId="{5B509F21-88AC-4318-9A0A-EBDF7A89CDB1}" srcOrd="4" destOrd="0" parTransId="{47281993-D97A-4EA2-9C8A-36A0A3C38DAC}" sibTransId="{5AC7DA78-657F-4B95-A940-68190ACD817F}"/>
    <dgm:cxn modelId="{C3A803E9-0B9B-4000-BDA6-5745C25D0270}" type="presParOf" srcId="{A8BDBDAF-19B2-4DFF-BC47-582A1A391BA9}" destId="{C8157A8F-E534-49CE-8A60-71421C31FEB7}" srcOrd="0" destOrd="0" presId="urn:microsoft.com/office/officeart/2005/8/layout/radial5"/>
    <dgm:cxn modelId="{CF8D83C3-53F4-4812-8628-79D3AB4DAE42}" type="presParOf" srcId="{A8BDBDAF-19B2-4DFF-BC47-582A1A391BA9}" destId="{B326441B-3FEC-4F0F-B256-5EFD4BB0002E}" srcOrd="1" destOrd="0" presId="urn:microsoft.com/office/officeart/2005/8/layout/radial5"/>
    <dgm:cxn modelId="{E249D288-9CE5-45E5-B5AA-844DD9122ADE}" type="presParOf" srcId="{B326441B-3FEC-4F0F-B256-5EFD4BB0002E}" destId="{EBA76FFB-7099-4B0D-8C74-9997196B4BDB}" srcOrd="0" destOrd="0" presId="urn:microsoft.com/office/officeart/2005/8/layout/radial5"/>
    <dgm:cxn modelId="{B7AD42E6-6E8A-4879-BA35-90B209D79CF2}" type="presParOf" srcId="{A8BDBDAF-19B2-4DFF-BC47-582A1A391BA9}" destId="{64AC3D59-112D-437B-A045-E1D7441904AE}" srcOrd="2" destOrd="0" presId="urn:microsoft.com/office/officeart/2005/8/layout/radial5"/>
    <dgm:cxn modelId="{20570601-B24F-4BDF-8717-643BE45E28FC}" type="presParOf" srcId="{A8BDBDAF-19B2-4DFF-BC47-582A1A391BA9}" destId="{2BB38CFE-4FC7-490D-BED7-EF1DF9993024}" srcOrd="3" destOrd="0" presId="urn:microsoft.com/office/officeart/2005/8/layout/radial5"/>
    <dgm:cxn modelId="{7711AE54-2706-4710-9A81-88433D73CFAB}" type="presParOf" srcId="{2BB38CFE-4FC7-490D-BED7-EF1DF9993024}" destId="{F878AEC4-EE1C-46CF-BE7B-B5D120965B72}" srcOrd="0" destOrd="0" presId="urn:microsoft.com/office/officeart/2005/8/layout/radial5"/>
    <dgm:cxn modelId="{F2DD8792-F9F9-4B16-982D-9AF63464AC9E}" type="presParOf" srcId="{A8BDBDAF-19B2-4DFF-BC47-582A1A391BA9}" destId="{284679E3-EED4-4A2C-B452-8D42687CA11F}" srcOrd="4" destOrd="0" presId="urn:microsoft.com/office/officeart/2005/8/layout/radial5"/>
    <dgm:cxn modelId="{57D45EF3-E951-44EC-B8F2-C9CFE57CF445}" type="presParOf" srcId="{A8BDBDAF-19B2-4DFF-BC47-582A1A391BA9}" destId="{9CB2AA61-1189-4226-A546-51C2F0296B2B}" srcOrd="5" destOrd="0" presId="urn:microsoft.com/office/officeart/2005/8/layout/radial5"/>
    <dgm:cxn modelId="{660E4F3C-2348-43B1-A2B1-E9B9D0E6A32C}" type="presParOf" srcId="{9CB2AA61-1189-4226-A546-51C2F0296B2B}" destId="{CE91BC37-AB24-45FE-A0BC-6B415002264D}" srcOrd="0" destOrd="0" presId="urn:microsoft.com/office/officeart/2005/8/layout/radial5"/>
    <dgm:cxn modelId="{AE7FBC01-B0FE-42A0-9D4B-7CB18D836117}" type="presParOf" srcId="{A8BDBDAF-19B2-4DFF-BC47-582A1A391BA9}" destId="{8474A9E8-90F8-4435-878B-434836971BD7}" srcOrd="6" destOrd="0" presId="urn:microsoft.com/office/officeart/2005/8/layout/radial5"/>
    <dgm:cxn modelId="{908AF5B5-1B63-40C1-8A55-53B1FFAC6F62}" type="presParOf" srcId="{A8BDBDAF-19B2-4DFF-BC47-582A1A391BA9}" destId="{7106133B-0C1F-4B99-BB5A-573447721502}" srcOrd="7" destOrd="0" presId="urn:microsoft.com/office/officeart/2005/8/layout/radial5"/>
    <dgm:cxn modelId="{68BD857D-5F2F-46F5-9889-0E2546F1E3E5}" type="presParOf" srcId="{7106133B-0C1F-4B99-BB5A-573447721502}" destId="{365EC669-D9DA-4B0B-853A-C50FB6E3596F}" srcOrd="0" destOrd="0" presId="urn:microsoft.com/office/officeart/2005/8/layout/radial5"/>
    <dgm:cxn modelId="{98D357E0-76C5-4B10-ABFE-53C3F092B401}" type="presParOf" srcId="{A8BDBDAF-19B2-4DFF-BC47-582A1A391BA9}" destId="{6038CFA2-0D65-4C70-935F-3CEEE922A202}" srcOrd="8" destOrd="0" presId="urn:microsoft.com/office/officeart/2005/8/layout/radial5"/>
    <dgm:cxn modelId="{2707FFBE-559E-4C50-8675-3E188A39FAAD}" type="presParOf" srcId="{A8BDBDAF-19B2-4DFF-BC47-582A1A391BA9}" destId="{79C827F5-51E2-4291-90A7-CAB824D5A5A9}" srcOrd="9" destOrd="0" presId="urn:microsoft.com/office/officeart/2005/8/layout/radial5"/>
    <dgm:cxn modelId="{F66AE679-5CAC-4161-B257-AFB3A8CC2D54}" type="presParOf" srcId="{79C827F5-51E2-4291-90A7-CAB824D5A5A9}" destId="{B14D84BE-F252-48C6-A9ED-261A1798F1CE}" srcOrd="0" destOrd="0" presId="urn:microsoft.com/office/officeart/2005/8/layout/radial5"/>
    <dgm:cxn modelId="{3F8A4698-CD3B-4202-AD74-4CA8C523832E}" type="presParOf" srcId="{A8BDBDAF-19B2-4DFF-BC47-582A1A391BA9}" destId="{A313B3E8-525F-44F3-8AC0-959C668F3B13}" srcOrd="10" destOrd="0" presId="urn:microsoft.com/office/officeart/2005/8/layout/radial5"/>
    <dgm:cxn modelId="{3350EA30-A17B-4B94-9599-5971D22684C2}" type="presParOf" srcId="{A8BDBDAF-19B2-4DFF-BC47-582A1A391BA9}" destId="{88CFDE7B-7BF0-40C3-900B-D112AAC7E2AD}" srcOrd="11" destOrd="0" presId="urn:microsoft.com/office/officeart/2005/8/layout/radial5"/>
    <dgm:cxn modelId="{C1AB7247-04ED-4981-A9BC-B58049DB5245}" type="presParOf" srcId="{88CFDE7B-7BF0-40C3-900B-D112AAC7E2AD}" destId="{FFED3C49-319F-449A-9D86-2E4BA029656C}" srcOrd="0" destOrd="0" presId="urn:microsoft.com/office/officeart/2005/8/layout/radial5"/>
    <dgm:cxn modelId="{F51FE1B7-24F2-4C9D-866D-38E1FF85B86E}" type="presParOf" srcId="{A8BDBDAF-19B2-4DFF-BC47-582A1A391BA9}" destId="{78B09612-2A81-407B-AFAB-3C4213D5D7F0}" srcOrd="12" destOrd="0" presId="urn:microsoft.com/office/officeart/2005/8/layout/radial5"/>
    <dgm:cxn modelId="{738DE59A-F495-49CD-BD81-69054C1126EF}" type="presParOf" srcId="{A8BDBDAF-19B2-4DFF-BC47-582A1A391BA9}" destId="{B31BEC88-6087-4CCD-9BE2-FF397AD6A522}" srcOrd="13" destOrd="0" presId="urn:microsoft.com/office/officeart/2005/8/layout/radial5"/>
    <dgm:cxn modelId="{94A9C7D6-C89D-4DC6-A393-365AA3D58072}" type="presParOf" srcId="{B31BEC88-6087-4CCD-9BE2-FF397AD6A522}" destId="{9A23798D-D456-41A2-8A31-448FE7051176}" srcOrd="0" destOrd="0" presId="urn:microsoft.com/office/officeart/2005/8/layout/radial5"/>
    <dgm:cxn modelId="{17515398-CD50-482B-9DB5-2BCACAA67B6F}" type="presParOf" srcId="{A8BDBDAF-19B2-4DFF-BC47-582A1A391BA9}" destId="{B2B1AEE9-B978-4075-B2CD-271C5A73388B}"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63709C-0C7F-4A80-9121-7EC066D0806D}"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ru-RU"/>
        </a:p>
      </dgm:t>
    </dgm:pt>
    <dgm:pt modelId="{6402A6A6-D71A-40D1-A92F-12BF0F774F31}">
      <dgm:prSet phldrT="[Текст]" custT="1"/>
      <dgm:spPr/>
      <dgm:t>
        <a:bodyPr/>
        <a:lstStyle/>
        <a:p>
          <a:r>
            <a:rPr lang="uk-UA" sz="1200" b="1" dirty="0" smtClean="0">
              <a:latin typeface="+mn-lt"/>
              <a:cs typeface="Arial" panose="020B0604020202020204" pitchFamily="34" charset="0"/>
            </a:rPr>
            <a:t>загальна сума видатків</a:t>
          </a:r>
        </a:p>
        <a:p>
          <a:r>
            <a:rPr lang="uk-UA" sz="1200" b="1" dirty="0" smtClean="0">
              <a:latin typeface="+mn-lt"/>
              <a:cs typeface="Arial" panose="020B0604020202020204" pitchFamily="34" charset="0"/>
            </a:rPr>
            <a:t>17 314 655,47 грн.</a:t>
          </a:r>
          <a:endParaRPr lang="ru-RU" sz="1200" dirty="0">
            <a:latin typeface="+mn-lt"/>
            <a:cs typeface="Arial" panose="020B0604020202020204" pitchFamily="34" charset="0"/>
          </a:endParaRPr>
        </a:p>
      </dgm:t>
    </dgm:pt>
    <dgm:pt modelId="{A22EB61F-383F-4F3C-8980-B8309F060C15}" type="parTrans" cxnId="{44850CB7-448E-41C7-89DD-972F8C6ED254}">
      <dgm:prSet/>
      <dgm:spPr/>
      <dgm:t>
        <a:bodyPr/>
        <a:lstStyle/>
        <a:p>
          <a:endParaRPr lang="ru-RU" sz="800"/>
        </a:p>
      </dgm:t>
    </dgm:pt>
    <dgm:pt modelId="{FC2B7AB2-9D7D-427B-B1B4-7FD9C93A3455}" type="sibTrans" cxnId="{44850CB7-448E-41C7-89DD-972F8C6ED254}">
      <dgm:prSet/>
      <dgm:spPr/>
      <dgm:t>
        <a:bodyPr/>
        <a:lstStyle/>
        <a:p>
          <a:endParaRPr lang="ru-RU" sz="800"/>
        </a:p>
      </dgm:t>
    </dgm:pt>
    <dgm:pt modelId="{5B509F21-88AC-4318-9A0A-EBDF7A89CDB1}">
      <dgm:prSet phldrT="[Текст]" custT="1"/>
      <dgm:spPr/>
      <dgm:t>
        <a:bodyPr/>
        <a:lstStyle/>
        <a:p>
          <a:r>
            <a:rPr lang="uk-UA" sz="1200" b="1" dirty="0" smtClean="0">
              <a:latin typeface="+mn-lt"/>
              <a:cs typeface="Arial" panose="020B0604020202020204" pitchFamily="34" charset="0"/>
            </a:rPr>
            <a:t>оплата послуг, крім комунальних </a:t>
          </a:r>
          <a:endParaRPr lang="en-US" sz="1200" b="1" dirty="0" smtClean="0">
            <a:latin typeface="+mn-lt"/>
            <a:cs typeface="Arial" panose="020B0604020202020204" pitchFamily="34" charset="0"/>
          </a:endParaRPr>
        </a:p>
        <a:p>
          <a:r>
            <a:rPr lang="uk-UA" sz="1200" b="1" dirty="0" smtClean="0">
              <a:latin typeface="+mn-lt"/>
              <a:cs typeface="Arial" panose="020B0604020202020204" pitchFamily="34" charset="0"/>
            </a:rPr>
            <a:t>999 067,35 грн.</a:t>
          </a:r>
          <a:endParaRPr lang="ru-RU" sz="1200" b="1" dirty="0">
            <a:latin typeface="+mn-lt"/>
            <a:cs typeface="Arial" panose="020B0604020202020204" pitchFamily="34" charset="0"/>
          </a:endParaRPr>
        </a:p>
      </dgm:t>
    </dgm:pt>
    <dgm:pt modelId="{47281993-D97A-4EA2-9C8A-36A0A3C38DAC}" type="parTrans" cxnId="{4E1C2F7B-A795-48C0-B7B8-24F82D1F6598}">
      <dgm:prSet/>
      <dgm:spPr/>
      <dgm:t>
        <a:bodyPr/>
        <a:lstStyle/>
        <a:p>
          <a:endParaRPr lang="ru-RU" sz="800"/>
        </a:p>
      </dgm:t>
    </dgm:pt>
    <dgm:pt modelId="{5AC7DA78-657F-4B95-A940-68190ACD817F}" type="sibTrans" cxnId="{4E1C2F7B-A795-48C0-B7B8-24F82D1F6598}">
      <dgm:prSet/>
      <dgm:spPr/>
      <dgm:t>
        <a:bodyPr/>
        <a:lstStyle/>
        <a:p>
          <a:endParaRPr lang="ru-RU" sz="800"/>
        </a:p>
      </dgm:t>
    </dgm:pt>
    <dgm:pt modelId="{18534F4F-A1B4-4C5F-8840-24927A31FABE}">
      <dgm:prSet phldrT="[Текст]" custT="1"/>
      <dgm:spPr/>
      <dgm:t>
        <a:bodyPr/>
        <a:lstStyle/>
        <a:p>
          <a:r>
            <a:rPr lang="uk-UA" sz="1200" b="1" dirty="0" smtClean="0">
              <a:latin typeface="+mn-lt"/>
              <a:cs typeface="Arial" panose="020B0604020202020204" pitchFamily="34" charset="0"/>
            </a:rPr>
            <a:t>інші поточні видатки </a:t>
          </a:r>
          <a:endParaRPr lang="en-US" sz="1200" b="1" dirty="0" smtClean="0">
            <a:latin typeface="+mn-lt"/>
            <a:cs typeface="Arial" panose="020B0604020202020204" pitchFamily="34" charset="0"/>
          </a:endParaRPr>
        </a:p>
        <a:p>
          <a:r>
            <a:rPr lang="uk-UA" sz="1200" b="1" dirty="0" smtClean="0">
              <a:latin typeface="+mn-lt"/>
              <a:cs typeface="Arial" panose="020B0604020202020204" pitchFamily="34" charset="0"/>
            </a:rPr>
            <a:t>16 021,85 грн.</a:t>
          </a:r>
          <a:endParaRPr lang="ru-RU" sz="1200" b="1" dirty="0">
            <a:latin typeface="+mn-lt"/>
            <a:cs typeface="Arial" panose="020B0604020202020204" pitchFamily="34" charset="0"/>
          </a:endParaRPr>
        </a:p>
      </dgm:t>
    </dgm:pt>
    <dgm:pt modelId="{DC507F71-60B2-4B13-AE30-EBD3DC3856D0}" type="parTrans" cxnId="{7CAAAB31-F7EB-4D5D-A93F-5B7C33968AE4}">
      <dgm:prSet/>
      <dgm:spPr/>
      <dgm:t>
        <a:bodyPr/>
        <a:lstStyle/>
        <a:p>
          <a:endParaRPr lang="ru-RU" sz="800"/>
        </a:p>
      </dgm:t>
    </dgm:pt>
    <dgm:pt modelId="{38135058-0E3B-4F35-88AE-A935B4CB4EE6}" type="sibTrans" cxnId="{7CAAAB31-F7EB-4D5D-A93F-5B7C33968AE4}">
      <dgm:prSet/>
      <dgm:spPr/>
      <dgm:t>
        <a:bodyPr/>
        <a:lstStyle/>
        <a:p>
          <a:endParaRPr lang="ru-RU" sz="800"/>
        </a:p>
      </dgm:t>
    </dgm:pt>
    <dgm:pt modelId="{DFD27ECC-07C6-474F-8D1A-48683B84421F}">
      <dgm:prSet phldrT="[Текст]" custT="1"/>
      <dgm:spPr/>
      <dgm:t>
        <a:bodyPr/>
        <a:lstStyle/>
        <a:p>
          <a:r>
            <a:rPr lang="uk-UA" sz="1200" b="1" dirty="0" smtClean="0">
              <a:latin typeface="+mn-lt"/>
              <a:cs typeface="Arial" panose="020B0604020202020204" pitchFamily="34" charset="0"/>
            </a:rPr>
            <a:t>капітальні видатки </a:t>
          </a:r>
          <a:endParaRPr lang="en-US" sz="1200" b="1" dirty="0" smtClean="0">
            <a:latin typeface="+mn-lt"/>
            <a:cs typeface="Arial" panose="020B0604020202020204" pitchFamily="34" charset="0"/>
          </a:endParaRPr>
        </a:p>
        <a:p>
          <a:r>
            <a:rPr lang="ru-RU" sz="1200" b="1" dirty="0" smtClean="0">
              <a:latin typeface="+mn-lt"/>
              <a:cs typeface="Arial" panose="020B0604020202020204" pitchFamily="34" charset="0"/>
            </a:rPr>
            <a:t>35 222,41грн. </a:t>
          </a:r>
          <a:endParaRPr lang="ru-RU" sz="1200" b="1" dirty="0">
            <a:latin typeface="+mn-lt"/>
            <a:cs typeface="Arial" panose="020B0604020202020204" pitchFamily="34" charset="0"/>
          </a:endParaRPr>
        </a:p>
      </dgm:t>
    </dgm:pt>
    <dgm:pt modelId="{64BF97CA-CC80-42E5-B977-5F6E17BDA92C}" type="parTrans" cxnId="{33464420-6368-4A69-8F13-755B6097B96C}">
      <dgm:prSet/>
      <dgm:spPr/>
      <dgm:t>
        <a:bodyPr/>
        <a:lstStyle/>
        <a:p>
          <a:endParaRPr lang="ru-RU" sz="800"/>
        </a:p>
      </dgm:t>
    </dgm:pt>
    <dgm:pt modelId="{FB9A1C52-5FA5-4C4B-9A9D-85485CC7C359}" type="sibTrans" cxnId="{33464420-6368-4A69-8F13-755B6097B96C}">
      <dgm:prSet/>
      <dgm:spPr/>
      <dgm:t>
        <a:bodyPr/>
        <a:lstStyle/>
        <a:p>
          <a:endParaRPr lang="ru-RU" sz="800"/>
        </a:p>
      </dgm:t>
    </dgm:pt>
    <dgm:pt modelId="{ADCAD3D0-91E1-465B-BCF9-76AB45DE5ECB}">
      <dgm:prSet custT="1"/>
      <dgm:spPr/>
      <dgm:t>
        <a:bodyPr/>
        <a:lstStyle/>
        <a:p>
          <a:r>
            <a:rPr lang="uk-UA" sz="1200" b="1" dirty="0" smtClean="0">
              <a:latin typeface="+mn-lt"/>
              <a:cs typeface="Arial" panose="020B0604020202020204" pitchFamily="34" charset="0"/>
            </a:rPr>
            <a:t>Оплата комунальних послуг та енергоносіїв</a:t>
          </a:r>
        </a:p>
        <a:p>
          <a:r>
            <a:rPr lang="ru-RU" sz="1200" b="1" dirty="0" smtClean="0">
              <a:latin typeface="+mn-lt"/>
              <a:cs typeface="Arial" panose="020B0604020202020204" pitchFamily="34" charset="0"/>
            </a:rPr>
            <a:t>195 387,53 грн.</a:t>
          </a:r>
          <a:endParaRPr lang="ru-RU" sz="1200" b="1" dirty="0">
            <a:effectLst/>
            <a:latin typeface="+mn-lt"/>
            <a:cs typeface="Arial" panose="020B0604020202020204" pitchFamily="34" charset="0"/>
          </a:endParaRPr>
        </a:p>
      </dgm:t>
    </dgm:pt>
    <dgm:pt modelId="{E4647BCB-35EB-48A5-A43D-A5652229B36D}" type="parTrans" cxnId="{D4C67B77-9871-49BA-9D61-F5D16745229D}">
      <dgm:prSet/>
      <dgm:spPr/>
      <dgm:t>
        <a:bodyPr/>
        <a:lstStyle/>
        <a:p>
          <a:endParaRPr lang="ru-RU" sz="800"/>
        </a:p>
      </dgm:t>
    </dgm:pt>
    <dgm:pt modelId="{A3FD0FC1-1A45-4201-9280-2B72E831773C}" type="sibTrans" cxnId="{D4C67B77-9871-49BA-9D61-F5D16745229D}">
      <dgm:prSet/>
      <dgm:spPr/>
      <dgm:t>
        <a:bodyPr/>
        <a:lstStyle/>
        <a:p>
          <a:endParaRPr lang="ru-RU" sz="800"/>
        </a:p>
      </dgm:t>
    </dgm:pt>
    <dgm:pt modelId="{17D5C05E-C76B-41DA-AC28-B95874D0694C}">
      <dgm:prSet custT="1"/>
      <dgm:spPr/>
      <dgm:t>
        <a:bodyPr/>
        <a:lstStyle/>
        <a:p>
          <a:pPr>
            <a:lnSpc>
              <a:spcPct val="100000"/>
            </a:lnSpc>
            <a:spcAft>
              <a:spcPts val="0"/>
            </a:spcAft>
          </a:pPr>
          <a:r>
            <a:rPr lang="ru-RU" sz="1200" b="1" dirty="0" smtClean="0">
              <a:latin typeface="+mn-lt"/>
              <a:cs typeface="Arial" panose="020B0604020202020204" pitchFamily="34" charset="0"/>
            </a:rPr>
            <a:t>оплата </a:t>
          </a:r>
          <a:r>
            <a:rPr lang="ru-RU" sz="1200" b="1" dirty="0" err="1" smtClean="0">
              <a:latin typeface="+mn-lt"/>
              <a:cs typeface="Arial" panose="020B0604020202020204" pitchFamily="34" charset="0"/>
            </a:rPr>
            <a:t>праці</a:t>
          </a:r>
          <a:r>
            <a:rPr lang="ru-RU" sz="1200" b="1" dirty="0" smtClean="0">
              <a:latin typeface="+mn-lt"/>
              <a:cs typeface="Arial" panose="020B0604020202020204" pitchFamily="34" charset="0"/>
            </a:rPr>
            <a:t> і </a:t>
          </a:r>
          <a:r>
            <a:rPr lang="ru-RU" sz="1200" b="1" dirty="0" err="1" smtClean="0">
              <a:latin typeface="+mn-lt"/>
              <a:cs typeface="Arial" panose="020B0604020202020204" pitchFamily="34" charset="0"/>
            </a:rPr>
            <a:t>нарахування</a:t>
          </a:r>
          <a:r>
            <a:rPr lang="ru-RU" sz="1200" b="1" dirty="0" smtClean="0">
              <a:latin typeface="+mn-lt"/>
              <a:cs typeface="Arial" panose="020B0604020202020204" pitchFamily="34" charset="0"/>
            </a:rPr>
            <a:t> на </a:t>
          </a:r>
          <a:r>
            <a:rPr lang="ru-RU" sz="1200" b="1" dirty="0" err="1" smtClean="0">
              <a:latin typeface="+mn-lt"/>
              <a:cs typeface="Arial" panose="020B0604020202020204" pitchFamily="34" charset="0"/>
            </a:rPr>
            <a:t>заробітну</a:t>
          </a:r>
          <a:r>
            <a:rPr lang="ru-RU" sz="1200" b="1" dirty="0" smtClean="0">
              <a:latin typeface="+mn-lt"/>
              <a:cs typeface="Arial" panose="020B0604020202020204" pitchFamily="34" charset="0"/>
            </a:rPr>
            <a:t> плату </a:t>
          </a:r>
        </a:p>
        <a:p>
          <a:pPr>
            <a:lnSpc>
              <a:spcPct val="100000"/>
            </a:lnSpc>
            <a:spcAft>
              <a:spcPts val="0"/>
            </a:spcAft>
          </a:pPr>
          <a:r>
            <a:rPr lang="ru-RU" sz="1200" b="1" dirty="0" smtClean="0">
              <a:effectLst/>
              <a:latin typeface="+mn-lt"/>
              <a:cs typeface="Arial" panose="020B0604020202020204" pitchFamily="34" charset="0"/>
            </a:rPr>
            <a:t>15 837 465,61грн</a:t>
          </a:r>
          <a:r>
            <a:rPr lang="ru-RU" sz="1000" b="1" dirty="0" smtClean="0">
              <a:effectLst/>
              <a:latin typeface="+mn-lt"/>
              <a:cs typeface="Arial" panose="020B0604020202020204" pitchFamily="34" charset="0"/>
            </a:rPr>
            <a:t>.</a:t>
          </a:r>
        </a:p>
        <a:p>
          <a:pPr>
            <a:lnSpc>
              <a:spcPct val="90000"/>
            </a:lnSpc>
            <a:spcAft>
              <a:spcPct val="35000"/>
            </a:spcAft>
          </a:pPr>
          <a:endParaRPr lang="uk-UA" sz="800" dirty="0">
            <a:latin typeface="+mn-lt"/>
            <a:cs typeface="Arial" panose="020B0604020202020204" pitchFamily="34" charset="0"/>
          </a:endParaRPr>
        </a:p>
      </dgm:t>
    </dgm:pt>
    <dgm:pt modelId="{20E56D92-C5C7-4214-B064-569B66B26998}" type="parTrans" cxnId="{8E43EDF9-4EDD-45CC-AE13-976A1CBD33C5}">
      <dgm:prSet/>
      <dgm:spPr/>
      <dgm:t>
        <a:bodyPr/>
        <a:lstStyle/>
        <a:p>
          <a:endParaRPr lang="ru-RU" sz="800"/>
        </a:p>
      </dgm:t>
    </dgm:pt>
    <dgm:pt modelId="{00CB86F5-0229-44FF-843D-1351751F1ABE}" type="sibTrans" cxnId="{8E43EDF9-4EDD-45CC-AE13-976A1CBD33C5}">
      <dgm:prSet/>
      <dgm:spPr/>
      <dgm:t>
        <a:bodyPr/>
        <a:lstStyle/>
        <a:p>
          <a:endParaRPr lang="ru-RU" sz="800"/>
        </a:p>
      </dgm:t>
    </dgm:pt>
    <dgm:pt modelId="{94D32308-05CE-48EB-B776-606A9064DC96}">
      <dgm:prSet custT="1"/>
      <dgm:spPr/>
      <dgm:t>
        <a:bodyPr/>
        <a:lstStyle/>
        <a:p>
          <a:r>
            <a:rPr lang="uk-UA" sz="1200" b="1" dirty="0" smtClean="0">
              <a:latin typeface="+mn-lt"/>
              <a:cs typeface="Arial" panose="020B0604020202020204" pitchFamily="34" charset="0"/>
            </a:rPr>
            <a:t>предмети, матеріали, обладнання та інвентар </a:t>
          </a:r>
        </a:p>
        <a:p>
          <a:r>
            <a:rPr lang="uk-UA" sz="1200" b="1" dirty="0" smtClean="0">
              <a:latin typeface="+mn-lt"/>
              <a:cs typeface="Arial" panose="020B0604020202020204" pitchFamily="34" charset="0"/>
            </a:rPr>
            <a:t>231 490,72 грн.</a:t>
          </a:r>
          <a:endParaRPr lang="ru-RU" sz="1200" b="1" dirty="0" smtClean="0">
            <a:latin typeface="+mn-lt"/>
            <a:cs typeface="Arial" panose="020B0604020202020204" pitchFamily="34" charset="0"/>
          </a:endParaRPr>
        </a:p>
      </dgm:t>
    </dgm:pt>
    <dgm:pt modelId="{95AA0A17-A10B-489A-BE0B-5CFED533C8AA}" type="parTrans" cxnId="{744014C5-F614-4218-8B23-EB0257669E03}">
      <dgm:prSet/>
      <dgm:spPr/>
      <dgm:t>
        <a:bodyPr/>
        <a:lstStyle/>
        <a:p>
          <a:endParaRPr lang="ru-RU" sz="800"/>
        </a:p>
      </dgm:t>
    </dgm:pt>
    <dgm:pt modelId="{8E78E1C8-E748-4F0E-B233-6AB16BFD14E0}" type="sibTrans" cxnId="{744014C5-F614-4218-8B23-EB0257669E03}">
      <dgm:prSet/>
      <dgm:spPr/>
      <dgm:t>
        <a:bodyPr/>
        <a:lstStyle/>
        <a:p>
          <a:endParaRPr lang="ru-RU" sz="800"/>
        </a:p>
      </dgm:t>
    </dgm:pt>
    <dgm:pt modelId="{2AF99F5E-F78F-48B7-ABB6-182B4F4EE601}">
      <dgm:prSet phldrT="[Текст]" custScaleX="128002" custScaleY="99011"/>
      <dgm:spPr/>
      <dgm:t>
        <a:bodyPr/>
        <a:lstStyle/>
        <a:p>
          <a:endParaRPr lang="ru-RU" dirty="0"/>
        </a:p>
      </dgm:t>
    </dgm:pt>
    <dgm:pt modelId="{724F3222-7440-452F-8BF5-08DD78364FEA}" type="parTrans" cxnId="{4430CBF3-20EF-4DB7-B655-DA0B9B2CAE27}">
      <dgm:prSet/>
      <dgm:spPr/>
      <dgm:t>
        <a:bodyPr/>
        <a:lstStyle/>
        <a:p>
          <a:endParaRPr lang="ru-RU"/>
        </a:p>
      </dgm:t>
    </dgm:pt>
    <dgm:pt modelId="{76598A87-1CF9-450E-842F-EE3997AD57A6}" type="sibTrans" cxnId="{4430CBF3-20EF-4DB7-B655-DA0B9B2CAE27}">
      <dgm:prSet/>
      <dgm:spPr/>
      <dgm:t>
        <a:bodyPr/>
        <a:lstStyle/>
        <a:p>
          <a:endParaRPr lang="ru-RU"/>
        </a:p>
      </dgm:t>
    </dgm:pt>
    <dgm:pt modelId="{A8BDBDAF-19B2-4DFF-BC47-582A1A391BA9}" type="pres">
      <dgm:prSet presAssocID="{9A63709C-0C7F-4A80-9121-7EC066D0806D}" presName="Name0" presStyleCnt="0">
        <dgm:presLayoutVars>
          <dgm:chMax val="1"/>
          <dgm:dir/>
          <dgm:animLvl val="ctr"/>
          <dgm:resizeHandles val="exact"/>
        </dgm:presLayoutVars>
      </dgm:prSet>
      <dgm:spPr/>
      <dgm:t>
        <a:bodyPr/>
        <a:lstStyle/>
        <a:p>
          <a:endParaRPr lang="ru-RU"/>
        </a:p>
      </dgm:t>
    </dgm:pt>
    <dgm:pt modelId="{C8157A8F-E534-49CE-8A60-71421C31FEB7}" type="pres">
      <dgm:prSet presAssocID="{6402A6A6-D71A-40D1-A92F-12BF0F774F31}" presName="centerShape" presStyleLbl="node0" presStyleIdx="0" presStyleCnt="1" custScaleX="148280" custScaleY="134278" custLinFactNeighborX="-8905"/>
      <dgm:spPr/>
      <dgm:t>
        <a:bodyPr/>
        <a:lstStyle/>
        <a:p>
          <a:endParaRPr lang="ru-RU"/>
        </a:p>
      </dgm:t>
    </dgm:pt>
    <dgm:pt modelId="{B326441B-3FEC-4F0F-B256-5EFD4BB0002E}" type="pres">
      <dgm:prSet presAssocID="{20E56D92-C5C7-4214-B064-569B66B26998}" presName="parTrans" presStyleLbl="sibTrans2D1" presStyleIdx="0" presStyleCnt="6" custScaleX="181724"/>
      <dgm:spPr/>
      <dgm:t>
        <a:bodyPr/>
        <a:lstStyle/>
        <a:p>
          <a:endParaRPr lang="ru-RU"/>
        </a:p>
      </dgm:t>
    </dgm:pt>
    <dgm:pt modelId="{EBA76FFB-7099-4B0D-8C74-9997196B4BDB}" type="pres">
      <dgm:prSet presAssocID="{20E56D92-C5C7-4214-B064-569B66B26998}" presName="connectorText" presStyleLbl="sibTrans2D1" presStyleIdx="0" presStyleCnt="6"/>
      <dgm:spPr/>
      <dgm:t>
        <a:bodyPr/>
        <a:lstStyle/>
        <a:p>
          <a:endParaRPr lang="ru-RU"/>
        </a:p>
      </dgm:t>
    </dgm:pt>
    <dgm:pt modelId="{64AC3D59-112D-437B-A045-E1D7441904AE}" type="pres">
      <dgm:prSet presAssocID="{17D5C05E-C76B-41DA-AC28-B95874D0694C}" presName="node" presStyleLbl="node1" presStyleIdx="0" presStyleCnt="6" custScaleX="121825" custScaleY="99933" custRadScaleRad="98815" custRadScaleInc="-32442">
        <dgm:presLayoutVars>
          <dgm:bulletEnabled val="1"/>
        </dgm:presLayoutVars>
      </dgm:prSet>
      <dgm:spPr/>
      <dgm:t>
        <a:bodyPr/>
        <a:lstStyle/>
        <a:p>
          <a:endParaRPr lang="ru-RU"/>
        </a:p>
      </dgm:t>
    </dgm:pt>
    <dgm:pt modelId="{2BB38CFE-4FC7-490D-BED7-EF1DF9993024}" type="pres">
      <dgm:prSet presAssocID="{95AA0A17-A10B-489A-BE0B-5CFED533C8AA}" presName="parTrans" presStyleLbl="sibTrans2D1" presStyleIdx="1" presStyleCnt="6" custScaleX="149831"/>
      <dgm:spPr/>
      <dgm:t>
        <a:bodyPr/>
        <a:lstStyle/>
        <a:p>
          <a:endParaRPr lang="ru-RU"/>
        </a:p>
      </dgm:t>
    </dgm:pt>
    <dgm:pt modelId="{F878AEC4-EE1C-46CF-BE7B-B5D120965B72}" type="pres">
      <dgm:prSet presAssocID="{95AA0A17-A10B-489A-BE0B-5CFED533C8AA}" presName="connectorText" presStyleLbl="sibTrans2D1" presStyleIdx="1" presStyleCnt="6"/>
      <dgm:spPr/>
      <dgm:t>
        <a:bodyPr/>
        <a:lstStyle/>
        <a:p>
          <a:endParaRPr lang="ru-RU"/>
        </a:p>
      </dgm:t>
    </dgm:pt>
    <dgm:pt modelId="{284679E3-EED4-4A2C-B452-8D42687CA11F}" type="pres">
      <dgm:prSet presAssocID="{94D32308-05CE-48EB-B776-606A9064DC96}" presName="node" presStyleLbl="node1" presStyleIdx="1" presStyleCnt="6" custScaleX="125685" custScaleY="87448" custRadScaleRad="99225" custRadScaleInc="19012">
        <dgm:presLayoutVars>
          <dgm:bulletEnabled val="1"/>
        </dgm:presLayoutVars>
      </dgm:prSet>
      <dgm:spPr/>
      <dgm:t>
        <a:bodyPr/>
        <a:lstStyle/>
        <a:p>
          <a:endParaRPr lang="ru-RU"/>
        </a:p>
      </dgm:t>
    </dgm:pt>
    <dgm:pt modelId="{9CB2AA61-1189-4226-A546-51C2F0296B2B}" type="pres">
      <dgm:prSet presAssocID="{E4647BCB-35EB-48A5-A43D-A5652229B36D}" presName="parTrans" presStyleLbl="sibTrans2D1" presStyleIdx="2" presStyleCnt="6" custScaleX="131038" custLinFactNeighborX="-21803" custLinFactNeighborY="11310"/>
      <dgm:spPr/>
      <dgm:t>
        <a:bodyPr/>
        <a:lstStyle/>
        <a:p>
          <a:endParaRPr lang="ru-RU"/>
        </a:p>
      </dgm:t>
    </dgm:pt>
    <dgm:pt modelId="{CE91BC37-AB24-45FE-A0BC-6B415002264D}" type="pres">
      <dgm:prSet presAssocID="{E4647BCB-35EB-48A5-A43D-A5652229B36D}" presName="connectorText" presStyleLbl="sibTrans2D1" presStyleIdx="2" presStyleCnt="6"/>
      <dgm:spPr/>
      <dgm:t>
        <a:bodyPr/>
        <a:lstStyle/>
        <a:p>
          <a:endParaRPr lang="ru-RU"/>
        </a:p>
      </dgm:t>
    </dgm:pt>
    <dgm:pt modelId="{8474A9E8-90F8-4435-878B-434836971BD7}" type="pres">
      <dgm:prSet presAssocID="{ADCAD3D0-91E1-465B-BCF9-76AB45DE5ECB}" presName="node" presStyleLbl="node1" presStyleIdx="2" presStyleCnt="6" custScaleX="122378" custScaleY="84914" custRadScaleRad="100249" custRadScaleInc="-14690">
        <dgm:presLayoutVars>
          <dgm:bulletEnabled val="1"/>
        </dgm:presLayoutVars>
      </dgm:prSet>
      <dgm:spPr/>
      <dgm:t>
        <a:bodyPr/>
        <a:lstStyle/>
        <a:p>
          <a:endParaRPr lang="ru-RU"/>
        </a:p>
      </dgm:t>
    </dgm:pt>
    <dgm:pt modelId="{79C827F5-51E2-4291-90A7-CAB824D5A5A9}" type="pres">
      <dgm:prSet presAssocID="{47281993-D97A-4EA2-9C8A-36A0A3C38DAC}" presName="parTrans" presStyleLbl="sibTrans2D1" presStyleIdx="3" presStyleCnt="6" custScaleX="155525"/>
      <dgm:spPr/>
      <dgm:t>
        <a:bodyPr/>
        <a:lstStyle/>
        <a:p>
          <a:endParaRPr lang="ru-RU"/>
        </a:p>
      </dgm:t>
    </dgm:pt>
    <dgm:pt modelId="{B14D84BE-F252-48C6-A9ED-261A1798F1CE}" type="pres">
      <dgm:prSet presAssocID="{47281993-D97A-4EA2-9C8A-36A0A3C38DAC}" presName="connectorText" presStyleLbl="sibTrans2D1" presStyleIdx="3" presStyleCnt="6"/>
      <dgm:spPr/>
      <dgm:t>
        <a:bodyPr/>
        <a:lstStyle/>
        <a:p>
          <a:endParaRPr lang="ru-RU"/>
        </a:p>
      </dgm:t>
    </dgm:pt>
    <dgm:pt modelId="{A313B3E8-525F-44F3-8AC0-959C668F3B13}" type="pres">
      <dgm:prSet presAssocID="{5B509F21-88AC-4318-9A0A-EBDF7A89CDB1}" presName="node" presStyleLbl="node1" presStyleIdx="3" presStyleCnt="6" custScaleX="121336" custScaleY="86935" custRadScaleRad="97886" custRadScaleInc="31745">
        <dgm:presLayoutVars>
          <dgm:bulletEnabled val="1"/>
        </dgm:presLayoutVars>
      </dgm:prSet>
      <dgm:spPr/>
      <dgm:t>
        <a:bodyPr/>
        <a:lstStyle/>
        <a:p>
          <a:endParaRPr lang="ru-RU"/>
        </a:p>
      </dgm:t>
    </dgm:pt>
    <dgm:pt modelId="{88CFDE7B-7BF0-40C3-900B-D112AAC7E2AD}" type="pres">
      <dgm:prSet presAssocID="{DC507F71-60B2-4B13-AE30-EBD3DC3856D0}" presName="parTrans" presStyleLbl="sibTrans2D1" presStyleIdx="4" presStyleCnt="6" custAng="21133405" custScaleX="123560" custLinFactNeighborX="13244" custLinFactNeighborY="-1616"/>
      <dgm:spPr/>
      <dgm:t>
        <a:bodyPr/>
        <a:lstStyle/>
        <a:p>
          <a:endParaRPr lang="ru-RU"/>
        </a:p>
      </dgm:t>
    </dgm:pt>
    <dgm:pt modelId="{FFED3C49-319F-449A-9D86-2E4BA029656C}" type="pres">
      <dgm:prSet presAssocID="{DC507F71-60B2-4B13-AE30-EBD3DC3856D0}" presName="connectorText" presStyleLbl="sibTrans2D1" presStyleIdx="4" presStyleCnt="6"/>
      <dgm:spPr/>
      <dgm:t>
        <a:bodyPr/>
        <a:lstStyle/>
        <a:p>
          <a:endParaRPr lang="ru-RU"/>
        </a:p>
      </dgm:t>
    </dgm:pt>
    <dgm:pt modelId="{78B09612-2A81-407B-AFAB-3C4213D5D7F0}" type="pres">
      <dgm:prSet presAssocID="{18534F4F-A1B4-4C5F-8840-24927A31FABE}" presName="node" presStyleLbl="node1" presStyleIdx="4" presStyleCnt="6" custScaleX="119503" custScaleY="95327" custRadScaleRad="136586" custRadScaleInc="25828">
        <dgm:presLayoutVars>
          <dgm:bulletEnabled val="1"/>
        </dgm:presLayoutVars>
      </dgm:prSet>
      <dgm:spPr>
        <a:prstGeom prst="ellipse">
          <a:avLst/>
        </a:prstGeom>
      </dgm:spPr>
      <dgm:t>
        <a:bodyPr/>
        <a:lstStyle/>
        <a:p>
          <a:endParaRPr lang="ru-RU"/>
        </a:p>
      </dgm:t>
    </dgm:pt>
    <dgm:pt modelId="{B31BEC88-6087-4CCD-9BE2-FF397AD6A522}" type="pres">
      <dgm:prSet presAssocID="{64BF97CA-CC80-42E5-B977-5F6E17BDA92C}" presName="parTrans" presStyleLbl="sibTrans2D1" presStyleIdx="5" presStyleCnt="6" custScaleX="132289" custLinFactNeighborX="5475" custLinFactNeighborY="3141"/>
      <dgm:spPr/>
      <dgm:t>
        <a:bodyPr/>
        <a:lstStyle/>
        <a:p>
          <a:endParaRPr lang="ru-RU"/>
        </a:p>
      </dgm:t>
    </dgm:pt>
    <dgm:pt modelId="{9A23798D-D456-41A2-8A31-448FE7051176}" type="pres">
      <dgm:prSet presAssocID="{64BF97CA-CC80-42E5-B977-5F6E17BDA92C}" presName="connectorText" presStyleLbl="sibTrans2D1" presStyleIdx="5" presStyleCnt="6"/>
      <dgm:spPr/>
      <dgm:t>
        <a:bodyPr/>
        <a:lstStyle/>
        <a:p>
          <a:endParaRPr lang="ru-RU"/>
        </a:p>
      </dgm:t>
    </dgm:pt>
    <dgm:pt modelId="{B2B1AEE9-B978-4075-B2CD-271C5A73388B}" type="pres">
      <dgm:prSet presAssocID="{DFD27ECC-07C6-474F-8D1A-48683B84421F}" presName="node" presStyleLbl="node1" presStyleIdx="5" presStyleCnt="6" custScaleX="122549" custScaleY="97736" custRadScaleRad="132327" custRadScaleInc="-42094">
        <dgm:presLayoutVars>
          <dgm:bulletEnabled val="1"/>
        </dgm:presLayoutVars>
      </dgm:prSet>
      <dgm:spPr/>
      <dgm:t>
        <a:bodyPr/>
        <a:lstStyle/>
        <a:p>
          <a:endParaRPr lang="ru-RU"/>
        </a:p>
      </dgm:t>
    </dgm:pt>
  </dgm:ptLst>
  <dgm:cxnLst>
    <dgm:cxn modelId="{F4E6C058-D9A0-441B-9FAA-954D79D9501C}" type="presOf" srcId="{20E56D92-C5C7-4214-B064-569B66B26998}" destId="{B326441B-3FEC-4F0F-B256-5EFD4BB0002E}" srcOrd="0" destOrd="0" presId="urn:microsoft.com/office/officeart/2005/8/layout/radial5"/>
    <dgm:cxn modelId="{9165F0C9-FB63-4209-8F35-6CDA961909DA}" type="presOf" srcId="{18534F4F-A1B4-4C5F-8840-24927A31FABE}" destId="{78B09612-2A81-407B-AFAB-3C4213D5D7F0}" srcOrd="0" destOrd="0" presId="urn:microsoft.com/office/officeart/2005/8/layout/radial5"/>
    <dgm:cxn modelId="{E7EC21D6-2231-4F07-A20A-95F4790F627B}" type="presOf" srcId="{E4647BCB-35EB-48A5-A43D-A5652229B36D}" destId="{9CB2AA61-1189-4226-A546-51C2F0296B2B}" srcOrd="0" destOrd="0" presId="urn:microsoft.com/office/officeart/2005/8/layout/radial5"/>
    <dgm:cxn modelId="{8E43EDF9-4EDD-45CC-AE13-976A1CBD33C5}" srcId="{6402A6A6-D71A-40D1-A92F-12BF0F774F31}" destId="{17D5C05E-C76B-41DA-AC28-B95874D0694C}" srcOrd="0" destOrd="0" parTransId="{20E56D92-C5C7-4214-B064-569B66B26998}" sibTransId="{00CB86F5-0229-44FF-843D-1351751F1ABE}"/>
    <dgm:cxn modelId="{F6B72308-C7E8-4265-A85D-607B4D523074}" type="presOf" srcId="{64BF97CA-CC80-42E5-B977-5F6E17BDA92C}" destId="{9A23798D-D456-41A2-8A31-448FE7051176}" srcOrd="1" destOrd="0" presId="urn:microsoft.com/office/officeart/2005/8/layout/radial5"/>
    <dgm:cxn modelId="{F1A12651-0736-4F64-A198-C68FD3D80454}" type="presOf" srcId="{95AA0A17-A10B-489A-BE0B-5CFED533C8AA}" destId="{F878AEC4-EE1C-46CF-BE7B-B5D120965B72}" srcOrd="1" destOrd="0" presId="urn:microsoft.com/office/officeart/2005/8/layout/radial5"/>
    <dgm:cxn modelId="{4430CBF3-20EF-4DB7-B655-DA0B9B2CAE27}" srcId="{9A63709C-0C7F-4A80-9121-7EC066D0806D}" destId="{2AF99F5E-F78F-48B7-ABB6-182B4F4EE601}" srcOrd="1" destOrd="0" parTransId="{724F3222-7440-452F-8BF5-08DD78364FEA}" sibTransId="{76598A87-1CF9-450E-842F-EE3997AD57A6}"/>
    <dgm:cxn modelId="{744014C5-F614-4218-8B23-EB0257669E03}" srcId="{6402A6A6-D71A-40D1-A92F-12BF0F774F31}" destId="{94D32308-05CE-48EB-B776-606A9064DC96}" srcOrd="1" destOrd="0" parTransId="{95AA0A17-A10B-489A-BE0B-5CFED533C8AA}" sibTransId="{8E78E1C8-E748-4F0E-B233-6AB16BFD14E0}"/>
    <dgm:cxn modelId="{ED8A25D6-ECE3-41AC-A907-48392FEB296E}" type="presOf" srcId="{47281993-D97A-4EA2-9C8A-36A0A3C38DAC}" destId="{B14D84BE-F252-48C6-A9ED-261A1798F1CE}" srcOrd="1" destOrd="0" presId="urn:microsoft.com/office/officeart/2005/8/layout/radial5"/>
    <dgm:cxn modelId="{F4E95342-AFB6-467E-B755-1CE644025CAA}" type="presOf" srcId="{6402A6A6-D71A-40D1-A92F-12BF0F774F31}" destId="{C8157A8F-E534-49CE-8A60-71421C31FEB7}" srcOrd="0" destOrd="0" presId="urn:microsoft.com/office/officeart/2005/8/layout/radial5"/>
    <dgm:cxn modelId="{D4C67B77-9871-49BA-9D61-F5D16745229D}" srcId="{6402A6A6-D71A-40D1-A92F-12BF0F774F31}" destId="{ADCAD3D0-91E1-465B-BCF9-76AB45DE5ECB}" srcOrd="2" destOrd="0" parTransId="{E4647BCB-35EB-48A5-A43D-A5652229B36D}" sibTransId="{A3FD0FC1-1A45-4201-9280-2B72E831773C}"/>
    <dgm:cxn modelId="{6FD3C436-C4C5-4C6B-AC7F-31F21A18E5A9}" type="presOf" srcId="{95AA0A17-A10B-489A-BE0B-5CFED533C8AA}" destId="{2BB38CFE-4FC7-490D-BED7-EF1DF9993024}" srcOrd="0" destOrd="0" presId="urn:microsoft.com/office/officeart/2005/8/layout/radial5"/>
    <dgm:cxn modelId="{169F1F18-CA0D-4666-9A6F-F1D5F7669E33}" type="presOf" srcId="{47281993-D97A-4EA2-9C8A-36A0A3C38DAC}" destId="{79C827F5-51E2-4291-90A7-CAB824D5A5A9}" srcOrd="0" destOrd="0" presId="urn:microsoft.com/office/officeart/2005/8/layout/radial5"/>
    <dgm:cxn modelId="{22806918-F741-40C1-A7AC-C324255EBF4C}" type="presOf" srcId="{94D32308-05CE-48EB-B776-606A9064DC96}" destId="{284679E3-EED4-4A2C-B452-8D42687CA11F}" srcOrd="0" destOrd="0" presId="urn:microsoft.com/office/officeart/2005/8/layout/radial5"/>
    <dgm:cxn modelId="{A93E73C0-DEF2-4E36-B9B9-D416AFF043E5}" type="presOf" srcId="{DFD27ECC-07C6-474F-8D1A-48683B84421F}" destId="{B2B1AEE9-B978-4075-B2CD-271C5A73388B}" srcOrd="0" destOrd="0" presId="urn:microsoft.com/office/officeart/2005/8/layout/radial5"/>
    <dgm:cxn modelId="{F4734C99-3D33-4F78-899A-40E104278F26}" type="presOf" srcId="{E4647BCB-35EB-48A5-A43D-A5652229B36D}" destId="{CE91BC37-AB24-45FE-A0BC-6B415002264D}" srcOrd="1" destOrd="0" presId="urn:microsoft.com/office/officeart/2005/8/layout/radial5"/>
    <dgm:cxn modelId="{A304C099-831B-442D-A31C-5E5AEE9CEF63}" type="presOf" srcId="{ADCAD3D0-91E1-465B-BCF9-76AB45DE5ECB}" destId="{8474A9E8-90F8-4435-878B-434836971BD7}" srcOrd="0" destOrd="0" presId="urn:microsoft.com/office/officeart/2005/8/layout/radial5"/>
    <dgm:cxn modelId="{157E7C34-11A7-407C-BFF9-440359215D70}" type="presOf" srcId="{9A63709C-0C7F-4A80-9121-7EC066D0806D}" destId="{A8BDBDAF-19B2-4DFF-BC47-582A1A391BA9}" srcOrd="0" destOrd="0" presId="urn:microsoft.com/office/officeart/2005/8/layout/radial5"/>
    <dgm:cxn modelId="{33464420-6368-4A69-8F13-755B6097B96C}" srcId="{6402A6A6-D71A-40D1-A92F-12BF0F774F31}" destId="{DFD27ECC-07C6-474F-8D1A-48683B84421F}" srcOrd="5" destOrd="0" parTransId="{64BF97CA-CC80-42E5-B977-5F6E17BDA92C}" sibTransId="{FB9A1C52-5FA5-4C4B-9A9D-85485CC7C359}"/>
    <dgm:cxn modelId="{7CAAAB31-F7EB-4D5D-A93F-5B7C33968AE4}" srcId="{6402A6A6-D71A-40D1-A92F-12BF0F774F31}" destId="{18534F4F-A1B4-4C5F-8840-24927A31FABE}" srcOrd="4" destOrd="0" parTransId="{DC507F71-60B2-4B13-AE30-EBD3DC3856D0}" sibTransId="{38135058-0E3B-4F35-88AE-A935B4CB4EE6}"/>
    <dgm:cxn modelId="{02E60BBB-CA2F-4749-885A-A9365CD58339}" type="presOf" srcId="{5B509F21-88AC-4318-9A0A-EBDF7A89CDB1}" destId="{A313B3E8-525F-44F3-8AC0-959C668F3B13}" srcOrd="0" destOrd="0" presId="urn:microsoft.com/office/officeart/2005/8/layout/radial5"/>
    <dgm:cxn modelId="{6079A95F-FCBD-4293-82DF-AE3A387E1919}" type="presOf" srcId="{17D5C05E-C76B-41DA-AC28-B95874D0694C}" destId="{64AC3D59-112D-437B-A045-E1D7441904AE}" srcOrd="0" destOrd="0" presId="urn:microsoft.com/office/officeart/2005/8/layout/radial5"/>
    <dgm:cxn modelId="{A8FB0481-DE38-4319-9711-926AC594A6CA}" type="presOf" srcId="{64BF97CA-CC80-42E5-B977-5F6E17BDA92C}" destId="{B31BEC88-6087-4CCD-9BE2-FF397AD6A522}" srcOrd="0" destOrd="0" presId="urn:microsoft.com/office/officeart/2005/8/layout/radial5"/>
    <dgm:cxn modelId="{44850CB7-448E-41C7-89DD-972F8C6ED254}" srcId="{9A63709C-0C7F-4A80-9121-7EC066D0806D}" destId="{6402A6A6-D71A-40D1-A92F-12BF0F774F31}" srcOrd="0" destOrd="0" parTransId="{A22EB61F-383F-4F3C-8980-B8309F060C15}" sibTransId="{FC2B7AB2-9D7D-427B-B1B4-7FD9C93A3455}"/>
    <dgm:cxn modelId="{110DACF9-49DB-4A3D-B48C-73B78645D55F}" type="presOf" srcId="{20E56D92-C5C7-4214-B064-569B66B26998}" destId="{EBA76FFB-7099-4B0D-8C74-9997196B4BDB}" srcOrd="1" destOrd="0" presId="urn:microsoft.com/office/officeart/2005/8/layout/radial5"/>
    <dgm:cxn modelId="{36445DC1-1749-4A21-95A8-7A143A09E9C1}" type="presOf" srcId="{DC507F71-60B2-4B13-AE30-EBD3DC3856D0}" destId="{FFED3C49-319F-449A-9D86-2E4BA029656C}" srcOrd="1" destOrd="0" presId="urn:microsoft.com/office/officeart/2005/8/layout/radial5"/>
    <dgm:cxn modelId="{F3D96647-5E3D-4BDC-97C9-FB043A6FD5D2}" type="presOf" srcId="{DC507F71-60B2-4B13-AE30-EBD3DC3856D0}" destId="{88CFDE7B-7BF0-40C3-900B-D112AAC7E2AD}" srcOrd="0" destOrd="0" presId="urn:microsoft.com/office/officeart/2005/8/layout/radial5"/>
    <dgm:cxn modelId="{4E1C2F7B-A795-48C0-B7B8-24F82D1F6598}" srcId="{6402A6A6-D71A-40D1-A92F-12BF0F774F31}" destId="{5B509F21-88AC-4318-9A0A-EBDF7A89CDB1}" srcOrd="3" destOrd="0" parTransId="{47281993-D97A-4EA2-9C8A-36A0A3C38DAC}" sibTransId="{5AC7DA78-657F-4B95-A940-68190ACD817F}"/>
    <dgm:cxn modelId="{C3A803E9-0B9B-4000-BDA6-5745C25D0270}" type="presParOf" srcId="{A8BDBDAF-19B2-4DFF-BC47-582A1A391BA9}" destId="{C8157A8F-E534-49CE-8A60-71421C31FEB7}" srcOrd="0" destOrd="0" presId="urn:microsoft.com/office/officeart/2005/8/layout/radial5"/>
    <dgm:cxn modelId="{CF8D83C3-53F4-4812-8628-79D3AB4DAE42}" type="presParOf" srcId="{A8BDBDAF-19B2-4DFF-BC47-582A1A391BA9}" destId="{B326441B-3FEC-4F0F-B256-5EFD4BB0002E}" srcOrd="1" destOrd="0" presId="urn:microsoft.com/office/officeart/2005/8/layout/radial5"/>
    <dgm:cxn modelId="{E249D288-9CE5-45E5-B5AA-844DD9122ADE}" type="presParOf" srcId="{B326441B-3FEC-4F0F-B256-5EFD4BB0002E}" destId="{EBA76FFB-7099-4B0D-8C74-9997196B4BDB}" srcOrd="0" destOrd="0" presId="urn:microsoft.com/office/officeart/2005/8/layout/radial5"/>
    <dgm:cxn modelId="{B7AD42E6-6E8A-4879-BA35-90B209D79CF2}" type="presParOf" srcId="{A8BDBDAF-19B2-4DFF-BC47-582A1A391BA9}" destId="{64AC3D59-112D-437B-A045-E1D7441904AE}" srcOrd="2" destOrd="0" presId="urn:microsoft.com/office/officeart/2005/8/layout/radial5"/>
    <dgm:cxn modelId="{20570601-B24F-4BDF-8717-643BE45E28FC}" type="presParOf" srcId="{A8BDBDAF-19B2-4DFF-BC47-582A1A391BA9}" destId="{2BB38CFE-4FC7-490D-BED7-EF1DF9993024}" srcOrd="3" destOrd="0" presId="urn:microsoft.com/office/officeart/2005/8/layout/radial5"/>
    <dgm:cxn modelId="{7711AE54-2706-4710-9A81-88433D73CFAB}" type="presParOf" srcId="{2BB38CFE-4FC7-490D-BED7-EF1DF9993024}" destId="{F878AEC4-EE1C-46CF-BE7B-B5D120965B72}" srcOrd="0" destOrd="0" presId="urn:microsoft.com/office/officeart/2005/8/layout/radial5"/>
    <dgm:cxn modelId="{F2DD8792-F9F9-4B16-982D-9AF63464AC9E}" type="presParOf" srcId="{A8BDBDAF-19B2-4DFF-BC47-582A1A391BA9}" destId="{284679E3-EED4-4A2C-B452-8D42687CA11F}" srcOrd="4" destOrd="0" presId="urn:microsoft.com/office/officeart/2005/8/layout/radial5"/>
    <dgm:cxn modelId="{57D45EF3-E951-44EC-B8F2-C9CFE57CF445}" type="presParOf" srcId="{A8BDBDAF-19B2-4DFF-BC47-582A1A391BA9}" destId="{9CB2AA61-1189-4226-A546-51C2F0296B2B}" srcOrd="5" destOrd="0" presId="urn:microsoft.com/office/officeart/2005/8/layout/radial5"/>
    <dgm:cxn modelId="{660E4F3C-2348-43B1-A2B1-E9B9D0E6A32C}" type="presParOf" srcId="{9CB2AA61-1189-4226-A546-51C2F0296B2B}" destId="{CE91BC37-AB24-45FE-A0BC-6B415002264D}" srcOrd="0" destOrd="0" presId="urn:microsoft.com/office/officeart/2005/8/layout/radial5"/>
    <dgm:cxn modelId="{AE7FBC01-B0FE-42A0-9D4B-7CB18D836117}" type="presParOf" srcId="{A8BDBDAF-19B2-4DFF-BC47-582A1A391BA9}" destId="{8474A9E8-90F8-4435-878B-434836971BD7}" srcOrd="6" destOrd="0" presId="urn:microsoft.com/office/officeart/2005/8/layout/radial5"/>
    <dgm:cxn modelId="{2707FFBE-559E-4C50-8675-3E188A39FAAD}" type="presParOf" srcId="{A8BDBDAF-19B2-4DFF-BC47-582A1A391BA9}" destId="{79C827F5-51E2-4291-90A7-CAB824D5A5A9}" srcOrd="7" destOrd="0" presId="urn:microsoft.com/office/officeart/2005/8/layout/radial5"/>
    <dgm:cxn modelId="{F66AE679-5CAC-4161-B257-AFB3A8CC2D54}" type="presParOf" srcId="{79C827F5-51E2-4291-90A7-CAB824D5A5A9}" destId="{B14D84BE-F252-48C6-A9ED-261A1798F1CE}" srcOrd="0" destOrd="0" presId="urn:microsoft.com/office/officeart/2005/8/layout/radial5"/>
    <dgm:cxn modelId="{3F8A4698-CD3B-4202-AD74-4CA8C523832E}" type="presParOf" srcId="{A8BDBDAF-19B2-4DFF-BC47-582A1A391BA9}" destId="{A313B3E8-525F-44F3-8AC0-959C668F3B13}" srcOrd="8" destOrd="0" presId="urn:microsoft.com/office/officeart/2005/8/layout/radial5"/>
    <dgm:cxn modelId="{3350EA30-A17B-4B94-9599-5971D22684C2}" type="presParOf" srcId="{A8BDBDAF-19B2-4DFF-BC47-582A1A391BA9}" destId="{88CFDE7B-7BF0-40C3-900B-D112AAC7E2AD}" srcOrd="9" destOrd="0" presId="urn:microsoft.com/office/officeart/2005/8/layout/radial5"/>
    <dgm:cxn modelId="{C1AB7247-04ED-4981-A9BC-B58049DB5245}" type="presParOf" srcId="{88CFDE7B-7BF0-40C3-900B-D112AAC7E2AD}" destId="{FFED3C49-319F-449A-9D86-2E4BA029656C}" srcOrd="0" destOrd="0" presId="urn:microsoft.com/office/officeart/2005/8/layout/radial5"/>
    <dgm:cxn modelId="{F51FE1B7-24F2-4C9D-866D-38E1FF85B86E}" type="presParOf" srcId="{A8BDBDAF-19B2-4DFF-BC47-582A1A391BA9}" destId="{78B09612-2A81-407B-AFAB-3C4213D5D7F0}" srcOrd="10" destOrd="0" presId="urn:microsoft.com/office/officeart/2005/8/layout/radial5"/>
    <dgm:cxn modelId="{738DE59A-F495-49CD-BD81-69054C1126EF}" type="presParOf" srcId="{A8BDBDAF-19B2-4DFF-BC47-582A1A391BA9}" destId="{B31BEC88-6087-4CCD-9BE2-FF397AD6A522}" srcOrd="11" destOrd="0" presId="urn:microsoft.com/office/officeart/2005/8/layout/radial5"/>
    <dgm:cxn modelId="{94A9C7D6-C89D-4DC6-A393-365AA3D58072}" type="presParOf" srcId="{B31BEC88-6087-4CCD-9BE2-FF397AD6A522}" destId="{9A23798D-D456-41A2-8A31-448FE7051176}" srcOrd="0" destOrd="0" presId="urn:microsoft.com/office/officeart/2005/8/layout/radial5"/>
    <dgm:cxn modelId="{17515398-CD50-482B-9DB5-2BCACAA67B6F}" type="presParOf" srcId="{A8BDBDAF-19B2-4DFF-BC47-582A1A391BA9}" destId="{B2B1AEE9-B978-4075-B2CD-271C5A73388B}"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57A8F-E534-49CE-8A60-71421C31FEB7}">
      <dsp:nvSpPr>
        <dsp:cNvPr id="0" name=""/>
        <dsp:cNvSpPr/>
      </dsp:nvSpPr>
      <dsp:spPr>
        <a:xfrm>
          <a:off x="3692542" y="2017447"/>
          <a:ext cx="2577761" cy="23343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Загальна сума видатків</a:t>
          </a: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20 664 309,65 грн.</a:t>
          </a:r>
          <a:endParaRPr lang="ru-RU" sz="1200" kern="1200" dirty="0">
            <a:latin typeface="+mn-lt"/>
            <a:cs typeface="Arial" panose="020B0604020202020204" pitchFamily="34" charset="0"/>
          </a:endParaRPr>
        </a:p>
      </dsp:txBody>
      <dsp:txXfrm>
        <a:off x="4070046" y="2359304"/>
        <a:ext cx="1822753" cy="1650631"/>
      </dsp:txXfrm>
    </dsp:sp>
    <dsp:sp modelId="{B326441B-3FEC-4F0F-B256-5EFD4BB0002E}">
      <dsp:nvSpPr>
        <dsp:cNvPr id="0" name=""/>
        <dsp:cNvSpPr/>
      </dsp:nvSpPr>
      <dsp:spPr>
        <a:xfrm rot="16322079">
          <a:off x="4861383" y="1553957"/>
          <a:ext cx="334943"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a:off x="4909841" y="1722381"/>
        <a:ext cx="234460" cy="354642"/>
      </dsp:txXfrm>
    </dsp:sp>
    <dsp:sp modelId="{64AC3D59-112D-437B-A045-E1D7441904AE}">
      <dsp:nvSpPr>
        <dsp:cNvPr id="0" name=""/>
        <dsp:cNvSpPr/>
      </dsp:nvSpPr>
      <dsp:spPr>
        <a:xfrm>
          <a:off x="4109940" y="107289"/>
          <a:ext cx="1906071" cy="15635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00000"/>
            </a:lnSpc>
            <a:spcBef>
              <a:spcPct val="0"/>
            </a:spcBef>
            <a:spcAft>
              <a:spcPts val="0"/>
            </a:spcAft>
          </a:pPr>
          <a:r>
            <a:rPr lang="ru-RU" sz="1200" b="1" kern="1200" dirty="0" smtClean="0">
              <a:latin typeface="+mn-lt"/>
              <a:cs typeface="Arial" panose="020B0604020202020204" pitchFamily="34" charset="0"/>
            </a:rPr>
            <a:t>оплата </a:t>
          </a:r>
          <a:r>
            <a:rPr lang="ru-RU" sz="1200" b="1" kern="1200" dirty="0" err="1" smtClean="0">
              <a:latin typeface="+mn-lt"/>
              <a:cs typeface="Arial" panose="020B0604020202020204" pitchFamily="34" charset="0"/>
            </a:rPr>
            <a:t>праці</a:t>
          </a:r>
          <a:r>
            <a:rPr lang="ru-RU" sz="1200" b="1" kern="1200" dirty="0" smtClean="0">
              <a:latin typeface="+mn-lt"/>
              <a:cs typeface="Arial" panose="020B0604020202020204" pitchFamily="34" charset="0"/>
            </a:rPr>
            <a:t> і </a:t>
          </a:r>
          <a:r>
            <a:rPr lang="ru-RU" sz="1200" b="1" kern="1200" dirty="0" err="1" smtClean="0">
              <a:latin typeface="+mn-lt"/>
              <a:cs typeface="Arial" panose="020B0604020202020204" pitchFamily="34" charset="0"/>
            </a:rPr>
            <a:t>нарахування</a:t>
          </a:r>
          <a:r>
            <a:rPr lang="ru-RU" sz="1200" b="1" kern="1200" dirty="0" smtClean="0">
              <a:latin typeface="+mn-lt"/>
              <a:cs typeface="Arial" panose="020B0604020202020204" pitchFamily="34" charset="0"/>
            </a:rPr>
            <a:t> на </a:t>
          </a:r>
          <a:r>
            <a:rPr lang="ru-RU" sz="1200" b="1" kern="1200" dirty="0" err="1" smtClean="0">
              <a:latin typeface="+mn-lt"/>
              <a:cs typeface="Arial" panose="020B0604020202020204" pitchFamily="34" charset="0"/>
            </a:rPr>
            <a:t>заробітну</a:t>
          </a:r>
          <a:r>
            <a:rPr lang="ru-RU" sz="1200" b="1" kern="1200" dirty="0" smtClean="0">
              <a:latin typeface="+mn-lt"/>
              <a:cs typeface="Arial" panose="020B0604020202020204" pitchFamily="34" charset="0"/>
            </a:rPr>
            <a:t> плату </a:t>
          </a:r>
        </a:p>
        <a:p>
          <a:pPr lvl="0" algn="ctr" defTabSz="533400">
            <a:lnSpc>
              <a:spcPct val="100000"/>
            </a:lnSpc>
            <a:spcBef>
              <a:spcPct val="0"/>
            </a:spcBef>
            <a:spcAft>
              <a:spcPts val="0"/>
            </a:spcAft>
          </a:pPr>
          <a:r>
            <a:rPr lang="ru-RU" sz="1200" b="1" kern="1200" dirty="0" smtClean="0">
              <a:effectLst/>
              <a:latin typeface="+mn-lt"/>
              <a:cs typeface="Arial" panose="020B0604020202020204" pitchFamily="34" charset="0"/>
            </a:rPr>
            <a:t>16 </a:t>
          </a:r>
          <a:r>
            <a:rPr lang="en-US" sz="1200" b="1" kern="1200" dirty="0" smtClean="0">
              <a:effectLst/>
              <a:latin typeface="+mn-lt"/>
              <a:cs typeface="Arial" panose="020B0604020202020204" pitchFamily="34" charset="0"/>
            </a:rPr>
            <a:t>838</a:t>
          </a:r>
          <a:r>
            <a:rPr lang="ru-RU" sz="1200" b="1" kern="1200" dirty="0" smtClean="0">
              <a:effectLst/>
              <a:latin typeface="+mn-lt"/>
              <a:cs typeface="Arial" panose="020B0604020202020204" pitchFamily="34" charset="0"/>
            </a:rPr>
            <a:t> </a:t>
          </a:r>
          <a:r>
            <a:rPr lang="en-US" sz="1200" b="1" kern="1200" dirty="0" smtClean="0">
              <a:effectLst/>
              <a:latin typeface="+mn-lt"/>
              <a:cs typeface="Arial" panose="020B0604020202020204" pitchFamily="34" charset="0"/>
            </a:rPr>
            <a:t>998</a:t>
          </a:r>
          <a:r>
            <a:rPr lang="ru-RU" sz="1200" b="1" kern="1200" dirty="0" smtClean="0">
              <a:effectLst/>
              <a:latin typeface="+mn-lt"/>
              <a:cs typeface="Arial" panose="020B0604020202020204" pitchFamily="34" charset="0"/>
            </a:rPr>
            <a:t>,</a:t>
          </a:r>
          <a:r>
            <a:rPr lang="en-US" sz="1200" b="1" kern="1200" dirty="0" smtClean="0">
              <a:effectLst/>
              <a:latin typeface="+mn-lt"/>
              <a:cs typeface="Arial" panose="020B0604020202020204" pitchFamily="34" charset="0"/>
            </a:rPr>
            <a:t>46</a:t>
          </a:r>
          <a:r>
            <a:rPr lang="ru-RU" sz="1200" b="1" kern="1200" dirty="0" smtClean="0">
              <a:effectLst/>
              <a:latin typeface="+mn-lt"/>
              <a:cs typeface="Arial" panose="020B0604020202020204" pitchFamily="34" charset="0"/>
            </a:rPr>
            <a:t>грн</a:t>
          </a:r>
          <a:r>
            <a:rPr lang="ru-RU" sz="1000" b="1" kern="1200" dirty="0" smtClean="0">
              <a:effectLst/>
              <a:latin typeface="+mn-lt"/>
              <a:cs typeface="Arial" panose="020B0604020202020204" pitchFamily="34" charset="0"/>
            </a:rPr>
            <a:t>.</a:t>
          </a:r>
        </a:p>
        <a:p>
          <a:pPr lvl="0" algn="ctr" defTabSz="533400">
            <a:lnSpc>
              <a:spcPct val="90000"/>
            </a:lnSpc>
            <a:spcBef>
              <a:spcPct val="0"/>
            </a:spcBef>
            <a:spcAft>
              <a:spcPct val="35000"/>
            </a:spcAft>
          </a:pPr>
          <a:endParaRPr lang="uk-UA" sz="800" kern="1200" dirty="0">
            <a:latin typeface="Arial" panose="020B0604020202020204" pitchFamily="34" charset="0"/>
            <a:cs typeface="Arial" panose="020B0604020202020204" pitchFamily="34" charset="0"/>
          </a:endParaRPr>
        </a:p>
      </dsp:txBody>
      <dsp:txXfrm>
        <a:off x="4389078" y="336265"/>
        <a:ext cx="1347795" cy="1105597"/>
      </dsp:txXfrm>
    </dsp:sp>
    <dsp:sp modelId="{2BB38CFE-4FC7-490D-BED7-EF1DF9993024}">
      <dsp:nvSpPr>
        <dsp:cNvPr id="0" name=""/>
        <dsp:cNvSpPr/>
      </dsp:nvSpPr>
      <dsp:spPr>
        <a:xfrm rot="19876040">
          <a:off x="6099513" y="2156489"/>
          <a:ext cx="436426"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a:off x="6107573" y="2306173"/>
        <a:ext cx="305498" cy="354642"/>
      </dsp:txXfrm>
    </dsp:sp>
    <dsp:sp modelId="{284679E3-EED4-4A2C-B452-8D42687CA11F}">
      <dsp:nvSpPr>
        <dsp:cNvPr id="0" name=""/>
        <dsp:cNvSpPr/>
      </dsp:nvSpPr>
      <dsp:spPr>
        <a:xfrm>
          <a:off x="6354978" y="1208464"/>
          <a:ext cx="1966464" cy="13682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предмети, матеріали, обладнання та інвентар </a:t>
          </a:r>
        </a:p>
        <a:p>
          <a:pPr lvl="0" algn="ctr" defTabSz="533400">
            <a:lnSpc>
              <a:spcPct val="90000"/>
            </a:lnSpc>
            <a:spcBef>
              <a:spcPct val="0"/>
            </a:spcBef>
            <a:spcAft>
              <a:spcPct val="35000"/>
            </a:spcAft>
          </a:pPr>
          <a:r>
            <a:rPr lang="en-US" sz="1200" b="1" kern="1200" dirty="0" smtClean="0">
              <a:latin typeface="+mn-lt"/>
              <a:cs typeface="Arial" panose="020B0604020202020204" pitchFamily="34" charset="0"/>
            </a:rPr>
            <a:t>105 320,05</a:t>
          </a:r>
          <a:r>
            <a:rPr lang="uk-UA" sz="1200" b="1" kern="1200" dirty="0" smtClean="0">
              <a:latin typeface="+mn-lt"/>
              <a:cs typeface="Arial" panose="020B0604020202020204" pitchFamily="34" charset="0"/>
            </a:rPr>
            <a:t>грн.</a:t>
          </a:r>
          <a:endParaRPr lang="ru-RU" sz="1200" b="1" kern="1200" dirty="0" smtClean="0">
            <a:latin typeface="+mn-lt"/>
            <a:cs typeface="Arial" panose="020B0604020202020204" pitchFamily="34" charset="0"/>
          </a:endParaRPr>
        </a:p>
      </dsp:txBody>
      <dsp:txXfrm>
        <a:off x="6642960" y="1408834"/>
        <a:ext cx="1390500" cy="967469"/>
      </dsp:txXfrm>
    </dsp:sp>
    <dsp:sp modelId="{9CB2AA61-1189-4226-A546-51C2F0296B2B}">
      <dsp:nvSpPr>
        <dsp:cNvPr id="0" name=""/>
        <dsp:cNvSpPr/>
      </dsp:nvSpPr>
      <dsp:spPr>
        <a:xfrm rot="462803">
          <a:off x="6265614" y="3163276"/>
          <a:ext cx="370126"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a:off x="6266116" y="3274038"/>
        <a:ext cx="259088" cy="354642"/>
      </dsp:txXfrm>
    </dsp:sp>
    <dsp:sp modelId="{8474A9E8-90F8-4435-878B-434836971BD7}">
      <dsp:nvSpPr>
        <dsp:cNvPr id="0" name=""/>
        <dsp:cNvSpPr/>
      </dsp:nvSpPr>
      <dsp:spPr>
        <a:xfrm>
          <a:off x="6766508" y="2891784"/>
          <a:ext cx="1914723" cy="1328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виконання рішень судів за ЛМР</a:t>
          </a:r>
        </a:p>
        <a:p>
          <a:pPr lvl="0" algn="ctr" defTabSz="533400">
            <a:lnSpc>
              <a:spcPct val="90000"/>
            </a:lnSpc>
            <a:spcBef>
              <a:spcPct val="0"/>
            </a:spcBef>
            <a:spcAft>
              <a:spcPct val="35000"/>
            </a:spcAft>
          </a:pPr>
          <a:r>
            <a:rPr lang="ru-RU" sz="1200" b="1" kern="1200" dirty="0" smtClean="0">
              <a:latin typeface="+mn-lt"/>
              <a:cs typeface="Arial" panose="020B0604020202020204" pitchFamily="34" charset="0"/>
            </a:rPr>
            <a:t>384 301,47грн.</a:t>
          </a:r>
          <a:endParaRPr lang="ru-RU" sz="1200" b="1" kern="1200" dirty="0">
            <a:effectLst/>
            <a:latin typeface="+mn-lt"/>
            <a:cs typeface="Arial" panose="020B0604020202020204" pitchFamily="34" charset="0"/>
          </a:endParaRPr>
        </a:p>
      </dsp:txBody>
      <dsp:txXfrm>
        <a:off x="7046913" y="3086347"/>
        <a:ext cx="1353913" cy="939436"/>
      </dsp:txXfrm>
    </dsp:sp>
    <dsp:sp modelId="{7106133B-0C1F-4B99-BB5A-573447721502}">
      <dsp:nvSpPr>
        <dsp:cNvPr id="0" name=""/>
        <dsp:cNvSpPr/>
      </dsp:nvSpPr>
      <dsp:spPr>
        <a:xfrm rot="3144902">
          <a:off x="5611942" y="4158537"/>
          <a:ext cx="442847"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uk-UA" sz="2500" kern="1200"/>
        </a:p>
      </dsp:txBody>
      <dsp:txXfrm>
        <a:off x="5637853" y="4224111"/>
        <a:ext cx="309993" cy="354642"/>
      </dsp:txXfrm>
    </dsp:sp>
    <dsp:sp modelId="{6038CFA2-0D65-4C70-935F-3CEEE922A202}">
      <dsp:nvSpPr>
        <dsp:cNvPr id="0" name=""/>
        <dsp:cNvSpPr/>
      </dsp:nvSpPr>
      <dsp:spPr>
        <a:xfrm>
          <a:off x="5600985" y="4569126"/>
          <a:ext cx="1914723" cy="1328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відрядження</a:t>
          </a:r>
        </a:p>
        <a:p>
          <a:pPr lvl="0" algn="ctr" defTabSz="533400">
            <a:lnSpc>
              <a:spcPct val="90000"/>
            </a:lnSpc>
            <a:spcBef>
              <a:spcPct val="0"/>
            </a:spcBef>
            <a:spcAft>
              <a:spcPct val="35000"/>
            </a:spcAft>
          </a:pPr>
          <a:r>
            <a:rPr lang="ru-RU" sz="1200" b="1" kern="1200" dirty="0" smtClean="0">
              <a:latin typeface="+mn-lt"/>
              <a:cs typeface="Arial" panose="020B0604020202020204" pitchFamily="34" charset="0"/>
            </a:rPr>
            <a:t>58572,17грн.</a:t>
          </a:r>
          <a:endParaRPr lang="ru-RU" sz="1200" b="1" kern="1200" dirty="0">
            <a:effectLst/>
            <a:latin typeface="+mn-lt"/>
            <a:cs typeface="Arial" panose="020B0604020202020204" pitchFamily="34" charset="0"/>
          </a:endParaRPr>
        </a:p>
      </dsp:txBody>
      <dsp:txXfrm>
        <a:off x="5881390" y="4763689"/>
        <a:ext cx="1353913" cy="939436"/>
      </dsp:txXfrm>
    </dsp:sp>
    <dsp:sp modelId="{79C827F5-51E2-4291-90A7-CAB824D5A5A9}">
      <dsp:nvSpPr>
        <dsp:cNvPr id="0" name=""/>
        <dsp:cNvSpPr/>
      </dsp:nvSpPr>
      <dsp:spPr>
        <a:xfrm rot="6860080">
          <a:off x="4371352" y="4056992"/>
          <a:ext cx="163779"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rot="10800000">
        <a:off x="4406042" y="4152822"/>
        <a:ext cx="114645" cy="354642"/>
      </dsp:txXfrm>
    </dsp:sp>
    <dsp:sp modelId="{A313B3E8-525F-44F3-8AC0-959C668F3B13}">
      <dsp:nvSpPr>
        <dsp:cNvPr id="0" name=""/>
        <dsp:cNvSpPr/>
      </dsp:nvSpPr>
      <dsp:spPr>
        <a:xfrm>
          <a:off x="3169274" y="4412647"/>
          <a:ext cx="1898420" cy="1360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оплата послуг, крім комунальних </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775 872,65грн.</a:t>
          </a:r>
          <a:endParaRPr lang="ru-RU" sz="1200" b="1" kern="1200" dirty="0">
            <a:latin typeface="+mn-lt"/>
            <a:cs typeface="Arial" panose="020B0604020202020204" pitchFamily="34" charset="0"/>
          </a:endParaRPr>
        </a:p>
      </dsp:txBody>
      <dsp:txXfrm>
        <a:off x="3447291" y="4611841"/>
        <a:ext cx="1342386" cy="961795"/>
      </dsp:txXfrm>
    </dsp:sp>
    <dsp:sp modelId="{88CFDE7B-7BF0-40C3-900B-D112AAC7E2AD}">
      <dsp:nvSpPr>
        <dsp:cNvPr id="0" name=""/>
        <dsp:cNvSpPr/>
      </dsp:nvSpPr>
      <dsp:spPr>
        <a:xfrm rot="9916043">
          <a:off x="3261636" y="3070558"/>
          <a:ext cx="392251"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rot="10800000">
        <a:off x="3377377" y="3173809"/>
        <a:ext cx="274576" cy="354642"/>
      </dsp:txXfrm>
    </dsp:sp>
    <dsp:sp modelId="{78B09612-2A81-407B-AFAB-3C4213D5D7F0}">
      <dsp:nvSpPr>
        <dsp:cNvPr id="0" name=""/>
        <dsp:cNvSpPr/>
      </dsp:nvSpPr>
      <dsp:spPr>
        <a:xfrm>
          <a:off x="1250519" y="2780010"/>
          <a:ext cx="1869741" cy="14914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інші поточні видатки </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2 785 550,28грн.</a:t>
          </a:r>
          <a:endParaRPr lang="ru-RU" sz="1200" b="1" kern="1200" dirty="0">
            <a:latin typeface="+mn-lt"/>
            <a:cs typeface="Arial" panose="020B0604020202020204" pitchFamily="34" charset="0"/>
          </a:endParaRPr>
        </a:p>
      </dsp:txBody>
      <dsp:txXfrm>
        <a:off x="1524336" y="2998433"/>
        <a:ext cx="1322107" cy="1054638"/>
      </dsp:txXfrm>
    </dsp:sp>
    <dsp:sp modelId="{B31BEC88-6087-4CCD-9BE2-FF397AD6A522}">
      <dsp:nvSpPr>
        <dsp:cNvPr id="0" name=""/>
        <dsp:cNvSpPr/>
      </dsp:nvSpPr>
      <dsp:spPr>
        <a:xfrm rot="12708968">
          <a:off x="3476484" y="2094054"/>
          <a:ext cx="422072"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rot="10800000">
        <a:off x="3593593" y="2245645"/>
        <a:ext cx="295450" cy="354642"/>
      </dsp:txXfrm>
    </dsp:sp>
    <dsp:sp modelId="{B2B1AEE9-B978-4075-B2CD-271C5A73388B}">
      <dsp:nvSpPr>
        <dsp:cNvPr id="0" name=""/>
        <dsp:cNvSpPr/>
      </dsp:nvSpPr>
      <dsp:spPr>
        <a:xfrm>
          <a:off x="1691215" y="973526"/>
          <a:ext cx="1917399" cy="15291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капітальні видатки </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ru-RU" sz="1200" b="1" kern="1200" dirty="0" smtClean="0">
              <a:latin typeface="+mn-lt"/>
              <a:cs typeface="Arial" panose="020B0604020202020204" pitchFamily="34" charset="0"/>
            </a:rPr>
            <a:t>99996,00грн. </a:t>
          </a:r>
          <a:endParaRPr lang="ru-RU" sz="1200" b="1" kern="1200" dirty="0">
            <a:latin typeface="+mn-lt"/>
            <a:cs typeface="Arial" panose="020B0604020202020204" pitchFamily="34" charset="0"/>
          </a:endParaRPr>
        </a:p>
      </dsp:txBody>
      <dsp:txXfrm>
        <a:off x="1972012" y="1197468"/>
        <a:ext cx="1355805" cy="10812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57A8F-E534-49CE-8A60-71421C31FEB7}">
      <dsp:nvSpPr>
        <dsp:cNvPr id="0" name=""/>
        <dsp:cNvSpPr/>
      </dsp:nvSpPr>
      <dsp:spPr>
        <a:xfrm>
          <a:off x="3827342" y="2004739"/>
          <a:ext cx="2350542" cy="21285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загальна сума видатків</a:t>
          </a: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17 314 655,47 грн.</a:t>
          </a:r>
          <a:endParaRPr lang="ru-RU" sz="1200" kern="1200" dirty="0">
            <a:latin typeface="+mn-lt"/>
            <a:cs typeface="Arial" panose="020B0604020202020204" pitchFamily="34" charset="0"/>
          </a:endParaRPr>
        </a:p>
      </dsp:txBody>
      <dsp:txXfrm>
        <a:off x="4171571" y="2316463"/>
        <a:ext cx="1662084" cy="1505134"/>
      </dsp:txXfrm>
    </dsp:sp>
    <dsp:sp modelId="{B326441B-3FEC-4F0F-B256-5EFD4BB0002E}">
      <dsp:nvSpPr>
        <dsp:cNvPr id="0" name=""/>
        <dsp:cNvSpPr/>
      </dsp:nvSpPr>
      <dsp:spPr>
        <a:xfrm rot="16239013">
          <a:off x="4868010" y="1585885"/>
          <a:ext cx="296755"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a:off x="4912018" y="1738189"/>
        <a:ext cx="207729" cy="323381"/>
      </dsp:txXfrm>
    </dsp:sp>
    <dsp:sp modelId="{64AC3D59-112D-437B-A045-E1D7441904AE}">
      <dsp:nvSpPr>
        <dsp:cNvPr id="0" name=""/>
        <dsp:cNvSpPr/>
      </dsp:nvSpPr>
      <dsp:spPr>
        <a:xfrm>
          <a:off x="4061589" y="112593"/>
          <a:ext cx="1931176" cy="15841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00000"/>
            </a:lnSpc>
            <a:spcBef>
              <a:spcPct val="0"/>
            </a:spcBef>
            <a:spcAft>
              <a:spcPts val="0"/>
            </a:spcAft>
          </a:pPr>
          <a:r>
            <a:rPr lang="ru-RU" sz="1200" b="1" kern="1200" dirty="0" smtClean="0">
              <a:latin typeface="+mn-lt"/>
              <a:cs typeface="Arial" panose="020B0604020202020204" pitchFamily="34" charset="0"/>
            </a:rPr>
            <a:t>оплата </a:t>
          </a:r>
          <a:r>
            <a:rPr lang="ru-RU" sz="1200" b="1" kern="1200" dirty="0" err="1" smtClean="0">
              <a:latin typeface="+mn-lt"/>
              <a:cs typeface="Arial" panose="020B0604020202020204" pitchFamily="34" charset="0"/>
            </a:rPr>
            <a:t>праці</a:t>
          </a:r>
          <a:r>
            <a:rPr lang="ru-RU" sz="1200" b="1" kern="1200" dirty="0" smtClean="0">
              <a:latin typeface="+mn-lt"/>
              <a:cs typeface="Arial" panose="020B0604020202020204" pitchFamily="34" charset="0"/>
            </a:rPr>
            <a:t> і </a:t>
          </a:r>
          <a:r>
            <a:rPr lang="ru-RU" sz="1200" b="1" kern="1200" dirty="0" err="1" smtClean="0">
              <a:latin typeface="+mn-lt"/>
              <a:cs typeface="Arial" panose="020B0604020202020204" pitchFamily="34" charset="0"/>
            </a:rPr>
            <a:t>нарахування</a:t>
          </a:r>
          <a:r>
            <a:rPr lang="ru-RU" sz="1200" b="1" kern="1200" dirty="0" smtClean="0">
              <a:latin typeface="+mn-lt"/>
              <a:cs typeface="Arial" panose="020B0604020202020204" pitchFamily="34" charset="0"/>
            </a:rPr>
            <a:t> на </a:t>
          </a:r>
          <a:r>
            <a:rPr lang="ru-RU" sz="1200" b="1" kern="1200" dirty="0" err="1" smtClean="0">
              <a:latin typeface="+mn-lt"/>
              <a:cs typeface="Arial" panose="020B0604020202020204" pitchFamily="34" charset="0"/>
            </a:rPr>
            <a:t>заробітну</a:t>
          </a:r>
          <a:r>
            <a:rPr lang="ru-RU" sz="1200" b="1" kern="1200" dirty="0" smtClean="0">
              <a:latin typeface="+mn-lt"/>
              <a:cs typeface="Arial" panose="020B0604020202020204" pitchFamily="34" charset="0"/>
            </a:rPr>
            <a:t> плату </a:t>
          </a:r>
        </a:p>
        <a:p>
          <a:pPr lvl="0" algn="ctr" defTabSz="533400">
            <a:lnSpc>
              <a:spcPct val="100000"/>
            </a:lnSpc>
            <a:spcBef>
              <a:spcPct val="0"/>
            </a:spcBef>
            <a:spcAft>
              <a:spcPts val="0"/>
            </a:spcAft>
          </a:pPr>
          <a:r>
            <a:rPr lang="ru-RU" sz="1200" b="1" kern="1200" dirty="0" smtClean="0">
              <a:effectLst/>
              <a:latin typeface="+mn-lt"/>
              <a:cs typeface="Arial" panose="020B0604020202020204" pitchFamily="34" charset="0"/>
            </a:rPr>
            <a:t>15 837 465,61грн</a:t>
          </a:r>
          <a:r>
            <a:rPr lang="ru-RU" sz="1000" b="1" kern="1200" dirty="0" smtClean="0">
              <a:effectLst/>
              <a:latin typeface="+mn-lt"/>
              <a:cs typeface="Arial" panose="020B0604020202020204" pitchFamily="34" charset="0"/>
            </a:rPr>
            <a:t>.</a:t>
          </a:r>
        </a:p>
        <a:p>
          <a:pPr lvl="0" algn="ctr" defTabSz="533400">
            <a:lnSpc>
              <a:spcPct val="90000"/>
            </a:lnSpc>
            <a:spcBef>
              <a:spcPct val="0"/>
            </a:spcBef>
            <a:spcAft>
              <a:spcPct val="35000"/>
            </a:spcAft>
          </a:pPr>
          <a:endParaRPr lang="uk-UA" sz="800" kern="1200" dirty="0">
            <a:latin typeface="+mn-lt"/>
            <a:cs typeface="Arial" panose="020B0604020202020204" pitchFamily="34" charset="0"/>
          </a:endParaRPr>
        </a:p>
      </dsp:txBody>
      <dsp:txXfrm>
        <a:off x="4344403" y="344585"/>
        <a:ext cx="1365548" cy="1120159"/>
      </dsp:txXfrm>
    </dsp:sp>
    <dsp:sp modelId="{2BB38CFE-4FC7-490D-BED7-EF1DF9993024}">
      <dsp:nvSpPr>
        <dsp:cNvPr id="0" name=""/>
        <dsp:cNvSpPr/>
      </dsp:nvSpPr>
      <dsp:spPr>
        <a:xfrm rot="20360116">
          <a:off x="6114524" y="2308972"/>
          <a:ext cx="377551"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a:off x="6118168" y="2436752"/>
        <a:ext cx="264286" cy="323381"/>
      </dsp:txXfrm>
    </dsp:sp>
    <dsp:sp modelId="{284679E3-EED4-4A2C-B452-8D42687CA11F}">
      <dsp:nvSpPr>
        <dsp:cNvPr id="0" name=""/>
        <dsp:cNvSpPr/>
      </dsp:nvSpPr>
      <dsp:spPr>
        <a:xfrm>
          <a:off x="6412000" y="1468618"/>
          <a:ext cx="1992365" cy="138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предмети, матеріали, обладнання та інвентар </a:t>
          </a: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231 490,72 грн.</a:t>
          </a:r>
          <a:endParaRPr lang="ru-RU" sz="1200" b="1" kern="1200" dirty="0" smtClean="0">
            <a:latin typeface="+mn-lt"/>
            <a:cs typeface="Arial" panose="020B0604020202020204" pitchFamily="34" charset="0"/>
          </a:endParaRPr>
        </a:p>
      </dsp:txBody>
      <dsp:txXfrm>
        <a:off x="6703775" y="1671627"/>
        <a:ext cx="1408815" cy="980212"/>
      </dsp:txXfrm>
    </dsp:sp>
    <dsp:sp modelId="{9CB2AA61-1189-4226-A546-51C2F0296B2B}">
      <dsp:nvSpPr>
        <dsp:cNvPr id="0" name=""/>
        <dsp:cNvSpPr/>
      </dsp:nvSpPr>
      <dsp:spPr>
        <a:xfrm rot="1308519">
          <a:off x="6071010" y="3385714"/>
          <a:ext cx="366380"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a:off x="6074943" y="3473091"/>
        <a:ext cx="256466" cy="323381"/>
      </dsp:txXfrm>
    </dsp:sp>
    <dsp:sp modelId="{8474A9E8-90F8-4435-878B-434836971BD7}">
      <dsp:nvSpPr>
        <dsp:cNvPr id="0" name=""/>
        <dsp:cNvSpPr/>
      </dsp:nvSpPr>
      <dsp:spPr>
        <a:xfrm>
          <a:off x="6437691" y="3358372"/>
          <a:ext cx="1939942" cy="13460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Оплата комунальних послуг та енергоносіїв</a:t>
          </a:r>
        </a:p>
        <a:p>
          <a:pPr lvl="0" algn="ctr" defTabSz="533400">
            <a:lnSpc>
              <a:spcPct val="90000"/>
            </a:lnSpc>
            <a:spcBef>
              <a:spcPct val="0"/>
            </a:spcBef>
            <a:spcAft>
              <a:spcPct val="35000"/>
            </a:spcAft>
          </a:pPr>
          <a:r>
            <a:rPr lang="ru-RU" sz="1200" b="1" kern="1200" dirty="0" smtClean="0">
              <a:latin typeface="+mn-lt"/>
              <a:cs typeface="Arial" panose="020B0604020202020204" pitchFamily="34" charset="0"/>
            </a:rPr>
            <a:t>195 387,53 грн.</a:t>
          </a:r>
          <a:endParaRPr lang="ru-RU" sz="1200" b="1" kern="1200" dirty="0">
            <a:effectLst/>
            <a:latin typeface="+mn-lt"/>
            <a:cs typeface="Arial" panose="020B0604020202020204" pitchFamily="34" charset="0"/>
          </a:endParaRPr>
        </a:p>
      </dsp:txBody>
      <dsp:txXfrm>
        <a:off x="6721789" y="3555498"/>
        <a:ext cx="1371746" cy="951809"/>
      </dsp:txXfrm>
    </dsp:sp>
    <dsp:sp modelId="{79C827F5-51E2-4291-90A7-CAB824D5A5A9}">
      <dsp:nvSpPr>
        <dsp:cNvPr id="0" name=""/>
        <dsp:cNvSpPr/>
      </dsp:nvSpPr>
      <dsp:spPr>
        <a:xfrm rot="5342510">
          <a:off x="4861938" y="4053920"/>
          <a:ext cx="323309"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a:off x="4909624" y="4113224"/>
        <a:ext cx="226316" cy="323381"/>
      </dsp:txXfrm>
    </dsp:sp>
    <dsp:sp modelId="{A313B3E8-525F-44F3-8AC0-959C668F3B13}">
      <dsp:nvSpPr>
        <dsp:cNvPr id="0" name=""/>
        <dsp:cNvSpPr/>
      </dsp:nvSpPr>
      <dsp:spPr>
        <a:xfrm>
          <a:off x="4076782" y="4525327"/>
          <a:ext cx="1923425" cy="1378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оплата послуг, крім комунальних </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999 067,35 грн.</a:t>
          </a:r>
          <a:endParaRPr lang="ru-RU" sz="1200" b="1" kern="1200" dirty="0">
            <a:latin typeface="+mn-lt"/>
            <a:cs typeface="Arial" panose="020B0604020202020204" pitchFamily="34" charset="0"/>
          </a:endParaRPr>
        </a:p>
      </dsp:txBody>
      <dsp:txXfrm>
        <a:off x="4358461" y="4727145"/>
        <a:ext cx="1360067" cy="974462"/>
      </dsp:txXfrm>
    </dsp:sp>
    <dsp:sp modelId="{88CFDE7B-7BF0-40C3-900B-D112AAC7E2AD}">
      <dsp:nvSpPr>
        <dsp:cNvPr id="0" name=""/>
        <dsp:cNvSpPr/>
      </dsp:nvSpPr>
      <dsp:spPr>
        <a:xfrm rot="8805469">
          <a:off x="3531218" y="3415577"/>
          <a:ext cx="406228"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rot="10800000">
        <a:off x="3643115" y="3489968"/>
        <a:ext cx="284360" cy="323381"/>
      </dsp:txXfrm>
    </dsp:sp>
    <dsp:sp modelId="{78B09612-2A81-407B-AFAB-3C4213D5D7F0}">
      <dsp:nvSpPr>
        <dsp:cNvPr id="0" name=""/>
        <dsp:cNvSpPr/>
      </dsp:nvSpPr>
      <dsp:spPr>
        <a:xfrm>
          <a:off x="1641907" y="3462879"/>
          <a:ext cx="1894368" cy="1511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інші поточні видатки </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16 021,85 грн.</a:t>
          </a:r>
          <a:endParaRPr lang="ru-RU" sz="1200" b="1" kern="1200" dirty="0">
            <a:latin typeface="+mn-lt"/>
            <a:cs typeface="Arial" panose="020B0604020202020204" pitchFamily="34" charset="0"/>
          </a:endParaRPr>
        </a:p>
      </dsp:txBody>
      <dsp:txXfrm>
        <a:off x="1919331" y="3684179"/>
        <a:ext cx="1339520" cy="1068528"/>
      </dsp:txXfrm>
    </dsp:sp>
    <dsp:sp modelId="{B31BEC88-6087-4CCD-9BE2-FF397AD6A522}">
      <dsp:nvSpPr>
        <dsp:cNvPr id="0" name=""/>
        <dsp:cNvSpPr/>
      </dsp:nvSpPr>
      <dsp:spPr>
        <a:xfrm rot="12000702">
          <a:off x="3550867" y="2342191"/>
          <a:ext cx="325960"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rot="10800000">
        <a:off x="3645703" y="2466717"/>
        <a:ext cx="228172" cy="323381"/>
      </dsp:txXfrm>
    </dsp:sp>
    <dsp:sp modelId="{B2B1AEE9-B978-4075-B2CD-271C5A73388B}">
      <dsp:nvSpPr>
        <dsp:cNvPr id="0" name=""/>
        <dsp:cNvSpPr/>
      </dsp:nvSpPr>
      <dsp:spPr>
        <a:xfrm>
          <a:off x="1620503" y="1416361"/>
          <a:ext cx="1942653" cy="15493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капітальні видатки </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ru-RU" sz="1200" b="1" kern="1200" dirty="0" smtClean="0">
              <a:latin typeface="+mn-lt"/>
              <a:cs typeface="Arial" panose="020B0604020202020204" pitchFamily="34" charset="0"/>
            </a:rPr>
            <a:t>35 222,41грн. </a:t>
          </a:r>
          <a:endParaRPr lang="ru-RU" sz="1200" b="1" kern="1200" dirty="0">
            <a:latin typeface="+mn-lt"/>
            <a:cs typeface="Arial" panose="020B0604020202020204" pitchFamily="34" charset="0"/>
          </a:endParaRPr>
        </a:p>
      </dsp:txBody>
      <dsp:txXfrm>
        <a:off x="1904998" y="1643253"/>
        <a:ext cx="1373663" cy="109553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3921625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7822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57647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18290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361240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23356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390764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2436039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271026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1173644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2704699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A9685-0731-46A9-96FB-15754FA98242}" type="slidenum">
              <a:rPr lang="uk-UA" smtClean="0"/>
              <a:pPr/>
              <a:t>‹№›</a:t>
            </a:fld>
            <a:endParaRPr lang="uk-UA"/>
          </a:p>
        </p:txBody>
      </p:sp>
    </p:spTree>
    <p:extLst>
      <p:ext uri="{BB962C8B-B14F-4D97-AF65-F5344CB8AC3E}">
        <p14:creationId xmlns:p14="http://schemas.microsoft.com/office/powerpoint/2010/main" val="1689661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9086"/>
          </a:xfrm>
          <a:prstGeom prst="rect">
            <a:avLst/>
          </a:prstGeom>
        </p:spPr>
      </p:pic>
      <p:sp>
        <p:nvSpPr>
          <p:cNvPr id="7" name="TextBox 6"/>
          <p:cNvSpPr txBox="1"/>
          <p:nvPr/>
        </p:nvSpPr>
        <p:spPr>
          <a:xfrm>
            <a:off x="5816329" y="858409"/>
            <a:ext cx="5089970" cy="1569660"/>
          </a:xfrm>
          <a:prstGeom prst="rect">
            <a:avLst/>
          </a:prstGeom>
          <a:noFill/>
        </p:spPr>
        <p:txBody>
          <a:bodyPr wrap="square" rtlCol="0">
            <a:spAutoFit/>
          </a:bodyPr>
          <a:lstStyle/>
          <a:p>
            <a:pPr algn="ctr"/>
            <a:r>
              <a:rPr lang="uk-UA" sz="3200" b="1" dirty="0" smtClean="0"/>
              <a:t>ЗВІТ </a:t>
            </a:r>
          </a:p>
          <a:p>
            <a:pPr algn="ctr"/>
            <a:r>
              <a:rPr lang="uk-UA" sz="3200" b="1" dirty="0" smtClean="0"/>
              <a:t>ЮРИДИЧНОГО ДЕПАРТАМЕНТУ</a:t>
            </a:r>
          </a:p>
        </p:txBody>
      </p:sp>
      <p:sp>
        <p:nvSpPr>
          <p:cNvPr id="9" name="TextBox 8"/>
          <p:cNvSpPr txBox="1"/>
          <p:nvPr/>
        </p:nvSpPr>
        <p:spPr>
          <a:xfrm>
            <a:off x="9326136" y="5239838"/>
            <a:ext cx="184731" cy="369332"/>
          </a:xfrm>
          <a:prstGeom prst="rect">
            <a:avLst/>
          </a:prstGeom>
          <a:noFill/>
        </p:spPr>
        <p:txBody>
          <a:bodyPr wrap="none" rtlCol="0">
            <a:spAutoFit/>
          </a:bodyPr>
          <a:lstStyle/>
          <a:p>
            <a:endParaRPr lang="uk-UA" dirty="0"/>
          </a:p>
        </p:txBody>
      </p:sp>
      <p:sp>
        <p:nvSpPr>
          <p:cNvPr id="4" name="TextBox 3"/>
          <p:cNvSpPr txBox="1"/>
          <p:nvPr/>
        </p:nvSpPr>
        <p:spPr>
          <a:xfrm>
            <a:off x="9932045" y="5424504"/>
            <a:ext cx="2259955" cy="584775"/>
          </a:xfrm>
          <a:prstGeom prst="rect">
            <a:avLst/>
          </a:prstGeom>
          <a:noFill/>
        </p:spPr>
        <p:txBody>
          <a:bodyPr wrap="square" rtlCol="0">
            <a:spAutoFit/>
          </a:bodyPr>
          <a:lstStyle/>
          <a:p>
            <a:r>
              <a:rPr lang="uk-UA" sz="3200" dirty="0" smtClean="0"/>
              <a:t> 2023 РІК</a:t>
            </a:r>
            <a:endParaRPr lang="uk-UA" sz="3200" dirty="0"/>
          </a:p>
        </p:txBody>
      </p:sp>
    </p:spTree>
    <p:extLst>
      <p:ext uri="{BB962C8B-B14F-4D97-AF65-F5344CB8AC3E}">
        <p14:creationId xmlns:p14="http://schemas.microsoft.com/office/powerpoint/2010/main" val="390170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1613141" y="1"/>
            <a:ext cx="10578860" cy="5632311"/>
          </a:xfrm>
          <a:prstGeom prst="rect">
            <a:avLst/>
          </a:prstGeom>
          <a:solidFill>
            <a:schemeClr val="bg1"/>
          </a:solidFill>
        </p:spPr>
        <p:txBody>
          <a:bodyPr wrap="square" rtlCol="0">
            <a:spAutoFit/>
          </a:bodyPr>
          <a:lstStyle/>
          <a:p>
            <a:pPr marL="285750" indent="-285750" algn="just">
              <a:buFont typeface="Wingdings" panose="05000000000000000000" pitchFamily="2" charset="2"/>
              <a:buChar char="Ø"/>
            </a:pPr>
            <a:r>
              <a:rPr lang="uk-UA" sz="1500" dirty="0"/>
              <a:t>28.03.2022 року Заступник керівника Франківської окружної прокуратури міста Львова Львівської області звернувся до господарського суду Львівської області з позовом до Львівської міської ради, ОК «ГБК «</a:t>
            </a:r>
            <a:r>
              <a:rPr lang="uk-UA" sz="1500" dirty="0" err="1"/>
              <a:t>Індустріал</a:t>
            </a:r>
            <a:r>
              <a:rPr lang="uk-UA" sz="1500" dirty="0"/>
              <a:t>» про визнання недійсним рішення Рясне-Руської сільської ради Яворівського району Львівської області №4411 від 22.10.2020 року «Про передачу у власність ОК «</a:t>
            </a:r>
            <a:r>
              <a:rPr lang="uk-UA" sz="1500" dirty="0" err="1"/>
              <a:t>Гаражно</a:t>
            </a:r>
            <a:r>
              <a:rPr lang="uk-UA" sz="1500" dirty="0"/>
              <a:t>-будівельний кооператив «</a:t>
            </a:r>
            <a:r>
              <a:rPr lang="uk-UA" sz="1500" dirty="0" err="1"/>
              <a:t>Індустріал</a:t>
            </a:r>
            <a:r>
              <a:rPr lang="uk-UA" sz="1500" dirty="0"/>
              <a:t>» земельної ділянки»; скасування державної реєстрації права власності ОК «</a:t>
            </a:r>
            <a:r>
              <a:rPr lang="uk-UA" sz="1500" dirty="0" err="1"/>
              <a:t>Гаражно</a:t>
            </a:r>
            <a:r>
              <a:rPr lang="uk-UA" sz="1500" dirty="0"/>
              <a:t>-будівельний кооператив «</a:t>
            </a:r>
            <a:r>
              <a:rPr lang="uk-UA" sz="1500" dirty="0" err="1"/>
              <a:t>Індустріал</a:t>
            </a:r>
            <a:r>
              <a:rPr lang="uk-UA" sz="1500" dirty="0"/>
              <a:t>» на земельну ділянку кадастровий номер 4610136300:06:007:0001, площею 21,4649 га, реєстраційний номер об`єкта нерухомого майна: 1794394946101, номер запису про право власності/довірчої власності: 39011125. Рішенням господарського суду Львівської області від 02.03.2023 року у справі №914/582/22 повністю задоволено позовні вимоги Заступника керівника Франківської окружної прокуратури міста Львова Львівської області. Аналогічну позицію підтримав Західний апеляційний господарський суд у постанові від 26.06.2023 року (914/582/22</a:t>
            </a:r>
            <a:r>
              <a:rPr lang="uk-UA" sz="1500" dirty="0" smtClean="0"/>
              <a:t>).</a:t>
            </a:r>
          </a:p>
          <a:p>
            <a:pPr marL="285750" indent="-285750" algn="just">
              <a:buFont typeface="Wingdings" panose="05000000000000000000" pitchFamily="2" charset="2"/>
              <a:buChar char="Ø"/>
            </a:pPr>
            <a:endParaRPr lang="uk-UA" sz="1500" dirty="0"/>
          </a:p>
          <a:p>
            <a:pPr marL="285750" indent="-285750" algn="just">
              <a:buFont typeface="Wingdings" panose="05000000000000000000" pitchFamily="2" charset="2"/>
              <a:buChar char="Ø"/>
            </a:pPr>
            <a:r>
              <a:rPr lang="uk-UA" sz="1500" dirty="0"/>
              <a:t>Рішенням Шевченківського районного суду м. Львова від 04.10.2021 року по справі № 466/9396/16-ц позовні вимоги заступника прокурора Львівської обласної прокуратури до Савчук А.Є., Львівської міської ради про визнання недійсним рішення </a:t>
            </a:r>
            <a:r>
              <a:rPr lang="uk-UA" sz="1500" dirty="0" err="1"/>
              <a:t>Брюховицької</a:t>
            </a:r>
            <a:r>
              <a:rPr lang="uk-UA" sz="1500" dirty="0"/>
              <a:t> селищної ради №628 від 02.07.2015 та договору оренди земельної ділянки, приведення земельної ділянки у попередній стан та зобов`язання повернути об`єкт оренди було задоволено у повному обсязі. Визнано недійсним рішення </a:t>
            </a:r>
            <a:r>
              <a:rPr lang="uk-UA" sz="1500" dirty="0" err="1"/>
              <a:t>Брюховицької</a:t>
            </a:r>
            <a:r>
              <a:rPr lang="uk-UA" sz="1500" dirty="0"/>
              <a:t> селищної ради №628 від 02.07.2015 «Про надання в оренду земельної ділянки для влаштування зони відпочинку по Курортній, 20а». Визнано недійсним договір оренди земельної ділянки, кадастровий номер 4610166300:08:002:0005, загальною площею 4,5 га у смт. </a:t>
            </a:r>
            <a:r>
              <a:rPr lang="uk-UA" sz="1500" dirty="0" err="1"/>
              <a:t>Брюховичі</a:t>
            </a:r>
            <a:r>
              <a:rPr lang="uk-UA" sz="1500" dirty="0"/>
              <a:t>, укладеного </a:t>
            </a:r>
            <a:r>
              <a:rPr lang="uk-UA" sz="1500" dirty="0" err="1"/>
              <a:t>Брюховицькою</a:t>
            </a:r>
            <a:r>
              <a:rPr lang="uk-UA" sz="1500" dirty="0"/>
              <a:t> селищною радою з Савчук А.Є. 04.08.2015. Зобов`язано Савчук А.Є. відновити стан земельної ділянки, який існував до порушення прав, шляхом знесення огорожі (паркану) за власний рахунок. Зобов`язано Савчук А.Є. повернути земельну ділянку, загальною площею 4,5 га у смт. </a:t>
            </a:r>
            <a:r>
              <a:rPr lang="uk-UA" sz="1500" dirty="0" err="1"/>
              <a:t>Брюховичі</a:t>
            </a:r>
            <a:r>
              <a:rPr lang="uk-UA" sz="1500" dirty="0"/>
              <a:t>, кадастровий номер 4610166300:08:002:0005, територіальній громаді в особі Львівської міської </a:t>
            </a:r>
            <a:r>
              <a:rPr lang="uk-UA" sz="1500" dirty="0" smtClean="0"/>
              <a:t>ради. Постановою </a:t>
            </a:r>
            <a:r>
              <a:rPr lang="uk-UA" sz="1500" dirty="0"/>
              <a:t>Львівського апеляційного суду від 28.09.2023 року рішення Шевченківського районного суду м. Львова було залишено без змін.</a:t>
            </a:r>
          </a:p>
          <a:p>
            <a:pPr marL="285750" indent="-285750">
              <a:buFont typeface="Wingdings" panose="05000000000000000000" pitchFamily="2" charset="2"/>
              <a:buChar char="Ø"/>
            </a:pPr>
            <a:endParaRPr lang="uk-UA"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1673526" y="0"/>
            <a:ext cx="10578860" cy="6786473"/>
          </a:xfrm>
          <a:prstGeom prst="rect">
            <a:avLst/>
          </a:prstGeom>
          <a:solidFill>
            <a:schemeClr val="bg1"/>
          </a:solidFill>
        </p:spPr>
        <p:txBody>
          <a:bodyPr wrap="square" rtlCol="0">
            <a:spAutoFit/>
          </a:bodyPr>
          <a:lstStyle/>
          <a:p>
            <a:pPr marL="285750" indent="-285750" algn="just">
              <a:buFont typeface="Wingdings" panose="05000000000000000000" pitchFamily="2" charset="2"/>
              <a:buChar char="Ø"/>
            </a:pPr>
            <a:r>
              <a:rPr lang="uk-UA" sz="1500" dirty="0"/>
              <a:t>Відділ судової роботи представляв інтереси Львівської міської ради та її виконавчих органах переважно по справах, що пов'язані зі спадковими правовідносинами. Зокрема, найбільша кількість судових справ була пов'язана зі спорами стосовно надання громадянам додаткового строку для подання заяви про прийняття спадщини та щодо визнання права власності на нерухоме майно в порядку </a:t>
            </a:r>
            <a:r>
              <a:rPr lang="uk-UA" sz="1500" dirty="0" smtClean="0"/>
              <a:t>спадкування. Також </a:t>
            </a:r>
            <a:r>
              <a:rPr lang="uk-UA" sz="1500" dirty="0"/>
              <a:t>значна кількість справ, яка перебувала у відділі судової роботи в 2023 році – це позови АТ «Укрзалізниця» до фізичних осіб-власників земельних ділянок, Львівської міської ради про усунення перешкод в користуванні земельною ділянкою, яка відповідно до технічної документації АТ «Укрзалізниця» перебуває у користуванні АТ «Укрзалізниця» та знаходиться у смузі відведення залізничного транспорту.</a:t>
            </a:r>
          </a:p>
          <a:p>
            <a:pPr marL="285750" indent="-285750" algn="just">
              <a:buFont typeface="Wingdings" panose="05000000000000000000" pitchFamily="2" charset="2"/>
              <a:buChar char="Ø"/>
            </a:pPr>
            <a:r>
              <a:rPr lang="uk-UA" sz="1500" dirty="0"/>
              <a:t>Рішенням Личаківського районного суду м. Львова від 17.05.2022 у справі 463/3887/19 позовні вимоги Львівської міської ради задоволено в повному обсязі</a:t>
            </a:r>
            <a:r>
              <a:rPr lang="uk-UA" sz="1500" dirty="0" smtClean="0"/>
              <a:t>:  </a:t>
            </a:r>
            <a:r>
              <a:rPr lang="uk-UA" sz="1500" dirty="0"/>
              <a:t>скасовано рішення державного реєстратора </a:t>
            </a:r>
            <a:r>
              <a:rPr lang="uk-UA" sz="1500" dirty="0" err="1"/>
              <a:t>Жовківської</a:t>
            </a:r>
            <a:r>
              <a:rPr lang="uk-UA" sz="1500" dirty="0"/>
              <a:t> сільської ради </a:t>
            </a:r>
            <a:r>
              <a:rPr lang="uk-UA" sz="1500" dirty="0" err="1"/>
              <a:t>Пустомитівського</a:t>
            </a:r>
            <a:r>
              <a:rPr lang="uk-UA" sz="1500" dirty="0"/>
              <a:t> району Львівської області </a:t>
            </a:r>
            <a:r>
              <a:rPr lang="uk-UA" sz="1500" dirty="0" err="1"/>
              <a:t>Павлишина</a:t>
            </a:r>
            <a:r>
              <a:rPr lang="uk-UA" sz="1500" dirty="0"/>
              <a:t> Назара-Павла Андрійовича від 24.05.2018 про державну реєстрацію права власності </a:t>
            </a:r>
            <a:r>
              <a:rPr lang="uk-UA" sz="1500" dirty="0" err="1"/>
              <a:t>Хміляра</a:t>
            </a:r>
            <a:r>
              <a:rPr lang="uk-UA" sz="1500" dirty="0"/>
              <a:t> А. Д. на кафе-бар, загальною площею 18,5 </a:t>
            </a:r>
            <a:r>
              <a:rPr lang="uk-UA" sz="1500" dirty="0" err="1"/>
              <a:t>кв.м</a:t>
            </a:r>
            <a:r>
              <a:rPr lang="uk-UA" sz="1500" dirty="0"/>
              <a:t>. на </a:t>
            </a:r>
            <a:r>
              <a:rPr lang="uk-UA" sz="1500" dirty="0" err="1"/>
              <a:t>пл</a:t>
            </a:r>
            <a:r>
              <a:rPr lang="uk-UA" sz="1500" dirty="0"/>
              <a:t>. </a:t>
            </a:r>
            <a:r>
              <a:rPr lang="uk-UA" sz="1500" dirty="0" err="1"/>
              <a:t>Петрушевича</a:t>
            </a:r>
            <a:r>
              <a:rPr lang="uk-UA" sz="1500" dirty="0"/>
              <a:t>, </a:t>
            </a:r>
            <a:r>
              <a:rPr lang="uk-UA" sz="1500" dirty="0" smtClean="0"/>
              <a:t>1 </a:t>
            </a:r>
            <a:r>
              <a:rPr lang="uk-UA" sz="1500" dirty="0"/>
              <a:t>з одночасним припиненням права приватної власності</a:t>
            </a:r>
            <a:r>
              <a:rPr lang="uk-UA" sz="1500" dirty="0" smtClean="0"/>
              <a:t>;  </a:t>
            </a:r>
            <a:r>
              <a:rPr lang="uk-UA" sz="1500" dirty="0"/>
              <a:t>визнано недійсним договір купівлі-продажу кафе-бару №1161, загальною площею 18,5 </a:t>
            </a:r>
            <a:r>
              <a:rPr lang="uk-UA" sz="1500" dirty="0" err="1"/>
              <a:t>кв.м</a:t>
            </a:r>
            <a:r>
              <a:rPr lang="uk-UA" sz="1500" dirty="0"/>
              <a:t>. на </a:t>
            </a:r>
            <a:r>
              <a:rPr lang="uk-UA" sz="1500" dirty="0" err="1"/>
              <a:t>пл</a:t>
            </a:r>
            <a:r>
              <a:rPr lang="uk-UA" sz="1500" dirty="0"/>
              <a:t>. </a:t>
            </a:r>
            <a:r>
              <a:rPr lang="uk-UA" sz="1500" dirty="0" err="1"/>
              <a:t>Петрушевича</a:t>
            </a:r>
            <a:r>
              <a:rPr lang="uk-UA" sz="1500" dirty="0"/>
              <a:t>, 1 , укладений 17.07.2018 між </a:t>
            </a:r>
            <a:r>
              <a:rPr lang="uk-UA" sz="1500" dirty="0" err="1"/>
              <a:t>Хміляром</a:t>
            </a:r>
            <a:r>
              <a:rPr lang="uk-UA" sz="1500" dirty="0"/>
              <a:t> А. Д. та </a:t>
            </a:r>
            <a:r>
              <a:rPr lang="uk-UA" sz="1500" dirty="0" err="1"/>
              <a:t>Повідайчиком</a:t>
            </a:r>
            <a:r>
              <a:rPr lang="uk-UA" sz="1500" dirty="0"/>
              <a:t> Д. І</a:t>
            </a:r>
            <a:r>
              <a:rPr lang="uk-UA" sz="1500" dirty="0" smtClean="0"/>
              <a:t>; скасовано </a:t>
            </a:r>
            <a:r>
              <a:rPr lang="uk-UA" sz="1500" dirty="0"/>
              <a:t>рішення приватного нотаріуса </a:t>
            </a:r>
            <a:r>
              <a:rPr lang="uk-UA" sz="1500" dirty="0" err="1"/>
              <a:t>Черник</a:t>
            </a:r>
            <a:r>
              <a:rPr lang="uk-UA" sz="1500" dirty="0"/>
              <a:t> Наталії Степанівни від 17.07.2018 індексний номер 42099855 про державну реєстрацію права власності </a:t>
            </a:r>
            <a:r>
              <a:rPr lang="uk-UA" sz="1500" dirty="0" err="1"/>
              <a:t>Повідайчика</a:t>
            </a:r>
            <a:r>
              <a:rPr lang="uk-UA" sz="1500" dirty="0"/>
              <a:t> Д. І. на кафе-бар загальною площею 18,5 </a:t>
            </a:r>
            <a:r>
              <a:rPr lang="uk-UA" sz="1500" dirty="0" err="1"/>
              <a:t>кв.м</a:t>
            </a:r>
            <a:r>
              <a:rPr lang="uk-UA" sz="1500" dirty="0"/>
              <a:t>. на </a:t>
            </a:r>
            <a:r>
              <a:rPr lang="uk-UA" sz="1500" dirty="0" err="1"/>
              <a:t>пл</a:t>
            </a:r>
            <a:r>
              <a:rPr lang="uk-UA" sz="1500" dirty="0"/>
              <a:t>. </a:t>
            </a:r>
            <a:r>
              <a:rPr lang="uk-UA" sz="1500" dirty="0" err="1"/>
              <a:t>Петрушевича</a:t>
            </a:r>
            <a:r>
              <a:rPr lang="uk-UA" sz="1500" dirty="0"/>
              <a:t>, 1 </a:t>
            </a:r>
            <a:r>
              <a:rPr lang="uk-UA" sz="1500" dirty="0" smtClean="0"/>
              <a:t>з </a:t>
            </a:r>
            <a:r>
              <a:rPr lang="uk-UA" sz="1500" dirty="0"/>
              <a:t>одночасним припиненням права приватної власності</a:t>
            </a:r>
            <a:r>
              <a:rPr lang="uk-UA" sz="1500" dirty="0" smtClean="0"/>
              <a:t>;  </a:t>
            </a:r>
            <a:r>
              <a:rPr lang="uk-UA" sz="1500" dirty="0"/>
              <a:t>визнано недійсним договір купівлі-продажу кафе-бару загальною площею 18,5 </a:t>
            </a:r>
            <a:r>
              <a:rPr lang="uk-UA" sz="1500" dirty="0" err="1"/>
              <a:t>кв.м</a:t>
            </a:r>
            <a:r>
              <a:rPr lang="uk-UA" sz="1500" dirty="0"/>
              <a:t>. на </a:t>
            </a:r>
            <a:r>
              <a:rPr lang="uk-UA" sz="1500" dirty="0" err="1"/>
              <a:t>пл</a:t>
            </a:r>
            <a:r>
              <a:rPr lang="uk-UA" sz="1500" dirty="0"/>
              <a:t>. </a:t>
            </a:r>
            <a:r>
              <a:rPr lang="uk-UA" sz="1500" dirty="0" err="1"/>
              <a:t>Петрушевича</a:t>
            </a:r>
            <a:r>
              <a:rPr lang="uk-UA" sz="1500" dirty="0"/>
              <a:t>, 1, укладений 18.10.2018 між </a:t>
            </a:r>
            <a:r>
              <a:rPr lang="uk-UA" sz="1500" dirty="0" err="1"/>
              <a:t>Повідайчиком</a:t>
            </a:r>
            <a:r>
              <a:rPr lang="uk-UA" sz="1500" dirty="0"/>
              <a:t> Д. І. та Погорільцем С. Л., посвідчений приватним нотаріусом </a:t>
            </a:r>
            <a:r>
              <a:rPr lang="uk-UA" sz="1500" dirty="0" err="1"/>
              <a:t>Мішаковою</a:t>
            </a:r>
            <a:r>
              <a:rPr lang="uk-UA" sz="1500" dirty="0"/>
              <a:t> С. Ф</a:t>
            </a:r>
            <a:r>
              <a:rPr lang="uk-UA" sz="1500" dirty="0" smtClean="0"/>
              <a:t>; </a:t>
            </a:r>
            <a:r>
              <a:rPr lang="uk-UA" sz="1500" dirty="0"/>
              <a:t>скасовано рішення приватного нотаріуса </a:t>
            </a:r>
            <a:r>
              <a:rPr lang="uk-UA" sz="1500" dirty="0" err="1"/>
              <a:t>Мішакової</a:t>
            </a:r>
            <a:r>
              <a:rPr lang="uk-UA" sz="1500" dirty="0"/>
              <a:t> С.Ф. від 18.10.2018 індексний номер 43562057 про державну реєстрацію права власності  </a:t>
            </a:r>
            <a:r>
              <a:rPr lang="uk-UA" sz="1500" dirty="0" smtClean="0"/>
              <a:t>Погорільця </a:t>
            </a:r>
            <a:r>
              <a:rPr lang="uk-UA" sz="1500" dirty="0"/>
              <a:t>С. Л. на кафе-бар загальною площею 18,5 </a:t>
            </a:r>
            <a:r>
              <a:rPr lang="uk-UA" sz="1500" dirty="0" err="1"/>
              <a:t>кв.м</a:t>
            </a:r>
            <a:r>
              <a:rPr lang="uk-UA" sz="1500" dirty="0"/>
              <a:t>. на </a:t>
            </a:r>
            <a:r>
              <a:rPr lang="uk-UA" sz="1500" dirty="0" err="1"/>
              <a:t>пл</a:t>
            </a:r>
            <a:r>
              <a:rPr lang="uk-UA" sz="1500" dirty="0"/>
              <a:t>. </a:t>
            </a:r>
            <a:r>
              <a:rPr lang="uk-UA" sz="1500" dirty="0" err="1"/>
              <a:t>Петрушевича</a:t>
            </a:r>
            <a:r>
              <a:rPr lang="uk-UA" sz="1500" dirty="0"/>
              <a:t>, </a:t>
            </a:r>
            <a:r>
              <a:rPr lang="uk-UA" sz="1500" dirty="0" smtClean="0"/>
              <a:t>1 </a:t>
            </a:r>
            <a:r>
              <a:rPr lang="uk-UA" sz="1500" dirty="0"/>
              <a:t>з одночасним припиненням права приватної власності</a:t>
            </a:r>
            <a:r>
              <a:rPr lang="uk-UA" sz="1500" dirty="0" smtClean="0"/>
              <a:t>; визнано </a:t>
            </a:r>
            <a:r>
              <a:rPr lang="uk-UA" sz="1500" dirty="0"/>
              <a:t>недійсним договір купівлі-продажу кафе-бару на </a:t>
            </a:r>
            <a:r>
              <a:rPr lang="uk-UA" sz="1500" dirty="0" err="1"/>
              <a:t>пл</a:t>
            </a:r>
            <a:r>
              <a:rPr lang="uk-UA" sz="1500" dirty="0"/>
              <a:t>. </a:t>
            </a:r>
            <a:r>
              <a:rPr lang="uk-UA" sz="1500" dirty="0" err="1"/>
              <a:t>Петрушевича</a:t>
            </a:r>
            <a:r>
              <a:rPr lang="uk-UA" sz="1500" dirty="0"/>
              <a:t>, 1 загальною площею 18,5 </a:t>
            </a:r>
            <a:r>
              <a:rPr lang="uk-UA" sz="1500" dirty="0" err="1"/>
              <a:t>кв.м</a:t>
            </a:r>
            <a:r>
              <a:rPr lang="uk-UA" sz="1500" dirty="0"/>
              <a:t>, укладений 25.01.2019 між Погорільцем С. Л. та Товариством з обмеженою відповідальністю «</a:t>
            </a:r>
            <a:r>
              <a:rPr lang="uk-UA" sz="1500" dirty="0" err="1"/>
              <a:t>Петрушевич</a:t>
            </a:r>
            <a:r>
              <a:rPr lang="uk-UA" sz="1500" dirty="0"/>
              <a:t> </a:t>
            </a:r>
            <a:r>
              <a:rPr lang="uk-UA" sz="1500" dirty="0" err="1"/>
              <a:t>Холл</a:t>
            </a:r>
            <a:r>
              <a:rPr lang="uk-UA" sz="1500" dirty="0"/>
              <a:t>», посвідчений приватним нотаріусом Грищенко </a:t>
            </a:r>
            <a:r>
              <a:rPr lang="uk-UA" sz="1500" dirty="0" smtClean="0"/>
              <a:t>Н.О; скасовано </a:t>
            </a:r>
            <a:r>
              <a:rPr lang="uk-UA" sz="1500" dirty="0"/>
              <a:t>рішення приватного нотаріуса Грищенко Наталії Олександрівни від 25.01.2019 про державну реєстрацію права власності </a:t>
            </a:r>
            <a:r>
              <a:rPr lang="uk-UA" sz="1500" dirty="0" err="1"/>
              <a:t>ТзОВ«Петрушевич</a:t>
            </a:r>
            <a:r>
              <a:rPr lang="uk-UA" sz="1500" dirty="0"/>
              <a:t> </a:t>
            </a:r>
            <a:r>
              <a:rPr lang="uk-UA" sz="1500" dirty="0" err="1"/>
              <a:t>Холл</a:t>
            </a:r>
            <a:r>
              <a:rPr lang="uk-UA" sz="1500" dirty="0"/>
              <a:t>» на кафе-бар загальною площею 18,5 </a:t>
            </a:r>
            <a:r>
              <a:rPr lang="uk-UA" sz="1500" dirty="0" err="1"/>
              <a:t>кв.м</a:t>
            </a:r>
            <a:r>
              <a:rPr lang="uk-UA" sz="1500" dirty="0"/>
              <a:t>. на </a:t>
            </a:r>
            <a:r>
              <a:rPr lang="uk-UA" sz="1500" dirty="0" err="1"/>
              <a:t>пл</a:t>
            </a:r>
            <a:r>
              <a:rPr lang="uk-UA" sz="1500" dirty="0"/>
              <a:t>. </a:t>
            </a:r>
            <a:r>
              <a:rPr lang="uk-UA" sz="1500" dirty="0" err="1"/>
              <a:t>Петрушевича</a:t>
            </a:r>
            <a:r>
              <a:rPr lang="uk-UA" sz="1500" dirty="0"/>
              <a:t>, 1 (реєстраційний номер об`єкта нерухомого майна 1560605346101</a:t>
            </a:r>
            <a:r>
              <a:rPr lang="uk-UA" sz="1500" dirty="0" smtClean="0"/>
              <a:t>). Верховний </a:t>
            </a:r>
            <a:r>
              <a:rPr lang="uk-UA" sz="1500" dirty="0"/>
              <a:t>Суд постановою від 28.06.2023 року задовільнив касаційну скаргу Львівської міської ради: скасував постанову Львівського апеляційного суду від 10.11.2022 та залишив в силі  рішення Личаківського районного суду м. Львова від 17.05.2022. В результаті реєстрація права власності на тимчасову споруду припинена в Державному реєстрі речових прав на нерухоме майно, а споруда демонтована</a:t>
            </a:r>
            <a:r>
              <a:rPr lang="uk-UA" sz="1500" dirty="0" smtClean="0"/>
              <a:t>.</a:t>
            </a:r>
            <a:endParaRPr lang="uk-UA" sz="1500" dirty="0"/>
          </a:p>
        </p:txBody>
      </p:sp>
    </p:spTree>
    <p:extLst>
      <p:ext uri="{BB962C8B-B14F-4D97-AF65-F5344CB8AC3E}">
        <p14:creationId xmlns:p14="http://schemas.microsoft.com/office/powerpoint/2010/main" val="4211158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1613140" y="690114"/>
            <a:ext cx="10578860" cy="5078313"/>
          </a:xfrm>
          <a:prstGeom prst="rect">
            <a:avLst/>
          </a:prstGeom>
          <a:solidFill>
            <a:schemeClr val="bg1"/>
          </a:solidFill>
        </p:spPr>
        <p:txBody>
          <a:bodyPr wrap="square" rtlCol="0">
            <a:spAutoFit/>
          </a:bodyPr>
          <a:lstStyle/>
          <a:p>
            <a:pPr marL="285750" indent="-285750" algn="just">
              <a:buFont typeface="Wingdings" panose="05000000000000000000" pitchFamily="2" charset="2"/>
              <a:buChar char="Ø"/>
            </a:pPr>
            <a:r>
              <a:rPr lang="uk-UA" dirty="0"/>
              <a:t>В ході виконання своїх повноважень, юридичним департаментом Львівської міської ради встановлено факти реєстрації права власності на тимчасові споруди як на об’єкти нерухомого майна з внесенням відповідних записів до Державного реєстру речових прав. </a:t>
            </a:r>
            <a:r>
              <a:rPr lang="uk-UA" dirty="0" smtClean="0"/>
              <a:t> За </a:t>
            </a:r>
            <a:r>
              <a:rPr lang="uk-UA" dirty="0"/>
              <a:t>вказаними обставинами працівниками юридичного департаменту вчиняються дії претензійно-позовного характеру для відновлення прав Львівської міської територіальної </a:t>
            </a:r>
            <a:r>
              <a:rPr lang="uk-UA" dirty="0" smtClean="0"/>
              <a:t>громади. Зокрема</a:t>
            </a:r>
            <a:r>
              <a:rPr lang="uk-UA" dirty="0"/>
              <a:t>, ведеться претензійна робота про скасування державної реєстрації права власності на 138 об’єкти та звільнення земельних ділянок комунальної власності.</a:t>
            </a:r>
          </a:p>
          <a:p>
            <a:pPr algn="just"/>
            <a:r>
              <a:rPr lang="uk-UA" dirty="0"/>
              <a:t>У провадженні Львівського окружного адміністративного перебувала справа за позовом Керівника Галицької окружної прокуратури м. Львова в інтересах держави в особі Державної інспекції архітектури та містобудування до виконавчого комітету Львівської міської ради про визнання протиправним та скасування рішення виконавчого комітету від 11.10.2019 р. № 695 «Про затвердження містобудівних умов та обмежень для проектування об’єкта будівництва на будівництво ТзОВ «</a:t>
            </a:r>
            <a:r>
              <a:rPr lang="uk-UA" dirty="0" err="1"/>
              <a:t>Замарстинів</a:t>
            </a:r>
            <a:r>
              <a:rPr lang="uk-UA" dirty="0"/>
              <a:t> 40» багатофункціонального комплексу громадського, житлового та комерційного призначення на вул. </a:t>
            </a:r>
            <a:r>
              <a:rPr lang="uk-UA" dirty="0" err="1"/>
              <a:t>Замарстинівській</a:t>
            </a:r>
            <a:r>
              <a:rPr lang="uk-UA" dirty="0"/>
              <a:t>, 40». </a:t>
            </a:r>
          </a:p>
          <a:p>
            <a:pPr algn="just"/>
            <a:r>
              <a:rPr lang="uk-UA" dirty="0"/>
              <a:t>Ухвалою суду від 29.08.2022 р. із врахуванням клопотання представника виконкому та третьої особи (ТОВ «</a:t>
            </a:r>
            <a:r>
              <a:rPr lang="uk-UA" dirty="0" err="1"/>
              <a:t>Замарстинів</a:t>
            </a:r>
            <a:r>
              <a:rPr lang="uk-UA" dirty="0"/>
              <a:t> 40») позов залишено без розгляду. Однак, прокуратурою подано апеляційну і в подальшому – касаційну скаргу.  21.09.2023 Верховним Судом ухвали судів попередніх інстанцій залишено без змін, тобто, позов прокуратури по суті не розглядатиметься. </a:t>
            </a:r>
          </a:p>
        </p:txBody>
      </p:sp>
    </p:spTree>
    <p:extLst>
      <p:ext uri="{BB962C8B-B14F-4D97-AF65-F5344CB8AC3E}">
        <p14:creationId xmlns:p14="http://schemas.microsoft.com/office/powerpoint/2010/main" val="1547164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8916" cy="6858000"/>
          </a:xfrm>
          <a:prstGeom prst="rect">
            <a:avLst/>
          </a:prstGeom>
        </p:spPr>
      </p:pic>
      <p:graphicFrame>
        <p:nvGraphicFramePr>
          <p:cNvPr id="16" name="Объект 5"/>
          <p:cNvGraphicFramePr>
            <a:graphicFrameLocks noGrp="1"/>
          </p:cNvGraphicFramePr>
          <p:nvPr>
            <p:ph idx="1"/>
            <p:extLst>
              <p:ext uri="{D42A27DB-BD31-4B8C-83A1-F6EECF244321}">
                <p14:modId xmlns:p14="http://schemas.microsoft.com/office/powerpoint/2010/main" val="146221926"/>
              </p:ext>
            </p:extLst>
          </p:nvPr>
        </p:nvGraphicFramePr>
        <p:xfrm>
          <a:off x="1367247" y="522514"/>
          <a:ext cx="10821670" cy="6035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Прямоугольник 4"/>
          <p:cNvSpPr/>
          <p:nvPr/>
        </p:nvSpPr>
        <p:spPr>
          <a:xfrm>
            <a:off x="2429578" y="0"/>
            <a:ext cx="8397748" cy="646331"/>
          </a:xfrm>
          <a:prstGeom prst="rect">
            <a:avLst/>
          </a:prstGeom>
        </p:spPr>
        <p:txBody>
          <a:bodyPr wrap="none">
            <a:spAutoFit/>
          </a:bodyPr>
          <a:lstStyle/>
          <a:p>
            <a:pPr algn="ctr"/>
            <a:r>
              <a:rPr lang="uk-UA" sz="3600" b="1" dirty="0">
                <a:solidFill>
                  <a:schemeClr val="tx2"/>
                </a:solidFill>
                <a:latin typeface="Arial" panose="020B0604020202020204" pitchFamily="34" charset="0"/>
                <a:cs typeface="Arial" panose="020B0604020202020204" pitchFamily="34" charset="0"/>
              </a:rPr>
              <a:t>Видатки </a:t>
            </a:r>
            <a:r>
              <a:rPr lang="uk-UA" sz="3600" b="1" dirty="0" smtClean="0">
                <a:solidFill>
                  <a:schemeClr val="tx2"/>
                </a:solidFill>
                <a:latin typeface="Arial" panose="020B0604020202020204" pitchFamily="34" charset="0"/>
                <a:cs typeface="Arial" panose="020B0604020202020204" pitchFamily="34" charset="0"/>
              </a:rPr>
              <a:t>юридичного департаменту</a:t>
            </a:r>
            <a:endParaRPr lang="uk-UA" sz="3600" dirty="0">
              <a:solidFill>
                <a:schemeClr val="tx2"/>
              </a:solidFill>
            </a:endParaRPr>
          </a:p>
        </p:txBody>
      </p:sp>
    </p:spTree>
    <p:extLst>
      <p:ext uri="{BB962C8B-B14F-4D97-AF65-F5344CB8AC3E}">
        <p14:creationId xmlns:p14="http://schemas.microsoft.com/office/powerpoint/2010/main" val="1125459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764"/>
          <a:stretch/>
        </p:blipFill>
        <p:spPr>
          <a:xfrm>
            <a:off x="10510" y="0"/>
            <a:ext cx="12181490" cy="6861670"/>
          </a:xfrm>
          <a:prstGeom prst="rect">
            <a:avLst/>
          </a:prstGeom>
        </p:spPr>
      </p:pic>
      <p:grpSp>
        <p:nvGrpSpPr>
          <p:cNvPr id="7" name="Группа 10"/>
          <p:cNvGrpSpPr/>
          <p:nvPr/>
        </p:nvGrpSpPr>
        <p:grpSpPr>
          <a:xfrm>
            <a:off x="1863241" y="1249735"/>
            <a:ext cx="8294288" cy="1396767"/>
            <a:chOff x="2524916" y="2733338"/>
            <a:chExt cx="5487447" cy="137428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4916" y="2930272"/>
              <a:ext cx="1655067" cy="1177346"/>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7296" y="2733338"/>
              <a:ext cx="1655067" cy="1147425"/>
            </a:xfrm>
            <a:prstGeom prst="rect">
              <a:avLst/>
            </a:prstGeom>
          </p:spPr>
        </p:pic>
      </p:grpSp>
      <p:sp>
        <p:nvSpPr>
          <p:cNvPr id="2" name="Прямоугольник 1"/>
          <p:cNvSpPr/>
          <p:nvPr/>
        </p:nvSpPr>
        <p:spPr>
          <a:xfrm>
            <a:off x="-81830" y="2869373"/>
            <a:ext cx="675336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uk-UA" sz="2000" b="1" i="0" u="none" strike="noStrike" kern="1200" cap="none" spc="0" normalizeH="0" baseline="0" noProof="0" dirty="0" smtClean="0">
                <a:ln>
                  <a:noFill/>
                </a:ln>
                <a:solidFill>
                  <a:schemeClr val="accent1">
                    <a:lumMod val="50000"/>
                  </a:schemeClr>
                </a:solidFill>
                <a:effectLst/>
                <a:uLnTx/>
                <a:uFillTx/>
                <a:latin typeface="Calibri"/>
                <a:ea typeface="+mn-ea"/>
                <a:cs typeface="+mn-cs"/>
              </a:rPr>
              <a:t>Кількість наданих адміністративних послуг з державної реєстрації фізичних осіб-підприємців</a:t>
            </a:r>
            <a:endParaRPr kumimoji="0" lang="uk-UA" sz="2000" b="1" i="0" u="none" strike="noStrike" kern="1200" cap="none" spc="0" normalizeH="0" baseline="0" noProof="0" dirty="0">
              <a:ln>
                <a:noFill/>
              </a:ln>
              <a:solidFill>
                <a:schemeClr val="accent1">
                  <a:lumMod val="50000"/>
                </a:schemeClr>
              </a:solidFill>
              <a:effectLst/>
              <a:uLnTx/>
              <a:uFillTx/>
              <a:latin typeface="Calibri"/>
              <a:ea typeface="+mn-ea"/>
              <a:cs typeface="+mn-cs"/>
            </a:endParaRPr>
          </a:p>
        </p:txBody>
      </p:sp>
      <p:sp>
        <p:nvSpPr>
          <p:cNvPr id="9" name="Прямоугольник 8"/>
          <p:cNvSpPr/>
          <p:nvPr/>
        </p:nvSpPr>
        <p:spPr>
          <a:xfrm>
            <a:off x="1114032" y="576513"/>
            <a:ext cx="420029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a:ln>
                  <a:noFill/>
                </a:ln>
                <a:solidFill>
                  <a:prstClr val="black"/>
                </a:solidFill>
                <a:effectLst/>
                <a:uLnTx/>
                <a:uFillTx/>
                <a:latin typeface="Calibri"/>
              </a:rPr>
              <a:t>Державна реєстрація </a:t>
            </a:r>
            <a:r>
              <a:rPr lang="uk-UA" b="1" dirty="0" smtClean="0">
                <a:solidFill>
                  <a:schemeClr val="accent1"/>
                </a:solidFill>
                <a:latin typeface="Calibri"/>
              </a:rPr>
              <a:t>2643</a:t>
            </a:r>
            <a:endParaRPr kumimoji="0" lang="uk-UA" b="1" i="0" u="none" strike="noStrike" kern="1200" cap="none" spc="0" normalizeH="0" baseline="0" noProof="0" dirty="0" smtClean="0">
              <a:ln>
                <a:noFill/>
              </a:ln>
              <a:solidFill>
                <a:schemeClr val="accent1"/>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prstClr val="black"/>
                </a:solidFill>
                <a:effectLst/>
                <a:uLnTx/>
                <a:uFillTx/>
                <a:latin typeface="Calibri"/>
              </a:rPr>
              <a:t>Державна </a:t>
            </a:r>
            <a:r>
              <a:rPr kumimoji="0" lang="uk-UA" b="0" i="0" u="none" strike="noStrike" kern="1200" cap="none" spc="0" normalizeH="0" baseline="0" noProof="0" dirty="0">
                <a:ln>
                  <a:noFill/>
                </a:ln>
                <a:solidFill>
                  <a:prstClr val="black"/>
                </a:solidFill>
                <a:effectLst/>
                <a:uLnTx/>
                <a:uFillTx/>
                <a:latin typeface="Calibri"/>
              </a:rPr>
              <a:t>реєстрація змін </a:t>
            </a:r>
            <a:r>
              <a:rPr lang="uk-UA" b="1" dirty="0" smtClean="0">
                <a:solidFill>
                  <a:schemeClr val="accent1"/>
                </a:solidFill>
                <a:latin typeface="Calibri"/>
              </a:rPr>
              <a:t>1892</a:t>
            </a:r>
            <a:endParaRPr kumimoji="0" lang="uk-UA" b="1" i="0" u="none" strike="noStrike" kern="1200" cap="none" spc="0" normalizeH="0" baseline="0" noProof="0" dirty="0" smtClean="0">
              <a:ln>
                <a:noFill/>
              </a:ln>
              <a:solidFill>
                <a:schemeClr val="accent1"/>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prstClr val="black"/>
                </a:solidFill>
                <a:effectLst/>
                <a:uLnTx/>
                <a:uFillTx/>
                <a:latin typeface="Calibri"/>
              </a:rPr>
              <a:t>Державна </a:t>
            </a:r>
            <a:r>
              <a:rPr kumimoji="0" lang="uk-UA" b="0" i="0" u="none" strike="noStrike" kern="1200" cap="none" spc="0" normalizeH="0" baseline="0" noProof="0" dirty="0">
                <a:ln>
                  <a:noFill/>
                </a:ln>
                <a:solidFill>
                  <a:prstClr val="black"/>
                </a:solidFill>
                <a:effectLst/>
                <a:uLnTx/>
                <a:uFillTx/>
                <a:latin typeface="Calibri"/>
              </a:rPr>
              <a:t>реєстрація припинення </a:t>
            </a:r>
            <a:r>
              <a:rPr lang="uk-UA" b="1" dirty="0" smtClean="0">
                <a:solidFill>
                  <a:schemeClr val="accent1"/>
                </a:solidFill>
                <a:latin typeface="Calibri"/>
              </a:rPr>
              <a:t>1456</a:t>
            </a:r>
            <a:endParaRPr kumimoji="0" lang="uk-UA" b="1" i="0" u="none" strike="noStrike" kern="1200" cap="none" spc="0" normalizeH="0" baseline="0" noProof="0" dirty="0">
              <a:ln>
                <a:noFill/>
              </a:ln>
              <a:solidFill>
                <a:schemeClr val="accent1"/>
              </a:solidFill>
              <a:effectLst/>
              <a:uLnTx/>
              <a:uFillTx/>
              <a:latin typeface="Calibri"/>
            </a:endParaRPr>
          </a:p>
        </p:txBody>
      </p:sp>
      <p:sp>
        <p:nvSpPr>
          <p:cNvPr id="26" name="Прямоугольник 25"/>
          <p:cNvSpPr/>
          <p:nvPr/>
        </p:nvSpPr>
        <p:spPr>
          <a:xfrm>
            <a:off x="7135461" y="2463620"/>
            <a:ext cx="393313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a:ln>
                  <a:noFill/>
                </a:ln>
                <a:solidFill>
                  <a:prstClr val="black"/>
                </a:solidFill>
                <a:effectLst/>
                <a:uLnTx/>
                <a:uFillTx/>
                <a:latin typeface="Calibri"/>
              </a:rPr>
              <a:t>Державна реєстрація </a:t>
            </a:r>
            <a:r>
              <a:rPr lang="uk-UA" b="1" dirty="0" smtClean="0">
                <a:solidFill>
                  <a:srgbClr val="5B9BD5"/>
                </a:solidFill>
                <a:latin typeface="Calibri"/>
              </a:rPr>
              <a:t>472</a:t>
            </a:r>
            <a:endParaRPr kumimoji="0" lang="uk-UA" b="1" i="0" u="none" strike="noStrike" kern="1200" cap="none" spc="0" normalizeH="0" baseline="0" noProof="0" dirty="0">
              <a:ln>
                <a:noFill/>
              </a:ln>
              <a:solidFill>
                <a:srgbClr val="5B9BD5"/>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a:ln>
                  <a:noFill/>
                </a:ln>
                <a:solidFill>
                  <a:prstClr val="black"/>
                </a:solidFill>
                <a:effectLst/>
                <a:uLnTx/>
                <a:uFillTx/>
                <a:latin typeface="Calibri"/>
              </a:rPr>
              <a:t>Державна реєстрація змін </a:t>
            </a:r>
            <a:r>
              <a:rPr kumimoji="0" lang="uk-UA" b="1" i="0" u="none" strike="noStrike" kern="1200" cap="none" spc="0" normalizeH="0" baseline="0" noProof="0" dirty="0" smtClean="0">
                <a:ln>
                  <a:noFill/>
                </a:ln>
                <a:solidFill>
                  <a:srgbClr val="5B9BD5"/>
                </a:solidFill>
                <a:effectLst/>
                <a:uLnTx/>
                <a:uFillTx/>
                <a:latin typeface="Calibri"/>
              </a:rPr>
              <a:t>2832</a:t>
            </a:r>
            <a:endParaRPr kumimoji="0" lang="uk-UA" b="1" i="0" u="none" strike="noStrike" kern="1200" cap="none" spc="0" normalizeH="0" baseline="0" noProof="0" dirty="0">
              <a:ln>
                <a:noFill/>
              </a:ln>
              <a:solidFill>
                <a:srgbClr val="5B9BD5"/>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a:ln>
                  <a:noFill/>
                </a:ln>
                <a:solidFill>
                  <a:prstClr val="black"/>
                </a:solidFill>
                <a:effectLst/>
                <a:uLnTx/>
                <a:uFillTx/>
                <a:latin typeface="Calibri"/>
              </a:rPr>
              <a:t>Державна реєстрація припинення </a:t>
            </a:r>
            <a:r>
              <a:rPr lang="uk-UA" b="1" dirty="0" smtClean="0">
                <a:solidFill>
                  <a:srgbClr val="5B9BD5"/>
                </a:solidFill>
                <a:latin typeface="Calibri"/>
              </a:rPr>
              <a:t>193</a:t>
            </a:r>
            <a:endParaRPr kumimoji="0" lang="uk-UA" b="1" i="0" u="none" strike="noStrike" kern="1200" cap="none" spc="0" normalizeH="0" baseline="0" noProof="0" dirty="0">
              <a:ln>
                <a:noFill/>
              </a:ln>
              <a:solidFill>
                <a:srgbClr val="5B9BD5"/>
              </a:solidFill>
              <a:effectLst/>
              <a:uLnTx/>
              <a:uFillTx/>
              <a:latin typeface="Calibri"/>
            </a:endParaRPr>
          </a:p>
        </p:txBody>
      </p:sp>
      <p:sp>
        <p:nvSpPr>
          <p:cNvPr id="11" name="Прямокутник 10"/>
          <p:cNvSpPr/>
          <p:nvPr/>
        </p:nvSpPr>
        <p:spPr>
          <a:xfrm>
            <a:off x="5859856" y="266453"/>
            <a:ext cx="6096000" cy="707886"/>
          </a:xfrm>
          <a:prstGeom prst="rect">
            <a:avLst/>
          </a:prstGeom>
        </p:spPr>
        <p:txBody>
          <a:bodyPr>
            <a:spAutoFit/>
          </a:bodyPr>
          <a:lstStyle/>
          <a:p>
            <a:pPr lvl="0" algn="ctr">
              <a:defRPr sz="1862" b="0" i="0" u="none" strike="noStrike" kern="1200" spc="0" baseline="0">
                <a:solidFill>
                  <a:srgbClr val="000000">
                    <a:lumMod val="65000"/>
                    <a:lumOff val="35000"/>
                  </a:srgbClr>
                </a:solidFill>
                <a:latin typeface="+mn-lt"/>
                <a:ea typeface="+mn-ea"/>
                <a:cs typeface="+mn-cs"/>
              </a:defRPr>
            </a:pPr>
            <a:r>
              <a:rPr lang="uk-UA" sz="2000" b="1" dirty="0">
                <a:solidFill>
                  <a:schemeClr val="accent1">
                    <a:lumMod val="50000"/>
                  </a:schemeClr>
                </a:solidFill>
              </a:rPr>
              <a:t>Кількість наданих адміністративних послуг з державної реєстрації юридичних осіб</a:t>
            </a: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484" y="4698918"/>
            <a:ext cx="2864696" cy="1611392"/>
          </a:xfrm>
          <a:prstGeom prst="rect">
            <a:avLst/>
          </a:prstGeom>
        </p:spPr>
      </p:pic>
      <p:sp>
        <p:nvSpPr>
          <p:cNvPr id="3" name="Прямокутник 2"/>
          <p:cNvSpPr/>
          <p:nvPr/>
        </p:nvSpPr>
        <p:spPr>
          <a:xfrm>
            <a:off x="3010387" y="4318212"/>
            <a:ext cx="9113682" cy="707886"/>
          </a:xfrm>
          <a:prstGeom prst="rect">
            <a:avLst/>
          </a:prstGeom>
        </p:spPr>
        <p:txBody>
          <a:bodyPr wrap="square">
            <a:spAutoFit/>
          </a:bodyPr>
          <a:lstStyle/>
          <a:p>
            <a:pPr lvl="0" algn="ctr">
              <a:defRPr/>
            </a:pPr>
            <a:r>
              <a:rPr lang="uk-UA" sz="2000" b="1" dirty="0">
                <a:solidFill>
                  <a:schemeClr val="accent1">
                    <a:lumMod val="50000"/>
                  </a:schemeClr>
                </a:solidFill>
              </a:rPr>
              <a:t>Кількість наданих адміністративних послуг з державної реєстрації фізичних осіб-підприємців та юридичних осіб через Портал Дія</a:t>
            </a:r>
          </a:p>
        </p:txBody>
      </p:sp>
      <p:sp>
        <p:nvSpPr>
          <p:cNvPr id="8" name="Прямокутник 7"/>
          <p:cNvSpPr/>
          <p:nvPr/>
        </p:nvSpPr>
        <p:spPr>
          <a:xfrm>
            <a:off x="4061529" y="5069640"/>
            <a:ext cx="6096000" cy="1200329"/>
          </a:xfrm>
          <a:prstGeom prst="rect">
            <a:avLst/>
          </a:prstGeom>
        </p:spPr>
        <p:txBody>
          <a:bodyPr>
            <a:spAutoFit/>
          </a:bodyPr>
          <a:lstStyle/>
          <a:p>
            <a:pPr lvl="0">
              <a:defRPr/>
            </a:pPr>
            <a:r>
              <a:rPr lang="uk-UA" dirty="0">
                <a:solidFill>
                  <a:prstClr val="black"/>
                </a:solidFill>
              </a:rPr>
              <a:t>Державна реєстрація змін до відомостей про </a:t>
            </a:r>
            <a:r>
              <a:rPr lang="uk-UA" dirty="0" smtClean="0">
                <a:solidFill>
                  <a:prstClr val="black"/>
                </a:solidFill>
              </a:rPr>
              <a:t>ФОП </a:t>
            </a:r>
            <a:r>
              <a:rPr lang="uk-UA" b="1" dirty="0" smtClean="0">
                <a:solidFill>
                  <a:srgbClr val="5B9BD5"/>
                </a:solidFill>
              </a:rPr>
              <a:t>4978</a:t>
            </a:r>
            <a:r>
              <a:rPr lang="uk-UA" dirty="0" smtClean="0">
                <a:solidFill>
                  <a:prstClr val="black"/>
                </a:solidFill>
              </a:rPr>
              <a:t> </a:t>
            </a:r>
            <a:endParaRPr lang="uk-UA" dirty="0">
              <a:solidFill>
                <a:prstClr val="black"/>
              </a:solidFill>
            </a:endParaRPr>
          </a:p>
          <a:p>
            <a:pPr lvl="0">
              <a:defRPr/>
            </a:pPr>
            <a:r>
              <a:rPr lang="uk-UA" dirty="0">
                <a:solidFill>
                  <a:prstClr val="black"/>
                </a:solidFill>
              </a:rPr>
              <a:t>Припинення ФОП  </a:t>
            </a:r>
            <a:r>
              <a:rPr lang="uk-UA" b="1" dirty="0">
                <a:solidFill>
                  <a:srgbClr val="5B9BD5"/>
                </a:solidFill>
              </a:rPr>
              <a:t>1537</a:t>
            </a:r>
          </a:p>
          <a:p>
            <a:pPr lvl="0">
              <a:defRPr/>
            </a:pPr>
            <a:endParaRPr lang="uk-UA" dirty="0">
              <a:solidFill>
                <a:srgbClr val="5B9BD5"/>
              </a:solidFill>
            </a:endParaRPr>
          </a:p>
          <a:p>
            <a:pPr lvl="0">
              <a:defRPr/>
            </a:pPr>
            <a:r>
              <a:rPr lang="uk-UA" dirty="0" smtClean="0">
                <a:solidFill>
                  <a:prstClr val="black"/>
                </a:solidFill>
              </a:rPr>
              <a:t>Державна </a:t>
            </a:r>
            <a:r>
              <a:rPr lang="uk-UA" dirty="0">
                <a:solidFill>
                  <a:prstClr val="black"/>
                </a:solidFill>
              </a:rPr>
              <a:t>реєстрація </a:t>
            </a:r>
            <a:r>
              <a:rPr lang="uk-UA" dirty="0" smtClean="0">
                <a:solidFill>
                  <a:prstClr val="black"/>
                </a:solidFill>
              </a:rPr>
              <a:t>юридичних осіб </a:t>
            </a:r>
            <a:r>
              <a:rPr lang="uk-UA" b="1" dirty="0">
                <a:solidFill>
                  <a:srgbClr val="5B9BD5"/>
                </a:solidFill>
              </a:rPr>
              <a:t>94</a:t>
            </a:r>
          </a:p>
        </p:txBody>
      </p:sp>
      <p:cxnSp>
        <p:nvCxnSpPr>
          <p:cNvPr id="15" name="Прямая со стрелкой 19"/>
          <p:cNvCxnSpPr/>
          <p:nvPr/>
        </p:nvCxnSpPr>
        <p:spPr>
          <a:xfrm flipV="1">
            <a:off x="3439697" y="5362570"/>
            <a:ext cx="396315" cy="142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20"/>
          <p:cNvCxnSpPr/>
          <p:nvPr/>
        </p:nvCxnSpPr>
        <p:spPr>
          <a:xfrm>
            <a:off x="3443451" y="5841086"/>
            <a:ext cx="404923" cy="147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582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764"/>
          <a:stretch/>
        </p:blipFill>
        <p:spPr>
          <a:xfrm>
            <a:off x="0" y="0"/>
            <a:ext cx="12181490" cy="6861670"/>
          </a:xfrm>
          <a:prstGeom prst="rect">
            <a:avLst/>
          </a:prstGeom>
        </p:spPr>
      </p:pic>
      <p:sp>
        <p:nvSpPr>
          <p:cNvPr id="2" name="Прямоугольник 1"/>
          <p:cNvSpPr/>
          <p:nvPr/>
        </p:nvSpPr>
        <p:spPr>
          <a:xfrm>
            <a:off x="68574" y="392413"/>
            <a:ext cx="1208749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uk-UA" sz="2400" b="1" i="0" u="none" strike="noStrike" kern="1200" cap="none" spc="0" normalizeH="0" baseline="0" noProof="0" dirty="0" smtClean="0">
                <a:ln>
                  <a:noFill/>
                </a:ln>
                <a:solidFill>
                  <a:srgbClr val="44546A"/>
                </a:solidFill>
                <a:effectLst/>
                <a:uLnTx/>
                <a:uFillTx/>
                <a:latin typeface="Calibri"/>
                <a:ea typeface="+mn-ea"/>
                <a:cs typeface="+mn-cs"/>
              </a:rPr>
              <a:t>Кількість наданих адміністративних послуг з державної реєстрації речових прав на нерухоме майно та їх обтяжень</a:t>
            </a:r>
            <a:endParaRPr kumimoji="0" lang="uk-UA" sz="2400" b="1" i="0" u="none" strike="noStrike" kern="1200" cap="none" spc="0" normalizeH="0" baseline="0" noProof="0" dirty="0">
              <a:ln>
                <a:noFill/>
              </a:ln>
              <a:solidFill>
                <a:srgbClr val="44546A"/>
              </a:solidFill>
              <a:effectLst/>
              <a:uLnTx/>
              <a:uFillTx/>
              <a:latin typeface="Calibri"/>
              <a:ea typeface="+mn-ea"/>
              <a:cs typeface="+mn-cs"/>
            </a:endParaRPr>
          </a:p>
        </p:txBody>
      </p:sp>
      <p:sp>
        <p:nvSpPr>
          <p:cNvPr id="3" name="TextBox 2"/>
          <p:cNvSpPr txBox="1"/>
          <p:nvPr/>
        </p:nvSpPr>
        <p:spPr>
          <a:xfrm>
            <a:off x="68574" y="3742117"/>
            <a:ext cx="481584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prstClr val="black"/>
                </a:solidFill>
                <a:effectLst/>
                <a:uLnTx/>
                <a:uFillTx/>
              </a:rPr>
              <a:t>Державна реєстрація права власності</a:t>
            </a:r>
            <a:r>
              <a:rPr kumimoji="0" lang="uk-UA" b="0" i="0" u="none" strike="noStrike" kern="1200" cap="none" spc="0" normalizeH="0" baseline="0" noProof="0" dirty="0">
                <a:ln>
                  <a:noFill/>
                </a:ln>
                <a:solidFill>
                  <a:srgbClr val="5B9BD5"/>
                </a:solidFill>
                <a:effectLst/>
                <a:uLnTx/>
                <a:uFillTx/>
              </a:rPr>
              <a:t> </a:t>
            </a:r>
            <a:r>
              <a:rPr kumimoji="0" lang="uk-UA" b="1" i="0" u="none" strike="noStrike" kern="1200" cap="none" spc="0" normalizeH="0" baseline="0" noProof="0" dirty="0" smtClean="0">
                <a:ln>
                  <a:noFill/>
                </a:ln>
                <a:solidFill>
                  <a:srgbClr val="5B9BD5"/>
                </a:solidFill>
                <a:effectLst/>
                <a:uLnTx/>
                <a:uFillTx/>
              </a:rPr>
              <a:t>11467</a:t>
            </a:r>
          </a:p>
          <a:p>
            <a:pPr marL="0" marR="0" lvl="0" indent="0" algn="l" defTabSz="914400" rtl="0" eaLnBrk="1" fontAlgn="auto" latinLnBrk="0" hangingPunct="1">
              <a:lnSpc>
                <a:spcPct val="100000"/>
              </a:lnSpc>
              <a:spcBef>
                <a:spcPts val="0"/>
              </a:spcBef>
              <a:spcAft>
                <a:spcPts val="0"/>
              </a:spcAft>
              <a:buClrTx/>
              <a:buSzTx/>
              <a:buFontTx/>
              <a:buNone/>
              <a:tabLst/>
              <a:defRPr/>
            </a:pPr>
            <a:r>
              <a:rPr lang="uk-UA" dirty="0" smtClean="0">
                <a:solidFill>
                  <a:prstClr val="black"/>
                </a:solidFill>
              </a:rPr>
              <a:t>Внесення </a:t>
            </a:r>
            <a:r>
              <a:rPr lang="uk-UA" dirty="0">
                <a:solidFill>
                  <a:prstClr val="black"/>
                </a:solidFill>
              </a:rPr>
              <a:t>змін до права власності </a:t>
            </a:r>
            <a:r>
              <a:rPr lang="uk-UA" b="1" dirty="0" smtClean="0">
                <a:solidFill>
                  <a:schemeClr val="accent1"/>
                </a:solidFill>
              </a:rPr>
              <a:t>315</a:t>
            </a:r>
            <a:endParaRPr lang="uk-UA" b="1" dirty="0">
              <a:solidFill>
                <a:schemeClr val="accent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5B9BD5"/>
              </a:solidFill>
              <a:effectLst/>
              <a:uLnTx/>
              <a:uFillTx/>
              <a:latin typeface="Calibri"/>
              <a:ea typeface="+mn-ea"/>
              <a:cs typeface="+mn-cs"/>
            </a:endParaRPr>
          </a:p>
        </p:txBody>
      </p:sp>
      <p:sp>
        <p:nvSpPr>
          <p:cNvPr id="9" name="Прямоугольник 8"/>
          <p:cNvSpPr/>
          <p:nvPr/>
        </p:nvSpPr>
        <p:spPr>
          <a:xfrm>
            <a:off x="2086907" y="2271063"/>
            <a:ext cx="489804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44546A"/>
              </a:solidFill>
              <a:effectLst/>
              <a:uLnTx/>
              <a:uFillTx/>
              <a:latin typeface="Calibri"/>
              <a:ea typeface="+mn-ea"/>
              <a:cs typeface="+mn-cs"/>
            </a:endParaRPr>
          </a:p>
        </p:txBody>
      </p:sp>
      <p:sp>
        <p:nvSpPr>
          <p:cNvPr id="27" name="Прямоугольник 26"/>
          <p:cNvSpPr/>
          <p:nvPr/>
        </p:nvSpPr>
        <p:spPr>
          <a:xfrm>
            <a:off x="4771938" y="3792690"/>
            <a:ext cx="6096000" cy="113877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prstClr val="black"/>
                </a:solidFill>
                <a:effectLst/>
                <a:uLnTx/>
                <a:uFillTx/>
                <a:latin typeface="Calibri"/>
              </a:rPr>
              <a:t>Реєстрація </a:t>
            </a:r>
            <a:r>
              <a:rPr kumimoji="0" lang="uk-UA" b="0" i="0" u="none" strike="noStrike" kern="1200" cap="none" spc="0" normalizeH="0" baseline="0" noProof="0" dirty="0">
                <a:ln>
                  <a:noFill/>
                </a:ln>
                <a:solidFill>
                  <a:prstClr val="black"/>
                </a:solidFill>
                <a:effectLst/>
                <a:uLnTx/>
                <a:uFillTx/>
                <a:latin typeface="Calibri"/>
              </a:rPr>
              <a:t>(виникнення, припинення) </a:t>
            </a:r>
            <a:r>
              <a:rPr kumimoji="0" lang="uk-UA" b="0" i="0" u="none" strike="noStrike" kern="1200" cap="none" spc="0" normalizeH="0" baseline="0" noProof="0" dirty="0" smtClean="0">
                <a:ln>
                  <a:noFill/>
                </a:ln>
                <a:solidFill>
                  <a:prstClr val="black"/>
                </a:solidFill>
                <a:effectLst/>
                <a:uLnTx/>
                <a:uFillTx/>
                <a:latin typeface="Calibri"/>
              </a:rPr>
              <a:t>обтяжень </a:t>
            </a:r>
            <a:r>
              <a:rPr lang="uk-UA" b="1" dirty="0" smtClean="0">
                <a:solidFill>
                  <a:schemeClr val="accent1"/>
                </a:solidFill>
                <a:latin typeface="Calibri"/>
              </a:rPr>
              <a:t>928</a:t>
            </a:r>
            <a:endParaRPr kumimoji="0" lang="uk-UA" b="1" i="0" u="none" strike="noStrike" kern="1200" cap="none" spc="0" normalizeH="0" baseline="0" noProof="0" dirty="0">
              <a:ln>
                <a:noFill/>
              </a:ln>
              <a:solidFill>
                <a:schemeClr val="accent1"/>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srgbClr val="FFC000"/>
                </a:solidFill>
                <a:effectLst/>
                <a:uLnTx/>
                <a:uFillTx/>
                <a:latin typeface="Calibri"/>
              </a:rPr>
              <a:t> </a:t>
            </a:r>
            <a:endParaRPr kumimoji="0" lang="uk-UA" b="0" i="0" u="none" strike="noStrike" kern="1200" cap="none" spc="0" normalizeH="0" baseline="0" noProof="0" dirty="0">
              <a:ln>
                <a:noFill/>
              </a:ln>
              <a:solidFill>
                <a:srgbClr val="FFC000"/>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FFC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1" name="Прямокутник 10"/>
          <p:cNvSpPr/>
          <p:nvPr/>
        </p:nvSpPr>
        <p:spPr>
          <a:xfrm>
            <a:off x="1689803" y="1539991"/>
            <a:ext cx="6096000" cy="646331"/>
          </a:xfrm>
          <a:prstGeom prst="rect">
            <a:avLst/>
          </a:prstGeom>
        </p:spPr>
        <p:txBody>
          <a:bodyPr>
            <a:spAutoFit/>
          </a:bodyPr>
          <a:lstStyle/>
          <a:p>
            <a:pPr lvl="0" algn="ctr">
              <a:defRPr/>
            </a:pPr>
            <a:r>
              <a:rPr lang="uk-UA" dirty="0">
                <a:solidFill>
                  <a:prstClr val="black"/>
                </a:solidFill>
              </a:rPr>
              <a:t>Реєстрація іншого речового права </a:t>
            </a:r>
            <a:r>
              <a:rPr lang="uk-UA" b="1" dirty="0" smtClean="0">
                <a:solidFill>
                  <a:schemeClr val="accent1"/>
                </a:solidFill>
              </a:rPr>
              <a:t>2315</a:t>
            </a:r>
            <a:endParaRPr lang="uk-UA" b="1" dirty="0">
              <a:solidFill>
                <a:schemeClr val="accent1"/>
              </a:solidFill>
            </a:endParaRPr>
          </a:p>
          <a:p>
            <a:pPr lvl="0" algn="ctr">
              <a:defRPr/>
            </a:pPr>
            <a:r>
              <a:rPr lang="uk-UA" dirty="0">
                <a:solidFill>
                  <a:prstClr val="black"/>
                </a:solidFill>
              </a:rPr>
              <a:t>Внесення змін до іншого речового права </a:t>
            </a:r>
            <a:r>
              <a:rPr lang="uk-UA" b="1" dirty="0" smtClean="0">
                <a:solidFill>
                  <a:schemeClr val="accent1"/>
                </a:solidFill>
              </a:rPr>
              <a:t>196</a:t>
            </a:r>
            <a:endParaRPr lang="uk-UA" b="1" dirty="0">
              <a:solidFill>
                <a:schemeClr val="accent1"/>
              </a:solidFill>
            </a:endParaRPr>
          </a:p>
        </p:txBody>
      </p:sp>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160" y="4739684"/>
            <a:ext cx="2864696" cy="1611392"/>
          </a:xfrm>
          <a:prstGeom prst="rect">
            <a:avLst/>
          </a:prstGeom>
        </p:spPr>
      </p:pic>
      <p:sp>
        <p:nvSpPr>
          <p:cNvPr id="12" name="Прямокутник 11"/>
          <p:cNvSpPr/>
          <p:nvPr/>
        </p:nvSpPr>
        <p:spPr>
          <a:xfrm>
            <a:off x="4378027" y="5230426"/>
            <a:ext cx="6040131" cy="1200329"/>
          </a:xfrm>
          <a:prstGeom prst="rect">
            <a:avLst/>
          </a:prstGeom>
        </p:spPr>
        <p:txBody>
          <a:bodyPr wrap="square">
            <a:spAutoFit/>
          </a:bodyPr>
          <a:lstStyle/>
          <a:p>
            <a:r>
              <a:rPr lang="uk-UA" b="1" dirty="0">
                <a:solidFill>
                  <a:srgbClr val="44546A"/>
                </a:solidFill>
              </a:rPr>
              <a:t>Кількість наданих адміністративних послуг з державної </a:t>
            </a:r>
            <a:r>
              <a:rPr lang="uk-UA" b="1" dirty="0" smtClean="0">
                <a:solidFill>
                  <a:srgbClr val="44546A"/>
                </a:solidFill>
              </a:rPr>
              <a:t>реєстрації прав на нерухоме майно через </a:t>
            </a:r>
            <a:r>
              <a:rPr lang="uk-UA" b="1" dirty="0">
                <a:solidFill>
                  <a:srgbClr val="44546A"/>
                </a:solidFill>
              </a:rPr>
              <a:t>Портал </a:t>
            </a:r>
            <a:r>
              <a:rPr lang="uk-UA" b="1" dirty="0" smtClean="0">
                <a:solidFill>
                  <a:srgbClr val="44546A"/>
                </a:solidFill>
              </a:rPr>
              <a:t>Дія   </a:t>
            </a:r>
            <a:r>
              <a:rPr lang="uk-UA" b="1" dirty="0" smtClean="0">
                <a:solidFill>
                  <a:schemeClr val="accent1"/>
                </a:solidFill>
              </a:rPr>
              <a:t>262</a:t>
            </a:r>
            <a:endParaRPr lang="uk-UA" b="1" dirty="0" smtClean="0">
              <a:solidFill>
                <a:srgbClr val="44546A"/>
              </a:solidFill>
            </a:endParaRPr>
          </a:p>
          <a:p>
            <a:endParaRPr lang="uk-UA" b="1" dirty="0">
              <a:solidFill>
                <a:srgbClr val="44546A"/>
              </a:solidFill>
            </a:endParaRPr>
          </a:p>
          <a:p>
            <a:r>
              <a:rPr lang="uk-UA" b="1" dirty="0">
                <a:solidFill>
                  <a:srgbClr val="44546A"/>
                </a:solidFill>
              </a:rPr>
              <a:t> </a:t>
            </a:r>
            <a:r>
              <a:rPr lang="uk-UA" b="1" dirty="0" smtClean="0">
                <a:solidFill>
                  <a:srgbClr val="44546A"/>
                </a:solidFill>
              </a:rPr>
              <a:t>                                                    </a:t>
            </a:r>
            <a:endParaRPr lang="uk-UA" dirty="0"/>
          </a:p>
        </p:txBody>
      </p:sp>
      <p:cxnSp>
        <p:nvCxnSpPr>
          <p:cNvPr id="13" name="Пряма зі стрілкою 12"/>
          <p:cNvCxnSpPr/>
          <p:nvPr/>
        </p:nvCxnSpPr>
        <p:spPr>
          <a:xfrm>
            <a:off x="4144856" y="5495109"/>
            <a:ext cx="233171" cy="2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Группа 15"/>
          <p:cNvGrpSpPr/>
          <p:nvPr/>
        </p:nvGrpSpPr>
        <p:grpSpPr>
          <a:xfrm>
            <a:off x="957081" y="2019291"/>
            <a:ext cx="10216488" cy="1812029"/>
            <a:chOff x="498306" y="2990214"/>
            <a:chExt cx="10756946" cy="1907887"/>
          </a:xfrm>
        </p:grpSpPr>
        <p:grpSp>
          <p:nvGrpSpPr>
            <p:cNvPr id="18" name="Группа 10"/>
            <p:cNvGrpSpPr/>
            <p:nvPr/>
          </p:nvGrpSpPr>
          <p:grpSpPr>
            <a:xfrm>
              <a:off x="498306" y="3090462"/>
              <a:ext cx="8016296" cy="1807639"/>
              <a:chOff x="446924" y="2982405"/>
              <a:chExt cx="6500352" cy="1465802"/>
            </a:xfrm>
          </p:grpSpPr>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1766" y="2982405"/>
                <a:ext cx="1655067" cy="905257"/>
              </a:xfrm>
              <a:prstGeom prst="rect">
                <a:avLst/>
              </a:prstGeom>
            </p:spPr>
          </p:pic>
          <p:pic>
            <p:nvPicPr>
              <p:cNvPr id="21" name="Рисунок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924" y="3494181"/>
                <a:ext cx="1658115" cy="954026"/>
              </a:xfrm>
              <a:prstGeom prst="rect">
                <a:avLst/>
              </a:prstGeom>
            </p:spPr>
          </p:pic>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209" y="3487457"/>
                <a:ext cx="1655067" cy="954026"/>
              </a:xfrm>
              <a:prstGeom prst="rect">
                <a:avLst/>
              </a:prstGeom>
            </p:spPr>
          </p:pic>
        </p:grpSp>
        <p:pic>
          <p:nvPicPr>
            <p:cNvPr id="19" name="Рисунок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9337540" y="2990214"/>
              <a:ext cx="1917712" cy="1216620"/>
            </a:xfrm>
            <a:prstGeom prst="rect">
              <a:avLst/>
            </a:prstGeom>
          </p:spPr>
        </p:pic>
      </p:grpSp>
      <p:sp>
        <p:nvSpPr>
          <p:cNvPr id="6" name="Прямокутник 5"/>
          <p:cNvSpPr/>
          <p:nvPr/>
        </p:nvSpPr>
        <p:spPr>
          <a:xfrm>
            <a:off x="7785803" y="1171567"/>
            <a:ext cx="4545875" cy="923330"/>
          </a:xfrm>
          <a:prstGeom prst="rect">
            <a:avLst/>
          </a:prstGeom>
        </p:spPr>
        <p:txBody>
          <a:bodyPr wrap="square">
            <a:spAutoFit/>
          </a:bodyPr>
          <a:lstStyle/>
          <a:p>
            <a:pPr algn="ctr"/>
            <a:r>
              <a:rPr lang="uk-UA" dirty="0" smtClean="0">
                <a:ea typeface="Calibri" panose="020F0502020204030204" pitchFamily="34" charset="0"/>
              </a:rPr>
              <a:t>Реєстрація </a:t>
            </a:r>
            <a:r>
              <a:rPr lang="uk-UA" dirty="0">
                <a:ea typeface="Calibri" panose="020F0502020204030204" pitchFamily="34" charset="0"/>
              </a:rPr>
              <a:t>судових </a:t>
            </a:r>
            <a:r>
              <a:rPr lang="uk-UA" dirty="0" smtClean="0">
                <a:ea typeface="Calibri" panose="020F0502020204030204" pitchFamily="34" charset="0"/>
              </a:rPr>
              <a:t>рішень/</a:t>
            </a:r>
            <a:r>
              <a:rPr lang="uk-UA" dirty="0" smtClean="0"/>
              <a:t>заяв </a:t>
            </a:r>
            <a:r>
              <a:rPr lang="uk-UA" dirty="0"/>
              <a:t>власників об’єктів нерухомого майна </a:t>
            </a:r>
            <a:r>
              <a:rPr lang="uk-UA" dirty="0" smtClean="0">
                <a:ea typeface="Calibri" panose="020F0502020204030204" pitchFamily="34" charset="0"/>
              </a:rPr>
              <a:t>про </a:t>
            </a:r>
            <a:r>
              <a:rPr lang="uk-UA" dirty="0">
                <a:ea typeface="Calibri" panose="020F0502020204030204" pitchFamily="34" charset="0"/>
              </a:rPr>
              <a:t>заборону вчинення реєстраційних дій </a:t>
            </a:r>
            <a:r>
              <a:rPr lang="uk-UA" b="1" dirty="0" smtClean="0">
                <a:solidFill>
                  <a:schemeClr val="accent1"/>
                </a:solidFill>
                <a:ea typeface="Calibri" panose="020F0502020204030204" pitchFamily="34" charset="0"/>
              </a:rPr>
              <a:t>119</a:t>
            </a:r>
            <a:endParaRPr lang="uk-UA" b="1" dirty="0">
              <a:solidFill>
                <a:schemeClr val="accent1"/>
              </a:solidFill>
            </a:endParaRPr>
          </a:p>
        </p:txBody>
      </p:sp>
    </p:spTree>
    <p:extLst>
      <p:ext uri="{BB962C8B-B14F-4D97-AF65-F5344CB8AC3E}">
        <p14:creationId xmlns:p14="http://schemas.microsoft.com/office/powerpoint/2010/main" val="1979221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764"/>
          <a:stretch/>
        </p:blipFill>
        <p:spPr>
          <a:xfrm>
            <a:off x="10510" y="0"/>
            <a:ext cx="12181490" cy="6861670"/>
          </a:xfrm>
          <a:prstGeom prst="rect">
            <a:avLst/>
          </a:prstGeom>
        </p:spPr>
      </p:pic>
      <p:grpSp>
        <p:nvGrpSpPr>
          <p:cNvPr id="6" name="Группа 15"/>
          <p:cNvGrpSpPr/>
          <p:nvPr/>
        </p:nvGrpSpPr>
        <p:grpSpPr>
          <a:xfrm>
            <a:off x="676732" y="2624416"/>
            <a:ext cx="10216488" cy="1812029"/>
            <a:chOff x="498306" y="2990214"/>
            <a:chExt cx="10756946" cy="1907887"/>
          </a:xfrm>
        </p:grpSpPr>
        <p:grpSp>
          <p:nvGrpSpPr>
            <p:cNvPr id="7" name="Группа 10"/>
            <p:cNvGrpSpPr/>
            <p:nvPr/>
          </p:nvGrpSpPr>
          <p:grpSpPr>
            <a:xfrm>
              <a:off x="498306" y="3090462"/>
              <a:ext cx="8016296" cy="1807639"/>
              <a:chOff x="446924" y="2982405"/>
              <a:chExt cx="6500352" cy="1465802"/>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766" y="2982405"/>
                <a:ext cx="1655067" cy="905257"/>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24" y="3494181"/>
                <a:ext cx="1658115" cy="954026"/>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2209" y="3487457"/>
                <a:ext cx="1655067" cy="954026"/>
              </a:xfrm>
              <a:prstGeom prst="rect">
                <a:avLst/>
              </a:prstGeom>
            </p:spPr>
          </p:pic>
        </p:gr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9337540" y="2990214"/>
              <a:ext cx="1917712" cy="1216620"/>
            </a:xfrm>
            <a:prstGeom prst="rect">
              <a:avLst/>
            </a:prstGeom>
          </p:spPr>
        </p:pic>
      </p:grpSp>
      <p:sp>
        <p:nvSpPr>
          <p:cNvPr id="2" name="Прямоугольник 1"/>
          <p:cNvSpPr/>
          <p:nvPr/>
        </p:nvSpPr>
        <p:spPr>
          <a:xfrm>
            <a:off x="68574" y="392413"/>
            <a:ext cx="1208749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uk-UA" sz="2400" b="1" i="0" u="none" strike="noStrike" kern="1200" cap="none" spc="0" normalizeH="0" baseline="0" noProof="0" dirty="0" smtClean="0">
                <a:ln>
                  <a:noFill/>
                </a:ln>
                <a:solidFill>
                  <a:srgbClr val="44546A"/>
                </a:solidFill>
                <a:effectLst/>
                <a:uLnTx/>
                <a:uFillTx/>
                <a:latin typeface="Calibri"/>
                <a:ea typeface="+mn-ea"/>
                <a:cs typeface="+mn-cs"/>
              </a:rPr>
              <a:t>Кількість наданих адміністративних послуг з присвоєння поштових адрес об’єктам нерухомого майна:</a:t>
            </a:r>
            <a:endParaRPr kumimoji="0" lang="uk-UA" sz="2400" b="1" i="0" u="none" strike="noStrike" kern="1200" cap="none" spc="0" normalizeH="0" baseline="0" noProof="0" dirty="0">
              <a:ln>
                <a:noFill/>
              </a:ln>
              <a:solidFill>
                <a:srgbClr val="44546A"/>
              </a:solidFill>
              <a:effectLst/>
              <a:uLnTx/>
              <a:uFillTx/>
              <a:latin typeface="Calibri"/>
              <a:ea typeface="+mn-ea"/>
              <a:cs typeface="+mn-cs"/>
            </a:endParaRPr>
          </a:p>
        </p:txBody>
      </p:sp>
      <p:sp>
        <p:nvSpPr>
          <p:cNvPr id="3" name="TextBox 2"/>
          <p:cNvSpPr txBox="1"/>
          <p:nvPr/>
        </p:nvSpPr>
        <p:spPr>
          <a:xfrm>
            <a:off x="68574" y="4422809"/>
            <a:ext cx="3370414" cy="646331"/>
          </a:xfrm>
          <a:prstGeom prst="rect">
            <a:avLst/>
          </a:prstGeom>
          <a:noFill/>
        </p:spPr>
        <p:txBody>
          <a:bodyPr wrap="square" rtlCol="0">
            <a:spAutoFit/>
          </a:bodyPr>
          <a:lstStyle/>
          <a:p>
            <a:pPr lvl="0" algn="ctr">
              <a:defRPr/>
            </a:pPr>
            <a:r>
              <a:rPr kumimoji="0" lang="uk-UA" b="0" i="0" u="none" strike="noStrike" kern="1200" cap="none" spc="0" normalizeH="0" baseline="0" noProof="0" dirty="0" smtClean="0">
                <a:ln>
                  <a:noFill/>
                </a:ln>
                <a:solidFill>
                  <a:schemeClr val="tx2"/>
                </a:solidFill>
                <a:effectLst/>
                <a:uLnTx/>
                <a:uFillTx/>
                <a:latin typeface="Calibri"/>
              </a:rPr>
              <a:t>заяви щодо присвоєння поштової адреси  </a:t>
            </a:r>
            <a:r>
              <a:rPr lang="uk-UA" b="1" dirty="0" smtClean="0">
                <a:solidFill>
                  <a:schemeClr val="accent1"/>
                </a:solidFill>
              </a:rPr>
              <a:t>791</a:t>
            </a:r>
            <a:endParaRPr kumimoji="0" lang="uk-UA" b="0" i="0" u="none" strike="noStrike" kern="1200" cap="none" spc="0" normalizeH="0" baseline="0" noProof="0" dirty="0">
              <a:ln>
                <a:noFill/>
              </a:ln>
              <a:solidFill>
                <a:schemeClr val="tx2"/>
              </a:solidFill>
              <a:effectLst/>
              <a:uLnTx/>
              <a:uFillTx/>
              <a:latin typeface="Calibri"/>
            </a:endParaRPr>
          </a:p>
        </p:txBody>
      </p:sp>
      <p:sp>
        <p:nvSpPr>
          <p:cNvPr id="9" name="Прямоугольник 8"/>
          <p:cNvSpPr/>
          <p:nvPr/>
        </p:nvSpPr>
        <p:spPr>
          <a:xfrm>
            <a:off x="2086907" y="2271063"/>
            <a:ext cx="489804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44546A"/>
              </a:solidFill>
              <a:effectLst/>
              <a:uLnTx/>
              <a:uFillTx/>
              <a:latin typeface="Calibri"/>
              <a:ea typeface="+mn-ea"/>
              <a:cs typeface="+mn-cs"/>
            </a:endParaRPr>
          </a:p>
        </p:txBody>
      </p:sp>
      <p:sp>
        <p:nvSpPr>
          <p:cNvPr id="26" name="Прямоугольник 25"/>
          <p:cNvSpPr/>
          <p:nvPr/>
        </p:nvSpPr>
        <p:spPr>
          <a:xfrm>
            <a:off x="5695406" y="4414935"/>
            <a:ext cx="3376453"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noProof="0" dirty="0" smtClean="0">
                <a:ln>
                  <a:noFill/>
                </a:ln>
                <a:solidFill>
                  <a:schemeClr val="tx2"/>
                </a:solidFill>
                <a:effectLst/>
                <a:uLnTx/>
                <a:uFillTx/>
                <a:latin typeface="Calibri"/>
              </a:rPr>
              <a:t> накази про відмову у присвоєнні поштової адреси </a:t>
            </a:r>
            <a:r>
              <a:rPr kumimoji="0" lang="uk-UA" b="1" i="0" u="none" strike="noStrike" kern="1200" cap="none" spc="0" normalizeH="0" noProof="0" dirty="0" smtClean="0">
                <a:ln>
                  <a:noFill/>
                </a:ln>
                <a:solidFill>
                  <a:schemeClr val="accent1"/>
                </a:solidFill>
                <a:effectLst/>
                <a:uLnTx/>
                <a:uFillTx/>
                <a:latin typeface="Calibri"/>
              </a:rPr>
              <a:t>144</a:t>
            </a:r>
            <a:endParaRPr kumimoji="0" lang="uk-UA" b="1" i="0" u="none" strike="noStrike" kern="1200" cap="none" spc="0" normalizeH="0" baseline="0" noProof="0" dirty="0">
              <a:ln>
                <a:noFill/>
              </a:ln>
              <a:solidFill>
                <a:schemeClr val="accent1"/>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5B9BD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5B9BD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5B9BD5"/>
              </a:solidFill>
              <a:effectLst/>
              <a:uLnTx/>
              <a:uFillTx/>
              <a:latin typeface="Calibri"/>
              <a:ea typeface="+mn-ea"/>
              <a:cs typeface="+mn-cs"/>
            </a:endParaRPr>
          </a:p>
        </p:txBody>
      </p:sp>
      <p:sp>
        <p:nvSpPr>
          <p:cNvPr id="27" name="Прямоугольник 26"/>
          <p:cNvSpPr/>
          <p:nvPr/>
        </p:nvSpPr>
        <p:spPr>
          <a:xfrm>
            <a:off x="8159278" y="2085807"/>
            <a:ext cx="3596640" cy="1138773"/>
          </a:xfrm>
          <a:prstGeom prst="rect">
            <a:avLst/>
          </a:prstGeom>
        </p:spPr>
        <p:txBody>
          <a:bodyPr wrap="square">
            <a:spAutoFit/>
          </a:bodyPr>
          <a:lstStyle/>
          <a:p>
            <a:pPr lvl="0" algn="ctr">
              <a:defRPr/>
            </a:pPr>
            <a:r>
              <a:rPr lang="uk-UA" dirty="0">
                <a:solidFill>
                  <a:schemeClr val="tx2"/>
                </a:solidFill>
                <a:latin typeface="Calibri"/>
              </a:rPr>
              <a:t>в</a:t>
            </a:r>
            <a:r>
              <a:rPr kumimoji="0" lang="uk-UA" b="0" i="0" u="none" strike="noStrike" kern="1200" cap="none" spc="0" normalizeH="0" baseline="0" noProof="0" dirty="0" err="1" smtClean="0">
                <a:ln>
                  <a:noFill/>
                </a:ln>
                <a:solidFill>
                  <a:schemeClr val="tx2"/>
                </a:solidFill>
                <a:effectLst/>
                <a:uLnTx/>
                <a:uFillTx/>
                <a:latin typeface="Calibri"/>
              </a:rPr>
              <a:t>ідповіді</a:t>
            </a:r>
            <a:r>
              <a:rPr kumimoji="0" lang="uk-UA" b="0" i="0" u="none" strike="noStrike" kern="1200" cap="none" spc="0" normalizeH="0" baseline="0" noProof="0" dirty="0" smtClean="0">
                <a:ln>
                  <a:noFill/>
                </a:ln>
                <a:solidFill>
                  <a:schemeClr val="tx2"/>
                </a:solidFill>
                <a:effectLst/>
                <a:uLnTx/>
                <a:uFillTx/>
                <a:latin typeface="Calibri"/>
              </a:rPr>
              <a:t>-роз’яснення щодо присвоєння</a:t>
            </a:r>
            <a:r>
              <a:rPr kumimoji="0" lang="uk-UA" b="0" i="0" u="none" strike="noStrike" kern="1200" cap="none" spc="0" normalizeH="0" noProof="0" dirty="0" smtClean="0">
                <a:ln>
                  <a:noFill/>
                </a:ln>
                <a:solidFill>
                  <a:schemeClr val="tx2"/>
                </a:solidFill>
                <a:effectLst/>
                <a:uLnTx/>
                <a:uFillTx/>
                <a:latin typeface="Calibri"/>
              </a:rPr>
              <a:t> поштової адреси  </a:t>
            </a:r>
            <a:r>
              <a:rPr lang="uk-UA" b="1" dirty="0" smtClean="0">
                <a:solidFill>
                  <a:schemeClr val="accent1"/>
                </a:solidFill>
              </a:rPr>
              <a:t>264</a:t>
            </a:r>
            <a:endParaRPr kumimoji="0" lang="uk-UA" b="0" i="0" u="none" strike="noStrike" kern="1200" cap="none" spc="0" normalizeH="0" baseline="0" noProof="0" dirty="0">
              <a:ln>
                <a:noFill/>
              </a:ln>
              <a:solidFill>
                <a:schemeClr val="tx2"/>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FFC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1" name="Прямокутник 10"/>
          <p:cNvSpPr/>
          <p:nvPr/>
        </p:nvSpPr>
        <p:spPr>
          <a:xfrm>
            <a:off x="2912407" y="2039641"/>
            <a:ext cx="3356023" cy="646331"/>
          </a:xfrm>
          <a:prstGeom prst="rect">
            <a:avLst/>
          </a:prstGeom>
        </p:spPr>
        <p:txBody>
          <a:bodyPr wrap="square">
            <a:spAutoFit/>
          </a:bodyPr>
          <a:lstStyle/>
          <a:p>
            <a:pPr lvl="0" algn="ctr">
              <a:defRPr/>
            </a:pPr>
            <a:r>
              <a:rPr lang="uk-UA" dirty="0" smtClean="0">
                <a:solidFill>
                  <a:schemeClr val="tx2"/>
                </a:solidFill>
              </a:rPr>
              <a:t>накази про присвоєння поштової адреси  </a:t>
            </a:r>
            <a:r>
              <a:rPr lang="uk-UA" b="1" dirty="0" smtClean="0">
                <a:solidFill>
                  <a:schemeClr val="accent1"/>
                </a:solidFill>
              </a:rPr>
              <a:t>383</a:t>
            </a:r>
            <a:endParaRPr lang="uk-UA" dirty="0">
              <a:solidFill>
                <a:schemeClr val="tx2"/>
              </a:solidFill>
            </a:endParaRPr>
          </a:p>
        </p:txBody>
      </p:sp>
      <p:sp>
        <p:nvSpPr>
          <p:cNvPr id="12" name="Прямокутник 11"/>
          <p:cNvSpPr/>
          <p:nvPr/>
        </p:nvSpPr>
        <p:spPr>
          <a:xfrm>
            <a:off x="10026801" y="5069140"/>
            <a:ext cx="2602952" cy="400110"/>
          </a:xfrm>
          <a:prstGeom prst="rect">
            <a:avLst/>
          </a:prstGeom>
        </p:spPr>
        <p:txBody>
          <a:bodyPr wrap="square">
            <a:spAutoFit/>
          </a:bodyPr>
          <a:lstStyle/>
          <a:p>
            <a:pPr lvl="0" algn="ctr">
              <a:defRPr/>
            </a:pPr>
            <a:r>
              <a:rPr lang="uk-UA" sz="2000" dirty="0" smtClean="0">
                <a:solidFill>
                  <a:schemeClr val="tx2"/>
                </a:solidFill>
              </a:rPr>
              <a:t>*з 15.06.2023</a:t>
            </a:r>
            <a:endParaRPr lang="uk-UA" sz="2000" dirty="0">
              <a:solidFill>
                <a:schemeClr val="tx2"/>
              </a:solidFill>
            </a:endParaRPr>
          </a:p>
        </p:txBody>
      </p:sp>
    </p:spTree>
    <p:extLst>
      <p:ext uri="{BB962C8B-B14F-4D97-AF65-F5344CB8AC3E}">
        <p14:creationId xmlns:p14="http://schemas.microsoft.com/office/powerpoint/2010/main" val="2206463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2" cstate="print">
            <a:extLst>
              <a:ext uri="{28A0092B-C50C-407E-A947-70E740481C1C}">
                <a14:useLocalDpi xmlns:a14="http://schemas.microsoft.com/office/drawing/2010/main" val="0"/>
              </a:ext>
            </a:extLst>
          </a:blip>
          <a:srcRect r="764"/>
          <a:stretch/>
        </p:blipFill>
        <p:spPr>
          <a:xfrm>
            <a:off x="31491" y="-3670"/>
            <a:ext cx="12211042" cy="686167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047" y="3060031"/>
            <a:ext cx="1805208" cy="1562898"/>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1342" y="-2904"/>
            <a:ext cx="1805208" cy="156289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8290" y="1530182"/>
            <a:ext cx="1805208" cy="1562898"/>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1352" y="743038"/>
            <a:ext cx="1805208" cy="1565321"/>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6095" y="3795689"/>
            <a:ext cx="1805208" cy="1565321"/>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6748" y="5321252"/>
            <a:ext cx="1802413" cy="1562898"/>
          </a:xfrm>
          <a:prstGeom prst="rect">
            <a:avLst/>
          </a:prstGeom>
        </p:spPr>
      </p:pic>
      <p:sp>
        <p:nvSpPr>
          <p:cNvPr id="21" name="Прямоугольник 20"/>
          <p:cNvSpPr/>
          <p:nvPr/>
        </p:nvSpPr>
        <p:spPr>
          <a:xfrm flipV="1">
            <a:off x="7355882" y="2275715"/>
            <a:ext cx="4646049"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Прямоугольник 23"/>
          <p:cNvSpPr/>
          <p:nvPr/>
        </p:nvSpPr>
        <p:spPr>
          <a:xfrm flipV="1">
            <a:off x="275388" y="2306894"/>
            <a:ext cx="396514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Прямоугольник 26"/>
          <p:cNvSpPr/>
          <p:nvPr/>
        </p:nvSpPr>
        <p:spPr>
          <a:xfrm flipV="1">
            <a:off x="7355883" y="5153805"/>
            <a:ext cx="4646049"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Прямоугольник 30"/>
          <p:cNvSpPr/>
          <p:nvPr/>
        </p:nvSpPr>
        <p:spPr>
          <a:xfrm flipV="1">
            <a:off x="419879" y="4528032"/>
            <a:ext cx="396514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TextBox 36"/>
          <p:cNvSpPr txBox="1"/>
          <p:nvPr/>
        </p:nvSpPr>
        <p:spPr>
          <a:xfrm>
            <a:off x="6277003" y="3291629"/>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3600" b="1" i="0" u="none" strike="noStrike" kern="1200" cap="none" spc="0" normalizeH="0" baseline="0" noProof="0" dirty="0" smtClean="0">
                <a:ln>
                  <a:noFill/>
                </a:ln>
                <a:solidFill>
                  <a:prstClr val="white"/>
                </a:solidFill>
                <a:effectLst/>
                <a:uLnTx/>
                <a:uFillTx/>
                <a:latin typeface="Calibri"/>
                <a:ea typeface="+mn-ea"/>
                <a:cs typeface="+mn-cs"/>
              </a:rPr>
              <a:t>4</a:t>
            </a:r>
            <a:endParaRPr kumimoji="0" lang="uk-UA"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10510" y="961140"/>
            <a:ext cx="70800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smtClean="0">
                <a:ln>
                  <a:noFill/>
                </a:ln>
                <a:solidFill>
                  <a:srgbClr val="44546A"/>
                </a:solidFill>
                <a:effectLst/>
                <a:uLnTx/>
                <a:uFillTx/>
                <a:latin typeface="Calibri"/>
                <a:ea typeface="+mn-ea"/>
                <a:cs typeface="+mn-cs"/>
              </a:rPr>
              <a:t>   Кількість вилучених  реєстраційних справ</a:t>
            </a:r>
            <a:endParaRPr kumimoji="0" lang="uk-UA" sz="1800" b="1" i="0" u="none" strike="noStrike" kern="1200" cap="none" spc="0" normalizeH="0" baseline="0" noProof="0" dirty="0">
              <a:ln>
                <a:noFill/>
              </a:ln>
              <a:solidFill>
                <a:srgbClr val="44546A"/>
              </a:solidFill>
              <a:effectLst/>
              <a:uLnTx/>
              <a:uFillTx/>
              <a:latin typeface="Calibri"/>
              <a:ea typeface="+mn-ea"/>
              <a:cs typeface="+mn-cs"/>
            </a:endParaRPr>
          </a:p>
        </p:txBody>
      </p:sp>
      <p:pic>
        <p:nvPicPr>
          <p:cNvPr id="28" name="Рисунок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2557" y="4602197"/>
            <a:ext cx="1802413" cy="1562898"/>
          </a:xfrm>
          <a:prstGeom prst="rect">
            <a:avLst/>
          </a:prstGeom>
        </p:spPr>
      </p:pic>
      <p:sp>
        <p:nvSpPr>
          <p:cNvPr id="4" name="TextBox 3"/>
          <p:cNvSpPr txBox="1"/>
          <p:nvPr/>
        </p:nvSpPr>
        <p:spPr>
          <a:xfrm>
            <a:off x="1722022" y="1392533"/>
            <a:ext cx="30305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000" dirty="0" smtClean="0">
                <a:solidFill>
                  <a:srgbClr val="5B9BD5"/>
                </a:solidFill>
                <a:latin typeface="Calibri"/>
              </a:rPr>
              <a:t>438</a:t>
            </a:r>
            <a:endParaRPr kumimoji="0" lang="uk-UA" sz="2000" b="0" i="0" u="none" strike="noStrike" kern="1200" cap="none" spc="0" normalizeH="0" baseline="0" noProof="0" dirty="0">
              <a:ln>
                <a:noFill/>
              </a:ln>
              <a:solidFill>
                <a:srgbClr val="5B9BD5"/>
              </a:solidFill>
              <a:effectLst/>
              <a:uLnTx/>
              <a:uFillTx/>
              <a:latin typeface="Calibri"/>
            </a:endParaRPr>
          </a:p>
        </p:txBody>
      </p:sp>
      <p:sp>
        <p:nvSpPr>
          <p:cNvPr id="15" name="TextBox 14"/>
          <p:cNvSpPr txBox="1"/>
          <p:nvPr/>
        </p:nvSpPr>
        <p:spPr>
          <a:xfrm>
            <a:off x="7175862" y="351604"/>
            <a:ext cx="4728755" cy="923330"/>
          </a:xfrm>
          <a:prstGeom prst="rect">
            <a:avLst/>
          </a:prstGeom>
          <a:noFill/>
        </p:spPr>
        <p:txBody>
          <a:bodyPr wrap="square" rtlCol="0">
            <a:spAutoFit/>
          </a:bodyPr>
          <a:lstStyle/>
          <a:p>
            <a:pPr lvl="0">
              <a:defRPr/>
            </a:pPr>
            <a:r>
              <a:rPr kumimoji="0" lang="uk-UA" sz="1800" b="1" i="0" u="none" strike="noStrike" kern="1200" cap="none" spc="0" normalizeH="0" baseline="0" noProof="0" dirty="0" smtClean="0">
                <a:ln>
                  <a:noFill/>
                </a:ln>
                <a:solidFill>
                  <a:srgbClr val="44546A"/>
                </a:solidFill>
                <a:effectLst/>
                <a:uLnTx/>
                <a:uFillTx/>
                <a:latin typeface="Calibri"/>
                <a:ea typeface="+mn-ea"/>
                <a:cs typeface="+mn-cs"/>
              </a:rPr>
              <a:t>Кількість реєстраційних справ</a:t>
            </a:r>
            <a:r>
              <a:rPr lang="uk-UA" b="1" dirty="0">
                <a:solidFill>
                  <a:schemeClr val="tx2"/>
                </a:solidFill>
              </a:rPr>
              <a:t> фізичних осіб-підприємців</a:t>
            </a:r>
            <a:r>
              <a:rPr lang="uk-UA" b="1" dirty="0">
                <a:solidFill>
                  <a:srgbClr val="44546A"/>
                </a:solidFill>
              </a:rPr>
              <a:t> та юридичних осіб</a:t>
            </a:r>
            <a:r>
              <a:rPr kumimoji="0" lang="uk-UA" sz="1800" b="1" i="0" u="none" strike="noStrike" kern="1200" cap="none" spc="0" normalizeH="0" baseline="0" noProof="0" dirty="0" smtClean="0">
                <a:ln>
                  <a:noFill/>
                </a:ln>
                <a:solidFill>
                  <a:srgbClr val="44546A"/>
                </a:solidFill>
                <a:effectLst/>
                <a:uLnTx/>
                <a:uFillTx/>
                <a:latin typeface="Calibri"/>
                <a:ea typeface="+mn-ea"/>
                <a:cs typeface="+mn-cs"/>
              </a:rPr>
              <a:t>, що надійшли на зберігання в управління</a:t>
            </a:r>
            <a:endParaRPr kumimoji="0" lang="uk-UA" sz="1800" b="1" i="0" u="none" strike="noStrike" kern="1200" cap="none" spc="0" normalizeH="0" baseline="0" noProof="0" dirty="0">
              <a:ln>
                <a:noFill/>
              </a:ln>
              <a:solidFill>
                <a:srgbClr val="44546A"/>
              </a:solidFill>
              <a:effectLst/>
              <a:uLnTx/>
              <a:uFillTx/>
              <a:latin typeface="Calibri"/>
              <a:ea typeface="+mn-ea"/>
              <a:cs typeface="+mn-cs"/>
            </a:endParaRPr>
          </a:p>
        </p:txBody>
      </p:sp>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5351" y="2250696"/>
            <a:ext cx="1805208" cy="1562898"/>
          </a:xfrm>
          <a:prstGeom prst="rect">
            <a:avLst/>
          </a:prstGeom>
        </p:spPr>
      </p:pic>
      <p:sp>
        <p:nvSpPr>
          <p:cNvPr id="18" name="TextBox 17"/>
          <p:cNvSpPr txBox="1"/>
          <p:nvPr/>
        </p:nvSpPr>
        <p:spPr>
          <a:xfrm>
            <a:off x="8706570" y="1365507"/>
            <a:ext cx="29173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000" dirty="0" smtClean="0">
                <a:solidFill>
                  <a:srgbClr val="5B9BD5"/>
                </a:solidFill>
                <a:latin typeface="Calibri"/>
              </a:rPr>
              <a:t>10 542</a:t>
            </a:r>
            <a:endParaRPr kumimoji="0" lang="uk-UA" sz="2000" b="0" i="0" u="none" strike="noStrike" kern="1200" cap="none" spc="0" normalizeH="0" baseline="0" noProof="0" dirty="0">
              <a:ln>
                <a:noFill/>
              </a:ln>
              <a:solidFill>
                <a:srgbClr val="5B9BD5"/>
              </a:solidFill>
              <a:effectLst/>
              <a:uLnTx/>
              <a:uFillTx/>
              <a:latin typeface="Calibri"/>
            </a:endParaRPr>
          </a:p>
        </p:txBody>
      </p:sp>
      <p:sp>
        <p:nvSpPr>
          <p:cNvPr id="23" name="Прямокутник 22"/>
          <p:cNvSpPr/>
          <p:nvPr/>
        </p:nvSpPr>
        <p:spPr>
          <a:xfrm>
            <a:off x="7522387" y="2784482"/>
            <a:ext cx="4382230" cy="1754326"/>
          </a:xfrm>
          <a:prstGeom prst="rect">
            <a:avLst/>
          </a:prstGeom>
        </p:spPr>
        <p:txBody>
          <a:bodyPr wrap="square">
            <a:spAutoFit/>
          </a:bodyPr>
          <a:lstStyle/>
          <a:p>
            <a:pPr>
              <a:defRPr/>
            </a:pPr>
            <a:r>
              <a:rPr lang="uk-UA" b="1" dirty="0">
                <a:solidFill>
                  <a:srgbClr val="44546A"/>
                </a:solidFill>
              </a:rPr>
              <a:t>Кількість оскаржень рішень та дій державного реєстратора до Міністерства юстиції України та його територіальних органів </a:t>
            </a:r>
            <a:r>
              <a:rPr lang="uk-UA" dirty="0">
                <a:solidFill>
                  <a:schemeClr val="accent1"/>
                </a:solidFill>
              </a:rPr>
              <a:t>15, </a:t>
            </a:r>
            <a:r>
              <a:rPr lang="uk-UA" dirty="0" smtClean="0">
                <a:solidFill>
                  <a:schemeClr val="accent1"/>
                </a:solidFill>
              </a:rPr>
              <a:t>з </a:t>
            </a:r>
            <a:r>
              <a:rPr lang="uk-UA" dirty="0">
                <a:solidFill>
                  <a:schemeClr val="accent1"/>
                </a:solidFill>
              </a:rPr>
              <a:t>них </a:t>
            </a:r>
            <a:r>
              <a:rPr lang="uk-UA" dirty="0" smtClean="0">
                <a:solidFill>
                  <a:schemeClr val="accent1"/>
                </a:solidFill>
              </a:rPr>
              <a:t>12 - </a:t>
            </a:r>
            <a:r>
              <a:rPr lang="uk-UA" dirty="0">
                <a:solidFill>
                  <a:schemeClr val="accent1"/>
                </a:solidFill>
              </a:rPr>
              <a:t>відмовлено у </a:t>
            </a:r>
            <a:r>
              <a:rPr lang="uk-UA" dirty="0" smtClean="0">
                <a:solidFill>
                  <a:schemeClr val="accent1"/>
                </a:solidFill>
              </a:rPr>
              <a:t>задоволенні, </a:t>
            </a:r>
            <a:r>
              <a:rPr lang="uk-UA" smtClean="0">
                <a:solidFill>
                  <a:schemeClr val="accent1"/>
                </a:solidFill>
              </a:rPr>
              <a:t>3 - задоволено </a:t>
            </a:r>
            <a:r>
              <a:rPr lang="uk-UA" dirty="0" smtClean="0">
                <a:solidFill>
                  <a:schemeClr val="accent1"/>
                </a:solidFill>
              </a:rPr>
              <a:t>частково</a:t>
            </a:r>
            <a:endParaRPr lang="uk-UA" dirty="0">
              <a:solidFill>
                <a:schemeClr val="accent1"/>
              </a:solidFill>
            </a:endParaRPr>
          </a:p>
          <a:p>
            <a:pPr lvl="0">
              <a:defRPr/>
            </a:pPr>
            <a:endParaRPr lang="uk-UA" b="1" dirty="0">
              <a:solidFill>
                <a:srgbClr val="44546A"/>
              </a:solidFill>
            </a:endParaRPr>
          </a:p>
        </p:txBody>
      </p:sp>
      <p:sp>
        <p:nvSpPr>
          <p:cNvPr id="3" name="Прямокутник 2"/>
          <p:cNvSpPr/>
          <p:nvPr/>
        </p:nvSpPr>
        <p:spPr>
          <a:xfrm>
            <a:off x="178327" y="2634759"/>
            <a:ext cx="4448247" cy="1938992"/>
          </a:xfrm>
          <a:prstGeom prst="rect">
            <a:avLst/>
          </a:prstGeom>
        </p:spPr>
        <p:txBody>
          <a:bodyPr wrap="square">
            <a:spAutoFit/>
          </a:bodyPr>
          <a:lstStyle/>
          <a:p>
            <a:pPr>
              <a:defRPr/>
            </a:pPr>
            <a:r>
              <a:rPr lang="uk-UA" b="1" dirty="0">
                <a:solidFill>
                  <a:srgbClr val="44546A"/>
                </a:solidFill>
              </a:rPr>
              <a:t>Кількість </a:t>
            </a:r>
            <a:r>
              <a:rPr lang="uk-UA" b="1" dirty="0" smtClean="0">
                <a:solidFill>
                  <a:srgbClr val="44546A"/>
                </a:solidFill>
              </a:rPr>
              <a:t>сформованих та надісланих до суб’єктів державної реєстрації реєстраційних справ </a:t>
            </a:r>
            <a:r>
              <a:rPr lang="uk-UA" b="1" dirty="0">
                <a:solidFill>
                  <a:schemeClr val="tx2"/>
                </a:solidFill>
              </a:rPr>
              <a:t>фізичних осіб-підприємців</a:t>
            </a:r>
            <a:r>
              <a:rPr lang="uk-UA" b="1" dirty="0">
                <a:solidFill>
                  <a:srgbClr val="44546A"/>
                </a:solidFill>
              </a:rPr>
              <a:t> та юридичних осіб</a:t>
            </a:r>
            <a:endParaRPr lang="uk-UA" b="1" dirty="0" smtClean="0">
              <a:solidFill>
                <a:srgbClr val="44546A"/>
              </a:solidFill>
            </a:endParaRPr>
          </a:p>
          <a:p>
            <a:pPr>
              <a:defRPr/>
            </a:pPr>
            <a:r>
              <a:rPr lang="uk-UA" sz="2400" b="1" dirty="0" smtClean="0">
                <a:solidFill>
                  <a:schemeClr val="accent1"/>
                </a:solidFill>
              </a:rPr>
              <a:t>                           </a:t>
            </a:r>
          </a:p>
          <a:p>
            <a:pPr>
              <a:defRPr/>
            </a:pPr>
            <a:r>
              <a:rPr lang="uk-UA" sz="2400" b="1" dirty="0">
                <a:solidFill>
                  <a:schemeClr val="accent1"/>
                </a:solidFill>
              </a:rPr>
              <a:t> </a:t>
            </a:r>
            <a:r>
              <a:rPr lang="uk-UA" sz="2400" b="1" dirty="0" smtClean="0">
                <a:solidFill>
                  <a:schemeClr val="accent1"/>
                </a:solidFill>
              </a:rPr>
              <a:t>                    </a:t>
            </a:r>
            <a:r>
              <a:rPr lang="uk-UA" sz="2000" dirty="0" smtClean="0">
                <a:solidFill>
                  <a:schemeClr val="accent1"/>
                </a:solidFill>
              </a:rPr>
              <a:t>714</a:t>
            </a:r>
            <a:endParaRPr lang="uk-UA" sz="2000" dirty="0">
              <a:solidFill>
                <a:schemeClr val="accent1"/>
              </a:solidFill>
            </a:endParaRPr>
          </a:p>
        </p:txBody>
      </p:sp>
    </p:spTree>
    <p:extLst>
      <p:ext uri="{BB962C8B-B14F-4D97-AF65-F5344CB8AC3E}">
        <p14:creationId xmlns:p14="http://schemas.microsoft.com/office/powerpoint/2010/main" val="3745160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0" y="0"/>
            <a:ext cx="12188916" cy="6858000"/>
          </a:xfrm>
          <a:prstGeom prst="rect">
            <a:avLst/>
          </a:prstGeom>
        </p:spPr>
      </p:pic>
      <p:sp>
        <p:nvSpPr>
          <p:cNvPr id="2" name="TextBox 1"/>
          <p:cNvSpPr txBox="1"/>
          <p:nvPr/>
        </p:nvSpPr>
        <p:spPr>
          <a:xfrm>
            <a:off x="1693399" y="568145"/>
            <a:ext cx="100932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smtClean="0">
                <a:ln>
                  <a:noFill/>
                </a:ln>
                <a:solidFill>
                  <a:srgbClr val="44546A"/>
                </a:solidFill>
                <a:effectLst/>
                <a:uLnTx/>
                <a:uFillTx/>
                <a:latin typeface="Calibri"/>
                <a:ea typeface="+mn-ea"/>
                <a:cs typeface="+mn-cs"/>
              </a:rPr>
              <a:t>Надходження до міського бюджету від вчинення реєстраційних дій </a:t>
            </a:r>
            <a:endParaRPr kumimoji="0" lang="uk-UA" sz="2400" b="1" i="0" u="none" strike="noStrike" kern="1200" cap="none" spc="0" normalizeH="0" baseline="0" noProof="0" dirty="0">
              <a:ln>
                <a:noFill/>
              </a:ln>
              <a:solidFill>
                <a:srgbClr val="44546A"/>
              </a:solidFill>
              <a:effectLst/>
              <a:uLnTx/>
              <a:uFillTx/>
              <a:latin typeface="Calibri"/>
              <a:ea typeface="+mn-ea"/>
              <a:cs typeface="+mn-cs"/>
            </a:endParaRPr>
          </a:p>
        </p:txBody>
      </p:sp>
      <p:sp>
        <p:nvSpPr>
          <p:cNvPr id="13" name="Овал 12"/>
          <p:cNvSpPr/>
          <p:nvPr/>
        </p:nvSpPr>
        <p:spPr>
          <a:xfrm>
            <a:off x="1693399" y="1672953"/>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prstClr val="white"/>
                </a:solidFill>
                <a:effectLst/>
                <a:uLnTx/>
                <a:uFillTx/>
                <a:latin typeface="Calibri"/>
                <a:ea typeface="+mn-ea"/>
                <a:cs typeface="+mn-cs"/>
              </a:rPr>
              <a:t>2023</a:t>
            </a:r>
            <a:endParaRPr kumimoji="0" lang="uk-UA"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1" name="Прямая со стрелкой 10"/>
          <p:cNvCxnSpPr/>
          <p:nvPr/>
        </p:nvCxnSpPr>
        <p:spPr>
          <a:xfrm flipV="1">
            <a:off x="2814589" y="2152460"/>
            <a:ext cx="1497874" cy="2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312463" y="1736961"/>
            <a:ext cx="4380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4800" b="1" i="0" u="none" strike="noStrike" kern="1200" cap="none" spc="0" normalizeH="0" baseline="0" noProof="0" dirty="0">
                <a:ln>
                  <a:noFill/>
                </a:ln>
                <a:solidFill>
                  <a:srgbClr val="5B9BD5"/>
                </a:solidFill>
                <a:effectLst/>
                <a:uLnTx/>
                <a:uFillTx/>
                <a:latin typeface="Calibri"/>
              </a:rPr>
              <a:t>5</a:t>
            </a:r>
            <a:r>
              <a:rPr kumimoji="0" lang="uk-UA" sz="4800" b="1" i="0" u="none" strike="noStrike" kern="1200" cap="none" spc="0" normalizeH="0" baseline="0" noProof="0" dirty="0" smtClean="0">
                <a:ln>
                  <a:noFill/>
                </a:ln>
                <a:solidFill>
                  <a:srgbClr val="5B9BD5"/>
                </a:solidFill>
                <a:effectLst/>
                <a:uLnTx/>
                <a:uFillTx/>
                <a:latin typeface="Calibri"/>
              </a:rPr>
              <a:t> </a:t>
            </a:r>
            <a:r>
              <a:rPr lang="uk-UA" sz="4800" b="1" dirty="0" smtClean="0">
                <a:solidFill>
                  <a:srgbClr val="5B9BD5"/>
                </a:solidFill>
                <a:latin typeface="Calibri"/>
              </a:rPr>
              <a:t>514</a:t>
            </a:r>
            <a:r>
              <a:rPr kumimoji="0" lang="uk-UA" sz="4800" b="1" i="0" u="none" strike="noStrike" kern="1200" cap="none" spc="0" normalizeH="0" baseline="0" noProof="0" dirty="0" smtClean="0">
                <a:ln>
                  <a:noFill/>
                </a:ln>
                <a:solidFill>
                  <a:srgbClr val="5B9BD5"/>
                </a:solidFill>
                <a:effectLst/>
                <a:uLnTx/>
                <a:uFillTx/>
                <a:latin typeface="Calibri"/>
              </a:rPr>
              <a:t> 600</a:t>
            </a:r>
            <a:r>
              <a:rPr kumimoji="0" lang="uk-UA" sz="4800" b="0" i="0" u="none" strike="noStrike" kern="1200" cap="none" spc="0" normalizeH="0" baseline="0" noProof="0" dirty="0" smtClean="0">
                <a:ln>
                  <a:noFill/>
                </a:ln>
                <a:solidFill>
                  <a:srgbClr val="5B9BD5"/>
                </a:solidFill>
                <a:effectLst/>
                <a:uLnTx/>
                <a:uFillTx/>
                <a:latin typeface="Calibri"/>
              </a:rPr>
              <a:t>грн.:</a:t>
            </a:r>
            <a:endParaRPr kumimoji="0" lang="uk-UA" sz="4800" b="0" i="0" u="none" strike="noStrike" kern="1200" cap="none" spc="0" normalizeH="0" baseline="0" noProof="0" dirty="0">
              <a:ln>
                <a:noFill/>
              </a:ln>
              <a:solidFill>
                <a:srgbClr val="5B9BD5"/>
              </a:solidFill>
              <a:effectLst/>
              <a:uLnTx/>
              <a:uFillTx/>
              <a:latin typeface="Calibri"/>
            </a:endParaRPr>
          </a:p>
        </p:txBody>
      </p:sp>
      <p:pic>
        <p:nvPicPr>
          <p:cNvPr id="16" name="Picture 2" descr="Доходи місцевого бюджету | Великосеверинівська сільська рада"/>
          <p:cNvPicPr>
            <a:picLocks noChangeAspect="1" noChangeArrowheads="1"/>
          </p:cNvPicPr>
          <p:nvPr/>
        </p:nvPicPr>
        <p:blipFill>
          <a:blip r:embed="rId3" cstate="print"/>
          <a:srcRect/>
          <a:stretch>
            <a:fillRect/>
          </a:stretch>
        </p:blipFill>
        <p:spPr bwMode="auto">
          <a:xfrm>
            <a:off x="7116801" y="2946416"/>
            <a:ext cx="5075199" cy="2677686"/>
          </a:xfrm>
          <a:prstGeom prst="rect">
            <a:avLst/>
          </a:prstGeom>
          <a:ln>
            <a:noFill/>
          </a:ln>
          <a:effectLst>
            <a:softEdge rad="112500"/>
          </a:effectLst>
        </p:spPr>
      </p:pic>
      <p:sp>
        <p:nvSpPr>
          <p:cNvPr id="8" name="TextBox 7"/>
          <p:cNvSpPr txBox="1"/>
          <p:nvPr/>
        </p:nvSpPr>
        <p:spPr>
          <a:xfrm>
            <a:off x="1454331" y="2786743"/>
            <a:ext cx="5930538" cy="2314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uk-UA" dirty="0" smtClean="0">
                <a:solidFill>
                  <a:schemeClr val="tx2"/>
                </a:solidFill>
              </a:rPr>
              <a:t>за проведення державної реєстрації юридичних осіб та фізичних осіб-підприємців </a:t>
            </a:r>
            <a:r>
              <a:rPr lang="uk-UA" dirty="0" smtClean="0">
                <a:solidFill>
                  <a:schemeClr val="accent1"/>
                </a:solidFill>
              </a:rPr>
              <a:t>3 198 900грн.</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uk-UA" b="0" i="0" u="none" strike="noStrike" kern="1200" cap="none" spc="0" normalizeH="0" baseline="0" noProof="0" dirty="0" smtClean="0">
                <a:ln>
                  <a:noFill/>
                </a:ln>
                <a:solidFill>
                  <a:schemeClr val="tx2"/>
                </a:solidFill>
                <a:effectLst/>
                <a:uLnTx/>
                <a:uFillTx/>
              </a:rPr>
              <a:t>за</a:t>
            </a:r>
            <a:r>
              <a:rPr kumimoji="0" lang="uk-UA" b="0" i="0" u="none" strike="noStrike" kern="1200" cap="none" spc="0" normalizeH="0" noProof="0" dirty="0" smtClean="0">
                <a:ln>
                  <a:noFill/>
                </a:ln>
                <a:solidFill>
                  <a:schemeClr val="tx2"/>
                </a:solidFill>
                <a:effectLst/>
                <a:uLnTx/>
                <a:uFillTx/>
              </a:rPr>
              <a:t> проведення державної реєстрації речових прав на нерухоме майно та їх обтяжень </a:t>
            </a:r>
            <a:r>
              <a:rPr kumimoji="0" lang="uk-UA" b="0" i="0" u="none" strike="noStrike" kern="1200" cap="none" spc="0" normalizeH="0" noProof="0" dirty="0" smtClean="0">
                <a:ln>
                  <a:noFill/>
                </a:ln>
                <a:solidFill>
                  <a:schemeClr val="accent1"/>
                </a:solidFill>
                <a:effectLst/>
                <a:uLnTx/>
                <a:uFillTx/>
              </a:rPr>
              <a:t>2 115 300грн.</a:t>
            </a:r>
          </a:p>
          <a:p>
            <a:pPr marL="285750" lvl="0" indent="-285750">
              <a:buFont typeface="Wingdings" panose="05000000000000000000" pitchFamily="2" charset="2"/>
              <a:buChar char="Ø"/>
              <a:defRPr/>
            </a:pPr>
            <a:r>
              <a:rPr lang="uk-UA" baseline="0" dirty="0" smtClean="0">
                <a:solidFill>
                  <a:schemeClr val="tx2"/>
                </a:solidFill>
              </a:rPr>
              <a:t>плата</a:t>
            </a:r>
            <a:r>
              <a:rPr lang="uk-UA" dirty="0" smtClean="0">
                <a:solidFill>
                  <a:schemeClr val="tx2"/>
                </a:solidFill>
              </a:rPr>
              <a:t> за скорочення термінів надання послуг у сфері державної реєстрації </a:t>
            </a:r>
            <a:r>
              <a:rPr lang="uk-UA" dirty="0">
                <a:solidFill>
                  <a:schemeClr val="tx2"/>
                </a:solidFill>
              </a:rPr>
              <a:t>речових прав на нерухоме майно та їх обтяжень </a:t>
            </a:r>
            <a:r>
              <a:rPr lang="uk-UA" dirty="0" smtClean="0">
                <a:solidFill>
                  <a:schemeClr val="tx2"/>
                </a:solidFill>
              </a:rPr>
              <a:t>і державної </a:t>
            </a:r>
            <a:r>
              <a:rPr lang="uk-UA" dirty="0">
                <a:solidFill>
                  <a:schemeClr val="tx2"/>
                </a:solidFill>
              </a:rPr>
              <a:t>реєстрації юридичних осіб та фізичних осіб-підприємців </a:t>
            </a:r>
            <a:r>
              <a:rPr lang="uk-UA" dirty="0" smtClean="0">
                <a:solidFill>
                  <a:schemeClr val="accent1"/>
                </a:solidFill>
              </a:rPr>
              <a:t>200 400грн.</a:t>
            </a:r>
            <a:endParaRPr kumimoji="0" lang="uk-UA" b="0" i="0" u="none" strike="noStrike" kern="1200" cap="none" spc="0" normalizeH="0" baseline="0" noProof="0" dirty="0">
              <a:ln>
                <a:noFill/>
              </a:ln>
              <a:solidFill>
                <a:schemeClr val="accent1"/>
              </a:solidFill>
              <a:effectLst/>
              <a:uLnTx/>
              <a:uFillTx/>
            </a:endParaRPr>
          </a:p>
        </p:txBody>
      </p:sp>
    </p:spTree>
    <p:extLst>
      <p:ext uri="{BB962C8B-B14F-4D97-AF65-F5344CB8AC3E}">
        <p14:creationId xmlns:p14="http://schemas.microsoft.com/office/powerpoint/2010/main" val="65065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8916" cy="6858000"/>
          </a:xfrm>
          <a:prstGeom prst="rect">
            <a:avLst/>
          </a:prstGeom>
        </p:spPr>
      </p:pic>
      <p:graphicFrame>
        <p:nvGraphicFramePr>
          <p:cNvPr id="16" name="Объект 5"/>
          <p:cNvGraphicFramePr>
            <a:graphicFrameLocks noGrp="1"/>
          </p:cNvGraphicFramePr>
          <p:nvPr>
            <p:ph idx="1"/>
            <p:extLst/>
          </p:nvPr>
        </p:nvGraphicFramePr>
        <p:xfrm>
          <a:off x="1367247" y="522514"/>
          <a:ext cx="10821670" cy="6035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Прямоугольник 4"/>
          <p:cNvSpPr/>
          <p:nvPr/>
        </p:nvSpPr>
        <p:spPr>
          <a:xfrm>
            <a:off x="3637251" y="147935"/>
            <a:ext cx="579248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chemeClr val="tx2"/>
                </a:solidFill>
                <a:effectLst/>
                <a:uLnTx/>
                <a:uFillTx/>
                <a:ea typeface="+mn-ea"/>
                <a:cs typeface="Arial" panose="020B0604020202020204" pitchFamily="34" charset="0"/>
              </a:rPr>
              <a:t>Видатки управління державної реєстрації</a:t>
            </a:r>
            <a:endParaRPr kumimoji="0" lang="uk-UA" sz="2400" b="0" i="0" u="none" strike="noStrike" kern="1200" cap="none" spc="0" normalizeH="0" baseline="0" noProof="0" dirty="0">
              <a:ln>
                <a:noFill/>
              </a:ln>
              <a:solidFill>
                <a:schemeClr val="tx2"/>
              </a:solidFill>
              <a:effectLst/>
              <a:uLnTx/>
              <a:uFillTx/>
              <a:ea typeface="+mn-ea"/>
            </a:endParaRPr>
          </a:p>
        </p:txBody>
      </p:sp>
    </p:spTree>
    <p:extLst>
      <p:ext uri="{BB962C8B-B14F-4D97-AF65-F5344CB8AC3E}">
        <p14:creationId xmlns:p14="http://schemas.microsoft.com/office/powerpoint/2010/main" val="3359029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9"/>
            <a:ext cx="12192000" cy="6858217"/>
          </a:xfrm>
          <a:prstGeom prst="rect">
            <a:avLst/>
          </a:prstGeom>
        </p:spPr>
      </p:pic>
      <p:sp>
        <p:nvSpPr>
          <p:cNvPr id="5" name="TextBox 4"/>
          <p:cNvSpPr txBox="1"/>
          <p:nvPr/>
        </p:nvSpPr>
        <p:spPr>
          <a:xfrm>
            <a:off x="4968918" y="838850"/>
            <a:ext cx="6904756" cy="646331"/>
          </a:xfrm>
          <a:prstGeom prst="rect">
            <a:avLst/>
          </a:prstGeom>
          <a:noFill/>
        </p:spPr>
        <p:txBody>
          <a:bodyPr wrap="square" rtlCol="0">
            <a:spAutoFit/>
          </a:bodyPr>
          <a:lstStyle/>
          <a:p>
            <a:r>
              <a:rPr lang="uk-UA" sz="3600" b="1" dirty="0" smtClean="0">
                <a:solidFill>
                  <a:schemeClr val="tx2"/>
                </a:solidFill>
              </a:rPr>
              <a:t>Робота з нормативними актами</a:t>
            </a:r>
            <a:endParaRPr lang="uk-UA" sz="3600" b="1" dirty="0">
              <a:solidFill>
                <a:schemeClr val="tx2"/>
              </a:solidFill>
            </a:endParaRPr>
          </a:p>
        </p:txBody>
      </p:sp>
      <p:sp>
        <p:nvSpPr>
          <p:cNvPr id="6" name="TextBox 5"/>
          <p:cNvSpPr txBox="1"/>
          <p:nvPr/>
        </p:nvSpPr>
        <p:spPr>
          <a:xfrm>
            <a:off x="4481238" y="2139366"/>
            <a:ext cx="7738465" cy="353943"/>
          </a:xfrm>
          <a:prstGeom prst="rect">
            <a:avLst/>
          </a:prstGeom>
          <a:noFill/>
        </p:spPr>
        <p:txBody>
          <a:bodyPr wrap="none" rtlCol="0">
            <a:spAutoFit/>
          </a:bodyPr>
          <a:lstStyle/>
          <a:p>
            <a:r>
              <a:rPr lang="ru-RU" sz="1700" dirty="0">
                <a:cs typeface="Times New Roman" panose="02020603050405020304" pitchFamily="18" charset="0"/>
              </a:rPr>
              <a:t>Проведено </a:t>
            </a:r>
            <a:r>
              <a:rPr lang="ru-RU" sz="1700" dirty="0" err="1">
                <a:cs typeface="Times New Roman" panose="02020603050405020304" pitchFamily="18" charset="0"/>
              </a:rPr>
              <a:t>правову</a:t>
            </a:r>
            <a:r>
              <a:rPr lang="ru-RU" sz="1700" dirty="0">
                <a:cs typeface="Times New Roman" panose="02020603050405020304" pitchFamily="18" charset="0"/>
              </a:rPr>
              <a:t> </a:t>
            </a:r>
            <a:r>
              <a:rPr lang="ru-RU" sz="1700" dirty="0" err="1">
                <a:cs typeface="Times New Roman" panose="02020603050405020304" pitchFamily="18" charset="0"/>
              </a:rPr>
              <a:t>експертизу</a:t>
            </a:r>
            <a:r>
              <a:rPr lang="ru-RU" sz="1700" dirty="0">
                <a:cs typeface="Times New Roman" panose="02020603050405020304" pitchFamily="18" charset="0"/>
              </a:rPr>
              <a:t> на </a:t>
            </a:r>
            <a:r>
              <a:rPr lang="ru-RU" sz="1700" dirty="0" err="1">
                <a:cs typeface="Times New Roman" panose="02020603050405020304" pitchFamily="18" charset="0"/>
              </a:rPr>
              <a:t>відповідність</a:t>
            </a:r>
            <a:r>
              <a:rPr lang="ru-RU" sz="1700" dirty="0">
                <a:cs typeface="Times New Roman" panose="02020603050405020304" pitchFamily="18" charset="0"/>
              </a:rPr>
              <a:t> чинному </a:t>
            </a:r>
            <a:r>
              <a:rPr lang="ru-RU" sz="1700" dirty="0" err="1">
                <a:cs typeface="Times New Roman" panose="02020603050405020304" pitchFamily="18" charset="0"/>
              </a:rPr>
              <a:t>законодавству</a:t>
            </a:r>
            <a:r>
              <a:rPr lang="ru-RU" sz="1700" dirty="0">
                <a:cs typeface="Times New Roman" panose="02020603050405020304" pitchFamily="18" charset="0"/>
              </a:rPr>
              <a:t> </a:t>
            </a:r>
            <a:r>
              <a:rPr lang="ru-RU" sz="1700" dirty="0" err="1" smtClean="0">
                <a:cs typeface="Times New Roman" panose="02020603050405020304" pitchFamily="18" charset="0"/>
              </a:rPr>
              <a:t>України</a:t>
            </a:r>
            <a:r>
              <a:rPr lang="ru-RU" sz="1700" dirty="0" smtClean="0">
                <a:cs typeface="Times New Roman" panose="02020603050405020304" pitchFamily="18" charset="0"/>
              </a:rPr>
              <a:t>:</a:t>
            </a:r>
            <a:endParaRPr lang="uk-UA" sz="1700" dirty="0" smtClean="0"/>
          </a:p>
        </p:txBody>
      </p:sp>
      <p:sp>
        <p:nvSpPr>
          <p:cNvPr id="7" name="Прямоугольник 6"/>
          <p:cNvSpPr/>
          <p:nvPr/>
        </p:nvSpPr>
        <p:spPr>
          <a:xfrm>
            <a:off x="4581832" y="2868196"/>
            <a:ext cx="3701845" cy="3631763"/>
          </a:xfrm>
          <a:prstGeom prst="rect">
            <a:avLst/>
          </a:prstGeom>
        </p:spPr>
        <p:txBody>
          <a:bodyPr wrap="square">
            <a:spAutoFit/>
          </a:bodyPr>
          <a:lstStyle/>
          <a:p>
            <a:pPr algn="ctr"/>
            <a:r>
              <a:rPr lang="uk-UA" altLang="uk-UA" sz="2000" b="1" dirty="0" smtClean="0">
                <a:solidFill>
                  <a:schemeClr val="accent1"/>
                </a:solidFill>
                <a:cs typeface="Times New Roman" panose="02020603050405020304" pitchFamily="18" charset="0"/>
              </a:rPr>
              <a:t>Управління правової роботи:</a:t>
            </a:r>
          </a:p>
          <a:p>
            <a:endParaRPr lang="uk-UA" altLang="uk-UA" sz="2000" b="1" dirty="0" smtClean="0">
              <a:solidFill>
                <a:schemeClr val="accent1"/>
              </a:solidFill>
              <a:cs typeface="Times New Roman" panose="02020603050405020304" pitchFamily="18" charset="0"/>
            </a:endParaRPr>
          </a:p>
          <a:p>
            <a:endParaRPr lang="uk-UA" altLang="uk-UA" sz="2000" b="1" dirty="0" smtClean="0">
              <a:solidFill>
                <a:schemeClr val="accent1"/>
              </a:solidFill>
              <a:cs typeface="Times New Roman" panose="02020603050405020304" pitchFamily="18" charset="0"/>
            </a:endParaRPr>
          </a:p>
          <a:p>
            <a:r>
              <a:rPr lang="en-US" altLang="uk-UA" sz="2000" b="1" dirty="0" smtClean="0">
                <a:solidFill>
                  <a:schemeClr val="accent1"/>
                </a:solidFill>
                <a:cs typeface="Times New Roman" panose="02020603050405020304" pitchFamily="18" charset="0"/>
              </a:rPr>
              <a:t>1514</a:t>
            </a:r>
            <a:r>
              <a:rPr lang="uk-UA" altLang="uk-UA" dirty="0" smtClean="0">
                <a:solidFill>
                  <a:schemeClr val="accent1"/>
                </a:solidFill>
                <a:cs typeface="Times New Roman" panose="02020603050405020304" pitchFamily="18" charset="0"/>
              </a:rPr>
              <a:t> </a:t>
            </a:r>
            <a:r>
              <a:rPr lang="uk-UA" altLang="uk-UA" dirty="0" smtClean="0">
                <a:cs typeface="Times New Roman" panose="02020603050405020304" pitchFamily="18" charset="0"/>
              </a:rPr>
              <a:t>проектів </a:t>
            </a:r>
            <a:r>
              <a:rPr lang="uk-UA" altLang="uk-UA" dirty="0">
                <a:cs typeface="Times New Roman" panose="02020603050405020304" pitchFamily="18" charset="0"/>
              </a:rPr>
              <a:t>рішень виконавчого </a:t>
            </a:r>
            <a:r>
              <a:rPr lang="uk-UA" altLang="uk-UA" dirty="0" smtClean="0">
                <a:cs typeface="Times New Roman" panose="02020603050405020304" pitchFamily="18" charset="0"/>
              </a:rPr>
              <a:t>комітету</a:t>
            </a:r>
          </a:p>
          <a:p>
            <a:endParaRPr lang="uk-UA" altLang="uk-UA" dirty="0">
              <a:cs typeface="Times New Roman" panose="02020603050405020304" pitchFamily="18" charset="0"/>
            </a:endParaRPr>
          </a:p>
          <a:p>
            <a:r>
              <a:rPr lang="en-US" altLang="uk-UA" sz="2000" b="1" dirty="0" smtClean="0">
                <a:solidFill>
                  <a:schemeClr val="accent1"/>
                </a:solidFill>
                <a:cs typeface="Times New Roman" panose="02020603050405020304" pitchFamily="18" charset="0"/>
              </a:rPr>
              <a:t>912</a:t>
            </a:r>
            <a:r>
              <a:rPr lang="uk-UA" altLang="uk-UA" dirty="0" smtClean="0">
                <a:cs typeface="Times New Roman" panose="02020603050405020304" pitchFamily="18" charset="0"/>
              </a:rPr>
              <a:t>  проектів </a:t>
            </a:r>
            <a:r>
              <a:rPr lang="uk-UA" altLang="uk-UA" dirty="0">
                <a:cs typeface="Times New Roman" panose="02020603050405020304" pitchFamily="18" charset="0"/>
              </a:rPr>
              <a:t>ухвал Львівської міської </a:t>
            </a:r>
            <a:r>
              <a:rPr lang="uk-UA" altLang="uk-UA" dirty="0" smtClean="0">
                <a:cs typeface="Times New Roman" panose="02020603050405020304" pitchFamily="18" charset="0"/>
              </a:rPr>
              <a:t>ради</a:t>
            </a:r>
          </a:p>
          <a:p>
            <a:endParaRPr lang="uk-UA" altLang="uk-UA" sz="2000" b="1" dirty="0" smtClean="0">
              <a:solidFill>
                <a:schemeClr val="accent1"/>
              </a:solidFill>
              <a:cs typeface="Times New Roman" panose="02020603050405020304" pitchFamily="18" charset="0"/>
            </a:endParaRPr>
          </a:p>
          <a:p>
            <a:r>
              <a:rPr lang="en-US" altLang="uk-UA" sz="2000" b="1" dirty="0" smtClean="0">
                <a:solidFill>
                  <a:schemeClr val="accent1"/>
                </a:solidFill>
                <a:cs typeface="Times New Roman" panose="02020603050405020304" pitchFamily="18" charset="0"/>
              </a:rPr>
              <a:t>1437</a:t>
            </a:r>
            <a:r>
              <a:rPr lang="uk-UA" altLang="uk-UA" dirty="0" smtClean="0">
                <a:cs typeface="Times New Roman" panose="02020603050405020304" pitchFamily="18" charset="0"/>
              </a:rPr>
              <a:t>  проектів наказів</a:t>
            </a:r>
          </a:p>
          <a:p>
            <a:endParaRPr lang="uk-UA" altLang="uk-UA" dirty="0" smtClean="0">
              <a:cs typeface="Times New Roman" panose="02020603050405020304" pitchFamily="18" charset="0"/>
            </a:endParaRPr>
          </a:p>
          <a:p>
            <a:endParaRPr lang="uk-UA" altLang="uk-UA" dirty="0">
              <a:cs typeface="Times New Roman" panose="02020603050405020304" pitchFamily="18" charset="0"/>
            </a:endParaRPr>
          </a:p>
        </p:txBody>
      </p:sp>
      <p:cxnSp>
        <p:nvCxnSpPr>
          <p:cNvPr id="11" name="Прямая соединительная линия 10"/>
          <p:cNvCxnSpPr/>
          <p:nvPr/>
        </p:nvCxnSpPr>
        <p:spPr>
          <a:xfrm>
            <a:off x="8214852" y="2920181"/>
            <a:ext cx="29496" cy="2551471"/>
          </a:xfrm>
          <a:prstGeom prst="line">
            <a:avLst/>
          </a:prstGeom>
        </p:spPr>
        <p:style>
          <a:lnRef idx="1">
            <a:schemeClr val="accent1"/>
          </a:lnRef>
          <a:fillRef idx="0">
            <a:schemeClr val="accent1"/>
          </a:fillRef>
          <a:effectRef idx="0">
            <a:schemeClr val="accent1"/>
          </a:effectRef>
          <a:fontRef idx="minor">
            <a:schemeClr val="tx1"/>
          </a:fontRef>
        </p:style>
      </p:cxnSp>
      <p:sp>
        <p:nvSpPr>
          <p:cNvPr id="8" name="Прямоугольник 1"/>
          <p:cNvSpPr/>
          <p:nvPr/>
        </p:nvSpPr>
        <p:spPr>
          <a:xfrm>
            <a:off x="8490155" y="2910266"/>
            <a:ext cx="3701845" cy="1877437"/>
          </a:xfrm>
          <a:prstGeom prst="rect">
            <a:avLst/>
          </a:prstGeom>
        </p:spPr>
        <p:txBody>
          <a:bodyPr wrap="square">
            <a:spAutoFit/>
          </a:bodyPr>
          <a:lstStyle/>
          <a:p>
            <a:pPr algn="ctr"/>
            <a:r>
              <a:rPr lang="uk-UA" altLang="uk-UA" sz="2000" b="1" dirty="0" smtClean="0">
                <a:solidFill>
                  <a:schemeClr val="accent1"/>
                </a:solidFill>
                <a:cs typeface="Times New Roman" panose="02020603050405020304" pitchFamily="18" charset="0"/>
              </a:rPr>
              <a:t>Управління державної реєстрації:</a:t>
            </a:r>
          </a:p>
          <a:p>
            <a:endParaRPr lang="uk-UA" altLang="uk-UA" sz="2000" b="1" dirty="0" smtClean="0">
              <a:solidFill>
                <a:schemeClr val="accent1"/>
              </a:solidFill>
              <a:cs typeface="Times New Roman" panose="02020603050405020304" pitchFamily="18" charset="0"/>
            </a:endParaRPr>
          </a:p>
          <a:p>
            <a:r>
              <a:rPr lang="en-US" altLang="uk-UA" sz="2000" b="1" dirty="0" smtClean="0">
                <a:solidFill>
                  <a:schemeClr val="accent1"/>
                </a:solidFill>
                <a:cs typeface="Times New Roman" panose="02020603050405020304" pitchFamily="18" charset="0"/>
              </a:rPr>
              <a:t>73</a:t>
            </a:r>
            <a:r>
              <a:rPr lang="uk-UA" altLang="uk-UA" sz="2000" b="1" dirty="0" smtClean="0">
                <a:solidFill>
                  <a:schemeClr val="accent1"/>
                </a:solidFill>
                <a:cs typeface="Times New Roman" panose="02020603050405020304" pitchFamily="18" charset="0"/>
              </a:rPr>
              <a:t> </a:t>
            </a:r>
            <a:r>
              <a:rPr lang="uk-UA" altLang="uk-UA" dirty="0" smtClean="0">
                <a:cs typeface="Times New Roman" panose="02020603050405020304" pitchFamily="18" charset="0"/>
              </a:rPr>
              <a:t>проекти </a:t>
            </a:r>
            <a:r>
              <a:rPr lang="uk-UA" altLang="uk-UA" dirty="0">
                <a:cs typeface="Times New Roman" panose="02020603050405020304" pitchFamily="18" charset="0"/>
              </a:rPr>
              <a:t>рішень виконавчого </a:t>
            </a:r>
            <a:r>
              <a:rPr lang="uk-UA" altLang="uk-UA" dirty="0" smtClean="0">
                <a:cs typeface="Times New Roman" panose="02020603050405020304" pitchFamily="18" charset="0"/>
              </a:rPr>
              <a:t>комітету</a:t>
            </a:r>
          </a:p>
          <a:p>
            <a:endParaRPr lang="uk-UA" altLang="uk-UA" dirty="0">
              <a:cs typeface="Times New Roman" panose="02020603050405020304" pitchFamily="18" charset="0"/>
            </a:endParaRPr>
          </a:p>
        </p:txBody>
      </p:sp>
    </p:spTree>
    <p:extLst>
      <p:ext uri="{BB962C8B-B14F-4D97-AF65-F5344CB8AC3E}">
        <p14:creationId xmlns:p14="http://schemas.microsoft.com/office/powerpoint/2010/main" val="470753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3894" cy="6858000"/>
          </a:xfrm>
          <a:prstGeom prst="rect">
            <a:avLst/>
          </a:prstGeom>
        </p:spPr>
      </p:pic>
      <p:sp>
        <p:nvSpPr>
          <p:cNvPr id="5" name="TextBox 4"/>
          <p:cNvSpPr txBox="1"/>
          <p:nvPr/>
        </p:nvSpPr>
        <p:spPr>
          <a:xfrm>
            <a:off x="7047444" y="4757171"/>
            <a:ext cx="3956179" cy="646331"/>
          </a:xfrm>
          <a:prstGeom prst="rect">
            <a:avLst/>
          </a:prstGeom>
          <a:noFill/>
        </p:spPr>
        <p:txBody>
          <a:bodyPr wrap="square" rtlCol="0">
            <a:spAutoFit/>
          </a:bodyPr>
          <a:lstStyle/>
          <a:p>
            <a:r>
              <a:rPr lang="uk-UA" sz="3600" b="1" dirty="0" smtClean="0"/>
              <a:t>Дякуємо за увагу</a:t>
            </a:r>
            <a:endParaRPr lang="uk-UA" sz="2000" b="1" dirty="0"/>
          </a:p>
        </p:txBody>
      </p:sp>
    </p:spTree>
    <p:extLst>
      <p:ext uri="{BB962C8B-B14F-4D97-AF65-F5344CB8AC3E}">
        <p14:creationId xmlns:p14="http://schemas.microsoft.com/office/powerpoint/2010/main" val="4138081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35"/>
            <a:ext cx="12192000" cy="6859735"/>
          </a:xfrm>
          <a:prstGeom prst="rect">
            <a:avLst/>
          </a:prstGeom>
        </p:spPr>
      </p:pic>
      <p:sp>
        <p:nvSpPr>
          <p:cNvPr id="11" name="TextBox 10"/>
          <p:cNvSpPr txBox="1"/>
          <p:nvPr/>
        </p:nvSpPr>
        <p:spPr>
          <a:xfrm>
            <a:off x="2705492" y="2945659"/>
            <a:ext cx="2714919" cy="923330"/>
          </a:xfrm>
          <a:prstGeom prst="rect">
            <a:avLst/>
          </a:prstGeom>
          <a:noFill/>
        </p:spPr>
        <p:txBody>
          <a:bodyPr wrap="square" rtlCol="0">
            <a:spAutoFit/>
          </a:bodyPr>
          <a:lstStyle/>
          <a:p>
            <a:r>
              <a:rPr lang="uk-UA" dirty="0" smtClean="0">
                <a:solidFill>
                  <a:schemeClr val="bg1"/>
                </a:solidFill>
              </a:rPr>
              <a:t>Площа витребуваних з чужого незаконного володіння приміщень</a:t>
            </a:r>
            <a:endParaRPr lang="uk-UA" dirty="0">
              <a:solidFill>
                <a:schemeClr val="bg1"/>
              </a:solidFill>
            </a:endParaRPr>
          </a:p>
        </p:txBody>
      </p:sp>
      <p:sp>
        <p:nvSpPr>
          <p:cNvPr id="19" name="Прямоугольник 18"/>
          <p:cNvSpPr/>
          <p:nvPr/>
        </p:nvSpPr>
        <p:spPr>
          <a:xfrm>
            <a:off x="4000407" y="21676"/>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17" name="Прямоугольник 16"/>
          <p:cNvSpPr/>
          <p:nvPr/>
        </p:nvSpPr>
        <p:spPr>
          <a:xfrm>
            <a:off x="9123013" y="21676"/>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20" name="Прямоугольник 11"/>
          <p:cNvSpPr>
            <a:spLocks noChangeArrowheads="1"/>
          </p:cNvSpPr>
          <p:nvPr/>
        </p:nvSpPr>
        <p:spPr bwMode="auto">
          <a:xfrm>
            <a:off x="4365575" y="2319593"/>
            <a:ext cx="4572000" cy="2031325"/>
          </a:xfrm>
          <a:prstGeom prst="rect">
            <a:avLst/>
          </a:prstGeom>
          <a:noFill/>
          <a:ln w="9525">
            <a:noFill/>
            <a:miter lim="800000"/>
            <a:headEnd/>
            <a:tailEnd/>
          </a:ln>
        </p:spPr>
        <p:txBody>
          <a:bodyPr wrap="square">
            <a:spAutoFit/>
          </a:bodyPr>
          <a:lstStyle/>
          <a:p>
            <a:pPr algn="just"/>
            <a:r>
              <a:rPr lang="uk-UA" altLang="uk-UA" dirty="0">
                <a:cs typeface="Arial" pitchFamily="34" charset="0"/>
              </a:rPr>
              <a:t>	Юридичним департаментом проведено перевірку на відповідність чинному законодавству </a:t>
            </a:r>
            <a:r>
              <a:rPr lang="uk-UA" altLang="uk-UA" dirty="0" smtClean="0">
                <a:cs typeface="Arial" pitchFamily="34" charset="0"/>
              </a:rPr>
              <a:t>1113</a:t>
            </a:r>
            <a:r>
              <a:rPr lang="uk-UA" b="1" dirty="0" smtClean="0"/>
              <a:t> </a:t>
            </a:r>
            <a:r>
              <a:rPr lang="uk-UA" altLang="uk-UA" b="1" u="sng" dirty="0" smtClean="0">
                <a:effectLst>
                  <a:outerShdw blurRad="38100" dist="38100" dir="2700000" algn="tl">
                    <a:srgbClr val="000000">
                      <a:alpha val="43137"/>
                    </a:srgbClr>
                  </a:outerShdw>
                </a:effectLst>
                <a:cs typeface="Arial" pitchFamily="34" charset="0"/>
              </a:rPr>
              <a:t>проектів </a:t>
            </a:r>
            <a:r>
              <a:rPr lang="uk-UA" altLang="uk-UA" b="1" u="sng" dirty="0">
                <a:effectLst>
                  <a:outerShdw blurRad="38100" dist="38100" dir="2700000" algn="tl">
                    <a:srgbClr val="000000">
                      <a:alpha val="43137"/>
                    </a:srgbClr>
                  </a:outerShdw>
                </a:effectLst>
                <a:cs typeface="Arial" pitchFamily="34" charset="0"/>
              </a:rPr>
              <a:t>договорів</a:t>
            </a:r>
            <a:r>
              <a:rPr lang="uk-UA" altLang="uk-UA" dirty="0">
                <a:cs typeface="Arial" pitchFamily="34" charset="0"/>
              </a:rPr>
              <a:t>, в яких однією із сторін договору виступають виконавчі органи Львівської міської ради, Львівська міська </a:t>
            </a:r>
            <a:r>
              <a:rPr lang="uk-UA" altLang="uk-UA" dirty="0" smtClean="0">
                <a:cs typeface="Arial" pitchFamily="34" charset="0"/>
              </a:rPr>
              <a:t>рада, </a:t>
            </a:r>
            <a:r>
              <a:rPr lang="uk-UA" altLang="uk-UA" dirty="0">
                <a:cs typeface="Arial" pitchFamily="34" charset="0"/>
              </a:rPr>
              <a:t>виконавчий комітет Львівської міської ради.</a:t>
            </a:r>
            <a:endParaRPr lang="uk-UA" altLang="uk-UA" dirty="0"/>
          </a:p>
        </p:txBody>
      </p:sp>
      <p:pic>
        <p:nvPicPr>
          <p:cNvPr id="31746" name="Picture 2" descr="Проект договору про надання правової допомоги"/>
          <p:cNvPicPr>
            <a:picLocks noChangeAspect="1" noChangeArrowheads="1"/>
          </p:cNvPicPr>
          <p:nvPr/>
        </p:nvPicPr>
        <p:blipFill>
          <a:blip r:embed="rId3" cstate="print"/>
          <a:srcRect/>
          <a:stretch>
            <a:fillRect/>
          </a:stretch>
        </p:blipFill>
        <p:spPr bwMode="auto">
          <a:xfrm>
            <a:off x="1512425" y="2344429"/>
            <a:ext cx="2326702" cy="1873609"/>
          </a:xfrm>
          <a:prstGeom prst="rect">
            <a:avLst/>
          </a:prstGeom>
          <a:noFill/>
        </p:spPr>
      </p:pic>
      <p:pic>
        <p:nvPicPr>
          <p:cNvPr id="31748" name="Picture 4" descr="Чи можна заключити з директором договір про повну матеріальну  відповідальність | «Дебет-Кредит» - Бухгалтерські новини"/>
          <p:cNvPicPr>
            <a:picLocks noChangeAspect="1" noChangeArrowheads="1"/>
          </p:cNvPicPr>
          <p:nvPr/>
        </p:nvPicPr>
        <p:blipFill>
          <a:blip r:embed="rId4" cstate="print"/>
          <a:srcRect l="12541" t="5416" r="4122" b="10422"/>
          <a:stretch>
            <a:fillRect/>
          </a:stretch>
        </p:blipFill>
        <p:spPr bwMode="auto">
          <a:xfrm>
            <a:off x="9353884" y="2064772"/>
            <a:ext cx="2602142" cy="2389239"/>
          </a:xfrm>
          <a:prstGeom prst="rect">
            <a:avLst/>
          </a:prstGeom>
          <a:ln>
            <a:noFill/>
          </a:ln>
          <a:effectLst>
            <a:softEdge rad="112500"/>
          </a:effectLst>
        </p:spPr>
      </p:pic>
    </p:spTree>
    <p:extLst>
      <p:ext uri="{BB962C8B-B14F-4D97-AF65-F5344CB8AC3E}">
        <p14:creationId xmlns:p14="http://schemas.microsoft.com/office/powerpoint/2010/main" val="27306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771" y="0"/>
            <a:ext cx="12975771" cy="7268065"/>
          </a:xfrm>
          <a:prstGeom prst="rect">
            <a:avLst/>
          </a:prstGeom>
        </p:spPr>
      </p:pic>
      <p:sp>
        <p:nvSpPr>
          <p:cNvPr id="5" name="TextBox 4"/>
          <p:cNvSpPr txBox="1"/>
          <p:nvPr/>
        </p:nvSpPr>
        <p:spPr>
          <a:xfrm>
            <a:off x="5444158" y="-1"/>
            <a:ext cx="5964071" cy="646331"/>
          </a:xfrm>
          <a:prstGeom prst="rect">
            <a:avLst/>
          </a:prstGeom>
          <a:noFill/>
        </p:spPr>
        <p:txBody>
          <a:bodyPr wrap="square" rtlCol="0">
            <a:spAutoFit/>
          </a:bodyPr>
          <a:lstStyle/>
          <a:p>
            <a:r>
              <a:rPr lang="uk-UA" sz="3600" b="1" dirty="0" smtClean="0">
                <a:solidFill>
                  <a:schemeClr val="tx2"/>
                </a:solidFill>
              </a:rPr>
              <a:t>Робота із зверненнями </a:t>
            </a:r>
            <a:endParaRPr lang="uk-UA" sz="3600" b="1" dirty="0">
              <a:solidFill>
                <a:schemeClr val="tx2"/>
              </a:solidFill>
            </a:endParaRPr>
          </a:p>
        </p:txBody>
      </p:sp>
      <p:sp>
        <p:nvSpPr>
          <p:cNvPr id="6" name="Овал 5"/>
          <p:cNvSpPr/>
          <p:nvPr/>
        </p:nvSpPr>
        <p:spPr>
          <a:xfrm>
            <a:off x="3656483" y="552957"/>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1</a:t>
            </a:r>
            <a:endParaRPr lang="uk-UA" sz="3600" dirty="0"/>
          </a:p>
        </p:txBody>
      </p:sp>
      <p:sp>
        <p:nvSpPr>
          <p:cNvPr id="9" name="TextBox 8"/>
          <p:cNvSpPr txBox="1"/>
          <p:nvPr/>
        </p:nvSpPr>
        <p:spPr>
          <a:xfrm>
            <a:off x="4592399" y="2626176"/>
            <a:ext cx="3707553" cy="646331"/>
          </a:xfrm>
          <a:prstGeom prst="rect">
            <a:avLst/>
          </a:prstGeom>
          <a:solidFill>
            <a:schemeClr val="accent1">
              <a:lumMod val="20000"/>
              <a:lumOff val="80000"/>
            </a:schemeClr>
          </a:solidFill>
        </p:spPr>
        <p:txBody>
          <a:bodyPr wrap="none" rtlCol="0">
            <a:spAutoFit/>
          </a:bodyPr>
          <a:lstStyle/>
          <a:p>
            <a:r>
              <a:rPr lang="uk-UA" dirty="0" smtClean="0">
                <a:solidFill>
                  <a:schemeClr val="accent1">
                    <a:lumMod val="75000"/>
                  </a:schemeClr>
                </a:solidFill>
              </a:rPr>
              <a:t>Депутатські звернення та запити</a:t>
            </a:r>
          </a:p>
          <a:p>
            <a:pPr marL="285750" indent="-285750">
              <a:buFont typeface="Arial" panose="020B0604020202020204" pitchFamily="34" charset="0"/>
              <a:buChar char="•"/>
            </a:pPr>
            <a:r>
              <a:rPr lang="uk-UA" dirty="0" smtClean="0"/>
              <a:t>Управління правової роботи </a:t>
            </a:r>
            <a:r>
              <a:rPr lang="uk-UA" dirty="0" smtClean="0">
                <a:solidFill>
                  <a:schemeClr val="accent1"/>
                </a:solidFill>
              </a:rPr>
              <a:t>– 23</a:t>
            </a:r>
          </a:p>
        </p:txBody>
      </p:sp>
      <p:sp>
        <p:nvSpPr>
          <p:cNvPr id="10" name="TextBox 9"/>
          <p:cNvSpPr txBox="1"/>
          <p:nvPr/>
        </p:nvSpPr>
        <p:spPr>
          <a:xfrm>
            <a:off x="7793113" y="1476287"/>
            <a:ext cx="4398887" cy="1077218"/>
          </a:xfrm>
          <a:prstGeom prst="rect">
            <a:avLst/>
          </a:prstGeom>
          <a:solidFill>
            <a:schemeClr val="accent2">
              <a:lumMod val="20000"/>
              <a:lumOff val="80000"/>
            </a:schemeClr>
          </a:solidFill>
        </p:spPr>
        <p:txBody>
          <a:bodyPr wrap="square" rtlCol="0">
            <a:spAutoFit/>
          </a:bodyPr>
          <a:lstStyle/>
          <a:p>
            <a:r>
              <a:rPr lang="uk-UA" dirty="0" smtClean="0">
                <a:solidFill>
                  <a:schemeClr val="accent1">
                    <a:lumMod val="75000"/>
                  </a:schemeClr>
                </a:solidFill>
              </a:rPr>
              <a:t>Звернення юридичних осіб </a:t>
            </a:r>
          </a:p>
          <a:p>
            <a:pPr marL="285750" indent="-285750">
              <a:buFont typeface="Arial" panose="020B0604020202020204" pitchFamily="34" charset="0"/>
              <a:buChar char="•"/>
            </a:pPr>
            <a:r>
              <a:rPr lang="uk-UA" dirty="0"/>
              <a:t>Управління державної реєстрації </a:t>
            </a:r>
            <a:r>
              <a:rPr lang="uk-UA" dirty="0">
                <a:solidFill>
                  <a:schemeClr val="accent1"/>
                </a:solidFill>
              </a:rPr>
              <a:t>– </a:t>
            </a:r>
            <a:r>
              <a:rPr lang="uk-UA" dirty="0" smtClean="0">
                <a:solidFill>
                  <a:schemeClr val="accent1"/>
                </a:solidFill>
              </a:rPr>
              <a:t>583</a:t>
            </a:r>
            <a:endParaRPr lang="uk-UA" dirty="0">
              <a:solidFill>
                <a:schemeClr val="accent1"/>
              </a:solidFill>
            </a:endParaRPr>
          </a:p>
          <a:p>
            <a:pPr marL="285750" indent="-285750">
              <a:buFont typeface="Arial" panose="020B0604020202020204" pitchFamily="34" charset="0"/>
              <a:buChar char="•"/>
            </a:pPr>
            <a:r>
              <a:rPr lang="uk-UA" dirty="0"/>
              <a:t>Управліннях правової </a:t>
            </a:r>
            <a:r>
              <a:rPr lang="uk-UA" dirty="0" smtClean="0"/>
              <a:t>роботи </a:t>
            </a:r>
            <a:r>
              <a:rPr lang="en-US" dirty="0" smtClean="0"/>
              <a:t>- </a:t>
            </a:r>
            <a:r>
              <a:rPr lang="en-US" dirty="0" smtClean="0">
                <a:solidFill>
                  <a:schemeClr val="accent1"/>
                </a:solidFill>
              </a:rPr>
              <a:t>5</a:t>
            </a:r>
            <a:r>
              <a:rPr lang="uk-UA" dirty="0" smtClean="0">
                <a:solidFill>
                  <a:schemeClr val="accent1"/>
                </a:solidFill>
              </a:rPr>
              <a:t>1</a:t>
            </a:r>
            <a:r>
              <a:rPr lang="en-US" dirty="0" smtClean="0">
                <a:solidFill>
                  <a:schemeClr val="accent1"/>
                </a:solidFill>
              </a:rPr>
              <a:t>0</a:t>
            </a:r>
            <a:endParaRPr lang="uk-UA" dirty="0" smtClean="0">
              <a:solidFill>
                <a:schemeClr val="accent1"/>
              </a:solidFill>
            </a:endParaRPr>
          </a:p>
          <a:p>
            <a:r>
              <a:rPr lang="uk-UA" sz="1000" dirty="0" smtClean="0"/>
              <a:t> </a:t>
            </a:r>
            <a:endParaRPr lang="uk-UA" dirty="0" smtClean="0">
              <a:solidFill>
                <a:schemeClr val="accent1"/>
              </a:solidFill>
            </a:endParaRPr>
          </a:p>
        </p:txBody>
      </p:sp>
      <p:sp>
        <p:nvSpPr>
          <p:cNvPr id="11" name="TextBox 10"/>
          <p:cNvSpPr txBox="1"/>
          <p:nvPr/>
        </p:nvSpPr>
        <p:spPr>
          <a:xfrm>
            <a:off x="4592399" y="524387"/>
            <a:ext cx="4314046" cy="923330"/>
          </a:xfrm>
          <a:prstGeom prst="rect">
            <a:avLst/>
          </a:prstGeom>
          <a:solidFill>
            <a:schemeClr val="accent1">
              <a:lumMod val="20000"/>
              <a:lumOff val="80000"/>
            </a:schemeClr>
          </a:solidFill>
        </p:spPr>
        <p:txBody>
          <a:bodyPr wrap="square" rtlCol="0">
            <a:spAutoFit/>
          </a:bodyPr>
          <a:lstStyle/>
          <a:p>
            <a:r>
              <a:rPr lang="uk-UA" dirty="0" smtClean="0">
                <a:solidFill>
                  <a:schemeClr val="accent1">
                    <a:lumMod val="75000"/>
                  </a:schemeClr>
                </a:solidFill>
              </a:rPr>
              <a:t>Звернення громадян  </a:t>
            </a:r>
          </a:p>
          <a:p>
            <a:pPr marL="285750" indent="-285750">
              <a:buFont typeface="Arial" panose="020B0604020202020204" pitchFamily="34" charset="0"/>
              <a:buChar char="•"/>
            </a:pPr>
            <a:r>
              <a:rPr lang="uk-UA" dirty="0" smtClean="0"/>
              <a:t>Управління державної реєстрації </a:t>
            </a:r>
            <a:r>
              <a:rPr lang="uk-UA" dirty="0" smtClean="0">
                <a:solidFill>
                  <a:schemeClr val="accent1"/>
                </a:solidFill>
              </a:rPr>
              <a:t>– 190</a:t>
            </a:r>
          </a:p>
          <a:p>
            <a:pPr marL="285750" indent="-285750">
              <a:buFont typeface="Arial" panose="020B0604020202020204" pitchFamily="34" charset="0"/>
              <a:buChar char="•"/>
            </a:pPr>
            <a:r>
              <a:rPr lang="uk-UA" dirty="0" smtClean="0"/>
              <a:t>Управліннях правової роботи </a:t>
            </a:r>
            <a:r>
              <a:rPr lang="uk-UA" dirty="0" smtClean="0">
                <a:solidFill>
                  <a:schemeClr val="accent1">
                    <a:lumMod val="60000"/>
                    <a:lumOff val="40000"/>
                  </a:schemeClr>
                </a:solidFill>
              </a:rPr>
              <a:t>–</a:t>
            </a:r>
            <a:r>
              <a:rPr lang="uk-UA" dirty="0" smtClean="0"/>
              <a:t> </a:t>
            </a:r>
            <a:r>
              <a:rPr lang="en-US" dirty="0" smtClean="0">
                <a:solidFill>
                  <a:schemeClr val="accent1"/>
                </a:solidFill>
              </a:rPr>
              <a:t>274</a:t>
            </a:r>
            <a:endParaRPr lang="uk-UA" dirty="0" smtClean="0">
              <a:solidFill>
                <a:schemeClr val="accent1"/>
              </a:solidFill>
            </a:endParaRPr>
          </a:p>
        </p:txBody>
      </p:sp>
      <p:sp>
        <p:nvSpPr>
          <p:cNvPr id="12" name="Овал 11"/>
          <p:cNvSpPr/>
          <p:nvPr/>
        </p:nvSpPr>
        <p:spPr>
          <a:xfrm>
            <a:off x="6922958" y="1568988"/>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2</a:t>
            </a:r>
            <a:endParaRPr lang="uk-UA" sz="3600" dirty="0"/>
          </a:p>
        </p:txBody>
      </p:sp>
      <p:sp>
        <p:nvSpPr>
          <p:cNvPr id="13" name="Овал 12"/>
          <p:cNvSpPr/>
          <p:nvPr/>
        </p:nvSpPr>
        <p:spPr>
          <a:xfrm>
            <a:off x="3656483" y="2407536"/>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3</a:t>
            </a:r>
            <a:endParaRPr lang="uk-UA" sz="3600" dirty="0"/>
          </a:p>
        </p:txBody>
      </p:sp>
      <p:sp>
        <p:nvSpPr>
          <p:cNvPr id="2" name="TextBox 1"/>
          <p:cNvSpPr txBox="1"/>
          <p:nvPr/>
        </p:nvSpPr>
        <p:spPr>
          <a:xfrm>
            <a:off x="7858874" y="3563595"/>
            <a:ext cx="4178813" cy="923330"/>
          </a:xfrm>
          <a:prstGeom prst="rect">
            <a:avLst/>
          </a:prstGeom>
          <a:solidFill>
            <a:schemeClr val="accent2">
              <a:lumMod val="20000"/>
              <a:lumOff val="80000"/>
            </a:schemeClr>
          </a:solidFill>
        </p:spPr>
        <p:txBody>
          <a:bodyPr wrap="square" rtlCol="0">
            <a:spAutoFit/>
          </a:bodyPr>
          <a:lstStyle/>
          <a:p>
            <a:r>
              <a:rPr lang="uk-UA" dirty="0" smtClean="0">
                <a:solidFill>
                  <a:schemeClr val="accent1">
                    <a:lumMod val="75000"/>
                  </a:schemeClr>
                </a:solidFill>
              </a:rPr>
              <a:t>Інформаційні запити </a:t>
            </a:r>
          </a:p>
          <a:p>
            <a:pPr marL="285750" indent="-285750">
              <a:buFont typeface="Arial" panose="020B0604020202020204" pitchFamily="34" charset="0"/>
              <a:buChar char="•"/>
            </a:pPr>
            <a:r>
              <a:rPr lang="uk-UA" dirty="0"/>
              <a:t>Управління державної реєстрації </a:t>
            </a:r>
            <a:r>
              <a:rPr lang="uk-UA" dirty="0">
                <a:solidFill>
                  <a:schemeClr val="accent1">
                    <a:lumMod val="75000"/>
                  </a:schemeClr>
                </a:solidFill>
              </a:rPr>
              <a:t>–</a:t>
            </a:r>
            <a:r>
              <a:rPr lang="uk-UA" dirty="0"/>
              <a:t> </a:t>
            </a:r>
            <a:r>
              <a:rPr lang="uk-UA" dirty="0">
                <a:solidFill>
                  <a:schemeClr val="accent1">
                    <a:lumMod val="75000"/>
                  </a:schemeClr>
                </a:solidFill>
              </a:rPr>
              <a:t> </a:t>
            </a:r>
            <a:r>
              <a:rPr lang="uk-UA" dirty="0" smtClean="0">
                <a:solidFill>
                  <a:schemeClr val="accent1">
                    <a:lumMod val="75000"/>
                  </a:schemeClr>
                </a:solidFill>
              </a:rPr>
              <a:t>27</a:t>
            </a:r>
            <a:endParaRPr lang="uk-UA" dirty="0">
              <a:solidFill>
                <a:schemeClr val="accent1"/>
              </a:solidFill>
            </a:endParaRPr>
          </a:p>
          <a:p>
            <a:pPr marL="285750" indent="-285750">
              <a:buFont typeface="Arial" panose="020B0604020202020204" pitchFamily="34" charset="0"/>
              <a:buChar char="•"/>
            </a:pPr>
            <a:r>
              <a:rPr lang="uk-UA" dirty="0"/>
              <a:t>Управління правової роботи </a:t>
            </a:r>
            <a:r>
              <a:rPr lang="uk-UA" dirty="0">
                <a:solidFill>
                  <a:schemeClr val="accent1"/>
                </a:solidFill>
              </a:rPr>
              <a:t>– </a:t>
            </a:r>
            <a:r>
              <a:rPr lang="uk-UA" dirty="0" smtClean="0">
                <a:solidFill>
                  <a:schemeClr val="accent1"/>
                </a:solidFill>
              </a:rPr>
              <a:t>84</a:t>
            </a:r>
            <a:endParaRPr lang="uk-UA" dirty="0">
              <a:solidFill>
                <a:schemeClr val="accent1"/>
              </a:solidFill>
            </a:endParaRPr>
          </a:p>
        </p:txBody>
      </p:sp>
      <p:sp>
        <p:nvSpPr>
          <p:cNvPr id="3" name="TextBox 2"/>
          <p:cNvSpPr txBox="1"/>
          <p:nvPr/>
        </p:nvSpPr>
        <p:spPr>
          <a:xfrm>
            <a:off x="4700207" y="4464119"/>
            <a:ext cx="4445502" cy="923330"/>
          </a:xfrm>
          <a:prstGeom prst="rect">
            <a:avLst/>
          </a:prstGeom>
          <a:solidFill>
            <a:schemeClr val="accent1">
              <a:lumMod val="20000"/>
              <a:lumOff val="80000"/>
            </a:schemeClr>
          </a:solidFill>
        </p:spPr>
        <p:txBody>
          <a:bodyPr wrap="square" rtlCol="0">
            <a:spAutoFit/>
          </a:bodyPr>
          <a:lstStyle/>
          <a:p>
            <a:r>
              <a:rPr lang="uk-UA" dirty="0" smtClean="0">
                <a:solidFill>
                  <a:schemeClr val="accent1">
                    <a:lumMod val="75000"/>
                  </a:schemeClr>
                </a:solidFill>
              </a:rPr>
              <a:t>Адвокатські запити </a:t>
            </a:r>
          </a:p>
          <a:p>
            <a:pPr marL="285750" indent="-285750">
              <a:buFont typeface="Arial" panose="020B0604020202020204" pitchFamily="34" charset="0"/>
              <a:buChar char="•"/>
            </a:pPr>
            <a:r>
              <a:rPr lang="uk-UA" dirty="0"/>
              <a:t>Управління державної реєстрації </a:t>
            </a:r>
            <a:r>
              <a:rPr lang="uk-UA" dirty="0">
                <a:solidFill>
                  <a:schemeClr val="accent1">
                    <a:lumMod val="75000"/>
                  </a:schemeClr>
                </a:solidFill>
              </a:rPr>
              <a:t>–</a:t>
            </a:r>
            <a:r>
              <a:rPr lang="uk-UA" dirty="0"/>
              <a:t> </a:t>
            </a:r>
            <a:r>
              <a:rPr lang="uk-UA" dirty="0">
                <a:solidFill>
                  <a:schemeClr val="accent1">
                    <a:lumMod val="75000"/>
                  </a:schemeClr>
                </a:solidFill>
              </a:rPr>
              <a:t> </a:t>
            </a:r>
            <a:r>
              <a:rPr lang="uk-UA" dirty="0" smtClean="0">
                <a:solidFill>
                  <a:schemeClr val="accent1">
                    <a:lumMod val="75000"/>
                  </a:schemeClr>
                </a:solidFill>
              </a:rPr>
              <a:t>86</a:t>
            </a:r>
            <a:endParaRPr lang="uk-UA" dirty="0">
              <a:solidFill>
                <a:schemeClr val="accent1"/>
              </a:solidFill>
            </a:endParaRPr>
          </a:p>
          <a:p>
            <a:pPr marL="285750" indent="-285750">
              <a:buFont typeface="Arial" panose="020B0604020202020204" pitchFamily="34" charset="0"/>
              <a:buChar char="•"/>
            </a:pPr>
            <a:r>
              <a:rPr lang="uk-UA" dirty="0"/>
              <a:t>Управління правової роботи </a:t>
            </a:r>
            <a:r>
              <a:rPr lang="uk-UA" dirty="0">
                <a:solidFill>
                  <a:schemeClr val="accent1"/>
                </a:solidFill>
              </a:rPr>
              <a:t>– </a:t>
            </a:r>
            <a:r>
              <a:rPr lang="en-US" dirty="0" smtClean="0">
                <a:solidFill>
                  <a:schemeClr val="accent1"/>
                </a:solidFill>
              </a:rPr>
              <a:t>53</a:t>
            </a:r>
            <a:endParaRPr lang="uk-UA" dirty="0">
              <a:solidFill>
                <a:schemeClr val="accent1"/>
              </a:solidFill>
            </a:endParaRPr>
          </a:p>
        </p:txBody>
      </p:sp>
      <p:sp>
        <p:nvSpPr>
          <p:cNvPr id="14" name="Овал 13"/>
          <p:cNvSpPr/>
          <p:nvPr/>
        </p:nvSpPr>
        <p:spPr>
          <a:xfrm>
            <a:off x="6922958" y="3563978"/>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a:t>4</a:t>
            </a:r>
          </a:p>
        </p:txBody>
      </p:sp>
      <p:sp>
        <p:nvSpPr>
          <p:cNvPr id="15" name="Овал 14"/>
          <p:cNvSpPr/>
          <p:nvPr/>
        </p:nvSpPr>
        <p:spPr>
          <a:xfrm>
            <a:off x="3656483" y="4421087"/>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5</a:t>
            </a:r>
            <a:endParaRPr lang="uk-UA" sz="3600" dirty="0"/>
          </a:p>
        </p:txBody>
      </p:sp>
      <p:sp>
        <p:nvSpPr>
          <p:cNvPr id="7" name="TextBox 6"/>
          <p:cNvSpPr txBox="1"/>
          <p:nvPr/>
        </p:nvSpPr>
        <p:spPr>
          <a:xfrm>
            <a:off x="7793113" y="5408214"/>
            <a:ext cx="4381829" cy="646331"/>
          </a:xfrm>
          <a:prstGeom prst="rect">
            <a:avLst/>
          </a:prstGeom>
          <a:solidFill>
            <a:schemeClr val="accent2">
              <a:lumMod val="20000"/>
              <a:lumOff val="80000"/>
            </a:schemeClr>
          </a:solidFill>
        </p:spPr>
        <p:txBody>
          <a:bodyPr wrap="square" rtlCol="0">
            <a:spAutoFit/>
          </a:bodyPr>
          <a:lstStyle/>
          <a:p>
            <a:r>
              <a:rPr lang="uk-UA" dirty="0" smtClean="0"/>
              <a:t>Вихідна кореспонденція управління 13755</a:t>
            </a:r>
          </a:p>
          <a:p>
            <a:r>
              <a:rPr lang="uk-UA" dirty="0"/>
              <a:t>д</a:t>
            </a:r>
            <a:r>
              <a:rPr lang="uk-UA" dirty="0" smtClean="0"/>
              <a:t>ержавної реєстрації</a:t>
            </a:r>
            <a:endParaRPr lang="uk-UA" dirty="0">
              <a:solidFill>
                <a:schemeClr val="accent1"/>
              </a:solidFill>
            </a:endParaRPr>
          </a:p>
        </p:txBody>
      </p:sp>
      <p:sp>
        <p:nvSpPr>
          <p:cNvPr id="16" name="Овал 15"/>
          <p:cNvSpPr/>
          <p:nvPr/>
        </p:nvSpPr>
        <p:spPr>
          <a:xfrm>
            <a:off x="6922958" y="5313280"/>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6</a:t>
            </a:r>
            <a:endParaRPr lang="uk-UA" sz="3600" dirty="0"/>
          </a:p>
        </p:txBody>
      </p:sp>
    </p:spTree>
    <p:extLst>
      <p:ext uri="{BB962C8B-B14F-4D97-AF65-F5344CB8AC3E}">
        <p14:creationId xmlns:p14="http://schemas.microsoft.com/office/powerpoint/2010/main" val="3788523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7"/>
            <a:ext cx="12192000" cy="6858217"/>
          </a:xfrm>
          <a:prstGeom prst="rect">
            <a:avLst/>
          </a:prstGeom>
        </p:spPr>
      </p:pic>
      <p:sp>
        <p:nvSpPr>
          <p:cNvPr id="6" name="TextBox 5"/>
          <p:cNvSpPr txBox="1"/>
          <p:nvPr/>
        </p:nvSpPr>
        <p:spPr>
          <a:xfrm>
            <a:off x="3704370" y="0"/>
            <a:ext cx="6081016" cy="646331"/>
          </a:xfrm>
          <a:prstGeom prst="rect">
            <a:avLst/>
          </a:prstGeom>
          <a:noFill/>
        </p:spPr>
        <p:txBody>
          <a:bodyPr wrap="square" rtlCol="0">
            <a:spAutoFit/>
          </a:bodyPr>
          <a:lstStyle/>
          <a:p>
            <a:r>
              <a:rPr lang="uk-UA" sz="3600" b="1" dirty="0" smtClean="0">
                <a:solidFill>
                  <a:schemeClr val="tx2"/>
                </a:solidFill>
              </a:rPr>
              <a:t>Представництво у судах</a:t>
            </a:r>
          </a:p>
        </p:txBody>
      </p:sp>
      <p:graphicFrame>
        <p:nvGraphicFramePr>
          <p:cNvPr id="3" name="Таблица 2"/>
          <p:cNvGraphicFramePr>
            <a:graphicFrameLocks noGrp="1"/>
          </p:cNvGraphicFramePr>
          <p:nvPr>
            <p:extLst>
              <p:ext uri="{D42A27DB-BD31-4B8C-83A1-F6EECF244321}">
                <p14:modId xmlns:p14="http://schemas.microsoft.com/office/powerpoint/2010/main" val="220597813"/>
              </p:ext>
            </p:extLst>
          </p:nvPr>
        </p:nvGraphicFramePr>
        <p:xfrm>
          <a:off x="1461156" y="646333"/>
          <a:ext cx="10592298" cy="4967000"/>
        </p:xfrm>
        <a:graphic>
          <a:graphicData uri="http://schemas.openxmlformats.org/drawingml/2006/table">
            <a:tbl>
              <a:tblPr firstRow="1" bandRow="1">
                <a:tableStyleId>{5C22544A-7EE6-4342-B048-85BDC9FD1C3A}</a:tableStyleId>
              </a:tblPr>
              <a:tblGrid>
                <a:gridCol w="4232278">
                  <a:extLst>
                    <a:ext uri="{9D8B030D-6E8A-4147-A177-3AD203B41FA5}">
                      <a16:colId xmlns:a16="http://schemas.microsoft.com/office/drawing/2014/main" val="63520580"/>
                    </a:ext>
                  </a:extLst>
                </a:gridCol>
                <a:gridCol w="3209026">
                  <a:extLst>
                    <a:ext uri="{9D8B030D-6E8A-4147-A177-3AD203B41FA5}">
                      <a16:colId xmlns:a16="http://schemas.microsoft.com/office/drawing/2014/main" val="2705057896"/>
                    </a:ext>
                  </a:extLst>
                </a:gridCol>
                <a:gridCol w="3150994">
                  <a:extLst>
                    <a:ext uri="{9D8B030D-6E8A-4147-A177-3AD203B41FA5}">
                      <a16:colId xmlns:a16="http://schemas.microsoft.com/office/drawing/2014/main" val="2074956184"/>
                    </a:ext>
                  </a:extLst>
                </a:gridCol>
              </a:tblGrid>
              <a:tr h="449418">
                <a:tc>
                  <a:txBody>
                    <a:bodyPr/>
                    <a:lstStyle/>
                    <a:p>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Управління державної реєстрації</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Управління правової роботи</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727212"/>
                  </a:ext>
                </a:extLst>
              </a:tr>
              <a:tr h="449418">
                <a:tc>
                  <a:txBody>
                    <a:bodyPr/>
                    <a:lstStyle/>
                    <a:p>
                      <a:r>
                        <a:rPr lang="uk-UA" sz="1700" dirty="0" smtClean="0"/>
                        <a:t>Кількість судових засідань </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279</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4</a:t>
                      </a:r>
                      <a:r>
                        <a:rPr lang="uk-UA" sz="1700" dirty="0" smtClean="0"/>
                        <a:t>350</a:t>
                      </a:r>
                      <a:endParaRPr lang="en-US" sz="1700" dirty="0" smtClean="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2044599"/>
                  </a:ext>
                </a:extLst>
              </a:tr>
              <a:tr h="449418">
                <a:tc>
                  <a:txBody>
                    <a:bodyPr/>
                    <a:lstStyle/>
                    <a:p>
                      <a:r>
                        <a:rPr lang="uk-UA" sz="1700" dirty="0" smtClean="0"/>
                        <a:t>Кількість поданих позовних заяв</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144</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0269537"/>
                  </a:ext>
                </a:extLst>
              </a:tr>
              <a:tr h="449418">
                <a:tc>
                  <a:txBody>
                    <a:bodyPr/>
                    <a:lstStyle/>
                    <a:p>
                      <a:r>
                        <a:rPr lang="uk-UA" sz="1700" dirty="0" smtClean="0"/>
                        <a:t>Кількість поданих апеляційних скарг </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10</a:t>
                      </a:r>
                      <a:r>
                        <a:rPr lang="uk-UA" sz="1700" dirty="0" smtClean="0"/>
                        <a:t>0</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6061089"/>
                  </a:ext>
                </a:extLst>
              </a:tr>
              <a:tr h="449418">
                <a:tc>
                  <a:txBody>
                    <a:bodyPr/>
                    <a:lstStyle/>
                    <a:p>
                      <a:r>
                        <a:rPr lang="uk-UA" sz="1700" dirty="0" smtClean="0"/>
                        <a:t>Кількість поданих касаційних скарг </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63</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442819"/>
                  </a:ext>
                </a:extLst>
              </a:tr>
              <a:tr h="781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700" dirty="0" smtClean="0"/>
                        <a:t>Кількість поданих процесуальних документів</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125</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683</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73881"/>
                  </a:ext>
                </a:extLst>
              </a:tr>
              <a:tr h="1778132">
                <a:tc>
                  <a:txBody>
                    <a:bodyPr/>
                    <a:lstStyle/>
                    <a:p>
                      <a:r>
                        <a:rPr lang="uk-UA" sz="1700" dirty="0" smtClean="0"/>
                        <a:t>Кількість судових рішень які вступили в законну силу </a:t>
                      </a:r>
                    </a:p>
                    <a:p>
                      <a:pPr marL="285750" indent="-285750">
                        <a:buFont typeface="Arial" panose="020B0604020202020204" pitchFamily="34" charset="0"/>
                        <a:buChar char="•"/>
                      </a:pPr>
                      <a:r>
                        <a:rPr lang="uk-UA" sz="1700" dirty="0" smtClean="0"/>
                        <a:t>з них на користь Львівської міської ради та її виконавчих органів</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69</a:t>
                      </a:r>
                      <a:endParaRPr lang="uk-UA" sz="1700" dirty="0"/>
                    </a:p>
                    <a:p>
                      <a:pPr algn="ctr"/>
                      <a:endParaRPr lang="uk-UA" sz="1700" dirty="0" smtClean="0"/>
                    </a:p>
                    <a:p>
                      <a:pPr algn="ctr"/>
                      <a:r>
                        <a:rPr lang="uk-UA" sz="1700" dirty="0" smtClean="0"/>
                        <a:t>65</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solidFill>
                            <a:schemeClr val="tx1"/>
                          </a:solidFill>
                        </a:rPr>
                        <a:t>2</a:t>
                      </a:r>
                      <a:r>
                        <a:rPr lang="uk-UA" sz="1700" dirty="0" smtClean="0">
                          <a:solidFill>
                            <a:schemeClr val="tx1"/>
                          </a:solidFill>
                        </a:rPr>
                        <a:t>60</a:t>
                      </a:r>
                    </a:p>
                    <a:p>
                      <a:pPr algn="ctr"/>
                      <a:endParaRPr lang="uk-UA" sz="1700" dirty="0" smtClean="0">
                        <a:solidFill>
                          <a:schemeClr val="tx1"/>
                        </a:solidFill>
                      </a:endParaRPr>
                    </a:p>
                    <a:p>
                      <a:pPr algn="ctr"/>
                      <a:r>
                        <a:rPr lang="en-US" sz="1700" dirty="0" smtClean="0">
                          <a:solidFill>
                            <a:schemeClr val="tx1"/>
                          </a:solidFill>
                        </a:rPr>
                        <a:t>1</a:t>
                      </a:r>
                      <a:r>
                        <a:rPr lang="uk-UA" sz="1700" dirty="0" smtClean="0">
                          <a:solidFill>
                            <a:schemeClr val="tx1"/>
                          </a:solidFill>
                        </a:rPr>
                        <a:t>66</a:t>
                      </a:r>
                      <a:endParaRPr lang="uk-UA" sz="17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9000891"/>
                  </a:ext>
                </a:extLst>
              </a:tr>
            </a:tbl>
          </a:graphicData>
        </a:graphic>
      </p:graphicFrame>
    </p:spTree>
    <p:extLst>
      <p:ext uri="{BB962C8B-B14F-4D97-AF65-F5344CB8AC3E}">
        <p14:creationId xmlns:p14="http://schemas.microsoft.com/office/powerpoint/2010/main" val="221609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35"/>
            <a:ext cx="12192000" cy="6859735"/>
          </a:xfrm>
          <a:prstGeom prst="rect">
            <a:avLst/>
          </a:prstGeom>
        </p:spPr>
      </p:pic>
      <p:grpSp>
        <p:nvGrpSpPr>
          <p:cNvPr id="6" name="Группа 5"/>
          <p:cNvGrpSpPr/>
          <p:nvPr/>
        </p:nvGrpSpPr>
        <p:grpSpPr>
          <a:xfrm>
            <a:off x="1941921" y="1526893"/>
            <a:ext cx="9247695" cy="3789576"/>
            <a:chOff x="2921766" y="2982405"/>
            <a:chExt cx="4025510" cy="1459078"/>
          </a:xfrm>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766" y="2982405"/>
              <a:ext cx="1655067" cy="905257"/>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209" y="3487457"/>
              <a:ext cx="1655067" cy="954026"/>
            </a:xfrm>
            <a:prstGeom prst="rect">
              <a:avLst/>
            </a:prstGeom>
          </p:spPr>
        </p:pic>
      </p:grpSp>
      <p:sp>
        <p:nvSpPr>
          <p:cNvPr id="11" name="TextBox 10"/>
          <p:cNvSpPr txBox="1"/>
          <p:nvPr/>
        </p:nvSpPr>
        <p:spPr>
          <a:xfrm>
            <a:off x="2705492" y="2945659"/>
            <a:ext cx="2714919" cy="923330"/>
          </a:xfrm>
          <a:prstGeom prst="rect">
            <a:avLst/>
          </a:prstGeom>
          <a:noFill/>
        </p:spPr>
        <p:txBody>
          <a:bodyPr wrap="square" rtlCol="0">
            <a:spAutoFit/>
          </a:bodyPr>
          <a:lstStyle/>
          <a:p>
            <a:r>
              <a:rPr lang="uk-UA" dirty="0" smtClean="0">
                <a:solidFill>
                  <a:schemeClr val="bg1"/>
                </a:solidFill>
              </a:rPr>
              <a:t>Площа витребуваних з чужого незаконного володіння приміщень</a:t>
            </a:r>
            <a:endParaRPr lang="uk-UA" dirty="0">
              <a:solidFill>
                <a:schemeClr val="bg1"/>
              </a:solidFill>
            </a:endParaRPr>
          </a:p>
        </p:txBody>
      </p:sp>
      <p:sp>
        <p:nvSpPr>
          <p:cNvPr id="12" name="TextBox 11"/>
          <p:cNvSpPr txBox="1"/>
          <p:nvPr/>
        </p:nvSpPr>
        <p:spPr>
          <a:xfrm>
            <a:off x="2928591" y="838985"/>
            <a:ext cx="1828799" cy="523220"/>
          </a:xfrm>
          <a:prstGeom prst="rect">
            <a:avLst/>
          </a:prstGeom>
          <a:solidFill>
            <a:schemeClr val="accent4">
              <a:lumMod val="40000"/>
              <a:lumOff val="60000"/>
            </a:schemeClr>
          </a:solidFill>
        </p:spPr>
        <p:txBody>
          <a:bodyPr wrap="square" rtlCol="0">
            <a:spAutoFit/>
          </a:bodyPr>
          <a:lstStyle/>
          <a:p>
            <a:pPr algn="ctr"/>
            <a:r>
              <a:rPr lang="uk-UA" sz="2800" dirty="0" smtClean="0"/>
              <a:t>1328,4 м2</a:t>
            </a:r>
            <a:endParaRPr lang="uk-UA" sz="2800" dirty="0"/>
          </a:p>
        </p:txBody>
      </p:sp>
      <p:sp>
        <p:nvSpPr>
          <p:cNvPr id="13" name="TextBox 12"/>
          <p:cNvSpPr txBox="1"/>
          <p:nvPr/>
        </p:nvSpPr>
        <p:spPr>
          <a:xfrm>
            <a:off x="8374145" y="5459691"/>
            <a:ext cx="1828799" cy="523220"/>
          </a:xfrm>
          <a:prstGeom prst="rect">
            <a:avLst/>
          </a:prstGeom>
          <a:solidFill>
            <a:schemeClr val="accent4">
              <a:lumMod val="40000"/>
              <a:lumOff val="60000"/>
            </a:schemeClr>
          </a:solidFill>
        </p:spPr>
        <p:txBody>
          <a:bodyPr wrap="square" rtlCol="0">
            <a:spAutoFit/>
          </a:bodyPr>
          <a:lstStyle/>
          <a:p>
            <a:pPr algn="ctr"/>
            <a:r>
              <a:rPr lang="uk-UA" sz="2800" dirty="0" smtClean="0"/>
              <a:t>210000</a:t>
            </a:r>
            <a:r>
              <a:rPr lang="en-US" sz="2800" dirty="0" smtClean="0"/>
              <a:t> </a:t>
            </a:r>
            <a:r>
              <a:rPr lang="uk-UA" sz="2800" dirty="0" smtClean="0"/>
              <a:t>м2</a:t>
            </a:r>
            <a:endParaRPr lang="uk-UA" sz="2800" dirty="0"/>
          </a:p>
        </p:txBody>
      </p:sp>
      <p:sp>
        <p:nvSpPr>
          <p:cNvPr id="14" name="TextBox 13"/>
          <p:cNvSpPr txBox="1"/>
          <p:nvPr/>
        </p:nvSpPr>
        <p:spPr>
          <a:xfrm>
            <a:off x="8275162" y="2945659"/>
            <a:ext cx="2714919" cy="646331"/>
          </a:xfrm>
          <a:prstGeom prst="rect">
            <a:avLst/>
          </a:prstGeom>
          <a:noFill/>
        </p:spPr>
        <p:txBody>
          <a:bodyPr wrap="square" rtlCol="0">
            <a:spAutoFit/>
          </a:bodyPr>
          <a:lstStyle/>
          <a:p>
            <a:r>
              <a:rPr lang="uk-UA" dirty="0" smtClean="0">
                <a:solidFill>
                  <a:schemeClr val="bg1"/>
                </a:solidFill>
              </a:rPr>
              <a:t>Площа звільнених земельних ділянок</a:t>
            </a:r>
            <a:endParaRPr lang="uk-UA" dirty="0">
              <a:solidFill>
                <a:schemeClr val="bg1"/>
              </a:solidFill>
            </a:endParaRPr>
          </a:p>
        </p:txBody>
      </p:sp>
      <p:pic>
        <p:nvPicPr>
          <p:cNvPr id="15" name="Рисунок 14"/>
          <p:cNvPicPr>
            <a:picLocks noChangeAspect="1"/>
          </p:cNvPicPr>
          <p:nvPr/>
        </p:nvPicPr>
        <p:blipFill rotWithShape="1">
          <a:blip r:embed="rId5" cstate="print"/>
          <a:srcRect t="19466" b="15335"/>
          <a:stretch/>
        </p:blipFill>
        <p:spPr>
          <a:xfrm>
            <a:off x="2018952" y="3997188"/>
            <a:ext cx="3725110" cy="1923068"/>
          </a:xfrm>
          <a:prstGeom prst="rect">
            <a:avLst/>
          </a:prstGeom>
        </p:spPr>
      </p:pic>
      <p:pic>
        <p:nvPicPr>
          <p:cNvPr id="16" name="Рисунок 15"/>
          <p:cNvPicPr>
            <a:picLocks noChangeAspect="1"/>
          </p:cNvPicPr>
          <p:nvPr/>
        </p:nvPicPr>
        <p:blipFill>
          <a:blip r:embed="rId6" cstate="print"/>
          <a:stretch>
            <a:fillRect/>
          </a:stretch>
        </p:blipFill>
        <p:spPr>
          <a:xfrm>
            <a:off x="7772154" y="609792"/>
            <a:ext cx="3032780" cy="2085620"/>
          </a:xfrm>
          <a:prstGeom prst="rect">
            <a:avLst/>
          </a:prstGeom>
          <a:ln>
            <a:noFill/>
          </a:ln>
          <a:effectLst>
            <a:softEdge rad="112500"/>
          </a:effectLst>
        </p:spPr>
      </p:pic>
      <p:sp>
        <p:nvSpPr>
          <p:cNvPr id="19" name="Прямоугольник 18"/>
          <p:cNvSpPr/>
          <p:nvPr/>
        </p:nvSpPr>
        <p:spPr>
          <a:xfrm>
            <a:off x="6507632" y="21676"/>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73065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35"/>
            <a:ext cx="12192000" cy="6859735"/>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rcRect t="51579"/>
          <a:stretch>
            <a:fillRect/>
          </a:stretch>
        </p:blipFill>
        <p:spPr>
          <a:xfrm>
            <a:off x="1661701" y="796414"/>
            <a:ext cx="4917989" cy="1755058"/>
          </a:xfrm>
          <a:prstGeom prst="rect">
            <a:avLst/>
          </a:prstGeom>
        </p:spPr>
      </p:pic>
      <p:sp>
        <p:nvSpPr>
          <p:cNvPr id="11" name="TextBox 10"/>
          <p:cNvSpPr txBox="1"/>
          <p:nvPr/>
        </p:nvSpPr>
        <p:spPr>
          <a:xfrm>
            <a:off x="2558009" y="998872"/>
            <a:ext cx="3061126" cy="1323439"/>
          </a:xfrm>
          <a:prstGeom prst="rect">
            <a:avLst/>
          </a:prstGeom>
          <a:noFill/>
        </p:spPr>
        <p:txBody>
          <a:bodyPr wrap="square" rtlCol="0">
            <a:spAutoFit/>
          </a:bodyPr>
          <a:lstStyle/>
          <a:p>
            <a:pPr algn="ctr"/>
            <a:r>
              <a:rPr lang="uk-UA" sz="2000" dirty="0" smtClean="0">
                <a:solidFill>
                  <a:schemeClr val="bg1"/>
                </a:solidFill>
              </a:rPr>
              <a:t>Сума </a:t>
            </a:r>
            <a:r>
              <a:rPr lang="ru-RU" sz="2000" dirty="0" err="1" smtClean="0">
                <a:solidFill>
                  <a:schemeClr val="bg1"/>
                </a:solidFill>
              </a:rPr>
              <a:t>стягнених</a:t>
            </a:r>
            <a:r>
              <a:rPr lang="ru-RU" sz="2000" dirty="0" smtClean="0">
                <a:solidFill>
                  <a:schemeClr val="bg1"/>
                </a:solidFill>
              </a:rPr>
              <a:t> </a:t>
            </a:r>
            <a:r>
              <a:rPr lang="ru-RU" sz="2000" dirty="0" err="1" smtClean="0">
                <a:solidFill>
                  <a:schemeClr val="bg1"/>
                </a:solidFill>
              </a:rPr>
              <a:t>коштів</a:t>
            </a:r>
            <a:r>
              <a:rPr lang="ru-RU" sz="2000" dirty="0" smtClean="0">
                <a:solidFill>
                  <a:schemeClr val="bg1"/>
                </a:solidFill>
              </a:rPr>
              <a:t> (</a:t>
            </a:r>
            <a:r>
              <a:rPr lang="ru-RU" sz="2000" dirty="0" err="1" smtClean="0">
                <a:solidFill>
                  <a:schemeClr val="bg1"/>
                </a:solidFill>
              </a:rPr>
              <a:t>заборгованість</a:t>
            </a:r>
            <a:r>
              <a:rPr lang="ru-RU" sz="2000" dirty="0" smtClean="0">
                <a:solidFill>
                  <a:schemeClr val="bg1"/>
                </a:solidFill>
              </a:rPr>
              <a:t>, </a:t>
            </a:r>
            <a:r>
              <a:rPr lang="ru-RU" sz="2000" dirty="0" err="1" smtClean="0">
                <a:solidFill>
                  <a:schemeClr val="bg1"/>
                </a:solidFill>
              </a:rPr>
              <a:t>штрафи</a:t>
            </a:r>
            <a:r>
              <a:rPr lang="ru-RU" sz="2000" dirty="0" smtClean="0">
                <a:solidFill>
                  <a:schemeClr val="bg1"/>
                </a:solidFill>
              </a:rPr>
              <a:t>, пеня </a:t>
            </a:r>
            <a:r>
              <a:rPr lang="ru-RU" sz="2000" dirty="0" err="1" smtClean="0">
                <a:solidFill>
                  <a:schemeClr val="bg1"/>
                </a:solidFill>
              </a:rPr>
              <a:t>тощо</a:t>
            </a:r>
            <a:r>
              <a:rPr lang="ru-RU" sz="2000" dirty="0" smtClean="0">
                <a:solidFill>
                  <a:schemeClr val="bg1"/>
                </a:solidFill>
              </a:rPr>
              <a:t>) до </a:t>
            </a:r>
            <a:r>
              <a:rPr lang="ru-RU" sz="2000" dirty="0" err="1" smtClean="0">
                <a:solidFill>
                  <a:schemeClr val="bg1"/>
                </a:solidFill>
              </a:rPr>
              <a:t>місцевого</a:t>
            </a:r>
            <a:r>
              <a:rPr lang="ru-RU" sz="2000" dirty="0" smtClean="0">
                <a:solidFill>
                  <a:schemeClr val="bg1"/>
                </a:solidFill>
              </a:rPr>
              <a:t> бюджету </a:t>
            </a:r>
            <a:endParaRPr lang="uk-UA" sz="2000" dirty="0">
              <a:solidFill>
                <a:schemeClr val="bg1"/>
              </a:solidFill>
            </a:endParaRPr>
          </a:p>
        </p:txBody>
      </p:sp>
      <p:sp>
        <p:nvSpPr>
          <p:cNvPr id="12" name="TextBox 11"/>
          <p:cNvSpPr txBox="1"/>
          <p:nvPr/>
        </p:nvSpPr>
        <p:spPr>
          <a:xfrm>
            <a:off x="7167716" y="1178200"/>
            <a:ext cx="2861187" cy="523220"/>
          </a:xfrm>
          <a:prstGeom prst="rect">
            <a:avLst/>
          </a:prstGeom>
          <a:solidFill>
            <a:schemeClr val="accent4">
              <a:lumMod val="40000"/>
              <a:lumOff val="60000"/>
            </a:schemeClr>
          </a:solidFill>
        </p:spPr>
        <p:txBody>
          <a:bodyPr wrap="square" rtlCol="0">
            <a:spAutoFit/>
          </a:bodyPr>
          <a:lstStyle/>
          <a:p>
            <a:pPr algn="ctr"/>
            <a:r>
              <a:rPr lang="uk-UA" sz="2800" dirty="0"/>
              <a:t>14 624 119 </a:t>
            </a:r>
            <a:r>
              <a:rPr lang="uk-UA" altLang="uk-UA" sz="2800" dirty="0">
                <a:cs typeface="Arial" pitchFamily="34" charset="0"/>
              </a:rPr>
              <a:t>грн</a:t>
            </a:r>
            <a:r>
              <a:rPr lang="uk-UA" altLang="uk-UA" sz="2800" dirty="0" smtClean="0">
                <a:cs typeface="Arial" pitchFamily="34" charset="0"/>
              </a:rPr>
              <a:t>.</a:t>
            </a:r>
            <a:endParaRPr lang="uk-UA" sz="2800" dirty="0"/>
          </a:p>
        </p:txBody>
      </p:sp>
      <p:sp>
        <p:nvSpPr>
          <p:cNvPr id="19" name="Прямоугольник 18"/>
          <p:cNvSpPr/>
          <p:nvPr/>
        </p:nvSpPr>
        <p:spPr>
          <a:xfrm>
            <a:off x="10327465" y="0"/>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pic>
        <p:nvPicPr>
          <p:cNvPr id="1026" name="Picture 2" descr="Доходи місцевого бюджету | Великосеверинівська сільська рада"/>
          <p:cNvPicPr>
            <a:picLocks noChangeAspect="1" noChangeArrowheads="1"/>
          </p:cNvPicPr>
          <p:nvPr/>
        </p:nvPicPr>
        <p:blipFill>
          <a:blip r:embed="rId4" cstate="print"/>
          <a:srcRect/>
          <a:stretch>
            <a:fillRect/>
          </a:stretch>
        </p:blipFill>
        <p:spPr bwMode="auto">
          <a:xfrm>
            <a:off x="2212257" y="2896687"/>
            <a:ext cx="6194324" cy="3268139"/>
          </a:xfrm>
          <a:prstGeom prst="rect">
            <a:avLst/>
          </a:prstGeom>
          <a:ln>
            <a:noFill/>
          </a:ln>
          <a:effectLst>
            <a:softEdge rad="112500"/>
          </a:effectLst>
        </p:spPr>
      </p:pic>
      <p:cxnSp>
        <p:nvCxnSpPr>
          <p:cNvPr id="18" name="Прямая со стрелкой 17"/>
          <p:cNvCxnSpPr/>
          <p:nvPr/>
        </p:nvCxnSpPr>
        <p:spPr>
          <a:xfrm>
            <a:off x="5928852" y="1445342"/>
            <a:ext cx="1179870" cy="14748"/>
          </a:xfrm>
          <a:prstGeom prst="straightConnector1">
            <a:avLst/>
          </a:prstGeom>
          <a:ln w="57150">
            <a:solidFill>
              <a:srgbClr val="00206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3065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1621766" y="58303"/>
            <a:ext cx="10570236" cy="6001643"/>
          </a:xfrm>
          <a:prstGeom prst="rect">
            <a:avLst/>
          </a:prstGeom>
          <a:solidFill>
            <a:schemeClr val="bg1"/>
          </a:solidFill>
        </p:spPr>
        <p:txBody>
          <a:bodyPr wrap="square" rtlCol="0">
            <a:spAutoFit/>
          </a:bodyPr>
          <a:lstStyle/>
          <a:p>
            <a:pPr marL="285750" indent="-285750" algn="just">
              <a:buFont typeface="Wingdings" panose="05000000000000000000" pitchFamily="2" charset="2"/>
              <a:buChar char="Ø"/>
            </a:pPr>
            <a:r>
              <a:rPr lang="uk-UA" sz="1600" dirty="0"/>
              <a:t>На розгляд Господарського суду Львівської області поступила позовна заява Товариства з обмеженою відповідальністю «</a:t>
            </a:r>
            <a:r>
              <a:rPr lang="uk-UA" sz="1600" dirty="0" err="1"/>
              <a:t>Нарнія-Трейд</a:t>
            </a:r>
            <a:r>
              <a:rPr lang="uk-UA" sz="1600" dirty="0"/>
              <a:t>» до Львівської міської ради, м. Львів про визнання незаконними та скасування ухвали Львівської міської ради № 5383 від 11.07.2019, ухвали Львівської міської ради від 25.04.2019 № 5005, визнання недійсним договору оренди землі від 15.07.2019, що зареєстрований у Львівській міській раді 15.07.2019 за № Ф-3133 та визнання недійсним Договору оренди землі від 12.09.2019, що зареєстрований у Львівський міській раді 12.09.2019 за № </a:t>
            </a:r>
            <a:r>
              <a:rPr lang="uk-UA" sz="1600" dirty="0" smtClean="0"/>
              <a:t>Ф-3143. Рішенням </a:t>
            </a:r>
            <a:r>
              <a:rPr lang="uk-UA" sz="1600" dirty="0"/>
              <a:t>Господарського суду Львівської області від 03 квітня 2023 року у справі №914/198/23 позовні вимоги задоволено. Не погодившись з даним рішенням, Львівською міською радою подано апеляційну скаргу. Постановою Західного апеляційного господарського суду від 21.06.2023 рішення Господарського суду скасоване та прийнято нове рішення, яким у позові ТзОВ «</a:t>
            </a:r>
            <a:r>
              <a:rPr lang="uk-UA" sz="1600" dirty="0" err="1"/>
              <a:t>Нарнія-Трейд</a:t>
            </a:r>
            <a:r>
              <a:rPr lang="uk-UA" sz="1600" dirty="0"/>
              <a:t>» </a:t>
            </a:r>
            <a:r>
              <a:rPr lang="uk-UA" sz="1600" dirty="0" smtClean="0"/>
              <a:t>відмовлено. Дане </a:t>
            </a:r>
            <a:r>
              <a:rPr lang="uk-UA" sz="1600" dirty="0"/>
              <a:t>рішення підтримав Касаційний господарський суд постановою від 12.09.2023 року. </a:t>
            </a:r>
            <a:endParaRPr lang="uk-UA" sz="1600" dirty="0" smtClean="0"/>
          </a:p>
          <a:p>
            <a:pPr marL="285750" indent="-285750" algn="just">
              <a:buFont typeface="Wingdings" panose="05000000000000000000" pitchFamily="2" charset="2"/>
              <a:buChar char="Ø"/>
            </a:pPr>
            <a:endParaRPr lang="uk-UA" sz="1600" dirty="0" smtClean="0"/>
          </a:p>
          <a:p>
            <a:pPr marL="285750" indent="-285750" algn="just">
              <a:buFont typeface="Wingdings" panose="05000000000000000000" pitchFamily="2" charset="2"/>
              <a:buChar char="Ø"/>
            </a:pPr>
            <a:r>
              <a:rPr lang="uk-UA" sz="1600" dirty="0"/>
              <a:t>Заступник керівника спеціалізованої прокуратури у військовій та оборонній сфері Західного регіону (далі - прокурор) в інтересах держави в особі Міністерства оборони України звернувся до Господарського суду Львівської області з позовом до Львівської міської ради та Товариства з обмеженою відповідальністю "Княгиня Ольга" (далі - ТОВ "Княгиня Ольга") про визнання недійсним пункту 1.4 ухвали Львівської міської ради від 29.12.2005 № 3054 "Про вилучення з користування Міністерства оборони України земельних ділянок у м. Львові" та визнання недійсним договору оренди землі від 22.05.2017, укладеного між Львівською міською радою та ТОВ "Княгиня Ольга" щодо земельної ділянки загальною площею 4,6319 га, кадастровий номер 4610136900:07:003:0015, розташованої у м. Львові на вул. Княгині Ольги, 1-5. </a:t>
            </a:r>
            <a:r>
              <a:rPr lang="uk-UA" sz="1600" dirty="0" smtClean="0"/>
              <a:t> За </a:t>
            </a:r>
            <a:r>
              <a:rPr lang="uk-UA" sz="1600" dirty="0"/>
              <a:t>результатами нового розгляду справи рішенням Господарського суду Львівської області від 25.08.2022 позовні вимоги задоволено повністю. Постановою Західного апеляційного господарського суду від 07.03.2023 рішення Господарського суду Львівської області від 25.08.2022 скасовано, прийнято нове рішення, яким у задоволенні позову відмовлено.  Верховним судом відмовлено у задоволені касаційної скарги керівника спеціалізованої прокуратури у сфері оборони Західного регіону (914/2005/19</a:t>
            </a:r>
            <a:r>
              <a:rPr lang="uk-UA" sz="1600" dirty="0" smtClean="0"/>
              <a:t>).</a:t>
            </a:r>
            <a:endParaRPr lang="uk-UA"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1544129" y="1"/>
            <a:ext cx="10647872" cy="6786473"/>
          </a:xfrm>
          <a:prstGeom prst="rect">
            <a:avLst/>
          </a:prstGeom>
          <a:solidFill>
            <a:schemeClr val="bg1"/>
          </a:solidFill>
        </p:spPr>
        <p:txBody>
          <a:bodyPr wrap="square" rtlCol="0">
            <a:spAutoFit/>
          </a:bodyPr>
          <a:lstStyle/>
          <a:p>
            <a:pPr marL="285750" indent="-285750" algn="just">
              <a:buFont typeface="Wingdings" panose="05000000000000000000" pitchFamily="2" charset="2"/>
              <a:buChar char="Ø"/>
            </a:pPr>
            <a:r>
              <a:rPr lang="uk-UA" sz="1500" dirty="0"/>
              <a:t>Ухвалою Львівської міської ради від 06.04.2017 № 1832 «Про затвердження ТзОВ «Капітал </a:t>
            </a:r>
            <a:r>
              <a:rPr lang="uk-UA" sz="1500" dirty="0" err="1"/>
              <a:t>Плаза</a:t>
            </a:r>
            <a:r>
              <a:rPr lang="uk-UA" sz="1500" dirty="0"/>
              <a:t>» технічної документації із землеустрою щодо встановлення меж земельної ділянки в натурі (на місцевості) та надання земельної ділянки на вул. Городоцькій, 290» ТзОВ «Капітал </a:t>
            </a:r>
            <a:r>
              <a:rPr lang="uk-UA" sz="1500" dirty="0" err="1"/>
              <a:t>Плаза</a:t>
            </a:r>
            <a:r>
              <a:rPr lang="uk-UA" sz="1500" dirty="0"/>
              <a:t>» затвердили технічну документацію із землеустрою щодо встановлення меж земельної ділянки в натурі (на місцевості) та надали земельну ділянку площею 0,6276 га (кадастровий номер 4610136300:05:019:0004) на вул. Городоцькій, 290 в оренду терміном на 10 років для обслуговування існуючої споруди (код КВЦПЗ 11.02-для розміщення та експлуатації основних, підсобних і допоміжних будівель та споруд підприємств переробної, машинобудівної та іншої промисловості, за рахунок земель промисловості, транспорту, зв`язку, енергетики, оборони та іншого призначення</a:t>
            </a:r>
            <a:r>
              <a:rPr lang="uk-UA" sz="1500" dirty="0" smtClean="0"/>
              <a:t>). 22.05.2017 </a:t>
            </a:r>
            <a:r>
              <a:rPr lang="uk-UA" sz="1500" dirty="0"/>
              <a:t>між сторонами укладено договір оренди землі, який зареєстрований у Львівській міській раді 22.05.2017 за № 3-3014, а також 22.06.2017 проведено державну реєстрацію права оренди земельної ділянки. Відповідно до п. 1 та п. 2 договору оренди землі орендодавець - Львівська міська рада надала, а орендар - ТзОВ «Капітал </a:t>
            </a:r>
            <a:r>
              <a:rPr lang="uk-UA" sz="1500" dirty="0" err="1"/>
              <a:t>Плаза</a:t>
            </a:r>
            <a:r>
              <a:rPr lang="uk-UA" sz="1500" dirty="0"/>
              <a:t>», прийняло в строкове платне користування спірну земельну </a:t>
            </a:r>
            <a:r>
              <a:rPr lang="uk-UA" sz="1500" dirty="0" smtClean="0"/>
              <a:t>ділянку. З </a:t>
            </a:r>
            <a:r>
              <a:rPr lang="uk-UA" sz="1500" dirty="0"/>
              <a:t>урахуванням наведеного, у зв`язку з тривалою несплатою орендарем орендної плати за спірну земельну ділянку (з травня 2021 року), що спричиняє ненадходження до місцевого бюджету коштів, призводить до невиконання дохідної частини бюджету територіальної громади та є істотним порушенням умов Договору, Львівською міською радою подано позов до ТзОВ «Капітал </a:t>
            </a:r>
            <a:r>
              <a:rPr lang="uk-UA" sz="1500" dirty="0" err="1"/>
              <a:t>Плаза</a:t>
            </a:r>
            <a:r>
              <a:rPr lang="uk-UA" sz="1500" dirty="0"/>
              <a:t>» про розірвання договору оренди земельної ділянки, яка знаходиться у м. Львові на вул. Городоцькій, 290. Постановою Господарського суду Львівської області від 14.09.2023 року позов задоволено (914/1534/23</a:t>
            </a:r>
            <a:r>
              <a:rPr lang="uk-UA" sz="1500" dirty="0" smtClean="0"/>
              <a:t>).</a:t>
            </a:r>
          </a:p>
          <a:p>
            <a:pPr marL="285750" indent="-285750" algn="just">
              <a:buFont typeface="Wingdings" panose="05000000000000000000" pitchFamily="2" charset="2"/>
              <a:buChar char="Ø"/>
            </a:pPr>
            <a:endParaRPr lang="uk-UA" sz="1500" dirty="0" smtClean="0"/>
          </a:p>
          <a:p>
            <a:pPr marL="285750" indent="-285750" algn="just">
              <a:buFont typeface="Wingdings" panose="05000000000000000000" pitchFamily="2" charset="2"/>
              <a:buChar char="Ø"/>
            </a:pPr>
            <a:r>
              <a:rPr lang="uk-UA" sz="1500" dirty="0"/>
              <a:t>Обслуговуючий кооператив «</a:t>
            </a:r>
            <a:r>
              <a:rPr lang="uk-UA" sz="1500" dirty="0" err="1"/>
              <a:t>Гаражно</a:t>
            </a:r>
            <a:r>
              <a:rPr lang="uk-UA" sz="1500" dirty="0"/>
              <a:t>-будівельний кооператив «</a:t>
            </a:r>
            <a:r>
              <a:rPr lang="uk-UA" sz="1500" dirty="0" err="1"/>
              <a:t>Автосвіт</a:t>
            </a:r>
            <a:r>
              <a:rPr lang="uk-UA" sz="1500" dirty="0"/>
              <a:t>» (далі «</a:t>
            </a:r>
            <a:r>
              <a:rPr lang="uk-UA" sz="1500" dirty="0" err="1"/>
              <a:t>Автосвіт</a:t>
            </a:r>
            <a:r>
              <a:rPr lang="uk-UA" sz="1500" dirty="0"/>
              <a:t>»), обслуговуючий кооператив «</a:t>
            </a:r>
            <a:r>
              <a:rPr lang="uk-UA" sz="1500" dirty="0" err="1"/>
              <a:t>Гаражно</a:t>
            </a:r>
            <a:r>
              <a:rPr lang="uk-UA" sz="1500" dirty="0"/>
              <a:t>-будівельний кооператив «Пікап» (далі «Пікап»), товариство з обмеженою відповідальністю «</a:t>
            </a:r>
            <a:r>
              <a:rPr lang="uk-UA" sz="1500" dirty="0" err="1"/>
              <a:t>Галтекс</a:t>
            </a:r>
            <a:r>
              <a:rPr lang="uk-UA" sz="1500" dirty="0"/>
              <a:t>-Брухт» (далі «</a:t>
            </a:r>
            <a:r>
              <a:rPr lang="uk-UA" sz="1500" dirty="0" err="1"/>
              <a:t>Галтекс</a:t>
            </a:r>
            <a:r>
              <a:rPr lang="uk-UA" sz="1500" dirty="0"/>
              <a:t>-Брухт»), обслуговуючий кооператив «</a:t>
            </a:r>
            <a:r>
              <a:rPr lang="uk-UA" sz="1500" dirty="0" err="1"/>
              <a:t>Гаражно</a:t>
            </a:r>
            <a:r>
              <a:rPr lang="uk-UA" sz="1500" dirty="0"/>
              <a:t>-будівельний кооператив «Автомеханік», обслуговуючий кооператив «</a:t>
            </a:r>
            <a:r>
              <a:rPr lang="uk-UA" sz="1500" dirty="0" err="1"/>
              <a:t>Гаражно</a:t>
            </a:r>
            <a:r>
              <a:rPr lang="uk-UA" sz="1500" dirty="0"/>
              <a:t>-будівельний кооператив «</a:t>
            </a:r>
            <a:r>
              <a:rPr lang="uk-UA" sz="1500" dirty="0" err="1"/>
              <a:t>Сілвер</a:t>
            </a:r>
            <a:r>
              <a:rPr lang="uk-UA" sz="1500" dirty="0"/>
              <a:t> Авто» звернулися з адміністративним позовом до Львівської обласної ради (надалі ЛОР, відповідач) про визнання протиправним та скасування рішення ЛОР від 29.10.2019 №907 «Про оголошення ландшафтного заказника місцевого значення «Торфовище </a:t>
            </a:r>
            <a:r>
              <a:rPr lang="uk-UA" sz="1500" dirty="0" err="1"/>
              <a:t>Білогорща</a:t>
            </a:r>
            <a:r>
              <a:rPr lang="uk-UA" sz="1500" dirty="0"/>
              <a:t>». Рішенням Львівського окружного адміністративного суду від 19 липня 2023 відмовлено в позові. Не погодившись із зазначеним судовим рішенням, «</a:t>
            </a:r>
            <a:r>
              <a:rPr lang="uk-UA" sz="1500" dirty="0" err="1"/>
              <a:t>Сілвер</a:t>
            </a:r>
            <a:r>
              <a:rPr lang="uk-UA" sz="1500" dirty="0"/>
              <a:t> Авто», «</a:t>
            </a:r>
            <a:r>
              <a:rPr lang="uk-UA" sz="1500" dirty="0" err="1"/>
              <a:t>Галтекс</a:t>
            </a:r>
            <a:r>
              <a:rPr lang="uk-UA" sz="1500" dirty="0"/>
              <a:t>-Брухт», «</a:t>
            </a:r>
            <a:r>
              <a:rPr lang="uk-UA" sz="1500" dirty="0" err="1"/>
              <a:t>Автосвіт</a:t>
            </a:r>
            <a:r>
              <a:rPr lang="uk-UA" sz="1500" dirty="0"/>
              <a:t>» та «Пікап» подали апеляційні скарги. Постановою Восьмого апеляційного адміністративного суду апеляційні скарги обслуговуючого кооперативу «</a:t>
            </a:r>
            <a:r>
              <a:rPr lang="uk-UA" sz="1500" dirty="0" err="1"/>
              <a:t>Гаражно</a:t>
            </a:r>
            <a:r>
              <a:rPr lang="uk-UA" sz="1500" dirty="0"/>
              <a:t>-будівельний кооператив «</a:t>
            </a:r>
            <a:r>
              <a:rPr lang="uk-UA" sz="1500" dirty="0" err="1"/>
              <a:t>Сілвер</a:t>
            </a:r>
            <a:r>
              <a:rPr lang="uk-UA" sz="1500" dirty="0"/>
              <a:t> Авто», товариства з обмеженою відповідальністю «</a:t>
            </a:r>
            <a:r>
              <a:rPr lang="uk-UA" sz="1500" dirty="0" err="1"/>
              <a:t>Галтекс</a:t>
            </a:r>
            <a:r>
              <a:rPr lang="uk-UA" sz="1500" dirty="0"/>
              <a:t>-Брухт», обслуговуючого кооперативу «</a:t>
            </a:r>
            <a:r>
              <a:rPr lang="uk-UA" sz="1500" dirty="0" err="1"/>
              <a:t>Гаражно</a:t>
            </a:r>
            <a:r>
              <a:rPr lang="uk-UA" sz="1500" dirty="0"/>
              <a:t> - будівельний кооператив «</a:t>
            </a:r>
            <a:r>
              <a:rPr lang="uk-UA" sz="1500" dirty="0" err="1"/>
              <a:t>Автосвіт</a:t>
            </a:r>
            <a:r>
              <a:rPr lang="uk-UA" sz="1500" dirty="0"/>
              <a:t>» та обслуговуючого кооперативу «</a:t>
            </a:r>
            <a:r>
              <a:rPr lang="uk-UA" sz="1500" dirty="0" err="1"/>
              <a:t>Гаражно</a:t>
            </a:r>
            <a:r>
              <a:rPr lang="uk-UA" sz="1500" dirty="0"/>
              <a:t>-будівельний кооператив «Пікап» залишити без задоволення, рішення Львівського окружного адміністративного суду від 19 липня 2023 року у справі 380/23540/21 без змін.</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TotalTime>
  <Words>2330</Words>
  <Application>Microsoft Office PowerPoint</Application>
  <PresentationFormat>Широкий екран</PresentationFormat>
  <Paragraphs>164</Paragraphs>
  <Slides>20</Slides>
  <Notes>0</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20</vt:i4>
      </vt:variant>
    </vt:vector>
  </HeadingPairs>
  <TitlesOfParts>
    <vt:vector size="26" baseType="lpstr">
      <vt:lpstr>Arial</vt:lpstr>
      <vt:lpstr>Calibri</vt:lpstr>
      <vt:lpstr>Calibri Light</vt:lpstr>
      <vt:lpstr>Times New Roman</vt:lpstr>
      <vt:lpstr>Wingdings</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Користувач Windows</dc:creator>
  <cp:lastModifiedBy>Єгіазарян Анаїда</cp:lastModifiedBy>
  <cp:revision>126</cp:revision>
  <cp:lastPrinted>2021-01-28T07:52:05Z</cp:lastPrinted>
  <dcterms:created xsi:type="dcterms:W3CDTF">2019-02-12T10:24:29Z</dcterms:created>
  <dcterms:modified xsi:type="dcterms:W3CDTF">2025-02-12T11:59:46Z</dcterms:modified>
</cp:coreProperties>
</file>