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3" r:id="rId3"/>
    <p:sldId id="284" r:id="rId4"/>
    <p:sldId id="276" r:id="rId5"/>
    <p:sldId id="277" r:id="rId6"/>
    <p:sldId id="280" r:id="rId7"/>
    <p:sldId id="283" r:id="rId8"/>
    <p:sldId id="294" r:id="rId9"/>
    <p:sldId id="295" r:id="rId10"/>
    <p:sldId id="296" r:id="rId11"/>
    <p:sldId id="306" r:id="rId12"/>
    <p:sldId id="307" r:id="rId13"/>
    <p:sldId id="320" r:id="rId14"/>
    <p:sldId id="292" r:id="rId15"/>
    <p:sldId id="314" r:id="rId16"/>
    <p:sldId id="315" r:id="rId17"/>
    <p:sldId id="316" r:id="rId18"/>
    <p:sldId id="317" r:id="rId19"/>
    <p:sldId id="318" r:id="rId20"/>
    <p:sldId id="266" r:id="rId21"/>
  </p:sldIdLst>
  <p:sldSz cx="12192000" cy="6858000"/>
  <p:notesSz cx="6735763" cy="9866313"/>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Серватяк Лілія" initials="СЛ" lastIdx="0" clrIdx="0">
    <p:extLst>
      <p:ext uri="{19B8F6BF-5375-455C-9EA6-DF929625EA0E}">
        <p15:presenceInfo xmlns:p15="http://schemas.microsoft.com/office/powerpoint/2012/main" userId="Серватяк Лілія"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1" d="100"/>
          <a:sy n="111" d="100"/>
        </p:scale>
        <p:origin x="510" y="15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63709C-0C7F-4A80-9121-7EC066D0806D}"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ru-RU"/>
        </a:p>
      </dgm:t>
    </dgm:pt>
    <dgm:pt modelId="{6402A6A6-D71A-40D1-A92F-12BF0F774F31}">
      <dgm:prSet phldrT="[Текст]" custT="1"/>
      <dgm:spPr/>
      <dgm:t>
        <a:bodyPr/>
        <a:lstStyle/>
        <a:p>
          <a:r>
            <a:rPr lang="uk-UA" sz="1200" b="1" dirty="0" smtClean="0">
              <a:latin typeface="+mn-lt"/>
              <a:cs typeface="Arial" panose="020B0604020202020204" pitchFamily="34" charset="0"/>
            </a:rPr>
            <a:t>Загальна сума видатків</a:t>
          </a:r>
        </a:p>
        <a:p>
          <a:r>
            <a:rPr lang="uk-UA" sz="1200" b="1" dirty="0" smtClean="0">
              <a:latin typeface="+mn-lt"/>
              <a:cs typeface="Arial" panose="020B0604020202020204" pitchFamily="34" charset="0"/>
            </a:rPr>
            <a:t>25 729 828, 43 грн</a:t>
          </a:r>
          <a:r>
            <a:rPr lang="uk-UA" sz="1200" b="1" dirty="0" smtClean="0">
              <a:latin typeface="+mn-lt"/>
              <a:cs typeface="Arial" panose="020B0604020202020204" pitchFamily="34" charset="0"/>
            </a:rPr>
            <a:t>.</a:t>
          </a:r>
          <a:endParaRPr lang="ru-RU" sz="1200" dirty="0">
            <a:latin typeface="+mn-lt"/>
            <a:cs typeface="Arial" panose="020B0604020202020204" pitchFamily="34" charset="0"/>
          </a:endParaRPr>
        </a:p>
      </dgm:t>
    </dgm:pt>
    <dgm:pt modelId="{A22EB61F-383F-4F3C-8980-B8309F060C15}" type="parTrans" cxnId="{44850CB7-448E-41C7-89DD-972F8C6ED254}">
      <dgm:prSet/>
      <dgm:spPr/>
      <dgm:t>
        <a:bodyPr/>
        <a:lstStyle/>
        <a:p>
          <a:endParaRPr lang="ru-RU" sz="800"/>
        </a:p>
      </dgm:t>
    </dgm:pt>
    <dgm:pt modelId="{FC2B7AB2-9D7D-427B-B1B4-7FD9C93A3455}" type="sibTrans" cxnId="{44850CB7-448E-41C7-89DD-972F8C6ED254}">
      <dgm:prSet/>
      <dgm:spPr/>
      <dgm:t>
        <a:bodyPr/>
        <a:lstStyle/>
        <a:p>
          <a:endParaRPr lang="ru-RU" sz="800"/>
        </a:p>
      </dgm:t>
    </dgm:pt>
    <dgm:pt modelId="{5B509F21-88AC-4318-9A0A-EBDF7A89CDB1}">
      <dgm:prSet phldrT="[Текст]" custT="1"/>
      <dgm:spPr/>
      <dgm:t>
        <a:bodyPr/>
        <a:lstStyle/>
        <a:p>
          <a:r>
            <a:rPr lang="uk-UA" sz="1200" b="1" dirty="0" smtClean="0">
              <a:latin typeface="+mn-lt"/>
              <a:cs typeface="Arial" panose="020B0604020202020204" pitchFamily="34" charset="0"/>
            </a:rPr>
            <a:t>оплата послуг, крім комунальних </a:t>
          </a:r>
          <a:endParaRPr lang="en-US" sz="1200" b="1" dirty="0" smtClean="0">
            <a:latin typeface="+mn-lt"/>
            <a:cs typeface="Arial" panose="020B0604020202020204" pitchFamily="34" charset="0"/>
          </a:endParaRPr>
        </a:p>
        <a:p>
          <a:r>
            <a:rPr lang="en-US" sz="1200" b="1" dirty="0" smtClean="0">
              <a:latin typeface="+mn-lt"/>
              <a:cs typeface="Arial" panose="020B0604020202020204" pitchFamily="34" charset="0"/>
            </a:rPr>
            <a:t>931 268,08 </a:t>
          </a:r>
          <a:r>
            <a:rPr lang="uk-UA" sz="1200" b="1" dirty="0" smtClean="0">
              <a:latin typeface="+mn-lt"/>
              <a:cs typeface="Arial" panose="020B0604020202020204" pitchFamily="34" charset="0"/>
            </a:rPr>
            <a:t>грн</a:t>
          </a:r>
          <a:r>
            <a:rPr lang="uk-UA" sz="1200" b="1" dirty="0" smtClean="0">
              <a:latin typeface="+mn-lt"/>
              <a:cs typeface="Arial" panose="020B0604020202020204" pitchFamily="34" charset="0"/>
            </a:rPr>
            <a:t>.</a:t>
          </a:r>
          <a:endParaRPr lang="ru-RU" sz="1200" b="1" dirty="0">
            <a:latin typeface="+mn-lt"/>
            <a:cs typeface="Arial" panose="020B0604020202020204" pitchFamily="34" charset="0"/>
          </a:endParaRPr>
        </a:p>
      </dgm:t>
    </dgm:pt>
    <dgm:pt modelId="{47281993-D97A-4EA2-9C8A-36A0A3C38DAC}" type="parTrans" cxnId="{4E1C2F7B-A795-48C0-B7B8-24F82D1F6598}">
      <dgm:prSet/>
      <dgm:spPr/>
      <dgm:t>
        <a:bodyPr/>
        <a:lstStyle/>
        <a:p>
          <a:endParaRPr lang="ru-RU" sz="800"/>
        </a:p>
      </dgm:t>
    </dgm:pt>
    <dgm:pt modelId="{5AC7DA78-657F-4B95-A940-68190ACD817F}" type="sibTrans" cxnId="{4E1C2F7B-A795-48C0-B7B8-24F82D1F6598}">
      <dgm:prSet/>
      <dgm:spPr/>
      <dgm:t>
        <a:bodyPr/>
        <a:lstStyle/>
        <a:p>
          <a:endParaRPr lang="ru-RU" sz="800"/>
        </a:p>
      </dgm:t>
    </dgm:pt>
    <dgm:pt modelId="{18534F4F-A1B4-4C5F-8840-24927A31FABE}">
      <dgm:prSet phldrT="[Текст]" custT="1"/>
      <dgm:spPr/>
      <dgm:t>
        <a:bodyPr/>
        <a:lstStyle/>
        <a:p>
          <a:r>
            <a:rPr lang="uk-UA" sz="1200" b="1" dirty="0" smtClean="0">
              <a:latin typeface="+mn-lt"/>
              <a:cs typeface="Arial" panose="020B0604020202020204" pitchFamily="34" charset="0"/>
            </a:rPr>
            <a:t>інші поточні видатки </a:t>
          </a:r>
          <a:r>
            <a:rPr lang="en-US" sz="1200" b="1" dirty="0" smtClean="0">
              <a:latin typeface="+mn-lt"/>
              <a:cs typeface="Arial" panose="020B0604020202020204" pitchFamily="34" charset="0"/>
            </a:rPr>
            <a:t>(</a:t>
          </a:r>
          <a:r>
            <a:rPr lang="uk-UA" sz="1200" b="1" dirty="0" smtClean="0">
              <a:latin typeface="+mn-lt"/>
              <a:cs typeface="Arial" panose="020B0604020202020204" pitchFamily="34" charset="0"/>
            </a:rPr>
            <a:t>включаючи судовий збір)</a:t>
          </a:r>
          <a:endParaRPr lang="en-US" sz="1200" b="1" dirty="0" smtClean="0">
            <a:latin typeface="+mn-lt"/>
            <a:cs typeface="Arial" panose="020B0604020202020204" pitchFamily="34" charset="0"/>
          </a:endParaRPr>
        </a:p>
        <a:p>
          <a:r>
            <a:rPr lang="en-US" sz="1200" b="1" dirty="0" smtClean="0">
              <a:latin typeface="+mn-lt"/>
              <a:cs typeface="Arial" panose="020B0604020202020204" pitchFamily="34" charset="0"/>
            </a:rPr>
            <a:t>5</a:t>
          </a:r>
          <a:r>
            <a:rPr lang="uk-UA" sz="1200" b="1" dirty="0" smtClean="0">
              <a:latin typeface="+mn-lt"/>
              <a:cs typeface="Arial" panose="020B0604020202020204" pitchFamily="34" charset="0"/>
            </a:rPr>
            <a:t> </a:t>
          </a:r>
          <a:r>
            <a:rPr lang="en-US" sz="1200" b="1" dirty="0" smtClean="0">
              <a:latin typeface="+mn-lt"/>
              <a:cs typeface="Arial" panose="020B0604020202020204" pitchFamily="34" charset="0"/>
            </a:rPr>
            <a:t>106</a:t>
          </a:r>
          <a:r>
            <a:rPr lang="uk-UA" sz="1200" b="1" dirty="0" smtClean="0">
              <a:latin typeface="+mn-lt"/>
              <a:cs typeface="Arial" panose="020B0604020202020204" pitchFamily="34" charset="0"/>
            </a:rPr>
            <a:t> </a:t>
          </a:r>
          <a:r>
            <a:rPr lang="en-US" sz="1200" b="1" dirty="0" smtClean="0">
              <a:latin typeface="+mn-lt"/>
              <a:cs typeface="Arial" panose="020B0604020202020204" pitchFamily="34" charset="0"/>
            </a:rPr>
            <a:t>612,5 </a:t>
          </a:r>
          <a:r>
            <a:rPr lang="uk-UA" sz="1200" b="1" dirty="0" smtClean="0">
              <a:latin typeface="+mn-lt"/>
              <a:cs typeface="Arial" panose="020B0604020202020204" pitchFamily="34" charset="0"/>
            </a:rPr>
            <a:t>грн</a:t>
          </a:r>
          <a:r>
            <a:rPr lang="uk-UA" sz="1200" b="1" dirty="0" smtClean="0">
              <a:latin typeface="+mn-lt"/>
              <a:cs typeface="Arial" panose="020B0604020202020204" pitchFamily="34" charset="0"/>
            </a:rPr>
            <a:t>.</a:t>
          </a:r>
          <a:endParaRPr lang="ru-RU" sz="1200" b="1" dirty="0">
            <a:latin typeface="+mn-lt"/>
            <a:cs typeface="Arial" panose="020B0604020202020204" pitchFamily="34" charset="0"/>
          </a:endParaRPr>
        </a:p>
      </dgm:t>
    </dgm:pt>
    <dgm:pt modelId="{DC507F71-60B2-4B13-AE30-EBD3DC3856D0}" type="parTrans" cxnId="{7CAAAB31-F7EB-4D5D-A93F-5B7C33968AE4}">
      <dgm:prSet/>
      <dgm:spPr/>
      <dgm:t>
        <a:bodyPr/>
        <a:lstStyle/>
        <a:p>
          <a:endParaRPr lang="ru-RU" sz="800"/>
        </a:p>
      </dgm:t>
    </dgm:pt>
    <dgm:pt modelId="{38135058-0E3B-4F35-88AE-A935B4CB4EE6}" type="sibTrans" cxnId="{7CAAAB31-F7EB-4D5D-A93F-5B7C33968AE4}">
      <dgm:prSet/>
      <dgm:spPr/>
      <dgm:t>
        <a:bodyPr/>
        <a:lstStyle/>
        <a:p>
          <a:endParaRPr lang="ru-RU" sz="800"/>
        </a:p>
      </dgm:t>
    </dgm:pt>
    <dgm:pt modelId="{DFD27ECC-07C6-474F-8D1A-48683B84421F}">
      <dgm:prSet phldrT="[Текст]" custT="1"/>
      <dgm:spPr/>
      <dgm:t>
        <a:bodyPr/>
        <a:lstStyle/>
        <a:p>
          <a:r>
            <a:rPr lang="uk-UA" sz="1200" b="1" dirty="0" smtClean="0">
              <a:latin typeface="+mn-lt"/>
              <a:cs typeface="Arial" panose="020B0604020202020204" pitchFamily="34" charset="0"/>
            </a:rPr>
            <a:t>капітальні видатки </a:t>
          </a:r>
          <a:endParaRPr lang="en-US" sz="1200" b="1" dirty="0" smtClean="0">
            <a:latin typeface="+mn-lt"/>
            <a:cs typeface="Arial" panose="020B0604020202020204" pitchFamily="34" charset="0"/>
          </a:endParaRPr>
        </a:p>
        <a:p>
          <a:r>
            <a:rPr lang="ru-RU" sz="1200" b="1" smtClean="0">
              <a:latin typeface="+mn-lt"/>
              <a:cs typeface="Arial" panose="020B0604020202020204" pitchFamily="34" charset="0"/>
            </a:rPr>
            <a:t>0 грн</a:t>
          </a:r>
          <a:r>
            <a:rPr lang="ru-RU" sz="1200" b="1" dirty="0" smtClean="0">
              <a:latin typeface="+mn-lt"/>
              <a:cs typeface="Arial" panose="020B0604020202020204" pitchFamily="34" charset="0"/>
            </a:rPr>
            <a:t>. </a:t>
          </a:r>
          <a:endParaRPr lang="ru-RU" sz="1200" b="1" dirty="0">
            <a:latin typeface="+mn-lt"/>
            <a:cs typeface="Arial" panose="020B0604020202020204" pitchFamily="34" charset="0"/>
          </a:endParaRPr>
        </a:p>
      </dgm:t>
    </dgm:pt>
    <dgm:pt modelId="{64BF97CA-CC80-42E5-B977-5F6E17BDA92C}" type="parTrans" cxnId="{33464420-6368-4A69-8F13-755B6097B96C}">
      <dgm:prSet/>
      <dgm:spPr/>
      <dgm:t>
        <a:bodyPr/>
        <a:lstStyle/>
        <a:p>
          <a:endParaRPr lang="ru-RU" sz="800"/>
        </a:p>
      </dgm:t>
    </dgm:pt>
    <dgm:pt modelId="{FB9A1C52-5FA5-4C4B-9A9D-85485CC7C359}" type="sibTrans" cxnId="{33464420-6368-4A69-8F13-755B6097B96C}">
      <dgm:prSet/>
      <dgm:spPr/>
      <dgm:t>
        <a:bodyPr/>
        <a:lstStyle/>
        <a:p>
          <a:endParaRPr lang="ru-RU" sz="800"/>
        </a:p>
      </dgm:t>
    </dgm:pt>
    <dgm:pt modelId="{ADCAD3D0-91E1-465B-BCF9-76AB45DE5ECB}">
      <dgm:prSet custT="1"/>
      <dgm:spPr/>
      <dgm:t>
        <a:bodyPr/>
        <a:lstStyle/>
        <a:p>
          <a:r>
            <a:rPr lang="uk-UA" sz="1200" b="1" dirty="0" smtClean="0">
              <a:latin typeface="+mn-lt"/>
              <a:cs typeface="Arial" panose="020B0604020202020204" pitchFamily="34" charset="0"/>
            </a:rPr>
            <a:t>виконання рішень судів за ЛМР</a:t>
          </a:r>
        </a:p>
        <a:p>
          <a:r>
            <a:rPr lang="ru-RU" sz="1200" b="1" dirty="0" smtClean="0">
              <a:latin typeface="+mn-lt"/>
              <a:cs typeface="Arial" panose="020B0604020202020204" pitchFamily="34" charset="0"/>
            </a:rPr>
            <a:t>855 695, 75 грн</a:t>
          </a:r>
          <a:r>
            <a:rPr lang="ru-RU" sz="1200" b="1" dirty="0" smtClean="0">
              <a:latin typeface="+mn-lt"/>
              <a:cs typeface="Arial" panose="020B0604020202020204" pitchFamily="34" charset="0"/>
            </a:rPr>
            <a:t>.</a:t>
          </a:r>
          <a:endParaRPr lang="ru-RU" sz="1200" b="1" dirty="0">
            <a:effectLst/>
            <a:latin typeface="+mn-lt"/>
            <a:cs typeface="Arial" panose="020B0604020202020204" pitchFamily="34" charset="0"/>
          </a:endParaRPr>
        </a:p>
      </dgm:t>
    </dgm:pt>
    <dgm:pt modelId="{E4647BCB-35EB-48A5-A43D-A5652229B36D}" type="parTrans" cxnId="{D4C67B77-9871-49BA-9D61-F5D16745229D}">
      <dgm:prSet/>
      <dgm:spPr/>
      <dgm:t>
        <a:bodyPr/>
        <a:lstStyle/>
        <a:p>
          <a:endParaRPr lang="ru-RU" sz="800"/>
        </a:p>
      </dgm:t>
    </dgm:pt>
    <dgm:pt modelId="{A3FD0FC1-1A45-4201-9280-2B72E831773C}" type="sibTrans" cxnId="{D4C67B77-9871-49BA-9D61-F5D16745229D}">
      <dgm:prSet/>
      <dgm:spPr/>
      <dgm:t>
        <a:bodyPr/>
        <a:lstStyle/>
        <a:p>
          <a:endParaRPr lang="ru-RU" sz="800"/>
        </a:p>
      </dgm:t>
    </dgm:pt>
    <dgm:pt modelId="{17D5C05E-C76B-41DA-AC28-B95874D0694C}">
      <dgm:prSet custT="1"/>
      <dgm:spPr/>
      <dgm:t>
        <a:bodyPr/>
        <a:lstStyle/>
        <a:p>
          <a:pPr>
            <a:lnSpc>
              <a:spcPct val="100000"/>
            </a:lnSpc>
            <a:spcAft>
              <a:spcPts val="0"/>
            </a:spcAft>
          </a:pPr>
          <a:r>
            <a:rPr lang="ru-RU" sz="1200" b="1" dirty="0" smtClean="0">
              <a:latin typeface="+mn-lt"/>
              <a:cs typeface="Arial" panose="020B0604020202020204" pitchFamily="34" charset="0"/>
            </a:rPr>
            <a:t>оплата </a:t>
          </a:r>
          <a:r>
            <a:rPr lang="ru-RU" sz="1200" b="1" dirty="0" err="1" smtClean="0">
              <a:latin typeface="+mn-lt"/>
              <a:cs typeface="Arial" panose="020B0604020202020204" pitchFamily="34" charset="0"/>
            </a:rPr>
            <a:t>праці</a:t>
          </a:r>
          <a:r>
            <a:rPr lang="ru-RU" sz="1200" b="1" dirty="0" smtClean="0">
              <a:latin typeface="+mn-lt"/>
              <a:cs typeface="Arial" panose="020B0604020202020204" pitchFamily="34" charset="0"/>
            </a:rPr>
            <a:t> і </a:t>
          </a:r>
          <a:r>
            <a:rPr lang="ru-RU" sz="1200" b="1" dirty="0" err="1" smtClean="0">
              <a:latin typeface="+mn-lt"/>
              <a:cs typeface="Arial" panose="020B0604020202020204" pitchFamily="34" charset="0"/>
            </a:rPr>
            <a:t>нарахування</a:t>
          </a:r>
          <a:r>
            <a:rPr lang="ru-RU" sz="1200" b="1" dirty="0" smtClean="0">
              <a:latin typeface="+mn-lt"/>
              <a:cs typeface="Arial" panose="020B0604020202020204" pitchFamily="34" charset="0"/>
            </a:rPr>
            <a:t> на </a:t>
          </a:r>
          <a:r>
            <a:rPr lang="ru-RU" sz="1200" b="1" dirty="0" err="1" smtClean="0">
              <a:latin typeface="+mn-lt"/>
              <a:cs typeface="Arial" panose="020B0604020202020204" pitchFamily="34" charset="0"/>
            </a:rPr>
            <a:t>заробітну</a:t>
          </a:r>
          <a:r>
            <a:rPr lang="ru-RU" sz="1200" b="1" dirty="0" smtClean="0">
              <a:latin typeface="+mn-lt"/>
              <a:cs typeface="Arial" panose="020B0604020202020204" pitchFamily="34" charset="0"/>
            </a:rPr>
            <a:t> плату </a:t>
          </a:r>
        </a:p>
        <a:p>
          <a:pPr>
            <a:lnSpc>
              <a:spcPct val="100000"/>
            </a:lnSpc>
            <a:spcAft>
              <a:spcPts val="0"/>
            </a:spcAft>
          </a:pPr>
          <a:r>
            <a:rPr lang="ru-RU" sz="1200" b="1" dirty="0" smtClean="0">
              <a:effectLst/>
              <a:latin typeface="+mn-lt"/>
              <a:cs typeface="Arial" panose="020B0604020202020204" pitchFamily="34" charset="0"/>
            </a:rPr>
            <a:t>1</a:t>
          </a:r>
          <a:r>
            <a:rPr lang="en-US" sz="1200" b="1" dirty="0" smtClean="0">
              <a:effectLst/>
              <a:latin typeface="+mn-lt"/>
              <a:cs typeface="Arial" panose="020B0604020202020204" pitchFamily="34" charset="0"/>
            </a:rPr>
            <a:t>8</a:t>
          </a:r>
          <a:r>
            <a:rPr lang="ru-RU" sz="1200" b="1" dirty="0" smtClean="0">
              <a:effectLst/>
              <a:latin typeface="+mn-lt"/>
              <a:cs typeface="Arial" panose="020B0604020202020204" pitchFamily="34" charset="0"/>
            </a:rPr>
            <a:t> </a:t>
          </a:r>
          <a:r>
            <a:rPr lang="en-US" sz="1200" b="1" dirty="0" smtClean="0">
              <a:effectLst/>
              <a:latin typeface="+mn-lt"/>
              <a:cs typeface="Arial" panose="020B0604020202020204" pitchFamily="34" charset="0"/>
            </a:rPr>
            <a:t>674</a:t>
          </a:r>
          <a:r>
            <a:rPr lang="ru-RU" sz="1200" b="1" dirty="0" smtClean="0">
              <a:effectLst/>
              <a:latin typeface="+mn-lt"/>
              <a:cs typeface="Arial" panose="020B0604020202020204" pitchFamily="34" charset="0"/>
            </a:rPr>
            <a:t> </a:t>
          </a:r>
          <a:r>
            <a:rPr lang="en-US" sz="1200" b="1" dirty="0" smtClean="0">
              <a:effectLst/>
              <a:latin typeface="+mn-lt"/>
              <a:cs typeface="Arial" panose="020B0604020202020204" pitchFamily="34" charset="0"/>
            </a:rPr>
            <a:t>230</a:t>
          </a:r>
          <a:r>
            <a:rPr lang="ru-RU" sz="1200" b="1" dirty="0" smtClean="0">
              <a:effectLst/>
              <a:latin typeface="+mn-lt"/>
              <a:cs typeface="Arial" panose="020B0604020202020204" pitchFamily="34" charset="0"/>
            </a:rPr>
            <a:t>,</a:t>
          </a:r>
          <a:r>
            <a:rPr lang="en-US" sz="1200" b="1" dirty="0" smtClean="0">
              <a:effectLst/>
              <a:latin typeface="+mn-lt"/>
              <a:cs typeface="Arial" panose="020B0604020202020204" pitchFamily="34" charset="0"/>
            </a:rPr>
            <a:t>55 </a:t>
          </a:r>
          <a:r>
            <a:rPr lang="ru-RU" sz="1200" b="1" dirty="0" smtClean="0">
              <a:effectLst/>
              <a:latin typeface="+mn-lt"/>
              <a:cs typeface="Arial" panose="020B0604020202020204" pitchFamily="34" charset="0"/>
            </a:rPr>
            <a:t>грн</a:t>
          </a:r>
          <a:r>
            <a:rPr lang="ru-RU" sz="1000" b="1" dirty="0" smtClean="0">
              <a:effectLst/>
              <a:latin typeface="+mn-lt"/>
              <a:cs typeface="Arial" panose="020B0604020202020204" pitchFamily="34" charset="0"/>
            </a:rPr>
            <a:t>.</a:t>
          </a:r>
        </a:p>
        <a:p>
          <a:pPr>
            <a:lnSpc>
              <a:spcPct val="90000"/>
            </a:lnSpc>
            <a:spcAft>
              <a:spcPct val="35000"/>
            </a:spcAft>
          </a:pPr>
          <a:endParaRPr lang="uk-UA" sz="800" dirty="0">
            <a:latin typeface="Arial" panose="020B0604020202020204" pitchFamily="34" charset="0"/>
            <a:cs typeface="Arial" panose="020B0604020202020204" pitchFamily="34" charset="0"/>
          </a:endParaRPr>
        </a:p>
      </dgm:t>
    </dgm:pt>
    <dgm:pt modelId="{20E56D92-C5C7-4214-B064-569B66B26998}" type="parTrans" cxnId="{8E43EDF9-4EDD-45CC-AE13-976A1CBD33C5}">
      <dgm:prSet/>
      <dgm:spPr/>
      <dgm:t>
        <a:bodyPr/>
        <a:lstStyle/>
        <a:p>
          <a:endParaRPr lang="ru-RU" sz="800"/>
        </a:p>
      </dgm:t>
    </dgm:pt>
    <dgm:pt modelId="{00CB86F5-0229-44FF-843D-1351751F1ABE}" type="sibTrans" cxnId="{8E43EDF9-4EDD-45CC-AE13-976A1CBD33C5}">
      <dgm:prSet/>
      <dgm:spPr/>
      <dgm:t>
        <a:bodyPr/>
        <a:lstStyle/>
        <a:p>
          <a:endParaRPr lang="ru-RU" sz="800"/>
        </a:p>
      </dgm:t>
    </dgm:pt>
    <dgm:pt modelId="{94D32308-05CE-48EB-B776-606A9064DC96}">
      <dgm:prSet custT="1"/>
      <dgm:spPr/>
      <dgm:t>
        <a:bodyPr/>
        <a:lstStyle/>
        <a:p>
          <a:r>
            <a:rPr lang="uk-UA" sz="1200" b="1" dirty="0" smtClean="0">
              <a:latin typeface="+mn-lt"/>
              <a:cs typeface="Arial" panose="020B0604020202020204" pitchFamily="34" charset="0"/>
            </a:rPr>
            <a:t>предмети, матеріали, обладнання та інвентар </a:t>
          </a:r>
        </a:p>
        <a:p>
          <a:r>
            <a:rPr lang="en-US" sz="1200" b="1" dirty="0" smtClean="0">
              <a:latin typeface="+mn-lt"/>
              <a:cs typeface="Arial" panose="020B0604020202020204" pitchFamily="34" charset="0"/>
            </a:rPr>
            <a:t>110 848, 16 </a:t>
          </a:r>
          <a:r>
            <a:rPr lang="uk-UA" sz="1200" b="1" dirty="0" smtClean="0">
              <a:latin typeface="+mn-lt"/>
              <a:cs typeface="Arial" panose="020B0604020202020204" pitchFamily="34" charset="0"/>
            </a:rPr>
            <a:t>грн</a:t>
          </a:r>
          <a:r>
            <a:rPr lang="uk-UA" sz="1200" b="1" dirty="0" smtClean="0">
              <a:latin typeface="+mn-lt"/>
              <a:cs typeface="Arial" panose="020B0604020202020204" pitchFamily="34" charset="0"/>
            </a:rPr>
            <a:t>.</a:t>
          </a:r>
          <a:endParaRPr lang="ru-RU" sz="1200" b="1" dirty="0" smtClean="0">
            <a:latin typeface="+mn-lt"/>
            <a:cs typeface="Arial" panose="020B0604020202020204" pitchFamily="34" charset="0"/>
          </a:endParaRPr>
        </a:p>
      </dgm:t>
    </dgm:pt>
    <dgm:pt modelId="{95AA0A17-A10B-489A-BE0B-5CFED533C8AA}" type="parTrans" cxnId="{744014C5-F614-4218-8B23-EB0257669E03}">
      <dgm:prSet/>
      <dgm:spPr/>
      <dgm:t>
        <a:bodyPr/>
        <a:lstStyle/>
        <a:p>
          <a:endParaRPr lang="ru-RU" sz="800"/>
        </a:p>
      </dgm:t>
    </dgm:pt>
    <dgm:pt modelId="{8E78E1C8-E748-4F0E-B233-6AB16BFD14E0}" type="sibTrans" cxnId="{744014C5-F614-4218-8B23-EB0257669E03}">
      <dgm:prSet/>
      <dgm:spPr/>
      <dgm:t>
        <a:bodyPr/>
        <a:lstStyle/>
        <a:p>
          <a:endParaRPr lang="ru-RU" sz="800"/>
        </a:p>
      </dgm:t>
    </dgm:pt>
    <dgm:pt modelId="{2AF99F5E-F78F-48B7-ABB6-182B4F4EE601}">
      <dgm:prSet phldrT="[Текст]" custScaleX="128002" custScaleY="99011"/>
      <dgm:spPr/>
      <dgm:t>
        <a:bodyPr/>
        <a:lstStyle/>
        <a:p>
          <a:endParaRPr lang="ru-RU" dirty="0"/>
        </a:p>
      </dgm:t>
    </dgm:pt>
    <dgm:pt modelId="{724F3222-7440-452F-8BF5-08DD78364FEA}" type="parTrans" cxnId="{4430CBF3-20EF-4DB7-B655-DA0B9B2CAE27}">
      <dgm:prSet/>
      <dgm:spPr/>
      <dgm:t>
        <a:bodyPr/>
        <a:lstStyle/>
        <a:p>
          <a:endParaRPr lang="ru-RU"/>
        </a:p>
      </dgm:t>
    </dgm:pt>
    <dgm:pt modelId="{76598A87-1CF9-450E-842F-EE3997AD57A6}" type="sibTrans" cxnId="{4430CBF3-20EF-4DB7-B655-DA0B9B2CAE27}">
      <dgm:prSet/>
      <dgm:spPr/>
      <dgm:t>
        <a:bodyPr/>
        <a:lstStyle/>
        <a:p>
          <a:endParaRPr lang="ru-RU"/>
        </a:p>
      </dgm:t>
    </dgm:pt>
    <dgm:pt modelId="{919E0B64-41F0-4871-B5B9-4624E19CAC6C}">
      <dgm:prSet custT="1"/>
      <dgm:spPr/>
      <dgm:t>
        <a:bodyPr/>
        <a:lstStyle/>
        <a:p>
          <a:r>
            <a:rPr lang="uk-UA" sz="1200" b="1" dirty="0" smtClean="0">
              <a:latin typeface="+mn-lt"/>
              <a:cs typeface="Arial" panose="020B0604020202020204" pitchFamily="34" charset="0"/>
            </a:rPr>
            <a:t>відрядження</a:t>
          </a:r>
        </a:p>
        <a:p>
          <a:r>
            <a:rPr lang="en-US" sz="1200" b="1" dirty="0" smtClean="0">
              <a:latin typeface="+mn-lt"/>
              <a:cs typeface="Arial" panose="020B0604020202020204" pitchFamily="34" charset="0"/>
            </a:rPr>
            <a:t>51 173,39 </a:t>
          </a:r>
          <a:r>
            <a:rPr lang="ru-RU" sz="1200" b="1" dirty="0" smtClean="0">
              <a:latin typeface="+mn-lt"/>
              <a:cs typeface="Arial" panose="020B0604020202020204" pitchFamily="34" charset="0"/>
            </a:rPr>
            <a:t>грн</a:t>
          </a:r>
          <a:r>
            <a:rPr lang="ru-RU" sz="1200" b="1" dirty="0" smtClean="0">
              <a:latin typeface="+mn-lt"/>
              <a:cs typeface="Arial" panose="020B0604020202020204" pitchFamily="34" charset="0"/>
            </a:rPr>
            <a:t>.</a:t>
          </a:r>
          <a:endParaRPr lang="ru-RU" sz="1200" b="1" dirty="0">
            <a:effectLst/>
            <a:latin typeface="+mn-lt"/>
            <a:cs typeface="Arial" panose="020B0604020202020204" pitchFamily="34" charset="0"/>
          </a:endParaRPr>
        </a:p>
      </dgm:t>
    </dgm:pt>
    <dgm:pt modelId="{8F090853-F2B7-43E4-B39E-744047BF7970}" type="parTrans" cxnId="{11751ABE-FBF4-4BFF-BB4E-2FA806BC2F10}">
      <dgm:prSet/>
      <dgm:spPr/>
      <dgm:t>
        <a:bodyPr/>
        <a:lstStyle/>
        <a:p>
          <a:endParaRPr lang="uk-UA"/>
        </a:p>
      </dgm:t>
    </dgm:pt>
    <dgm:pt modelId="{41C7252A-5F96-4035-9E31-4FB5AF40D387}" type="sibTrans" cxnId="{11751ABE-FBF4-4BFF-BB4E-2FA806BC2F10}">
      <dgm:prSet/>
      <dgm:spPr/>
      <dgm:t>
        <a:bodyPr/>
        <a:lstStyle/>
        <a:p>
          <a:endParaRPr lang="uk-UA"/>
        </a:p>
      </dgm:t>
    </dgm:pt>
    <dgm:pt modelId="{A8BDBDAF-19B2-4DFF-BC47-582A1A391BA9}" type="pres">
      <dgm:prSet presAssocID="{9A63709C-0C7F-4A80-9121-7EC066D0806D}" presName="Name0" presStyleCnt="0">
        <dgm:presLayoutVars>
          <dgm:chMax val="1"/>
          <dgm:dir/>
          <dgm:animLvl val="ctr"/>
          <dgm:resizeHandles val="exact"/>
        </dgm:presLayoutVars>
      </dgm:prSet>
      <dgm:spPr/>
      <dgm:t>
        <a:bodyPr/>
        <a:lstStyle/>
        <a:p>
          <a:endParaRPr lang="ru-RU"/>
        </a:p>
      </dgm:t>
    </dgm:pt>
    <dgm:pt modelId="{C8157A8F-E534-49CE-8A60-71421C31FEB7}" type="pres">
      <dgm:prSet presAssocID="{6402A6A6-D71A-40D1-A92F-12BF0F774F31}" presName="centerShape" presStyleLbl="node0" presStyleIdx="0" presStyleCnt="1" custScaleX="148280" custScaleY="134278" custLinFactNeighborX="-8905"/>
      <dgm:spPr/>
      <dgm:t>
        <a:bodyPr/>
        <a:lstStyle/>
        <a:p>
          <a:endParaRPr lang="ru-RU"/>
        </a:p>
      </dgm:t>
    </dgm:pt>
    <dgm:pt modelId="{B326441B-3FEC-4F0F-B256-5EFD4BB0002E}" type="pres">
      <dgm:prSet presAssocID="{20E56D92-C5C7-4214-B064-569B66B26998}" presName="parTrans" presStyleLbl="sibTrans2D1" presStyleIdx="0" presStyleCnt="7" custScaleX="181724"/>
      <dgm:spPr/>
      <dgm:t>
        <a:bodyPr/>
        <a:lstStyle/>
        <a:p>
          <a:endParaRPr lang="ru-RU"/>
        </a:p>
      </dgm:t>
    </dgm:pt>
    <dgm:pt modelId="{EBA76FFB-7099-4B0D-8C74-9997196B4BDB}" type="pres">
      <dgm:prSet presAssocID="{20E56D92-C5C7-4214-B064-569B66B26998}" presName="connectorText" presStyleLbl="sibTrans2D1" presStyleIdx="0" presStyleCnt="7"/>
      <dgm:spPr/>
      <dgm:t>
        <a:bodyPr/>
        <a:lstStyle/>
        <a:p>
          <a:endParaRPr lang="ru-RU"/>
        </a:p>
      </dgm:t>
    </dgm:pt>
    <dgm:pt modelId="{64AC3D59-112D-437B-A045-E1D7441904AE}" type="pres">
      <dgm:prSet presAssocID="{17D5C05E-C76B-41DA-AC28-B95874D0694C}" presName="node" presStyleLbl="node1" presStyleIdx="0" presStyleCnt="7" custScaleX="121825" custScaleY="99933" custRadScaleRad="98815" custRadScaleInc="-32442">
        <dgm:presLayoutVars>
          <dgm:bulletEnabled val="1"/>
        </dgm:presLayoutVars>
      </dgm:prSet>
      <dgm:spPr/>
      <dgm:t>
        <a:bodyPr/>
        <a:lstStyle/>
        <a:p>
          <a:endParaRPr lang="ru-RU"/>
        </a:p>
      </dgm:t>
    </dgm:pt>
    <dgm:pt modelId="{2BB38CFE-4FC7-490D-BED7-EF1DF9993024}" type="pres">
      <dgm:prSet presAssocID="{95AA0A17-A10B-489A-BE0B-5CFED533C8AA}" presName="parTrans" presStyleLbl="sibTrans2D1" presStyleIdx="1" presStyleCnt="7" custScaleX="149831"/>
      <dgm:spPr/>
      <dgm:t>
        <a:bodyPr/>
        <a:lstStyle/>
        <a:p>
          <a:endParaRPr lang="ru-RU"/>
        </a:p>
      </dgm:t>
    </dgm:pt>
    <dgm:pt modelId="{F878AEC4-EE1C-46CF-BE7B-B5D120965B72}" type="pres">
      <dgm:prSet presAssocID="{95AA0A17-A10B-489A-BE0B-5CFED533C8AA}" presName="connectorText" presStyleLbl="sibTrans2D1" presStyleIdx="1" presStyleCnt="7"/>
      <dgm:spPr/>
      <dgm:t>
        <a:bodyPr/>
        <a:lstStyle/>
        <a:p>
          <a:endParaRPr lang="ru-RU"/>
        </a:p>
      </dgm:t>
    </dgm:pt>
    <dgm:pt modelId="{284679E3-EED4-4A2C-B452-8D42687CA11F}" type="pres">
      <dgm:prSet presAssocID="{94D32308-05CE-48EB-B776-606A9064DC96}" presName="node" presStyleLbl="node1" presStyleIdx="1" presStyleCnt="7" custScaleX="125685" custScaleY="87448" custRadScaleRad="99225" custRadScaleInc="19012">
        <dgm:presLayoutVars>
          <dgm:bulletEnabled val="1"/>
        </dgm:presLayoutVars>
      </dgm:prSet>
      <dgm:spPr/>
      <dgm:t>
        <a:bodyPr/>
        <a:lstStyle/>
        <a:p>
          <a:endParaRPr lang="ru-RU"/>
        </a:p>
      </dgm:t>
    </dgm:pt>
    <dgm:pt modelId="{9CB2AA61-1189-4226-A546-51C2F0296B2B}" type="pres">
      <dgm:prSet presAssocID="{E4647BCB-35EB-48A5-A43D-A5652229B36D}" presName="parTrans" presStyleLbl="sibTrans2D1" presStyleIdx="2" presStyleCnt="7" custScaleX="131038" custLinFactNeighborX="-21803" custLinFactNeighborY="11310"/>
      <dgm:spPr/>
      <dgm:t>
        <a:bodyPr/>
        <a:lstStyle/>
        <a:p>
          <a:endParaRPr lang="ru-RU"/>
        </a:p>
      </dgm:t>
    </dgm:pt>
    <dgm:pt modelId="{CE91BC37-AB24-45FE-A0BC-6B415002264D}" type="pres">
      <dgm:prSet presAssocID="{E4647BCB-35EB-48A5-A43D-A5652229B36D}" presName="connectorText" presStyleLbl="sibTrans2D1" presStyleIdx="2" presStyleCnt="7"/>
      <dgm:spPr/>
      <dgm:t>
        <a:bodyPr/>
        <a:lstStyle/>
        <a:p>
          <a:endParaRPr lang="ru-RU"/>
        </a:p>
      </dgm:t>
    </dgm:pt>
    <dgm:pt modelId="{8474A9E8-90F8-4435-878B-434836971BD7}" type="pres">
      <dgm:prSet presAssocID="{ADCAD3D0-91E1-465B-BCF9-76AB45DE5ECB}" presName="node" presStyleLbl="node1" presStyleIdx="2" presStyleCnt="7" custScaleX="122378" custScaleY="84914" custRadScaleRad="100249" custRadScaleInc="-14690">
        <dgm:presLayoutVars>
          <dgm:bulletEnabled val="1"/>
        </dgm:presLayoutVars>
      </dgm:prSet>
      <dgm:spPr/>
      <dgm:t>
        <a:bodyPr/>
        <a:lstStyle/>
        <a:p>
          <a:endParaRPr lang="ru-RU"/>
        </a:p>
      </dgm:t>
    </dgm:pt>
    <dgm:pt modelId="{7106133B-0C1F-4B99-BB5A-573447721502}" type="pres">
      <dgm:prSet presAssocID="{8F090853-F2B7-43E4-B39E-744047BF7970}" presName="parTrans" presStyleLbl="sibTrans2D1" presStyleIdx="3" presStyleCnt="7" custScaleX="131038" custLinFactNeighborX="-21803" custLinFactNeighborY="11310"/>
      <dgm:spPr/>
      <dgm:t>
        <a:bodyPr/>
        <a:lstStyle/>
        <a:p>
          <a:endParaRPr lang="uk-UA"/>
        </a:p>
      </dgm:t>
    </dgm:pt>
    <dgm:pt modelId="{365EC669-D9DA-4B0B-853A-C50FB6E3596F}" type="pres">
      <dgm:prSet presAssocID="{8F090853-F2B7-43E4-B39E-744047BF7970}" presName="connectorText" presStyleLbl="sibTrans2D1" presStyleIdx="3" presStyleCnt="7"/>
      <dgm:spPr/>
      <dgm:t>
        <a:bodyPr/>
        <a:lstStyle/>
        <a:p>
          <a:endParaRPr lang="uk-UA"/>
        </a:p>
      </dgm:t>
    </dgm:pt>
    <dgm:pt modelId="{6038CFA2-0D65-4C70-935F-3CEEE922A202}" type="pres">
      <dgm:prSet presAssocID="{919E0B64-41F0-4871-B5B9-4624E19CAC6C}" presName="node" presStyleLbl="node1" presStyleIdx="3" presStyleCnt="7" custScaleX="122378" custScaleY="84914" custRadScaleRad="100249" custRadScaleInc="-14690">
        <dgm:presLayoutVars>
          <dgm:bulletEnabled val="1"/>
        </dgm:presLayoutVars>
      </dgm:prSet>
      <dgm:spPr/>
      <dgm:t>
        <a:bodyPr/>
        <a:lstStyle/>
        <a:p>
          <a:endParaRPr lang="uk-UA"/>
        </a:p>
      </dgm:t>
    </dgm:pt>
    <dgm:pt modelId="{79C827F5-51E2-4291-90A7-CAB824D5A5A9}" type="pres">
      <dgm:prSet presAssocID="{47281993-D97A-4EA2-9C8A-36A0A3C38DAC}" presName="parTrans" presStyleLbl="sibTrans2D1" presStyleIdx="4" presStyleCnt="7" custScaleX="155525"/>
      <dgm:spPr/>
      <dgm:t>
        <a:bodyPr/>
        <a:lstStyle/>
        <a:p>
          <a:endParaRPr lang="ru-RU"/>
        </a:p>
      </dgm:t>
    </dgm:pt>
    <dgm:pt modelId="{B14D84BE-F252-48C6-A9ED-261A1798F1CE}" type="pres">
      <dgm:prSet presAssocID="{47281993-D97A-4EA2-9C8A-36A0A3C38DAC}" presName="connectorText" presStyleLbl="sibTrans2D1" presStyleIdx="4" presStyleCnt="7"/>
      <dgm:spPr/>
      <dgm:t>
        <a:bodyPr/>
        <a:lstStyle/>
        <a:p>
          <a:endParaRPr lang="ru-RU"/>
        </a:p>
      </dgm:t>
    </dgm:pt>
    <dgm:pt modelId="{A313B3E8-525F-44F3-8AC0-959C668F3B13}" type="pres">
      <dgm:prSet presAssocID="{5B509F21-88AC-4318-9A0A-EBDF7A89CDB1}" presName="node" presStyleLbl="node1" presStyleIdx="4" presStyleCnt="7" custScaleX="121336" custScaleY="86935" custRadScaleRad="97886" custRadScaleInc="31745">
        <dgm:presLayoutVars>
          <dgm:bulletEnabled val="1"/>
        </dgm:presLayoutVars>
      </dgm:prSet>
      <dgm:spPr/>
      <dgm:t>
        <a:bodyPr/>
        <a:lstStyle/>
        <a:p>
          <a:endParaRPr lang="ru-RU"/>
        </a:p>
      </dgm:t>
    </dgm:pt>
    <dgm:pt modelId="{88CFDE7B-7BF0-40C3-900B-D112AAC7E2AD}" type="pres">
      <dgm:prSet presAssocID="{DC507F71-60B2-4B13-AE30-EBD3DC3856D0}" presName="parTrans" presStyleLbl="sibTrans2D1" presStyleIdx="5" presStyleCnt="7" custAng="21133405" custScaleX="123560" custLinFactNeighborX="13244" custLinFactNeighborY="-1616"/>
      <dgm:spPr/>
      <dgm:t>
        <a:bodyPr/>
        <a:lstStyle/>
        <a:p>
          <a:endParaRPr lang="ru-RU"/>
        </a:p>
      </dgm:t>
    </dgm:pt>
    <dgm:pt modelId="{FFED3C49-319F-449A-9D86-2E4BA029656C}" type="pres">
      <dgm:prSet presAssocID="{DC507F71-60B2-4B13-AE30-EBD3DC3856D0}" presName="connectorText" presStyleLbl="sibTrans2D1" presStyleIdx="5" presStyleCnt="7"/>
      <dgm:spPr/>
      <dgm:t>
        <a:bodyPr/>
        <a:lstStyle/>
        <a:p>
          <a:endParaRPr lang="ru-RU"/>
        </a:p>
      </dgm:t>
    </dgm:pt>
    <dgm:pt modelId="{78B09612-2A81-407B-AFAB-3C4213D5D7F0}" type="pres">
      <dgm:prSet presAssocID="{18534F4F-A1B4-4C5F-8840-24927A31FABE}" presName="node" presStyleLbl="node1" presStyleIdx="5" presStyleCnt="7" custScaleX="119503" custScaleY="95327" custRadScaleRad="137664" custRadScaleInc="26440">
        <dgm:presLayoutVars>
          <dgm:bulletEnabled val="1"/>
        </dgm:presLayoutVars>
      </dgm:prSet>
      <dgm:spPr>
        <a:prstGeom prst="ellipse">
          <a:avLst/>
        </a:prstGeom>
      </dgm:spPr>
      <dgm:t>
        <a:bodyPr/>
        <a:lstStyle/>
        <a:p>
          <a:endParaRPr lang="ru-RU"/>
        </a:p>
      </dgm:t>
    </dgm:pt>
    <dgm:pt modelId="{B31BEC88-6087-4CCD-9BE2-FF397AD6A522}" type="pres">
      <dgm:prSet presAssocID="{64BF97CA-CC80-42E5-B977-5F6E17BDA92C}" presName="parTrans" presStyleLbl="sibTrans2D1" presStyleIdx="6" presStyleCnt="7" custScaleX="132289" custLinFactNeighborX="5475" custLinFactNeighborY="3141"/>
      <dgm:spPr/>
      <dgm:t>
        <a:bodyPr/>
        <a:lstStyle/>
        <a:p>
          <a:endParaRPr lang="ru-RU"/>
        </a:p>
      </dgm:t>
    </dgm:pt>
    <dgm:pt modelId="{9A23798D-D456-41A2-8A31-448FE7051176}" type="pres">
      <dgm:prSet presAssocID="{64BF97CA-CC80-42E5-B977-5F6E17BDA92C}" presName="connectorText" presStyleLbl="sibTrans2D1" presStyleIdx="6" presStyleCnt="7"/>
      <dgm:spPr/>
      <dgm:t>
        <a:bodyPr/>
        <a:lstStyle/>
        <a:p>
          <a:endParaRPr lang="ru-RU"/>
        </a:p>
      </dgm:t>
    </dgm:pt>
    <dgm:pt modelId="{B2B1AEE9-B978-4075-B2CD-271C5A73388B}" type="pres">
      <dgm:prSet presAssocID="{DFD27ECC-07C6-474F-8D1A-48683B84421F}" presName="node" presStyleLbl="node1" presStyleIdx="6" presStyleCnt="7" custScaleX="122549" custScaleY="97736" custRadScaleRad="132327" custRadScaleInc="-42094">
        <dgm:presLayoutVars>
          <dgm:bulletEnabled val="1"/>
        </dgm:presLayoutVars>
      </dgm:prSet>
      <dgm:spPr/>
      <dgm:t>
        <a:bodyPr/>
        <a:lstStyle/>
        <a:p>
          <a:endParaRPr lang="ru-RU"/>
        </a:p>
      </dgm:t>
    </dgm:pt>
  </dgm:ptLst>
  <dgm:cxnLst>
    <dgm:cxn modelId="{F4E6C058-D9A0-441B-9FAA-954D79D9501C}" type="presOf" srcId="{20E56D92-C5C7-4214-B064-569B66B26998}" destId="{B326441B-3FEC-4F0F-B256-5EFD4BB0002E}" srcOrd="0" destOrd="0" presId="urn:microsoft.com/office/officeart/2005/8/layout/radial5"/>
    <dgm:cxn modelId="{9165F0C9-FB63-4209-8F35-6CDA961909DA}" type="presOf" srcId="{18534F4F-A1B4-4C5F-8840-24927A31FABE}" destId="{78B09612-2A81-407B-AFAB-3C4213D5D7F0}" srcOrd="0" destOrd="0" presId="urn:microsoft.com/office/officeart/2005/8/layout/radial5"/>
    <dgm:cxn modelId="{E7EC21D6-2231-4F07-A20A-95F4790F627B}" type="presOf" srcId="{E4647BCB-35EB-48A5-A43D-A5652229B36D}" destId="{9CB2AA61-1189-4226-A546-51C2F0296B2B}" srcOrd="0" destOrd="0" presId="urn:microsoft.com/office/officeart/2005/8/layout/radial5"/>
    <dgm:cxn modelId="{8E43EDF9-4EDD-45CC-AE13-976A1CBD33C5}" srcId="{6402A6A6-D71A-40D1-A92F-12BF0F774F31}" destId="{17D5C05E-C76B-41DA-AC28-B95874D0694C}" srcOrd="0" destOrd="0" parTransId="{20E56D92-C5C7-4214-B064-569B66B26998}" sibTransId="{00CB86F5-0229-44FF-843D-1351751F1ABE}"/>
    <dgm:cxn modelId="{F6B72308-C7E8-4265-A85D-607B4D523074}" type="presOf" srcId="{64BF97CA-CC80-42E5-B977-5F6E17BDA92C}" destId="{9A23798D-D456-41A2-8A31-448FE7051176}" srcOrd="1" destOrd="0" presId="urn:microsoft.com/office/officeart/2005/8/layout/radial5"/>
    <dgm:cxn modelId="{67083DAD-61C3-471A-9469-DBB53E4BE1AC}" type="presOf" srcId="{8F090853-F2B7-43E4-B39E-744047BF7970}" destId="{365EC669-D9DA-4B0B-853A-C50FB6E3596F}" srcOrd="1" destOrd="0" presId="urn:microsoft.com/office/officeart/2005/8/layout/radial5"/>
    <dgm:cxn modelId="{F1A12651-0736-4F64-A198-C68FD3D80454}" type="presOf" srcId="{95AA0A17-A10B-489A-BE0B-5CFED533C8AA}" destId="{F878AEC4-EE1C-46CF-BE7B-B5D120965B72}" srcOrd="1" destOrd="0" presId="urn:microsoft.com/office/officeart/2005/8/layout/radial5"/>
    <dgm:cxn modelId="{4430CBF3-20EF-4DB7-B655-DA0B9B2CAE27}" srcId="{9A63709C-0C7F-4A80-9121-7EC066D0806D}" destId="{2AF99F5E-F78F-48B7-ABB6-182B4F4EE601}" srcOrd="1" destOrd="0" parTransId="{724F3222-7440-452F-8BF5-08DD78364FEA}" sibTransId="{76598A87-1CF9-450E-842F-EE3997AD57A6}"/>
    <dgm:cxn modelId="{744014C5-F614-4218-8B23-EB0257669E03}" srcId="{6402A6A6-D71A-40D1-A92F-12BF0F774F31}" destId="{94D32308-05CE-48EB-B776-606A9064DC96}" srcOrd="1" destOrd="0" parTransId="{95AA0A17-A10B-489A-BE0B-5CFED533C8AA}" sibTransId="{8E78E1C8-E748-4F0E-B233-6AB16BFD14E0}"/>
    <dgm:cxn modelId="{ED8A25D6-ECE3-41AC-A907-48392FEB296E}" type="presOf" srcId="{47281993-D97A-4EA2-9C8A-36A0A3C38DAC}" destId="{B14D84BE-F252-48C6-A9ED-261A1798F1CE}" srcOrd="1" destOrd="0" presId="urn:microsoft.com/office/officeart/2005/8/layout/radial5"/>
    <dgm:cxn modelId="{F4E95342-AFB6-467E-B755-1CE644025CAA}" type="presOf" srcId="{6402A6A6-D71A-40D1-A92F-12BF0F774F31}" destId="{C8157A8F-E534-49CE-8A60-71421C31FEB7}" srcOrd="0" destOrd="0" presId="urn:microsoft.com/office/officeart/2005/8/layout/radial5"/>
    <dgm:cxn modelId="{11751ABE-FBF4-4BFF-BB4E-2FA806BC2F10}" srcId="{6402A6A6-D71A-40D1-A92F-12BF0F774F31}" destId="{919E0B64-41F0-4871-B5B9-4624E19CAC6C}" srcOrd="3" destOrd="0" parTransId="{8F090853-F2B7-43E4-B39E-744047BF7970}" sibTransId="{41C7252A-5F96-4035-9E31-4FB5AF40D387}"/>
    <dgm:cxn modelId="{D4C67B77-9871-49BA-9D61-F5D16745229D}" srcId="{6402A6A6-D71A-40D1-A92F-12BF0F774F31}" destId="{ADCAD3D0-91E1-465B-BCF9-76AB45DE5ECB}" srcOrd="2" destOrd="0" parTransId="{E4647BCB-35EB-48A5-A43D-A5652229B36D}" sibTransId="{A3FD0FC1-1A45-4201-9280-2B72E831773C}"/>
    <dgm:cxn modelId="{6FD3C436-C4C5-4C6B-AC7F-31F21A18E5A9}" type="presOf" srcId="{95AA0A17-A10B-489A-BE0B-5CFED533C8AA}" destId="{2BB38CFE-4FC7-490D-BED7-EF1DF9993024}" srcOrd="0" destOrd="0" presId="urn:microsoft.com/office/officeart/2005/8/layout/radial5"/>
    <dgm:cxn modelId="{E35A77DA-2851-4061-92A3-06DC72557A16}" type="presOf" srcId="{919E0B64-41F0-4871-B5B9-4624E19CAC6C}" destId="{6038CFA2-0D65-4C70-935F-3CEEE922A202}" srcOrd="0" destOrd="0" presId="urn:microsoft.com/office/officeart/2005/8/layout/radial5"/>
    <dgm:cxn modelId="{169F1F18-CA0D-4666-9A6F-F1D5F7669E33}" type="presOf" srcId="{47281993-D97A-4EA2-9C8A-36A0A3C38DAC}" destId="{79C827F5-51E2-4291-90A7-CAB824D5A5A9}" srcOrd="0" destOrd="0" presId="urn:microsoft.com/office/officeart/2005/8/layout/radial5"/>
    <dgm:cxn modelId="{22806918-F741-40C1-A7AC-C324255EBF4C}" type="presOf" srcId="{94D32308-05CE-48EB-B776-606A9064DC96}" destId="{284679E3-EED4-4A2C-B452-8D42687CA11F}" srcOrd="0" destOrd="0" presId="urn:microsoft.com/office/officeart/2005/8/layout/radial5"/>
    <dgm:cxn modelId="{A93E73C0-DEF2-4E36-B9B9-D416AFF043E5}" type="presOf" srcId="{DFD27ECC-07C6-474F-8D1A-48683B84421F}" destId="{B2B1AEE9-B978-4075-B2CD-271C5A73388B}" srcOrd="0" destOrd="0" presId="urn:microsoft.com/office/officeart/2005/8/layout/radial5"/>
    <dgm:cxn modelId="{F4734C99-3D33-4F78-899A-40E104278F26}" type="presOf" srcId="{E4647BCB-35EB-48A5-A43D-A5652229B36D}" destId="{CE91BC37-AB24-45FE-A0BC-6B415002264D}" srcOrd="1" destOrd="0" presId="urn:microsoft.com/office/officeart/2005/8/layout/radial5"/>
    <dgm:cxn modelId="{A304C099-831B-442D-A31C-5E5AEE9CEF63}" type="presOf" srcId="{ADCAD3D0-91E1-465B-BCF9-76AB45DE5ECB}" destId="{8474A9E8-90F8-4435-878B-434836971BD7}" srcOrd="0" destOrd="0" presId="urn:microsoft.com/office/officeart/2005/8/layout/radial5"/>
    <dgm:cxn modelId="{34388C5B-3181-4E66-9851-4185682BEA7E}" type="presOf" srcId="{8F090853-F2B7-43E4-B39E-744047BF7970}" destId="{7106133B-0C1F-4B99-BB5A-573447721502}" srcOrd="0" destOrd="0" presId="urn:microsoft.com/office/officeart/2005/8/layout/radial5"/>
    <dgm:cxn modelId="{157E7C34-11A7-407C-BFF9-440359215D70}" type="presOf" srcId="{9A63709C-0C7F-4A80-9121-7EC066D0806D}" destId="{A8BDBDAF-19B2-4DFF-BC47-582A1A391BA9}" srcOrd="0" destOrd="0" presId="urn:microsoft.com/office/officeart/2005/8/layout/radial5"/>
    <dgm:cxn modelId="{33464420-6368-4A69-8F13-755B6097B96C}" srcId="{6402A6A6-D71A-40D1-A92F-12BF0F774F31}" destId="{DFD27ECC-07C6-474F-8D1A-48683B84421F}" srcOrd="6" destOrd="0" parTransId="{64BF97CA-CC80-42E5-B977-5F6E17BDA92C}" sibTransId="{FB9A1C52-5FA5-4C4B-9A9D-85485CC7C359}"/>
    <dgm:cxn modelId="{7CAAAB31-F7EB-4D5D-A93F-5B7C33968AE4}" srcId="{6402A6A6-D71A-40D1-A92F-12BF0F774F31}" destId="{18534F4F-A1B4-4C5F-8840-24927A31FABE}" srcOrd="5" destOrd="0" parTransId="{DC507F71-60B2-4B13-AE30-EBD3DC3856D0}" sibTransId="{38135058-0E3B-4F35-88AE-A935B4CB4EE6}"/>
    <dgm:cxn modelId="{02E60BBB-CA2F-4749-885A-A9365CD58339}" type="presOf" srcId="{5B509F21-88AC-4318-9A0A-EBDF7A89CDB1}" destId="{A313B3E8-525F-44F3-8AC0-959C668F3B13}" srcOrd="0" destOrd="0" presId="urn:microsoft.com/office/officeart/2005/8/layout/radial5"/>
    <dgm:cxn modelId="{6079A95F-FCBD-4293-82DF-AE3A387E1919}" type="presOf" srcId="{17D5C05E-C76B-41DA-AC28-B95874D0694C}" destId="{64AC3D59-112D-437B-A045-E1D7441904AE}" srcOrd="0" destOrd="0" presId="urn:microsoft.com/office/officeart/2005/8/layout/radial5"/>
    <dgm:cxn modelId="{A8FB0481-DE38-4319-9711-926AC594A6CA}" type="presOf" srcId="{64BF97CA-CC80-42E5-B977-5F6E17BDA92C}" destId="{B31BEC88-6087-4CCD-9BE2-FF397AD6A522}" srcOrd="0" destOrd="0" presId="urn:microsoft.com/office/officeart/2005/8/layout/radial5"/>
    <dgm:cxn modelId="{44850CB7-448E-41C7-89DD-972F8C6ED254}" srcId="{9A63709C-0C7F-4A80-9121-7EC066D0806D}" destId="{6402A6A6-D71A-40D1-A92F-12BF0F774F31}" srcOrd="0" destOrd="0" parTransId="{A22EB61F-383F-4F3C-8980-B8309F060C15}" sibTransId="{FC2B7AB2-9D7D-427B-B1B4-7FD9C93A3455}"/>
    <dgm:cxn modelId="{110DACF9-49DB-4A3D-B48C-73B78645D55F}" type="presOf" srcId="{20E56D92-C5C7-4214-B064-569B66B26998}" destId="{EBA76FFB-7099-4B0D-8C74-9997196B4BDB}" srcOrd="1" destOrd="0" presId="urn:microsoft.com/office/officeart/2005/8/layout/radial5"/>
    <dgm:cxn modelId="{36445DC1-1749-4A21-95A8-7A143A09E9C1}" type="presOf" srcId="{DC507F71-60B2-4B13-AE30-EBD3DC3856D0}" destId="{FFED3C49-319F-449A-9D86-2E4BA029656C}" srcOrd="1" destOrd="0" presId="urn:microsoft.com/office/officeart/2005/8/layout/radial5"/>
    <dgm:cxn modelId="{F3D96647-5E3D-4BDC-97C9-FB043A6FD5D2}" type="presOf" srcId="{DC507F71-60B2-4B13-AE30-EBD3DC3856D0}" destId="{88CFDE7B-7BF0-40C3-900B-D112AAC7E2AD}" srcOrd="0" destOrd="0" presId="urn:microsoft.com/office/officeart/2005/8/layout/radial5"/>
    <dgm:cxn modelId="{4E1C2F7B-A795-48C0-B7B8-24F82D1F6598}" srcId="{6402A6A6-D71A-40D1-A92F-12BF0F774F31}" destId="{5B509F21-88AC-4318-9A0A-EBDF7A89CDB1}" srcOrd="4" destOrd="0" parTransId="{47281993-D97A-4EA2-9C8A-36A0A3C38DAC}" sibTransId="{5AC7DA78-657F-4B95-A940-68190ACD817F}"/>
    <dgm:cxn modelId="{C3A803E9-0B9B-4000-BDA6-5745C25D0270}" type="presParOf" srcId="{A8BDBDAF-19B2-4DFF-BC47-582A1A391BA9}" destId="{C8157A8F-E534-49CE-8A60-71421C31FEB7}" srcOrd="0" destOrd="0" presId="urn:microsoft.com/office/officeart/2005/8/layout/radial5"/>
    <dgm:cxn modelId="{CF8D83C3-53F4-4812-8628-79D3AB4DAE42}" type="presParOf" srcId="{A8BDBDAF-19B2-4DFF-BC47-582A1A391BA9}" destId="{B326441B-3FEC-4F0F-B256-5EFD4BB0002E}" srcOrd="1" destOrd="0" presId="urn:microsoft.com/office/officeart/2005/8/layout/radial5"/>
    <dgm:cxn modelId="{E249D288-9CE5-45E5-B5AA-844DD9122ADE}" type="presParOf" srcId="{B326441B-3FEC-4F0F-B256-5EFD4BB0002E}" destId="{EBA76FFB-7099-4B0D-8C74-9997196B4BDB}" srcOrd="0" destOrd="0" presId="urn:microsoft.com/office/officeart/2005/8/layout/radial5"/>
    <dgm:cxn modelId="{B7AD42E6-6E8A-4879-BA35-90B209D79CF2}" type="presParOf" srcId="{A8BDBDAF-19B2-4DFF-BC47-582A1A391BA9}" destId="{64AC3D59-112D-437B-A045-E1D7441904AE}" srcOrd="2" destOrd="0" presId="urn:microsoft.com/office/officeart/2005/8/layout/radial5"/>
    <dgm:cxn modelId="{20570601-B24F-4BDF-8717-643BE45E28FC}" type="presParOf" srcId="{A8BDBDAF-19B2-4DFF-BC47-582A1A391BA9}" destId="{2BB38CFE-4FC7-490D-BED7-EF1DF9993024}" srcOrd="3" destOrd="0" presId="urn:microsoft.com/office/officeart/2005/8/layout/radial5"/>
    <dgm:cxn modelId="{7711AE54-2706-4710-9A81-88433D73CFAB}" type="presParOf" srcId="{2BB38CFE-4FC7-490D-BED7-EF1DF9993024}" destId="{F878AEC4-EE1C-46CF-BE7B-B5D120965B72}" srcOrd="0" destOrd="0" presId="urn:microsoft.com/office/officeart/2005/8/layout/radial5"/>
    <dgm:cxn modelId="{F2DD8792-F9F9-4B16-982D-9AF63464AC9E}" type="presParOf" srcId="{A8BDBDAF-19B2-4DFF-BC47-582A1A391BA9}" destId="{284679E3-EED4-4A2C-B452-8D42687CA11F}" srcOrd="4" destOrd="0" presId="urn:microsoft.com/office/officeart/2005/8/layout/radial5"/>
    <dgm:cxn modelId="{57D45EF3-E951-44EC-B8F2-C9CFE57CF445}" type="presParOf" srcId="{A8BDBDAF-19B2-4DFF-BC47-582A1A391BA9}" destId="{9CB2AA61-1189-4226-A546-51C2F0296B2B}" srcOrd="5" destOrd="0" presId="urn:microsoft.com/office/officeart/2005/8/layout/radial5"/>
    <dgm:cxn modelId="{660E4F3C-2348-43B1-A2B1-E9B9D0E6A32C}" type="presParOf" srcId="{9CB2AA61-1189-4226-A546-51C2F0296B2B}" destId="{CE91BC37-AB24-45FE-A0BC-6B415002264D}" srcOrd="0" destOrd="0" presId="urn:microsoft.com/office/officeart/2005/8/layout/radial5"/>
    <dgm:cxn modelId="{AE7FBC01-B0FE-42A0-9D4B-7CB18D836117}" type="presParOf" srcId="{A8BDBDAF-19B2-4DFF-BC47-582A1A391BA9}" destId="{8474A9E8-90F8-4435-878B-434836971BD7}" srcOrd="6" destOrd="0" presId="urn:microsoft.com/office/officeart/2005/8/layout/radial5"/>
    <dgm:cxn modelId="{908AF5B5-1B63-40C1-8A55-53B1FFAC6F62}" type="presParOf" srcId="{A8BDBDAF-19B2-4DFF-BC47-582A1A391BA9}" destId="{7106133B-0C1F-4B99-BB5A-573447721502}" srcOrd="7" destOrd="0" presId="urn:microsoft.com/office/officeart/2005/8/layout/radial5"/>
    <dgm:cxn modelId="{68BD857D-5F2F-46F5-9889-0E2546F1E3E5}" type="presParOf" srcId="{7106133B-0C1F-4B99-BB5A-573447721502}" destId="{365EC669-D9DA-4B0B-853A-C50FB6E3596F}" srcOrd="0" destOrd="0" presId="urn:microsoft.com/office/officeart/2005/8/layout/radial5"/>
    <dgm:cxn modelId="{98D357E0-76C5-4B10-ABFE-53C3F092B401}" type="presParOf" srcId="{A8BDBDAF-19B2-4DFF-BC47-582A1A391BA9}" destId="{6038CFA2-0D65-4C70-935F-3CEEE922A202}" srcOrd="8" destOrd="0" presId="urn:microsoft.com/office/officeart/2005/8/layout/radial5"/>
    <dgm:cxn modelId="{2707FFBE-559E-4C50-8675-3E188A39FAAD}" type="presParOf" srcId="{A8BDBDAF-19B2-4DFF-BC47-582A1A391BA9}" destId="{79C827F5-51E2-4291-90A7-CAB824D5A5A9}" srcOrd="9" destOrd="0" presId="urn:microsoft.com/office/officeart/2005/8/layout/radial5"/>
    <dgm:cxn modelId="{F66AE679-5CAC-4161-B257-AFB3A8CC2D54}" type="presParOf" srcId="{79C827F5-51E2-4291-90A7-CAB824D5A5A9}" destId="{B14D84BE-F252-48C6-A9ED-261A1798F1CE}" srcOrd="0" destOrd="0" presId="urn:microsoft.com/office/officeart/2005/8/layout/radial5"/>
    <dgm:cxn modelId="{3F8A4698-CD3B-4202-AD74-4CA8C523832E}" type="presParOf" srcId="{A8BDBDAF-19B2-4DFF-BC47-582A1A391BA9}" destId="{A313B3E8-525F-44F3-8AC0-959C668F3B13}" srcOrd="10" destOrd="0" presId="urn:microsoft.com/office/officeart/2005/8/layout/radial5"/>
    <dgm:cxn modelId="{3350EA30-A17B-4B94-9599-5971D22684C2}" type="presParOf" srcId="{A8BDBDAF-19B2-4DFF-BC47-582A1A391BA9}" destId="{88CFDE7B-7BF0-40C3-900B-D112AAC7E2AD}" srcOrd="11" destOrd="0" presId="urn:microsoft.com/office/officeart/2005/8/layout/radial5"/>
    <dgm:cxn modelId="{C1AB7247-04ED-4981-A9BC-B58049DB5245}" type="presParOf" srcId="{88CFDE7B-7BF0-40C3-900B-D112AAC7E2AD}" destId="{FFED3C49-319F-449A-9D86-2E4BA029656C}" srcOrd="0" destOrd="0" presId="urn:microsoft.com/office/officeart/2005/8/layout/radial5"/>
    <dgm:cxn modelId="{F51FE1B7-24F2-4C9D-866D-38E1FF85B86E}" type="presParOf" srcId="{A8BDBDAF-19B2-4DFF-BC47-582A1A391BA9}" destId="{78B09612-2A81-407B-AFAB-3C4213D5D7F0}" srcOrd="12" destOrd="0" presId="urn:microsoft.com/office/officeart/2005/8/layout/radial5"/>
    <dgm:cxn modelId="{738DE59A-F495-49CD-BD81-69054C1126EF}" type="presParOf" srcId="{A8BDBDAF-19B2-4DFF-BC47-582A1A391BA9}" destId="{B31BEC88-6087-4CCD-9BE2-FF397AD6A522}" srcOrd="13" destOrd="0" presId="urn:microsoft.com/office/officeart/2005/8/layout/radial5"/>
    <dgm:cxn modelId="{94A9C7D6-C89D-4DC6-A393-365AA3D58072}" type="presParOf" srcId="{B31BEC88-6087-4CCD-9BE2-FF397AD6A522}" destId="{9A23798D-D456-41A2-8A31-448FE7051176}" srcOrd="0" destOrd="0" presId="urn:microsoft.com/office/officeart/2005/8/layout/radial5"/>
    <dgm:cxn modelId="{17515398-CD50-482B-9DB5-2BCACAA67B6F}" type="presParOf" srcId="{A8BDBDAF-19B2-4DFF-BC47-582A1A391BA9}" destId="{B2B1AEE9-B978-4075-B2CD-271C5A73388B}" srcOrd="1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57A8F-E534-49CE-8A60-71421C31FEB7}">
      <dsp:nvSpPr>
        <dsp:cNvPr id="0" name=""/>
        <dsp:cNvSpPr/>
      </dsp:nvSpPr>
      <dsp:spPr>
        <a:xfrm>
          <a:off x="3692542" y="2017447"/>
          <a:ext cx="2577761" cy="23343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Загальна сума видатків</a:t>
          </a:r>
        </a:p>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25 729 828, 43 грн</a:t>
          </a:r>
          <a:r>
            <a:rPr lang="uk-UA" sz="1200" b="1" kern="1200" dirty="0" smtClean="0">
              <a:latin typeface="+mn-lt"/>
              <a:cs typeface="Arial" panose="020B0604020202020204" pitchFamily="34" charset="0"/>
            </a:rPr>
            <a:t>.</a:t>
          </a:r>
          <a:endParaRPr lang="ru-RU" sz="1200" kern="1200" dirty="0">
            <a:latin typeface="+mn-lt"/>
            <a:cs typeface="Arial" panose="020B0604020202020204" pitchFamily="34" charset="0"/>
          </a:endParaRPr>
        </a:p>
      </dsp:txBody>
      <dsp:txXfrm>
        <a:off x="4070046" y="2359304"/>
        <a:ext cx="1822753" cy="1650631"/>
      </dsp:txXfrm>
    </dsp:sp>
    <dsp:sp modelId="{B326441B-3FEC-4F0F-B256-5EFD4BB0002E}">
      <dsp:nvSpPr>
        <dsp:cNvPr id="0" name=""/>
        <dsp:cNvSpPr/>
      </dsp:nvSpPr>
      <dsp:spPr>
        <a:xfrm rot="16322079">
          <a:off x="4861383" y="1553957"/>
          <a:ext cx="334943" cy="5910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ru-RU" sz="2500" kern="1200"/>
        </a:p>
      </dsp:txBody>
      <dsp:txXfrm>
        <a:off x="4909841" y="1722381"/>
        <a:ext cx="234460" cy="354642"/>
      </dsp:txXfrm>
    </dsp:sp>
    <dsp:sp modelId="{64AC3D59-112D-437B-A045-E1D7441904AE}">
      <dsp:nvSpPr>
        <dsp:cNvPr id="0" name=""/>
        <dsp:cNvSpPr/>
      </dsp:nvSpPr>
      <dsp:spPr>
        <a:xfrm>
          <a:off x="4109940" y="107289"/>
          <a:ext cx="1906071" cy="156354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100000"/>
            </a:lnSpc>
            <a:spcBef>
              <a:spcPct val="0"/>
            </a:spcBef>
            <a:spcAft>
              <a:spcPts val="0"/>
            </a:spcAft>
          </a:pPr>
          <a:r>
            <a:rPr lang="ru-RU" sz="1200" b="1" kern="1200" dirty="0" smtClean="0">
              <a:latin typeface="+mn-lt"/>
              <a:cs typeface="Arial" panose="020B0604020202020204" pitchFamily="34" charset="0"/>
            </a:rPr>
            <a:t>оплата </a:t>
          </a:r>
          <a:r>
            <a:rPr lang="ru-RU" sz="1200" b="1" kern="1200" dirty="0" err="1" smtClean="0">
              <a:latin typeface="+mn-lt"/>
              <a:cs typeface="Arial" panose="020B0604020202020204" pitchFamily="34" charset="0"/>
            </a:rPr>
            <a:t>праці</a:t>
          </a:r>
          <a:r>
            <a:rPr lang="ru-RU" sz="1200" b="1" kern="1200" dirty="0" smtClean="0">
              <a:latin typeface="+mn-lt"/>
              <a:cs typeface="Arial" panose="020B0604020202020204" pitchFamily="34" charset="0"/>
            </a:rPr>
            <a:t> і </a:t>
          </a:r>
          <a:r>
            <a:rPr lang="ru-RU" sz="1200" b="1" kern="1200" dirty="0" err="1" smtClean="0">
              <a:latin typeface="+mn-lt"/>
              <a:cs typeface="Arial" panose="020B0604020202020204" pitchFamily="34" charset="0"/>
            </a:rPr>
            <a:t>нарахування</a:t>
          </a:r>
          <a:r>
            <a:rPr lang="ru-RU" sz="1200" b="1" kern="1200" dirty="0" smtClean="0">
              <a:latin typeface="+mn-lt"/>
              <a:cs typeface="Arial" panose="020B0604020202020204" pitchFamily="34" charset="0"/>
            </a:rPr>
            <a:t> на </a:t>
          </a:r>
          <a:r>
            <a:rPr lang="ru-RU" sz="1200" b="1" kern="1200" dirty="0" err="1" smtClean="0">
              <a:latin typeface="+mn-lt"/>
              <a:cs typeface="Arial" panose="020B0604020202020204" pitchFamily="34" charset="0"/>
            </a:rPr>
            <a:t>заробітну</a:t>
          </a:r>
          <a:r>
            <a:rPr lang="ru-RU" sz="1200" b="1" kern="1200" dirty="0" smtClean="0">
              <a:latin typeface="+mn-lt"/>
              <a:cs typeface="Arial" panose="020B0604020202020204" pitchFamily="34" charset="0"/>
            </a:rPr>
            <a:t> плату </a:t>
          </a:r>
        </a:p>
        <a:p>
          <a:pPr lvl="0" algn="ctr" defTabSz="533400">
            <a:lnSpc>
              <a:spcPct val="100000"/>
            </a:lnSpc>
            <a:spcBef>
              <a:spcPct val="0"/>
            </a:spcBef>
            <a:spcAft>
              <a:spcPts val="0"/>
            </a:spcAft>
          </a:pPr>
          <a:r>
            <a:rPr lang="ru-RU" sz="1200" b="1" kern="1200" dirty="0" smtClean="0">
              <a:effectLst/>
              <a:latin typeface="+mn-lt"/>
              <a:cs typeface="Arial" panose="020B0604020202020204" pitchFamily="34" charset="0"/>
            </a:rPr>
            <a:t>1</a:t>
          </a:r>
          <a:r>
            <a:rPr lang="en-US" sz="1200" b="1" kern="1200" dirty="0" smtClean="0">
              <a:effectLst/>
              <a:latin typeface="+mn-lt"/>
              <a:cs typeface="Arial" panose="020B0604020202020204" pitchFamily="34" charset="0"/>
            </a:rPr>
            <a:t>8</a:t>
          </a:r>
          <a:r>
            <a:rPr lang="ru-RU" sz="1200" b="1" kern="1200" dirty="0" smtClean="0">
              <a:effectLst/>
              <a:latin typeface="+mn-lt"/>
              <a:cs typeface="Arial" panose="020B0604020202020204" pitchFamily="34" charset="0"/>
            </a:rPr>
            <a:t> </a:t>
          </a:r>
          <a:r>
            <a:rPr lang="en-US" sz="1200" b="1" kern="1200" dirty="0" smtClean="0">
              <a:effectLst/>
              <a:latin typeface="+mn-lt"/>
              <a:cs typeface="Arial" panose="020B0604020202020204" pitchFamily="34" charset="0"/>
            </a:rPr>
            <a:t>674</a:t>
          </a:r>
          <a:r>
            <a:rPr lang="ru-RU" sz="1200" b="1" kern="1200" dirty="0" smtClean="0">
              <a:effectLst/>
              <a:latin typeface="+mn-lt"/>
              <a:cs typeface="Arial" panose="020B0604020202020204" pitchFamily="34" charset="0"/>
            </a:rPr>
            <a:t> </a:t>
          </a:r>
          <a:r>
            <a:rPr lang="en-US" sz="1200" b="1" kern="1200" dirty="0" smtClean="0">
              <a:effectLst/>
              <a:latin typeface="+mn-lt"/>
              <a:cs typeface="Arial" panose="020B0604020202020204" pitchFamily="34" charset="0"/>
            </a:rPr>
            <a:t>230</a:t>
          </a:r>
          <a:r>
            <a:rPr lang="ru-RU" sz="1200" b="1" kern="1200" dirty="0" smtClean="0">
              <a:effectLst/>
              <a:latin typeface="+mn-lt"/>
              <a:cs typeface="Arial" panose="020B0604020202020204" pitchFamily="34" charset="0"/>
            </a:rPr>
            <a:t>,</a:t>
          </a:r>
          <a:r>
            <a:rPr lang="en-US" sz="1200" b="1" kern="1200" dirty="0" smtClean="0">
              <a:effectLst/>
              <a:latin typeface="+mn-lt"/>
              <a:cs typeface="Arial" panose="020B0604020202020204" pitchFamily="34" charset="0"/>
            </a:rPr>
            <a:t>55 </a:t>
          </a:r>
          <a:r>
            <a:rPr lang="ru-RU" sz="1200" b="1" kern="1200" dirty="0" smtClean="0">
              <a:effectLst/>
              <a:latin typeface="+mn-lt"/>
              <a:cs typeface="Arial" panose="020B0604020202020204" pitchFamily="34" charset="0"/>
            </a:rPr>
            <a:t>грн</a:t>
          </a:r>
          <a:r>
            <a:rPr lang="ru-RU" sz="1000" b="1" kern="1200" dirty="0" smtClean="0">
              <a:effectLst/>
              <a:latin typeface="+mn-lt"/>
              <a:cs typeface="Arial" panose="020B0604020202020204" pitchFamily="34" charset="0"/>
            </a:rPr>
            <a:t>.</a:t>
          </a:r>
        </a:p>
        <a:p>
          <a:pPr lvl="0" algn="ctr" defTabSz="533400">
            <a:lnSpc>
              <a:spcPct val="90000"/>
            </a:lnSpc>
            <a:spcBef>
              <a:spcPct val="0"/>
            </a:spcBef>
            <a:spcAft>
              <a:spcPct val="35000"/>
            </a:spcAft>
          </a:pPr>
          <a:endParaRPr lang="uk-UA" sz="800" kern="1200" dirty="0">
            <a:latin typeface="Arial" panose="020B0604020202020204" pitchFamily="34" charset="0"/>
            <a:cs typeface="Arial" panose="020B0604020202020204" pitchFamily="34" charset="0"/>
          </a:endParaRPr>
        </a:p>
      </dsp:txBody>
      <dsp:txXfrm>
        <a:off x="4389078" y="336265"/>
        <a:ext cx="1347795" cy="1105597"/>
      </dsp:txXfrm>
    </dsp:sp>
    <dsp:sp modelId="{2BB38CFE-4FC7-490D-BED7-EF1DF9993024}">
      <dsp:nvSpPr>
        <dsp:cNvPr id="0" name=""/>
        <dsp:cNvSpPr/>
      </dsp:nvSpPr>
      <dsp:spPr>
        <a:xfrm rot="19876040">
          <a:off x="6099513" y="2156489"/>
          <a:ext cx="436426" cy="5910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ru-RU" sz="2500" kern="1200"/>
        </a:p>
      </dsp:txBody>
      <dsp:txXfrm>
        <a:off x="6107573" y="2306173"/>
        <a:ext cx="305498" cy="354642"/>
      </dsp:txXfrm>
    </dsp:sp>
    <dsp:sp modelId="{284679E3-EED4-4A2C-B452-8D42687CA11F}">
      <dsp:nvSpPr>
        <dsp:cNvPr id="0" name=""/>
        <dsp:cNvSpPr/>
      </dsp:nvSpPr>
      <dsp:spPr>
        <a:xfrm>
          <a:off x="6354978" y="1208464"/>
          <a:ext cx="1966464" cy="13682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предмети, матеріали, обладнання та інвентар </a:t>
          </a:r>
        </a:p>
        <a:p>
          <a:pPr lvl="0" algn="ctr" defTabSz="533400">
            <a:lnSpc>
              <a:spcPct val="90000"/>
            </a:lnSpc>
            <a:spcBef>
              <a:spcPct val="0"/>
            </a:spcBef>
            <a:spcAft>
              <a:spcPct val="35000"/>
            </a:spcAft>
          </a:pPr>
          <a:r>
            <a:rPr lang="en-US" sz="1200" b="1" kern="1200" dirty="0" smtClean="0">
              <a:latin typeface="+mn-lt"/>
              <a:cs typeface="Arial" panose="020B0604020202020204" pitchFamily="34" charset="0"/>
            </a:rPr>
            <a:t>110 848, 16 </a:t>
          </a:r>
          <a:r>
            <a:rPr lang="uk-UA" sz="1200" b="1" kern="1200" dirty="0" smtClean="0">
              <a:latin typeface="+mn-lt"/>
              <a:cs typeface="Arial" panose="020B0604020202020204" pitchFamily="34" charset="0"/>
            </a:rPr>
            <a:t>грн</a:t>
          </a:r>
          <a:r>
            <a:rPr lang="uk-UA" sz="1200" b="1" kern="1200" dirty="0" smtClean="0">
              <a:latin typeface="+mn-lt"/>
              <a:cs typeface="Arial" panose="020B0604020202020204" pitchFamily="34" charset="0"/>
            </a:rPr>
            <a:t>.</a:t>
          </a:r>
          <a:endParaRPr lang="ru-RU" sz="1200" b="1" kern="1200" dirty="0" smtClean="0">
            <a:latin typeface="+mn-lt"/>
            <a:cs typeface="Arial" panose="020B0604020202020204" pitchFamily="34" charset="0"/>
          </a:endParaRPr>
        </a:p>
      </dsp:txBody>
      <dsp:txXfrm>
        <a:off x="6642960" y="1408834"/>
        <a:ext cx="1390500" cy="967469"/>
      </dsp:txXfrm>
    </dsp:sp>
    <dsp:sp modelId="{9CB2AA61-1189-4226-A546-51C2F0296B2B}">
      <dsp:nvSpPr>
        <dsp:cNvPr id="0" name=""/>
        <dsp:cNvSpPr/>
      </dsp:nvSpPr>
      <dsp:spPr>
        <a:xfrm rot="462803">
          <a:off x="6265614" y="3163276"/>
          <a:ext cx="370126" cy="5910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ru-RU" sz="2500" kern="1200"/>
        </a:p>
      </dsp:txBody>
      <dsp:txXfrm>
        <a:off x="6266116" y="3274038"/>
        <a:ext cx="259088" cy="354642"/>
      </dsp:txXfrm>
    </dsp:sp>
    <dsp:sp modelId="{8474A9E8-90F8-4435-878B-434836971BD7}">
      <dsp:nvSpPr>
        <dsp:cNvPr id="0" name=""/>
        <dsp:cNvSpPr/>
      </dsp:nvSpPr>
      <dsp:spPr>
        <a:xfrm>
          <a:off x="6766508" y="2891784"/>
          <a:ext cx="1914723" cy="13285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виконання рішень судів за ЛМР</a:t>
          </a:r>
        </a:p>
        <a:p>
          <a:pPr lvl="0" algn="ctr" defTabSz="533400">
            <a:lnSpc>
              <a:spcPct val="90000"/>
            </a:lnSpc>
            <a:spcBef>
              <a:spcPct val="0"/>
            </a:spcBef>
            <a:spcAft>
              <a:spcPct val="35000"/>
            </a:spcAft>
          </a:pPr>
          <a:r>
            <a:rPr lang="ru-RU" sz="1200" b="1" kern="1200" dirty="0" smtClean="0">
              <a:latin typeface="+mn-lt"/>
              <a:cs typeface="Arial" panose="020B0604020202020204" pitchFamily="34" charset="0"/>
            </a:rPr>
            <a:t>855 695, 75 грн</a:t>
          </a:r>
          <a:r>
            <a:rPr lang="ru-RU" sz="1200" b="1" kern="1200" dirty="0" smtClean="0">
              <a:latin typeface="+mn-lt"/>
              <a:cs typeface="Arial" panose="020B0604020202020204" pitchFamily="34" charset="0"/>
            </a:rPr>
            <a:t>.</a:t>
          </a:r>
          <a:endParaRPr lang="ru-RU" sz="1200" b="1" kern="1200" dirty="0">
            <a:effectLst/>
            <a:latin typeface="+mn-lt"/>
            <a:cs typeface="Arial" panose="020B0604020202020204" pitchFamily="34" charset="0"/>
          </a:endParaRPr>
        </a:p>
      </dsp:txBody>
      <dsp:txXfrm>
        <a:off x="7046913" y="3086347"/>
        <a:ext cx="1353913" cy="939436"/>
      </dsp:txXfrm>
    </dsp:sp>
    <dsp:sp modelId="{7106133B-0C1F-4B99-BB5A-573447721502}">
      <dsp:nvSpPr>
        <dsp:cNvPr id="0" name=""/>
        <dsp:cNvSpPr/>
      </dsp:nvSpPr>
      <dsp:spPr>
        <a:xfrm rot="3144902">
          <a:off x="5611942" y="4158537"/>
          <a:ext cx="442847" cy="5910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uk-UA" sz="2500" kern="1200"/>
        </a:p>
      </dsp:txBody>
      <dsp:txXfrm>
        <a:off x="5637853" y="4224111"/>
        <a:ext cx="309993" cy="354642"/>
      </dsp:txXfrm>
    </dsp:sp>
    <dsp:sp modelId="{6038CFA2-0D65-4C70-935F-3CEEE922A202}">
      <dsp:nvSpPr>
        <dsp:cNvPr id="0" name=""/>
        <dsp:cNvSpPr/>
      </dsp:nvSpPr>
      <dsp:spPr>
        <a:xfrm>
          <a:off x="5600985" y="4569126"/>
          <a:ext cx="1914723" cy="13285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відрядження</a:t>
          </a:r>
        </a:p>
        <a:p>
          <a:pPr lvl="0" algn="ctr" defTabSz="533400">
            <a:lnSpc>
              <a:spcPct val="90000"/>
            </a:lnSpc>
            <a:spcBef>
              <a:spcPct val="0"/>
            </a:spcBef>
            <a:spcAft>
              <a:spcPct val="35000"/>
            </a:spcAft>
          </a:pPr>
          <a:r>
            <a:rPr lang="en-US" sz="1200" b="1" kern="1200" dirty="0" smtClean="0">
              <a:latin typeface="+mn-lt"/>
              <a:cs typeface="Arial" panose="020B0604020202020204" pitchFamily="34" charset="0"/>
            </a:rPr>
            <a:t>51 173,39 </a:t>
          </a:r>
          <a:r>
            <a:rPr lang="ru-RU" sz="1200" b="1" kern="1200" dirty="0" smtClean="0">
              <a:latin typeface="+mn-lt"/>
              <a:cs typeface="Arial" panose="020B0604020202020204" pitchFamily="34" charset="0"/>
            </a:rPr>
            <a:t>грн</a:t>
          </a:r>
          <a:r>
            <a:rPr lang="ru-RU" sz="1200" b="1" kern="1200" dirty="0" smtClean="0">
              <a:latin typeface="+mn-lt"/>
              <a:cs typeface="Arial" panose="020B0604020202020204" pitchFamily="34" charset="0"/>
            </a:rPr>
            <a:t>.</a:t>
          </a:r>
          <a:endParaRPr lang="ru-RU" sz="1200" b="1" kern="1200" dirty="0">
            <a:effectLst/>
            <a:latin typeface="+mn-lt"/>
            <a:cs typeface="Arial" panose="020B0604020202020204" pitchFamily="34" charset="0"/>
          </a:endParaRPr>
        </a:p>
      </dsp:txBody>
      <dsp:txXfrm>
        <a:off x="5881390" y="4763689"/>
        <a:ext cx="1353913" cy="939436"/>
      </dsp:txXfrm>
    </dsp:sp>
    <dsp:sp modelId="{79C827F5-51E2-4291-90A7-CAB824D5A5A9}">
      <dsp:nvSpPr>
        <dsp:cNvPr id="0" name=""/>
        <dsp:cNvSpPr/>
      </dsp:nvSpPr>
      <dsp:spPr>
        <a:xfrm rot="6860080">
          <a:off x="4371352" y="4056992"/>
          <a:ext cx="163779" cy="5910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ru-RU" sz="2500" kern="1200"/>
        </a:p>
      </dsp:txBody>
      <dsp:txXfrm rot="10800000">
        <a:off x="4406042" y="4152822"/>
        <a:ext cx="114645" cy="354642"/>
      </dsp:txXfrm>
    </dsp:sp>
    <dsp:sp modelId="{A313B3E8-525F-44F3-8AC0-959C668F3B13}">
      <dsp:nvSpPr>
        <dsp:cNvPr id="0" name=""/>
        <dsp:cNvSpPr/>
      </dsp:nvSpPr>
      <dsp:spPr>
        <a:xfrm>
          <a:off x="3169274" y="4412647"/>
          <a:ext cx="1898420" cy="13601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оплата послуг, крім комунальних </a:t>
          </a:r>
          <a:endParaRPr lang="en-US" sz="1200" b="1" kern="1200" dirty="0" smtClean="0">
            <a:latin typeface="+mn-lt"/>
            <a:cs typeface="Arial" panose="020B0604020202020204" pitchFamily="34" charset="0"/>
          </a:endParaRPr>
        </a:p>
        <a:p>
          <a:pPr lvl="0" algn="ctr" defTabSz="533400">
            <a:lnSpc>
              <a:spcPct val="90000"/>
            </a:lnSpc>
            <a:spcBef>
              <a:spcPct val="0"/>
            </a:spcBef>
            <a:spcAft>
              <a:spcPct val="35000"/>
            </a:spcAft>
          </a:pPr>
          <a:r>
            <a:rPr lang="en-US" sz="1200" b="1" kern="1200" dirty="0" smtClean="0">
              <a:latin typeface="+mn-lt"/>
              <a:cs typeface="Arial" panose="020B0604020202020204" pitchFamily="34" charset="0"/>
            </a:rPr>
            <a:t>931 268,08 </a:t>
          </a:r>
          <a:r>
            <a:rPr lang="uk-UA" sz="1200" b="1" kern="1200" dirty="0" smtClean="0">
              <a:latin typeface="+mn-lt"/>
              <a:cs typeface="Arial" panose="020B0604020202020204" pitchFamily="34" charset="0"/>
            </a:rPr>
            <a:t>грн</a:t>
          </a:r>
          <a:r>
            <a:rPr lang="uk-UA" sz="1200" b="1" kern="1200" dirty="0" smtClean="0">
              <a:latin typeface="+mn-lt"/>
              <a:cs typeface="Arial" panose="020B0604020202020204" pitchFamily="34" charset="0"/>
            </a:rPr>
            <a:t>.</a:t>
          </a:r>
          <a:endParaRPr lang="ru-RU" sz="1200" b="1" kern="1200" dirty="0">
            <a:latin typeface="+mn-lt"/>
            <a:cs typeface="Arial" panose="020B0604020202020204" pitchFamily="34" charset="0"/>
          </a:endParaRPr>
        </a:p>
      </dsp:txBody>
      <dsp:txXfrm>
        <a:off x="3447291" y="4611841"/>
        <a:ext cx="1342386" cy="961795"/>
      </dsp:txXfrm>
    </dsp:sp>
    <dsp:sp modelId="{88CFDE7B-7BF0-40C3-900B-D112AAC7E2AD}">
      <dsp:nvSpPr>
        <dsp:cNvPr id="0" name=""/>
        <dsp:cNvSpPr/>
      </dsp:nvSpPr>
      <dsp:spPr>
        <a:xfrm rot="9916043">
          <a:off x="3261636" y="3070558"/>
          <a:ext cx="392251" cy="5910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ru-RU" sz="2500" kern="1200"/>
        </a:p>
      </dsp:txBody>
      <dsp:txXfrm rot="10800000">
        <a:off x="3377377" y="3173809"/>
        <a:ext cx="274576" cy="354642"/>
      </dsp:txXfrm>
    </dsp:sp>
    <dsp:sp modelId="{78B09612-2A81-407B-AFAB-3C4213D5D7F0}">
      <dsp:nvSpPr>
        <dsp:cNvPr id="0" name=""/>
        <dsp:cNvSpPr/>
      </dsp:nvSpPr>
      <dsp:spPr>
        <a:xfrm>
          <a:off x="1250519" y="2780010"/>
          <a:ext cx="1869741" cy="14914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інші поточні видатки </a:t>
          </a:r>
          <a:r>
            <a:rPr lang="en-US" sz="1200" b="1" kern="1200" dirty="0" smtClean="0">
              <a:latin typeface="+mn-lt"/>
              <a:cs typeface="Arial" panose="020B0604020202020204" pitchFamily="34" charset="0"/>
            </a:rPr>
            <a:t>(</a:t>
          </a:r>
          <a:r>
            <a:rPr lang="uk-UA" sz="1200" b="1" kern="1200" dirty="0" smtClean="0">
              <a:latin typeface="+mn-lt"/>
              <a:cs typeface="Arial" panose="020B0604020202020204" pitchFamily="34" charset="0"/>
            </a:rPr>
            <a:t>включаючи судовий збір)</a:t>
          </a:r>
          <a:endParaRPr lang="en-US" sz="1200" b="1" kern="1200" dirty="0" smtClean="0">
            <a:latin typeface="+mn-lt"/>
            <a:cs typeface="Arial" panose="020B0604020202020204" pitchFamily="34" charset="0"/>
          </a:endParaRPr>
        </a:p>
        <a:p>
          <a:pPr lvl="0" algn="ctr" defTabSz="533400">
            <a:lnSpc>
              <a:spcPct val="90000"/>
            </a:lnSpc>
            <a:spcBef>
              <a:spcPct val="0"/>
            </a:spcBef>
            <a:spcAft>
              <a:spcPct val="35000"/>
            </a:spcAft>
          </a:pPr>
          <a:r>
            <a:rPr lang="en-US" sz="1200" b="1" kern="1200" dirty="0" smtClean="0">
              <a:latin typeface="+mn-lt"/>
              <a:cs typeface="Arial" panose="020B0604020202020204" pitchFamily="34" charset="0"/>
            </a:rPr>
            <a:t>5</a:t>
          </a:r>
          <a:r>
            <a:rPr lang="uk-UA" sz="1200" b="1" kern="1200" dirty="0" smtClean="0">
              <a:latin typeface="+mn-lt"/>
              <a:cs typeface="Arial" panose="020B0604020202020204" pitchFamily="34" charset="0"/>
            </a:rPr>
            <a:t> </a:t>
          </a:r>
          <a:r>
            <a:rPr lang="en-US" sz="1200" b="1" kern="1200" dirty="0" smtClean="0">
              <a:latin typeface="+mn-lt"/>
              <a:cs typeface="Arial" panose="020B0604020202020204" pitchFamily="34" charset="0"/>
            </a:rPr>
            <a:t>106</a:t>
          </a:r>
          <a:r>
            <a:rPr lang="uk-UA" sz="1200" b="1" kern="1200" dirty="0" smtClean="0">
              <a:latin typeface="+mn-lt"/>
              <a:cs typeface="Arial" panose="020B0604020202020204" pitchFamily="34" charset="0"/>
            </a:rPr>
            <a:t> </a:t>
          </a:r>
          <a:r>
            <a:rPr lang="en-US" sz="1200" b="1" kern="1200" dirty="0" smtClean="0">
              <a:latin typeface="+mn-lt"/>
              <a:cs typeface="Arial" panose="020B0604020202020204" pitchFamily="34" charset="0"/>
            </a:rPr>
            <a:t>612,5 </a:t>
          </a:r>
          <a:r>
            <a:rPr lang="uk-UA" sz="1200" b="1" kern="1200" dirty="0" smtClean="0">
              <a:latin typeface="+mn-lt"/>
              <a:cs typeface="Arial" panose="020B0604020202020204" pitchFamily="34" charset="0"/>
            </a:rPr>
            <a:t>грн</a:t>
          </a:r>
          <a:r>
            <a:rPr lang="uk-UA" sz="1200" b="1" kern="1200" dirty="0" smtClean="0">
              <a:latin typeface="+mn-lt"/>
              <a:cs typeface="Arial" panose="020B0604020202020204" pitchFamily="34" charset="0"/>
            </a:rPr>
            <a:t>.</a:t>
          </a:r>
          <a:endParaRPr lang="ru-RU" sz="1200" b="1" kern="1200" dirty="0">
            <a:latin typeface="+mn-lt"/>
            <a:cs typeface="Arial" panose="020B0604020202020204" pitchFamily="34" charset="0"/>
          </a:endParaRPr>
        </a:p>
      </dsp:txBody>
      <dsp:txXfrm>
        <a:off x="1524336" y="2998433"/>
        <a:ext cx="1322107" cy="1054638"/>
      </dsp:txXfrm>
    </dsp:sp>
    <dsp:sp modelId="{B31BEC88-6087-4CCD-9BE2-FF397AD6A522}">
      <dsp:nvSpPr>
        <dsp:cNvPr id="0" name=""/>
        <dsp:cNvSpPr/>
      </dsp:nvSpPr>
      <dsp:spPr>
        <a:xfrm rot="12708968">
          <a:off x="3476484" y="2094054"/>
          <a:ext cx="422072" cy="5910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ru-RU" sz="2500" kern="1200"/>
        </a:p>
      </dsp:txBody>
      <dsp:txXfrm rot="10800000">
        <a:off x="3593593" y="2245645"/>
        <a:ext cx="295450" cy="354642"/>
      </dsp:txXfrm>
    </dsp:sp>
    <dsp:sp modelId="{B2B1AEE9-B978-4075-B2CD-271C5A73388B}">
      <dsp:nvSpPr>
        <dsp:cNvPr id="0" name=""/>
        <dsp:cNvSpPr/>
      </dsp:nvSpPr>
      <dsp:spPr>
        <a:xfrm>
          <a:off x="1691215" y="973526"/>
          <a:ext cx="1917399" cy="15291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капітальні видатки </a:t>
          </a:r>
          <a:endParaRPr lang="en-US" sz="1200" b="1" kern="1200" dirty="0" smtClean="0">
            <a:latin typeface="+mn-lt"/>
            <a:cs typeface="Arial" panose="020B0604020202020204" pitchFamily="34" charset="0"/>
          </a:endParaRPr>
        </a:p>
        <a:p>
          <a:pPr lvl="0" algn="ctr" defTabSz="533400">
            <a:lnSpc>
              <a:spcPct val="90000"/>
            </a:lnSpc>
            <a:spcBef>
              <a:spcPct val="0"/>
            </a:spcBef>
            <a:spcAft>
              <a:spcPct val="35000"/>
            </a:spcAft>
          </a:pPr>
          <a:r>
            <a:rPr lang="ru-RU" sz="1200" b="1" kern="1200" smtClean="0">
              <a:latin typeface="+mn-lt"/>
              <a:cs typeface="Arial" panose="020B0604020202020204" pitchFamily="34" charset="0"/>
            </a:rPr>
            <a:t>0 грн</a:t>
          </a:r>
          <a:r>
            <a:rPr lang="ru-RU" sz="1200" b="1" kern="1200" dirty="0" smtClean="0">
              <a:latin typeface="+mn-lt"/>
              <a:cs typeface="Arial" panose="020B0604020202020204" pitchFamily="34" charset="0"/>
            </a:rPr>
            <a:t>. </a:t>
          </a:r>
          <a:endParaRPr lang="ru-RU" sz="1200" b="1" kern="1200" dirty="0">
            <a:latin typeface="+mn-lt"/>
            <a:cs typeface="Arial" panose="020B0604020202020204" pitchFamily="34" charset="0"/>
          </a:endParaRPr>
        </a:p>
      </dsp:txBody>
      <dsp:txXfrm>
        <a:off x="1972012" y="1197468"/>
        <a:ext cx="1355805" cy="108129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uk-UA"/>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2EEE2EBF-7122-48CA-AA6F-878199C2F645}" type="datetimeFigureOut">
              <a:rPr lang="uk-UA" smtClean="0"/>
              <a:pPr/>
              <a:t>12.02.2025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p14="http://schemas.microsoft.com/office/powerpoint/2010/main" val="3921625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2EEE2EBF-7122-48CA-AA6F-878199C2F645}" type="datetimeFigureOut">
              <a:rPr lang="uk-UA" smtClean="0"/>
              <a:pPr/>
              <a:t>12.02.2025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p14="http://schemas.microsoft.com/office/powerpoint/2010/main" val="78222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2EEE2EBF-7122-48CA-AA6F-878199C2F645}" type="datetimeFigureOut">
              <a:rPr lang="uk-UA" smtClean="0"/>
              <a:pPr/>
              <a:t>12.02.2025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p14="http://schemas.microsoft.com/office/powerpoint/2010/main" val="576474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2EEE2EBF-7122-48CA-AA6F-878199C2F645}" type="datetimeFigureOut">
              <a:rPr lang="uk-UA" smtClean="0"/>
              <a:pPr/>
              <a:t>12.02.2025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p14="http://schemas.microsoft.com/office/powerpoint/2010/main" val="182907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uk-UA"/>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EEE2EBF-7122-48CA-AA6F-878199C2F645}" type="datetimeFigureOut">
              <a:rPr lang="uk-UA" smtClean="0"/>
              <a:pPr/>
              <a:t>12.02.2025</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p14="http://schemas.microsoft.com/office/powerpoint/2010/main" val="3612405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2EEE2EBF-7122-48CA-AA6F-878199C2F645}" type="datetimeFigureOut">
              <a:rPr lang="uk-UA" smtClean="0"/>
              <a:pPr/>
              <a:t>12.02.2025</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p14="http://schemas.microsoft.com/office/powerpoint/2010/main" val="233569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uk-UA"/>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2EEE2EBF-7122-48CA-AA6F-878199C2F645}" type="datetimeFigureOut">
              <a:rPr lang="uk-UA" smtClean="0"/>
              <a:pPr/>
              <a:t>12.02.2025</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p14="http://schemas.microsoft.com/office/powerpoint/2010/main" val="3907648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2EEE2EBF-7122-48CA-AA6F-878199C2F645}" type="datetimeFigureOut">
              <a:rPr lang="uk-UA" smtClean="0"/>
              <a:pPr/>
              <a:t>12.02.2025</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p14="http://schemas.microsoft.com/office/powerpoint/2010/main" val="2436039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EEE2EBF-7122-48CA-AA6F-878199C2F645}" type="datetimeFigureOut">
              <a:rPr lang="uk-UA" smtClean="0"/>
              <a:pPr/>
              <a:t>12.02.2025</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p14="http://schemas.microsoft.com/office/powerpoint/2010/main" val="2710261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uk-UA"/>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EEE2EBF-7122-48CA-AA6F-878199C2F645}" type="datetimeFigureOut">
              <a:rPr lang="uk-UA" smtClean="0"/>
              <a:pPr/>
              <a:t>12.02.2025</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p14="http://schemas.microsoft.com/office/powerpoint/2010/main" val="1173644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uk-UA"/>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EEE2EBF-7122-48CA-AA6F-878199C2F645}" type="datetimeFigureOut">
              <a:rPr lang="uk-UA" smtClean="0"/>
              <a:pPr/>
              <a:t>12.02.2025</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p14="http://schemas.microsoft.com/office/powerpoint/2010/main" val="2704699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EE2EBF-7122-48CA-AA6F-878199C2F645}" type="datetimeFigureOut">
              <a:rPr lang="uk-UA" smtClean="0"/>
              <a:pPr/>
              <a:t>12.02.2025</a:t>
            </a:fld>
            <a:endParaRPr lang="uk-UA"/>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A9685-0731-46A9-96FB-15754FA98242}" type="slidenum">
              <a:rPr lang="uk-UA" smtClean="0"/>
              <a:pPr/>
              <a:t>‹№›</a:t>
            </a:fld>
            <a:endParaRPr lang="uk-UA"/>
          </a:p>
        </p:txBody>
      </p:sp>
    </p:spTree>
    <p:extLst>
      <p:ext uri="{BB962C8B-B14F-4D97-AF65-F5344CB8AC3E}">
        <p14:creationId xmlns:p14="http://schemas.microsoft.com/office/powerpoint/2010/main" val="1689661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9086"/>
          </a:xfrm>
          <a:prstGeom prst="rect">
            <a:avLst/>
          </a:prstGeom>
        </p:spPr>
      </p:pic>
      <p:sp>
        <p:nvSpPr>
          <p:cNvPr id="7" name="TextBox 6"/>
          <p:cNvSpPr txBox="1"/>
          <p:nvPr/>
        </p:nvSpPr>
        <p:spPr>
          <a:xfrm>
            <a:off x="5816329" y="858409"/>
            <a:ext cx="5089970" cy="1569660"/>
          </a:xfrm>
          <a:prstGeom prst="rect">
            <a:avLst/>
          </a:prstGeom>
          <a:noFill/>
        </p:spPr>
        <p:txBody>
          <a:bodyPr wrap="square" rtlCol="0">
            <a:spAutoFit/>
          </a:bodyPr>
          <a:lstStyle/>
          <a:p>
            <a:pPr algn="ctr"/>
            <a:r>
              <a:rPr lang="uk-UA" sz="3200" b="1" dirty="0" smtClean="0"/>
              <a:t>ЗВІТ </a:t>
            </a:r>
          </a:p>
          <a:p>
            <a:pPr algn="ctr"/>
            <a:r>
              <a:rPr lang="uk-UA" sz="3200" b="1" dirty="0" smtClean="0"/>
              <a:t>ЮРИДИЧНОГО ДЕПАРТАМЕНТУ</a:t>
            </a:r>
          </a:p>
        </p:txBody>
      </p:sp>
      <p:sp>
        <p:nvSpPr>
          <p:cNvPr id="9" name="TextBox 8"/>
          <p:cNvSpPr txBox="1"/>
          <p:nvPr/>
        </p:nvSpPr>
        <p:spPr>
          <a:xfrm>
            <a:off x="9326136" y="5239838"/>
            <a:ext cx="184731" cy="369332"/>
          </a:xfrm>
          <a:prstGeom prst="rect">
            <a:avLst/>
          </a:prstGeom>
          <a:noFill/>
        </p:spPr>
        <p:txBody>
          <a:bodyPr wrap="none" rtlCol="0">
            <a:spAutoFit/>
          </a:bodyPr>
          <a:lstStyle/>
          <a:p>
            <a:endParaRPr lang="uk-UA" dirty="0"/>
          </a:p>
        </p:txBody>
      </p:sp>
      <p:sp>
        <p:nvSpPr>
          <p:cNvPr id="4" name="TextBox 3"/>
          <p:cNvSpPr txBox="1"/>
          <p:nvPr/>
        </p:nvSpPr>
        <p:spPr>
          <a:xfrm>
            <a:off x="9932045" y="5424504"/>
            <a:ext cx="2259955" cy="584775"/>
          </a:xfrm>
          <a:prstGeom prst="rect">
            <a:avLst/>
          </a:prstGeom>
          <a:noFill/>
        </p:spPr>
        <p:txBody>
          <a:bodyPr wrap="square" rtlCol="0">
            <a:spAutoFit/>
          </a:bodyPr>
          <a:lstStyle/>
          <a:p>
            <a:r>
              <a:rPr lang="uk-UA" sz="3200" dirty="0" smtClean="0"/>
              <a:t> 2024 РІК</a:t>
            </a:r>
            <a:endParaRPr lang="uk-UA" sz="3200" dirty="0"/>
          </a:p>
        </p:txBody>
      </p:sp>
    </p:spTree>
    <p:extLst>
      <p:ext uri="{BB962C8B-B14F-4D97-AF65-F5344CB8AC3E}">
        <p14:creationId xmlns:p14="http://schemas.microsoft.com/office/powerpoint/2010/main" val="3901709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6"/>
            <a:ext cx="12192000" cy="6859086"/>
          </a:xfrm>
          <a:prstGeom prst="rect">
            <a:avLst/>
          </a:prstGeom>
        </p:spPr>
      </p:pic>
      <p:sp>
        <p:nvSpPr>
          <p:cNvPr id="8" name="TextBox 7"/>
          <p:cNvSpPr txBox="1"/>
          <p:nvPr/>
        </p:nvSpPr>
        <p:spPr>
          <a:xfrm>
            <a:off x="1037230" y="1"/>
            <a:ext cx="11154771" cy="7017306"/>
          </a:xfrm>
          <a:prstGeom prst="rect">
            <a:avLst/>
          </a:prstGeom>
          <a:solidFill>
            <a:schemeClr val="bg1"/>
          </a:solidFill>
        </p:spPr>
        <p:txBody>
          <a:bodyPr wrap="square" rtlCol="0">
            <a:spAutoFit/>
          </a:bodyPr>
          <a:lstStyle/>
          <a:p>
            <a:pPr indent="355600" algn="just">
              <a:buFont typeface="Wingdings" panose="05000000000000000000" pitchFamily="2" charset="2"/>
              <a:buChar char="Ø"/>
            </a:pPr>
            <a:r>
              <a:rPr lang="uk-UA" sz="1500" dirty="0" smtClean="0"/>
              <a:t>Постановою </a:t>
            </a:r>
            <a:r>
              <a:rPr lang="uk-UA" sz="1500" dirty="0"/>
              <a:t>Верховного Суду у складі колегії суддів Касаційного господарського суду від 17 липня 2024 року у справі № 914/1902/23 залишено без змін постанову Західного апеляційного господарського суду від 24 квітня 2024 року. Згідно з цією постановою, апеляційну скаргу Львівської міської ради задоволено, а Приватне підприємство «БК Престиж Буд Стиль» зобов’язано звільнити самовільно зайняту земельну ділянку комунальної власності площею 0,1209 га, розташовану за адресою: м. Львів, вул. Т. Шевченка, 321, шляхом демонтажу кам’яної огорожі.</a:t>
            </a:r>
          </a:p>
          <a:p>
            <a:pPr indent="355600" algn="just">
              <a:buFont typeface="Wingdings" panose="05000000000000000000" pitchFamily="2" charset="2"/>
              <a:buChar char="Ø"/>
            </a:pPr>
            <a:r>
              <a:rPr lang="uk-UA" sz="1500" dirty="0" smtClean="0"/>
              <a:t>31.10.2024 </a:t>
            </a:r>
            <a:r>
              <a:rPr lang="uk-UA" sz="1500" dirty="0"/>
              <a:t>Верховним Судом прийнято постанову по справі №466/9396/16 згідно якої зобов’язано А. Савчук відновити стан земельної ділянки площею 4,5 га з водоймами по вул. Курортній 20-а у </a:t>
            </a:r>
            <a:r>
              <a:rPr lang="uk-UA" sz="1500" dirty="0" err="1"/>
              <a:t>Брюховичах</a:t>
            </a:r>
            <a:r>
              <a:rPr lang="uk-UA" sz="1500" dirty="0"/>
              <a:t> шляхом знесення огорожі та повернути вказану земельну ділянку Львівській міській територіальній громаді. Земельна ділянка зареєстрована на праві комунальної власності, проводиться робота з оцінки вартості демонтажу огорожі.</a:t>
            </a:r>
          </a:p>
          <a:p>
            <a:pPr indent="355600" algn="just">
              <a:buFont typeface="Wingdings" panose="05000000000000000000" pitchFamily="2" charset="2"/>
              <a:buChar char="Ø"/>
            </a:pPr>
            <a:r>
              <a:rPr lang="uk-UA" sz="1500" dirty="0" smtClean="0"/>
              <a:t>У </a:t>
            </a:r>
            <a:r>
              <a:rPr lang="uk-UA" sz="1500" dirty="0"/>
              <a:t>справі № 914/424/24 іноземне підприємство «Кока-Кола </a:t>
            </a:r>
            <a:r>
              <a:rPr lang="uk-UA" sz="1500" dirty="0" err="1"/>
              <a:t>Беверіджиз</a:t>
            </a:r>
            <a:r>
              <a:rPr lang="uk-UA" sz="1500" dirty="0"/>
              <a:t> Україна </a:t>
            </a:r>
            <a:r>
              <a:rPr lang="uk-UA" sz="1500" dirty="0" err="1"/>
              <a:t>Лімітед</a:t>
            </a:r>
            <a:r>
              <a:rPr lang="uk-UA" sz="1500" dirty="0"/>
              <a:t>» звернулося до Господарського суду Львівської області з позовом до Львівської міської ради та ТОВ «Захід </a:t>
            </a:r>
            <a:r>
              <a:rPr lang="uk-UA" sz="1500" dirty="0" err="1"/>
              <a:t>Інвест</a:t>
            </a:r>
            <a:r>
              <a:rPr lang="uk-UA" sz="1500" dirty="0"/>
              <a:t> Контакт». Позивач просив:</a:t>
            </a:r>
          </a:p>
          <a:p>
            <a:pPr indent="355600" algn="just"/>
            <a:r>
              <a:rPr lang="uk-UA" sz="1500" dirty="0"/>
              <a:t>-	Визнати недійсним договір купівлі-продажу земельної ділянки площею 0,2910 га (кадастровий номер 4610137500:03:005:0080), розташованої за адресою: м. Львів, вул. Городницька, 43, укладений 26 липня 2023 року між Львівською міською територіальною громадою в особі Львівської міської ради та ТОВ «Захід </a:t>
            </a:r>
            <a:r>
              <a:rPr lang="uk-UA" sz="1500" dirty="0" err="1"/>
              <a:t>Інвест</a:t>
            </a:r>
            <a:r>
              <a:rPr lang="uk-UA" sz="1500" dirty="0"/>
              <a:t> Контакт».</a:t>
            </a:r>
          </a:p>
          <a:p>
            <a:pPr indent="355600" algn="just"/>
            <a:r>
              <a:rPr lang="uk-UA" sz="1500" dirty="0"/>
              <a:t>-	Скасувати державну реєстрацію права власності на вказану земельну ділянку.</a:t>
            </a:r>
          </a:p>
          <a:p>
            <a:pPr indent="355600" algn="just"/>
            <a:r>
              <a:rPr lang="uk-UA" sz="1500" dirty="0"/>
              <a:t>-	Визнати укладеним договір купівлі-продажу між ІП «Кока-Кола </a:t>
            </a:r>
            <a:r>
              <a:rPr lang="uk-UA" sz="1500" dirty="0" err="1"/>
              <a:t>Беверіджиз</a:t>
            </a:r>
            <a:r>
              <a:rPr lang="uk-UA" sz="1500" dirty="0"/>
              <a:t> Україна </a:t>
            </a:r>
            <a:r>
              <a:rPr lang="uk-UA" sz="1500" dirty="0" err="1"/>
              <a:t>Лімітед</a:t>
            </a:r>
            <a:r>
              <a:rPr lang="uk-UA" sz="1500" dirty="0"/>
              <a:t>» та Львівською міською територіальною громадою в особі Львівської міської ради в запропонованій позивачем редакції, за ціною 2 304 307 грн.</a:t>
            </a:r>
          </a:p>
          <a:p>
            <a:pPr indent="355600" algn="just"/>
            <a:r>
              <a:rPr lang="uk-UA" sz="1500" dirty="0"/>
              <a:t>Зазначена земельна ділянка була продана ТОВ «Захід </a:t>
            </a:r>
            <a:r>
              <a:rPr lang="uk-UA" sz="1500" dirty="0" err="1"/>
              <a:t>Інвест</a:t>
            </a:r>
            <a:r>
              <a:rPr lang="uk-UA" sz="1500" dirty="0"/>
              <a:t> Контакт» на земельному аукціоні за 12 354 418 грн. У разі задоволення позову та повернення коштів Львівська міська рада зазнала б втрат у розмірі близько 10 050 111 грн. 20 травня 2024 року Господарський суд Львівської області відмовив у задоволенні позову. Апеляційна та касаційна інстанції залишили в силі рішення суду першої інстанції</a:t>
            </a:r>
            <a:r>
              <a:rPr lang="uk-UA" sz="1500" dirty="0" smtClean="0"/>
              <a:t>.</a:t>
            </a:r>
          </a:p>
          <a:p>
            <a:pPr indent="355600" algn="just">
              <a:buFont typeface="Wingdings" panose="05000000000000000000" pitchFamily="2" charset="2"/>
              <a:buChar char="Ø"/>
            </a:pPr>
            <a:r>
              <a:rPr lang="uk-UA" sz="1500" dirty="0" smtClean="0"/>
              <a:t>20.11.2024р</a:t>
            </a:r>
            <a:r>
              <a:rPr lang="uk-UA" sz="1500" dirty="0"/>
              <a:t>. Касаційним господарським судом Верховного Суду прийнято постанову по справі № 466/11944/21, якою залишено без змін рішення судів першої та апеляційної інстанції, якими витребувано в ТОВ «Кристал </a:t>
            </a:r>
            <a:r>
              <a:rPr lang="uk-UA" sz="1500" dirty="0" err="1"/>
              <a:t>Медія</a:t>
            </a:r>
            <a:r>
              <a:rPr lang="uk-UA" sz="1500" dirty="0"/>
              <a:t>» незаконно </a:t>
            </a:r>
            <a:r>
              <a:rPr lang="uk-UA" sz="1500" dirty="0" err="1"/>
              <a:t>вибуту</a:t>
            </a:r>
            <a:r>
              <a:rPr lang="uk-UA" sz="1500" dirty="0"/>
              <a:t> з комунальної власності земельну ділянку площею 1480 </a:t>
            </a:r>
            <a:r>
              <a:rPr lang="uk-UA" sz="1500" dirty="0" err="1"/>
              <a:t>кв</a:t>
            </a:r>
            <a:r>
              <a:rPr lang="uk-UA" sz="1500" dirty="0"/>
              <a:t>. м. на вул. Б. Хмельницького, 249 у м. </a:t>
            </a:r>
            <a:r>
              <a:rPr lang="uk-UA" sz="1500" dirty="0" smtClean="0"/>
              <a:t>Львові. Справу </a:t>
            </a:r>
            <a:r>
              <a:rPr lang="uk-UA" sz="1500" dirty="0"/>
              <a:t>було розпочато у 2021 році, коли міська рада виявила, що ТзОВ «КРИСТАЛ-МЕДІА» незаконно набуло право власності на зазначену ділянку та зареєструвало його в Державному реєстрі речових прав на нерухоме майно. Підставою для набуття права власності ТзОВ «КРИСТАЛ-МЕДІА» став договір купівлі-продажу об’єкта незавершеного будівництва з земельною ділянкою, укладений з ПП «Центр соціальної реабілітації молоді», яке, у свою чергу, не мало правовстановлюючих документів на земельну ділянку. Рішення про передачу цієї ділянки фізичним чи юридичним особам Львівська міська рада не ухвалювала, а отже, вибуття земельної ділянки з комунальної власності було незаконним</a:t>
            </a:r>
            <a:r>
              <a:rPr lang="uk-UA" sz="1500" dirty="0" smtClean="0"/>
              <a:t>.</a:t>
            </a:r>
            <a:endParaRPr lang="uk-UA" sz="15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6"/>
            <a:ext cx="12192000" cy="6859086"/>
          </a:xfrm>
          <a:prstGeom prst="rect">
            <a:avLst/>
          </a:prstGeom>
        </p:spPr>
      </p:pic>
      <p:sp>
        <p:nvSpPr>
          <p:cNvPr id="8" name="TextBox 7"/>
          <p:cNvSpPr txBox="1"/>
          <p:nvPr/>
        </p:nvSpPr>
        <p:spPr>
          <a:xfrm>
            <a:off x="1187355" y="0"/>
            <a:ext cx="11065031" cy="6093976"/>
          </a:xfrm>
          <a:prstGeom prst="rect">
            <a:avLst/>
          </a:prstGeom>
          <a:solidFill>
            <a:schemeClr val="bg1"/>
          </a:solidFill>
        </p:spPr>
        <p:txBody>
          <a:bodyPr wrap="square" rtlCol="0">
            <a:spAutoFit/>
          </a:bodyPr>
          <a:lstStyle/>
          <a:p>
            <a:pPr marL="285750" indent="-285750" algn="just">
              <a:buFont typeface="Wingdings" panose="05000000000000000000" pitchFamily="2" charset="2"/>
              <a:buChar char="Ø"/>
            </a:pPr>
            <a:r>
              <a:rPr lang="uk-UA" sz="1500" dirty="0" smtClean="0"/>
              <a:t>У </a:t>
            </a:r>
            <a:r>
              <a:rPr lang="uk-UA" sz="1500" dirty="0"/>
              <a:t>справі № 914/158/22 за позовом ПП «</a:t>
            </a:r>
            <a:r>
              <a:rPr lang="uk-UA" sz="1500" dirty="0" err="1"/>
              <a:t>Автотехпослуги</a:t>
            </a:r>
            <a:r>
              <a:rPr lang="uk-UA" sz="1500" dirty="0"/>
              <a:t>» ЛОСА до ТОВ «</a:t>
            </a:r>
            <a:r>
              <a:rPr lang="uk-UA" sz="1500" dirty="0" err="1"/>
              <a:t>Елайтінг</a:t>
            </a:r>
            <a:r>
              <a:rPr lang="uk-UA" sz="1500" dirty="0"/>
              <a:t> Плюс» та ГО Всеукраїнської спілки автомобілістів, за участю третіх осіб, які не заявляють самостійних вимог щодо предмета спору: ТОВ «Концертно-спортивний комплекс «Львів», Львівської міської ради, за участю Львівської обласної прокуратури задоволено зустрічний позов Підприємства гаражного і технічного обслуговування «</a:t>
            </a:r>
            <a:r>
              <a:rPr lang="uk-UA" sz="1500" dirty="0" err="1"/>
              <a:t>Автотехпослуги</a:t>
            </a:r>
            <a:r>
              <a:rPr lang="uk-UA" sz="1500" dirty="0"/>
              <a:t>», яким визнано за ГО «Всеукраїнська спілка автомобілістів» право власності на автостоянку на вул. Ю. Липи, 12 (колишня вул. Торф`яна, 12) у м. Львові. До складу автостоянки входять: будівля прохідної позначеної літ.«А-2» площею 27,8 </a:t>
            </a:r>
            <a:r>
              <a:rPr lang="uk-UA" sz="1500" dirty="0" err="1"/>
              <a:t>кв</a:t>
            </a:r>
            <a:r>
              <a:rPr lang="uk-UA" sz="1500" dirty="0"/>
              <a:t>. м, вулканізація під літ. «Б» площею 24,6 </a:t>
            </a:r>
            <a:r>
              <a:rPr lang="uk-UA" sz="1500" dirty="0" err="1"/>
              <a:t>кв</a:t>
            </a:r>
            <a:r>
              <a:rPr lang="uk-UA" sz="1500" dirty="0"/>
              <a:t>. м., ворота «1», огорожа « 2», хвіртка «3», замощення «І». </a:t>
            </a:r>
            <a:r>
              <a:rPr lang="uk-UA" sz="1500" dirty="0" smtClean="0"/>
              <a:t> Земельна </a:t>
            </a:r>
            <a:r>
              <a:rPr lang="uk-UA" sz="1500" dirty="0"/>
              <a:t>ділянка по вул. Ю. Липи, 12, на якій розміщена автостоянка, право власності на яку визнано судом за ГО «Всеукраїнська спілка автомобілістів» зареєстрована як комунальна власність за територіальною громадою міста Львова (кадастровий номер 4610137500:05:003:0112 площею 2,2371 га), а тому Львівською міською радою подано апеляційну скаргу на рішення суду. </a:t>
            </a:r>
            <a:r>
              <a:rPr lang="uk-UA" sz="1500" dirty="0" smtClean="0"/>
              <a:t> 11.03.2024 </a:t>
            </a:r>
            <a:r>
              <a:rPr lang="uk-UA" sz="1500" dirty="0"/>
              <a:t>року Західним апеляційним судом задоволено апеляційну скаргу Львівської міської ради, 30.07.2024 ВСУ залишено рішення апеляційної інстанції без змін</a:t>
            </a:r>
            <a:r>
              <a:rPr lang="uk-UA" sz="1500" dirty="0" smtClean="0"/>
              <a:t>.</a:t>
            </a:r>
          </a:p>
          <a:p>
            <a:pPr marL="285750" indent="-285750" algn="just">
              <a:buFont typeface="Wingdings" panose="05000000000000000000" pitchFamily="2" charset="2"/>
              <a:buChar char="Ø"/>
            </a:pPr>
            <a:r>
              <a:rPr lang="uk-UA" sz="1500" dirty="0" smtClean="0"/>
              <a:t>Львівська </a:t>
            </a:r>
            <a:r>
              <a:rPr lang="uk-UA" sz="1500" dirty="0"/>
              <a:t>міська рада звернулась до Господарського суду Львівської області з позовом до ТОВ «Львівська автобаза №1» про звільнення самовільно зайнятої земельної ділянки комунальної власності з кадастровим номером 4610136800:04:002:0049 площею 0,5692 га на вул. Пасічній, 127 у м. Львові шляхом демонтажу встановленої огорожі. За результатами розгляду справи № 914/1908/23 рішенням Господарського суду Львівської області від 08.02.2024р. у задоволенні позову відмовлено. Постановою Західного апеляційного господарського суду від 28.05.2024р. рішення Господарського суду Львівської області від 08.02.2024р. скасовано, прийнято нове рішення, яким позовні вимоги задоволено, зобов’язано ТОВ «Львівська автобаза №1» звільнити самовільно зайняту земельну ділянку комунальної власності з кадастровим номером 4610136800:04:002:0049 на вул. Пасічній, 127 у м. Львові шляхом демонтажу встановленої огорожі. Постановою Верховного Суду від 03.09.2024р. відмовлено у задоволені касаційної скарги ТОВ «Львівська автобаза № 1».</a:t>
            </a:r>
          </a:p>
          <a:p>
            <a:pPr marL="285750" indent="-285750" algn="just">
              <a:buFont typeface="Wingdings" panose="05000000000000000000" pitchFamily="2" charset="2"/>
              <a:buChar char="Ø"/>
            </a:pPr>
            <a:r>
              <a:rPr lang="uk-UA" sz="1500" dirty="0" smtClean="0"/>
              <a:t>Львівська </a:t>
            </a:r>
            <a:r>
              <a:rPr lang="uk-UA" sz="1500" dirty="0"/>
              <a:t>міська рада звернулась до Господарського суду Львівської області з позовом до ТОВ «Агро» ЛТД про визнання укладеним договору оренди земельної ділянки з кадастровим номером 4610136300:01:001:0013 площею 0,2483 га між Львівською міською радою та Товариством з обмеженою відповідальністю фірма «Агро» ЛТД. За результатами розгляду справи № 914/217/24 рішенням Господарського суду Львівської області від 25.07.2024р., яким позовні вимоги задоволено, визнано укладеним договір оренди земельної ділянки з кадастровим номером 4610136300:01:001:0013 площею 0,2483 га між Львівською міською радою та ТОВ фірма «Агро» ЛТД</a:t>
            </a:r>
            <a:r>
              <a:rPr lang="uk-UA" sz="1500" dirty="0" smtClean="0"/>
              <a:t>.</a:t>
            </a:r>
          </a:p>
        </p:txBody>
      </p:sp>
    </p:spTree>
    <p:extLst>
      <p:ext uri="{BB962C8B-B14F-4D97-AF65-F5344CB8AC3E}">
        <p14:creationId xmlns:p14="http://schemas.microsoft.com/office/powerpoint/2010/main" val="4211158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6"/>
            <a:ext cx="12192000" cy="6859086"/>
          </a:xfrm>
          <a:prstGeom prst="rect">
            <a:avLst/>
          </a:prstGeom>
        </p:spPr>
      </p:pic>
      <p:sp>
        <p:nvSpPr>
          <p:cNvPr id="8" name="TextBox 7"/>
          <p:cNvSpPr txBox="1"/>
          <p:nvPr/>
        </p:nvSpPr>
        <p:spPr>
          <a:xfrm>
            <a:off x="1132764" y="0"/>
            <a:ext cx="11119622" cy="5909310"/>
          </a:xfrm>
          <a:prstGeom prst="rect">
            <a:avLst/>
          </a:prstGeom>
          <a:solidFill>
            <a:schemeClr val="bg1"/>
          </a:solidFill>
        </p:spPr>
        <p:txBody>
          <a:bodyPr wrap="square" rtlCol="0">
            <a:spAutoFit/>
          </a:bodyPr>
          <a:lstStyle/>
          <a:p>
            <a:pPr marL="285750" lvl="0" indent="-285750" algn="just">
              <a:buFont typeface="Wingdings" panose="05000000000000000000" pitchFamily="2" charset="2"/>
              <a:buChar char="Ø"/>
            </a:pPr>
            <a:r>
              <a:rPr lang="uk-UA" sz="1500" dirty="0" smtClean="0"/>
              <a:t>Львівська </a:t>
            </a:r>
            <a:r>
              <a:rPr lang="uk-UA" sz="1500" dirty="0"/>
              <a:t>міська рада звернулась з позовом ОК ГБК «Електрон 85» про визнання укладеними договорів оренди землі у м. Львів, вул. </a:t>
            </a:r>
            <a:r>
              <a:rPr lang="uk-UA" sz="1500" dirty="0" err="1"/>
              <a:t>Білогорща</a:t>
            </a:r>
            <a:r>
              <a:rPr lang="uk-UA" sz="1500" dirty="0"/>
              <a:t> (кадастровий номер 4610136300:06:009:0148). Рішенням Господарського суду Львівської області у справі № 914/3375/23 позов задоволено повністю, що забезпечує надходження коштів до бюджету міста за користування земельною ділянкою. Аналогічною є справа за позовом Львівської міської ради до ОК ГБК «Електрон 85», де мова йшла про земельну ділянку з кадастровим номером 4610136300:06:009:0028. Рішення у справі №914/3373/23 також прийнято на користь громади. </a:t>
            </a:r>
          </a:p>
          <a:p>
            <a:pPr marL="285750" lvl="0" indent="-285750" algn="just">
              <a:buFont typeface="Wingdings" panose="05000000000000000000" pitchFamily="2" charset="2"/>
              <a:buChar char="Ø"/>
            </a:pPr>
            <a:r>
              <a:rPr lang="uk-UA" sz="1500" dirty="0"/>
              <a:t>Рішенням Господарського суду Львівської області у справі № 914/181/24 задоволено позов Львівської міської ради до фізичної особи-підприємця Турок Лесі Михайлівни про зобов’язання звільнити самовільно зайняту земельну ділянку комунальної власності за адресою: м. Львів, вул. Тролейбусна, У результаті судового розгляду звільнено земельну ділянку площею 0,0166 га.</a:t>
            </a:r>
          </a:p>
          <a:p>
            <a:pPr marL="285750" lvl="0" indent="-285750" algn="just">
              <a:buFont typeface="Wingdings" panose="05000000000000000000" pitchFamily="2" charset="2"/>
              <a:buChar char="Ø"/>
            </a:pPr>
            <a:r>
              <a:rPr lang="uk-UA" sz="1500" dirty="0" smtClean="0"/>
              <a:t>У </a:t>
            </a:r>
            <a:r>
              <a:rPr lang="uk-UA" sz="1500" dirty="0"/>
              <a:t>комунальну власність прийнято будівлю гуртожитку, який належав на праві власності ПрАТ «</a:t>
            </a:r>
            <a:r>
              <a:rPr lang="uk-UA" sz="1500" dirty="0" err="1"/>
              <a:t>Прикарпатпромарматура</a:t>
            </a:r>
            <a:r>
              <a:rPr lang="uk-UA" sz="1500" dirty="0"/>
              <a:t>, Львівської міської територіальної громади на вулиці Тичини 14 у м. Львові (загальною площею 6 916, 9 </a:t>
            </a:r>
            <a:r>
              <a:rPr lang="uk-UA" sz="1500" dirty="0" err="1"/>
              <a:t>кв</a:t>
            </a:r>
            <a:r>
              <a:rPr lang="uk-UA" sz="1500" dirty="0"/>
              <a:t>. м.) з виплатою компенсації підприємству за кошти місцевого бюджету.</a:t>
            </a:r>
          </a:p>
          <a:p>
            <a:pPr marL="285750" lvl="0" indent="-285750" algn="just">
              <a:buFont typeface="Wingdings" panose="05000000000000000000" pitchFamily="2" charset="2"/>
              <a:buChar char="Ø"/>
            </a:pPr>
            <a:r>
              <a:rPr lang="uk-UA" sz="1500" dirty="0" smtClean="0"/>
              <a:t>Рішенням </a:t>
            </a:r>
            <a:r>
              <a:rPr lang="uk-UA" sz="1500" dirty="0"/>
              <a:t>Шевченківського районного суду м. Львова у справі 466/11671/23 задоволено заяву Львівської міської ради про визнання спадщини </a:t>
            </a:r>
            <a:r>
              <a:rPr lang="uk-UA" sz="1500" dirty="0" err="1"/>
              <a:t>відумерлою</a:t>
            </a:r>
            <a:r>
              <a:rPr lang="uk-UA" sz="1500" dirty="0"/>
              <a:t> на квартиру № 142 у будинку № 2 на вул. </a:t>
            </a:r>
            <a:r>
              <a:rPr lang="uk-UA" sz="1500" dirty="0" err="1"/>
              <a:t>Масарика</a:t>
            </a:r>
            <a:r>
              <a:rPr lang="uk-UA" sz="1500" dirty="0"/>
              <a:t> у м. Львові, загальною площею, 21,3 </a:t>
            </a:r>
            <a:r>
              <a:rPr lang="uk-UA" sz="1500" dirty="0" err="1"/>
              <a:t>кв</a:t>
            </a:r>
            <a:r>
              <a:rPr lang="uk-UA" sz="1500" dirty="0"/>
              <a:t>. м.</a:t>
            </a:r>
          </a:p>
          <a:p>
            <a:pPr marL="285750" lvl="0" indent="-285750" algn="just">
              <a:buFont typeface="Wingdings" panose="05000000000000000000" pitchFamily="2" charset="2"/>
              <a:buChar char="Ø"/>
            </a:pPr>
            <a:r>
              <a:rPr lang="uk-UA" sz="1500" dirty="0" smtClean="0"/>
              <a:t>Рішенням </a:t>
            </a:r>
            <a:r>
              <a:rPr lang="uk-UA" sz="1500" dirty="0"/>
              <a:t>Залізничного районного суду від 22 червня 2021 року задоволено позовні вимоги Львівської міської ради до </a:t>
            </a:r>
            <a:r>
              <a:rPr lang="uk-UA" sz="1500" dirty="0" err="1"/>
              <a:t>Кошубуцької</a:t>
            </a:r>
            <a:r>
              <a:rPr lang="uk-UA" sz="1500" dirty="0"/>
              <a:t> Ольги Марківни, </a:t>
            </a:r>
            <a:r>
              <a:rPr lang="uk-UA" sz="1500" dirty="0" err="1"/>
              <a:t>Гураля</a:t>
            </a:r>
            <a:r>
              <a:rPr lang="uk-UA" sz="1500" dirty="0"/>
              <a:t> Петра Мирославовича, </a:t>
            </a:r>
            <a:r>
              <a:rPr lang="uk-UA" sz="1500" dirty="0" err="1"/>
              <a:t>Петляківського</a:t>
            </a:r>
            <a:r>
              <a:rPr lang="uk-UA" sz="1500" dirty="0"/>
              <a:t> Андрія Ігоровича, третіх осіб </a:t>
            </a:r>
            <a:r>
              <a:rPr lang="uk-UA" sz="1500" dirty="0" err="1"/>
              <a:t>Колосовського</a:t>
            </a:r>
            <a:r>
              <a:rPr lang="uk-UA" sz="1500" dirty="0"/>
              <a:t> Павла Богдановича, </a:t>
            </a:r>
            <a:r>
              <a:rPr lang="uk-UA" sz="1500" dirty="0" err="1"/>
              <a:t>Колосовського</a:t>
            </a:r>
            <a:r>
              <a:rPr lang="uk-UA" sz="1500" dirty="0"/>
              <a:t> Василя Богдановича про витребування майна з чужого незаконного володіння (квартира №38 на вул. Городоцькій, 289), в зустрічному позові </a:t>
            </a:r>
            <a:r>
              <a:rPr lang="uk-UA" sz="1500" dirty="0" err="1"/>
              <a:t>Кошобуцької</a:t>
            </a:r>
            <a:r>
              <a:rPr lang="uk-UA" sz="1500" dirty="0"/>
              <a:t> Ольги Марківни до Львівської міської ради про визнання особи добросовісним набувачем відмовлено.  </a:t>
            </a:r>
            <a:r>
              <a:rPr lang="uk-UA" sz="1500" dirty="0" smtClean="0"/>
              <a:t>Постановою </a:t>
            </a:r>
            <a:r>
              <a:rPr lang="uk-UA" sz="1500" dirty="0"/>
              <a:t>Львівського апеляційного суду від 13 жовтня 2022 року рішення Залізничного районного суду м. Львова від 22 червня 2021 року в частині задоволених позовних вимог за первісним позовом Львівської міської ради – скасовано. В решті рішення суду залишено без змін.  </a:t>
            </a:r>
            <a:r>
              <a:rPr lang="uk-UA" sz="1500" dirty="0" smtClean="0"/>
              <a:t> Постановою </a:t>
            </a:r>
            <a:r>
              <a:rPr lang="uk-UA" sz="1500" dirty="0"/>
              <a:t>Верховного суду від 01 листопада 2023 року касаційну скаргу Львівської міської ради задоволено частково. Постанову Львівського апеляційного суду від 13 жовтня 2022 року скасовано , справу направлено на новий розгляд до суду першої інстанції.  </a:t>
            </a:r>
            <a:r>
              <a:rPr lang="uk-UA" sz="1500" dirty="0" smtClean="0"/>
              <a:t>Постановою </a:t>
            </a:r>
            <a:r>
              <a:rPr lang="uk-UA" sz="1500" dirty="0"/>
              <a:t>Львівського апеляційного суду від 14 травня 2024 року залишено рішення Залізничного районного суду від 22 червня 2021 року без змін, витребувано в </a:t>
            </a:r>
            <a:r>
              <a:rPr lang="uk-UA" sz="1500" dirty="0" err="1"/>
              <a:t>Кошубуцької</a:t>
            </a:r>
            <a:r>
              <a:rPr lang="uk-UA" sz="1500" dirty="0"/>
              <a:t> О.М. квартиру №38 на вул. Городоцькій, 289, </a:t>
            </a:r>
            <a:r>
              <a:rPr lang="uk-UA" sz="1500" dirty="0" err="1"/>
              <a:t>заг</a:t>
            </a:r>
            <a:r>
              <a:rPr lang="uk-UA" sz="1500" dirty="0"/>
              <a:t>. площею 48,6 </a:t>
            </a:r>
            <a:r>
              <a:rPr lang="uk-UA" sz="1500" dirty="0" err="1"/>
              <a:t>кв</a:t>
            </a:r>
            <a:r>
              <a:rPr lang="uk-UA" sz="1500" dirty="0"/>
              <a:t>. м.</a:t>
            </a:r>
          </a:p>
          <a:p>
            <a:pPr marL="285750" indent="-285750" algn="just">
              <a:buFont typeface="Wingdings" panose="05000000000000000000" pitchFamily="2" charset="2"/>
              <a:buChar char="Ø"/>
            </a:pPr>
            <a:endParaRPr lang="uk-UA" dirty="0"/>
          </a:p>
        </p:txBody>
      </p:sp>
    </p:spTree>
    <p:extLst>
      <p:ext uri="{BB962C8B-B14F-4D97-AF65-F5344CB8AC3E}">
        <p14:creationId xmlns:p14="http://schemas.microsoft.com/office/powerpoint/2010/main" val="1547164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6"/>
            <a:ext cx="12192000" cy="6859086"/>
          </a:xfrm>
          <a:prstGeom prst="rect">
            <a:avLst/>
          </a:prstGeom>
        </p:spPr>
      </p:pic>
      <p:sp>
        <p:nvSpPr>
          <p:cNvPr id="8" name="TextBox 7"/>
          <p:cNvSpPr txBox="1"/>
          <p:nvPr/>
        </p:nvSpPr>
        <p:spPr>
          <a:xfrm>
            <a:off x="1132764" y="0"/>
            <a:ext cx="11119622" cy="5909310"/>
          </a:xfrm>
          <a:prstGeom prst="rect">
            <a:avLst/>
          </a:prstGeom>
          <a:solidFill>
            <a:schemeClr val="bg1"/>
          </a:solidFill>
        </p:spPr>
        <p:txBody>
          <a:bodyPr wrap="square" rtlCol="0">
            <a:spAutoFit/>
          </a:bodyPr>
          <a:lstStyle/>
          <a:p>
            <a:pPr lvl="0" indent="355600" algn="just">
              <a:buFont typeface="Wingdings" panose="05000000000000000000" pitchFamily="2" charset="2"/>
              <a:buChar char="Ø"/>
            </a:pPr>
            <a:r>
              <a:rPr lang="uk-UA" sz="1500" dirty="0" smtClean="0"/>
              <a:t>13.09.2023 </a:t>
            </a:r>
            <a:r>
              <a:rPr lang="uk-UA" sz="1500" dirty="0"/>
              <a:t>року, за результатами проведеного обстеження, житлового будинку, за адресою: м. Львів, вул. Лесі Українки, 11 що є пам’яткою архітектури, встановлено самовільне влаштування накриття та засклення відкритого балкону на фасаді будинку зі сторони внутрішнього двору власником квартири № 1 на вул. Лесі Українки, </a:t>
            </a:r>
            <a:r>
              <a:rPr lang="uk-UA" sz="1500" dirty="0" smtClean="0"/>
              <a:t>11. Згідно </a:t>
            </a:r>
            <a:r>
              <a:rPr lang="uk-UA" sz="1500" dirty="0"/>
              <a:t>умов охоронного договору, власник (Гошовський Іван Володимирович) взяв на себе зобов’язання щодо охорони частини пам’ятки - приміщення квартири № 1 на 1 поверсі, індексом 1-1/1-5 в житловому будинку літ. А-4, відповідно до технічного паспорту виданого ЛОДК БТІ та ЕО від 20.09.2021, загальною площею – 17,3 </a:t>
            </a:r>
            <a:r>
              <a:rPr lang="uk-UA" sz="1500" dirty="0" err="1"/>
              <a:t>кв</a:t>
            </a:r>
            <a:r>
              <a:rPr lang="uk-UA" sz="1500" dirty="0"/>
              <a:t>. м.</a:t>
            </a:r>
          </a:p>
          <a:p>
            <a:pPr lvl="0" indent="355600" algn="just"/>
            <a:r>
              <a:rPr lang="uk-UA" sz="1500" dirty="0"/>
              <a:t>Також, з метою збереження пам’ятки та створення належних умов для її використання власник зобов’язався виконати відповідні роботи згідно таблиці охоронного договору.</a:t>
            </a:r>
          </a:p>
          <a:p>
            <a:pPr lvl="0" indent="355600" algn="just"/>
            <a:r>
              <a:rPr lang="uk-UA" sz="1500" dirty="0"/>
              <a:t>06 листопада 2023 року, за результатами проведення обстеження земельної ділянки встановлено, що територія частково замощена бетонною плиткою, на решті території облаштована підпірна стінка, на якій розташовані конструкції сходів та металевої огорожі. Зазначені роботи є самочинними, без належної дозвільної документації.</a:t>
            </a:r>
          </a:p>
          <a:p>
            <a:pPr lvl="0" indent="355600" algn="just"/>
            <a:r>
              <a:rPr lang="uk-UA" sz="1500" dirty="0"/>
              <a:t>Враховуючи наведене, було прийнято рішення звернутись до суду із вимогою про відновлення пам’ятки архітектури.</a:t>
            </a:r>
          </a:p>
          <a:p>
            <a:pPr lvl="0" indent="355600" algn="just"/>
            <a:r>
              <a:rPr lang="uk-UA" sz="1500" dirty="0"/>
              <a:t>Рішенням Львівського окружного адміністративного суду від 25 червня 2024 року задоволено адміністративний позов до Гошовського Івана Володимировича про відновлення пам’ятки архітектури.</a:t>
            </a:r>
          </a:p>
          <a:p>
            <a:pPr lvl="0" indent="355600" algn="just"/>
            <a:r>
              <a:rPr lang="uk-UA" sz="1500" dirty="0"/>
              <a:t>Зобов’язано Гошовського Івана Володимировича відновити пам’ятку архітектури, шляхом демонтажу самовільно влаштованої прибудови до фасаду будинку зі сторони внутрішнього двору будинку № 11 по вул. Лесі Українки у м. Львові, а також накриття та засклення відкритих балконів зі сторони внутрішнього двору.</a:t>
            </a:r>
          </a:p>
          <a:p>
            <a:pPr lvl="0" indent="355600" algn="just"/>
            <a:r>
              <a:rPr lang="uk-UA" sz="1500" dirty="0"/>
              <a:t>Постановою Восьмого апеляційного адміністративного суду від 11 вересня 2024 року апеляційну скаргу Гошовського Івана Володимировича залишено без задоволення, а рішення Львівського окружного адміністративного суду від 25 червня 2024 року в справі № 380/6626/24 без змін</a:t>
            </a:r>
            <a:r>
              <a:rPr lang="uk-UA" sz="1500" dirty="0" smtClean="0"/>
              <a:t>.</a:t>
            </a:r>
          </a:p>
          <a:p>
            <a:pPr marL="285750" indent="-285750" algn="just">
              <a:buFont typeface="Wingdings" panose="05000000000000000000" pitchFamily="2" charset="2"/>
              <a:buChar char="Ø"/>
            </a:pPr>
            <a:r>
              <a:rPr lang="uk-UA" sz="1500" dirty="0"/>
              <a:t>Рішенням Господарського суду Львівської області від 22 травня 2024 року у справі № 914/3655/23 задоволено позов Львівської міської ради до ТОВ «Омега-Львів» про усунення перешкод у користуванні земельною ділянкою шляхом демонтажу металевої огорожі. У результаті звільнено земельну ділянку площею 0,2195 га, розташовану за адресою: м. Львів, вул. Під Голоском, 17.</a:t>
            </a:r>
          </a:p>
          <a:p>
            <a:pPr lvl="0" indent="355600" algn="just"/>
            <a:endParaRPr lang="uk-UA" sz="1500" dirty="0"/>
          </a:p>
          <a:p>
            <a:pPr marL="285750" indent="-285750" algn="just">
              <a:buFont typeface="Wingdings" panose="05000000000000000000" pitchFamily="2" charset="2"/>
              <a:buChar char="Ø"/>
            </a:pPr>
            <a:endParaRPr lang="uk-UA" dirty="0"/>
          </a:p>
        </p:txBody>
      </p:sp>
    </p:spTree>
    <p:extLst>
      <p:ext uri="{BB962C8B-B14F-4D97-AF65-F5344CB8AC3E}">
        <p14:creationId xmlns:p14="http://schemas.microsoft.com/office/powerpoint/2010/main" val="1486475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8916" cy="6858000"/>
          </a:xfrm>
          <a:prstGeom prst="rect">
            <a:avLst/>
          </a:prstGeom>
        </p:spPr>
      </p:pic>
      <p:graphicFrame>
        <p:nvGraphicFramePr>
          <p:cNvPr id="16" name="Объект 5"/>
          <p:cNvGraphicFramePr>
            <a:graphicFrameLocks noGrp="1"/>
          </p:cNvGraphicFramePr>
          <p:nvPr>
            <p:ph idx="1"/>
            <p:extLst>
              <p:ext uri="{D42A27DB-BD31-4B8C-83A1-F6EECF244321}">
                <p14:modId xmlns:p14="http://schemas.microsoft.com/office/powerpoint/2010/main" val="2778791159"/>
              </p:ext>
            </p:extLst>
          </p:nvPr>
        </p:nvGraphicFramePr>
        <p:xfrm>
          <a:off x="1367247" y="522514"/>
          <a:ext cx="10821670" cy="6035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Прямоугольник 4"/>
          <p:cNvSpPr/>
          <p:nvPr/>
        </p:nvSpPr>
        <p:spPr>
          <a:xfrm>
            <a:off x="2429578" y="0"/>
            <a:ext cx="8397748" cy="646331"/>
          </a:xfrm>
          <a:prstGeom prst="rect">
            <a:avLst/>
          </a:prstGeom>
        </p:spPr>
        <p:txBody>
          <a:bodyPr wrap="none">
            <a:spAutoFit/>
          </a:bodyPr>
          <a:lstStyle/>
          <a:p>
            <a:pPr algn="ctr"/>
            <a:r>
              <a:rPr lang="uk-UA" sz="3600" b="1" dirty="0">
                <a:solidFill>
                  <a:schemeClr val="tx2"/>
                </a:solidFill>
                <a:latin typeface="Arial" panose="020B0604020202020204" pitchFamily="34" charset="0"/>
                <a:cs typeface="Arial" panose="020B0604020202020204" pitchFamily="34" charset="0"/>
              </a:rPr>
              <a:t>Видатки </a:t>
            </a:r>
            <a:r>
              <a:rPr lang="uk-UA" sz="3600" b="1" dirty="0" smtClean="0">
                <a:solidFill>
                  <a:schemeClr val="tx2"/>
                </a:solidFill>
                <a:latin typeface="Arial" panose="020B0604020202020204" pitchFamily="34" charset="0"/>
                <a:cs typeface="Arial" panose="020B0604020202020204" pitchFamily="34" charset="0"/>
              </a:rPr>
              <a:t>юридичного департаменту</a:t>
            </a:r>
            <a:endParaRPr lang="uk-UA" sz="3600" dirty="0">
              <a:solidFill>
                <a:schemeClr val="tx2"/>
              </a:solidFill>
            </a:endParaRPr>
          </a:p>
        </p:txBody>
      </p:sp>
    </p:spTree>
    <p:extLst>
      <p:ext uri="{BB962C8B-B14F-4D97-AF65-F5344CB8AC3E}">
        <p14:creationId xmlns:p14="http://schemas.microsoft.com/office/powerpoint/2010/main" val="1125459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764"/>
          <a:stretch/>
        </p:blipFill>
        <p:spPr>
          <a:xfrm>
            <a:off x="10510" y="0"/>
            <a:ext cx="12181490" cy="6861670"/>
          </a:xfrm>
          <a:prstGeom prst="rect">
            <a:avLst/>
          </a:prstGeom>
        </p:spPr>
      </p:pic>
      <p:grpSp>
        <p:nvGrpSpPr>
          <p:cNvPr id="7" name="Группа 10"/>
          <p:cNvGrpSpPr/>
          <p:nvPr/>
        </p:nvGrpSpPr>
        <p:grpSpPr>
          <a:xfrm>
            <a:off x="1863241" y="1249735"/>
            <a:ext cx="8294288" cy="1396767"/>
            <a:chOff x="2524916" y="2733338"/>
            <a:chExt cx="5487447" cy="1374280"/>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4916" y="2930272"/>
              <a:ext cx="1655067" cy="1177346"/>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7296" y="2733338"/>
              <a:ext cx="1655067" cy="1147425"/>
            </a:xfrm>
            <a:prstGeom prst="rect">
              <a:avLst/>
            </a:prstGeom>
          </p:spPr>
        </p:pic>
      </p:grpSp>
      <p:sp>
        <p:nvSpPr>
          <p:cNvPr id="2" name="Прямоугольник 1"/>
          <p:cNvSpPr/>
          <p:nvPr/>
        </p:nvSpPr>
        <p:spPr>
          <a:xfrm>
            <a:off x="-81830" y="2869373"/>
            <a:ext cx="675336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uk-UA" sz="2000" b="1" i="0" u="none" strike="noStrike" kern="1200" cap="none" spc="0" normalizeH="0" baseline="0" noProof="0" dirty="0" smtClean="0">
                <a:ln>
                  <a:noFill/>
                </a:ln>
                <a:solidFill>
                  <a:schemeClr val="accent1">
                    <a:lumMod val="50000"/>
                  </a:schemeClr>
                </a:solidFill>
                <a:effectLst/>
                <a:uLnTx/>
                <a:uFillTx/>
                <a:latin typeface="Calibri"/>
                <a:ea typeface="+mn-ea"/>
                <a:cs typeface="+mn-cs"/>
              </a:rPr>
              <a:t>Кількість наданих адміністративних послуг з державної реєстрації фізичних осіб-підприємців</a:t>
            </a:r>
            <a:endParaRPr kumimoji="0" lang="uk-UA" sz="2000" b="1" i="0" u="none" strike="noStrike" kern="1200" cap="none" spc="0" normalizeH="0" baseline="0" noProof="0" dirty="0">
              <a:ln>
                <a:noFill/>
              </a:ln>
              <a:solidFill>
                <a:schemeClr val="accent1">
                  <a:lumMod val="50000"/>
                </a:schemeClr>
              </a:solidFill>
              <a:effectLst/>
              <a:uLnTx/>
              <a:uFillTx/>
              <a:latin typeface="Calibri"/>
              <a:ea typeface="+mn-ea"/>
              <a:cs typeface="+mn-cs"/>
            </a:endParaRPr>
          </a:p>
        </p:txBody>
      </p:sp>
      <p:sp>
        <p:nvSpPr>
          <p:cNvPr id="9" name="Прямоугольник 8"/>
          <p:cNvSpPr/>
          <p:nvPr/>
        </p:nvSpPr>
        <p:spPr>
          <a:xfrm>
            <a:off x="1114032" y="576513"/>
            <a:ext cx="420029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0" i="0" u="none" strike="noStrike" kern="1200" cap="none" spc="0" normalizeH="0" baseline="0" noProof="0" dirty="0">
                <a:ln>
                  <a:noFill/>
                </a:ln>
                <a:solidFill>
                  <a:prstClr val="black"/>
                </a:solidFill>
                <a:effectLst/>
                <a:uLnTx/>
                <a:uFillTx/>
                <a:latin typeface="Calibri"/>
              </a:rPr>
              <a:t>Державна реєстрація </a:t>
            </a:r>
            <a:r>
              <a:rPr lang="uk-UA" b="1" noProof="0" dirty="0" smtClean="0">
                <a:solidFill>
                  <a:schemeClr val="accent1"/>
                </a:solidFill>
                <a:latin typeface="Calibri"/>
              </a:rPr>
              <a:t>1685</a:t>
            </a:r>
            <a:endParaRPr kumimoji="0" lang="uk-UA" b="1" i="0" u="none" strike="noStrike" kern="1200" cap="none" spc="0" normalizeH="0" baseline="0" noProof="0" dirty="0" smtClean="0">
              <a:ln>
                <a:noFill/>
              </a:ln>
              <a:solidFill>
                <a:schemeClr val="accent1"/>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0" i="0" u="none" strike="noStrike" kern="1200" cap="none" spc="0" normalizeH="0" baseline="0" noProof="0" dirty="0" smtClean="0">
                <a:ln>
                  <a:noFill/>
                </a:ln>
                <a:solidFill>
                  <a:prstClr val="black"/>
                </a:solidFill>
                <a:effectLst/>
                <a:uLnTx/>
                <a:uFillTx/>
                <a:latin typeface="Calibri"/>
              </a:rPr>
              <a:t>Державна </a:t>
            </a:r>
            <a:r>
              <a:rPr kumimoji="0" lang="uk-UA" b="0" i="0" u="none" strike="noStrike" kern="1200" cap="none" spc="0" normalizeH="0" baseline="0" noProof="0" dirty="0">
                <a:ln>
                  <a:noFill/>
                </a:ln>
                <a:solidFill>
                  <a:prstClr val="black"/>
                </a:solidFill>
                <a:effectLst/>
                <a:uLnTx/>
                <a:uFillTx/>
                <a:latin typeface="Calibri"/>
              </a:rPr>
              <a:t>реєстрація змін </a:t>
            </a:r>
            <a:r>
              <a:rPr lang="uk-UA" b="1" dirty="0" smtClean="0">
                <a:solidFill>
                  <a:schemeClr val="accent1"/>
                </a:solidFill>
                <a:latin typeface="Calibri"/>
              </a:rPr>
              <a:t>1570</a:t>
            </a:r>
            <a:endParaRPr kumimoji="0" lang="uk-UA" b="1" i="0" u="none" strike="noStrike" kern="1200" cap="none" spc="0" normalizeH="0" baseline="0" noProof="0" dirty="0" smtClean="0">
              <a:ln>
                <a:noFill/>
              </a:ln>
              <a:solidFill>
                <a:schemeClr val="accent1"/>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0" i="0" u="none" strike="noStrike" kern="1200" cap="none" spc="0" normalizeH="0" baseline="0" noProof="0" dirty="0" smtClean="0">
                <a:ln>
                  <a:noFill/>
                </a:ln>
                <a:solidFill>
                  <a:prstClr val="black"/>
                </a:solidFill>
                <a:effectLst/>
                <a:uLnTx/>
                <a:uFillTx/>
                <a:latin typeface="Calibri"/>
              </a:rPr>
              <a:t>Державна </a:t>
            </a:r>
            <a:r>
              <a:rPr kumimoji="0" lang="uk-UA" b="0" i="0" u="none" strike="noStrike" kern="1200" cap="none" spc="0" normalizeH="0" baseline="0" noProof="0" dirty="0">
                <a:ln>
                  <a:noFill/>
                </a:ln>
                <a:solidFill>
                  <a:prstClr val="black"/>
                </a:solidFill>
                <a:effectLst/>
                <a:uLnTx/>
                <a:uFillTx/>
                <a:latin typeface="Calibri"/>
              </a:rPr>
              <a:t>реєстрація припинення </a:t>
            </a:r>
            <a:r>
              <a:rPr lang="uk-UA" b="1" dirty="0" smtClean="0">
                <a:solidFill>
                  <a:schemeClr val="accent1"/>
                </a:solidFill>
                <a:latin typeface="Calibri"/>
              </a:rPr>
              <a:t>1104</a:t>
            </a:r>
            <a:endParaRPr kumimoji="0" lang="uk-UA" b="1" i="0" u="none" strike="noStrike" kern="1200" cap="none" spc="0" normalizeH="0" baseline="0" noProof="0" dirty="0">
              <a:ln>
                <a:noFill/>
              </a:ln>
              <a:solidFill>
                <a:schemeClr val="accent1"/>
              </a:solidFill>
              <a:effectLst/>
              <a:uLnTx/>
              <a:uFillTx/>
              <a:latin typeface="Calibri"/>
            </a:endParaRPr>
          </a:p>
        </p:txBody>
      </p:sp>
      <p:sp>
        <p:nvSpPr>
          <p:cNvPr id="26" name="Прямоугольник 25"/>
          <p:cNvSpPr/>
          <p:nvPr/>
        </p:nvSpPr>
        <p:spPr>
          <a:xfrm>
            <a:off x="7135461" y="2463620"/>
            <a:ext cx="393313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0" i="0" u="none" strike="noStrike" kern="1200" cap="none" spc="0" normalizeH="0" baseline="0" noProof="0" dirty="0">
                <a:ln>
                  <a:noFill/>
                </a:ln>
                <a:solidFill>
                  <a:prstClr val="black"/>
                </a:solidFill>
                <a:effectLst/>
                <a:uLnTx/>
                <a:uFillTx/>
                <a:latin typeface="Calibri"/>
              </a:rPr>
              <a:t>Державна реєстрація </a:t>
            </a:r>
            <a:r>
              <a:rPr lang="uk-UA" b="1" noProof="0" dirty="0" smtClean="0">
                <a:solidFill>
                  <a:srgbClr val="5B9BD5"/>
                </a:solidFill>
                <a:latin typeface="Calibri"/>
              </a:rPr>
              <a:t>371</a:t>
            </a:r>
            <a:endParaRPr kumimoji="0" lang="uk-UA" b="1" i="0" u="none" strike="noStrike" kern="1200" cap="none" spc="0" normalizeH="0" baseline="0" noProof="0" dirty="0">
              <a:ln>
                <a:noFill/>
              </a:ln>
              <a:solidFill>
                <a:srgbClr val="5B9BD5"/>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0" i="0" u="none" strike="noStrike" kern="1200" cap="none" spc="0" normalizeH="0" baseline="0" noProof="0" dirty="0">
                <a:ln>
                  <a:noFill/>
                </a:ln>
                <a:solidFill>
                  <a:prstClr val="black"/>
                </a:solidFill>
                <a:effectLst/>
                <a:uLnTx/>
                <a:uFillTx/>
                <a:latin typeface="Calibri"/>
              </a:rPr>
              <a:t>Державна реєстрація змін </a:t>
            </a:r>
            <a:r>
              <a:rPr kumimoji="0" lang="uk-UA" b="1" i="0" u="none" strike="noStrike" kern="1200" cap="none" spc="0" normalizeH="0" baseline="0" noProof="0" dirty="0" smtClean="0">
                <a:ln>
                  <a:noFill/>
                </a:ln>
                <a:solidFill>
                  <a:srgbClr val="5B9BD5"/>
                </a:solidFill>
                <a:effectLst/>
                <a:uLnTx/>
                <a:uFillTx/>
                <a:latin typeface="Calibri"/>
              </a:rPr>
              <a:t>2489</a:t>
            </a:r>
            <a:endParaRPr kumimoji="0" lang="uk-UA" b="1" i="0" u="none" strike="noStrike" kern="1200" cap="none" spc="0" normalizeH="0" baseline="0" noProof="0" dirty="0">
              <a:ln>
                <a:noFill/>
              </a:ln>
              <a:solidFill>
                <a:srgbClr val="5B9BD5"/>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0" i="0" u="none" strike="noStrike" kern="1200" cap="none" spc="0" normalizeH="0" baseline="0" noProof="0" dirty="0">
                <a:ln>
                  <a:noFill/>
                </a:ln>
                <a:solidFill>
                  <a:prstClr val="black"/>
                </a:solidFill>
                <a:effectLst/>
                <a:uLnTx/>
                <a:uFillTx/>
                <a:latin typeface="Calibri"/>
              </a:rPr>
              <a:t>Державна реєстрація припинення </a:t>
            </a:r>
            <a:r>
              <a:rPr lang="uk-UA" b="1" dirty="0" smtClean="0">
                <a:solidFill>
                  <a:srgbClr val="5B9BD5"/>
                </a:solidFill>
                <a:latin typeface="Calibri"/>
              </a:rPr>
              <a:t>109</a:t>
            </a:r>
            <a:endParaRPr kumimoji="0" lang="uk-UA" b="1" i="0" u="none" strike="noStrike" kern="1200" cap="none" spc="0" normalizeH="0" baseline="0" noProof="0" dirty="0">
              <a:ln>
                <a:noFill/>
              </a:ln>
              <a:solidFill>
                <a:srgbClr val="5B9BD5"/>
              </a:solidFill>
              <a:effectLst/>
              <a:uLnTx/>
              <a:uFillTx/>
              <a:latin typeface="Calibri"/>
            </a:endParaRPr>
          </a:p>
        </p:txBody>
      </p:sp>
      <p:sp>
        <p:nvSpPr>
          <p:cNvPr id="11" name="Прямокутник 10"/>
          <p:cNvSpPr/>
          <p:nvPr/>
        </p:nvSpPr>
        <p:spPr>
          <a:xfrm>
            <a:off x="5859856" y="266453"/>
            <a:ext cx="6096000" cy="707886"/>
          </a:xfrm>
          <a:prstGeom prst="rect">
            <a:avLst/>
          </a:prstGeom>
        </p:spPr>
        <p:txBody>
          <a:bodyPr>
            <a:spAutoFit/>
          </a:bodyPr>
          <a:lstStyle/>
          <a:p>
            <a:pPr lvl="0" algn="ctr">
              <a:defRPr sz="1862" b="0" i="0" u="none" strike="noStrike" kern="1200" spc="0" baseline="0">
                <a:solidFill>
                  <a:srgbClr val="000000">
                    <a:lumMod val="65000"/>
                    <a:lumOff val="35000"/>
                  </a:srgbClr>
                </a:solidFill>
                <a:latin typeface="+mn-lt"/>
                <a:ea typeface="+mn-ea"/>
                <a:cs typeface="+mn-cs"/>
              </a:defRPr>
            </a:pPr>
            <a:r>
              <a:rPr lang="uk-UA" sz="2000" b="1" dirty="0">
                <a:solidFill>
                  <a:schemeClr val="accent1">
                    <a:lumMod val="50000"/>
                  </a:schemeClr>
                </a:solidFill>
              </a:rPr>
              <a:t>Кількість наданих адміністративних послуг з державної реєстрації юридичних осіб</a:t>
            </a:r>
          </a:p>
        </p:txBody>
      </p:sp>
      <p:sp>
        <p:nvSpPr>
          <p:cNvPr id="3" name="Прямокутник 2"/>
          <p:cNvSpPr/>
          <p:nvPr/>
        </p:nvSpPr>
        <p:spPr>
          <a:xfrm>
            <a:off x="313509" y="4168345"/>
            <a:ext cx="10260434" cy="1569660"/>
          </a:xfrm>
          <a:prstGeom prst="rect">
            <a:avLst/>
          </a:prstGeom>
        </p:spPr>
        <p:txBody>
          <a:bodyPr wrap="square">
            <a:spAutoFit/>
          </a:bodyPr>
          <a:lstStyle/>
          <a:p>
            <a:pPr lvl="0">
              <a:defRPr/>
            </a:pPr>
            <a:r>
              <a:rPr lang="uk-UA" sz="1600" b="1" dirty="0">
                <a:solidFill>
                  <a:schemeClr val="tx2"/>
                </a:solidFill>
              </a:rPr>
              <a:t>Проведення перевірки інформації наданої юридичною особою щодо підтвердження відомостей про кінцевого </a:t>
            </a:r>
            <a:r>
              <a:rPr lang="uk-UA" sz="1600" b="1" dirty="0" err="1">
                <a:solidFill>
                  <a:schemeClr val="tx2"/>
                </a:solidFill>
              </a:rPr>
              <a:t>бенефіціарного</a:t>
            </a:r>
            <a:r>
              <a:rPr lang="uk-UA" sz="1600" b="1" dirty="0">
                <a:solidFill>
                  <a:schemeClr val="tx2"/>
                </a:solidFill>
              </a:rPr>
              <a:t> власника або структури </a:t>
            </a:r>
            <a:r>
              <a:rPr lang="uk-UA" sz="1600" b="1" dirty="0" smtClean="0">
                <a:solidFill>
                  <a:schemeClr val="tx2"/>
                </a:solidFill>
              </a:rPr>
              <a:t>власності (</a:t>
            </a:r>
            <a:r>
              <a:rPr lang="uk-UA" sz="1600" b="1" dirty="0">
                <a:solidFill>
                  <a:schemeClr val="tx2"/>
                </a:solidFill>
              </a:rPr>
              <a:t>вересень - грудень 2024 року)</a:t>
            </a:r>
            <a:r>
              <a:rPr lang="uk-UA" sz="1600" b="1" dirty="0" smtClean="0">
                <a:solidFill>
                  <a:schemeClr val="tx2"/>
                </a:solidFill>
              </a:rPr>
              <a:t>:</a:t>
            </a:r>
          </a:p>
          <a:p>
            <a:pPr>
              <a:defRPr/>
            </a:pPr>
            <a:r>
              <a:rPr lang="uk-UA" sz="1600" b="1" dirty="0" smtClean="0">
                <a:solidFill>
                  <a:schemeClr val="accent1"/>
                </a:solidFill>
              </a:rPr>
              <a:t>163 </a:t>
            </a:r>
            <a:r>
              <a:rPr lang="uk-UA" sz="1600" dirty="0" smtClean="0"/>
              <a:t>вимоги </a:t>
            </a:r>
            <a:r>
              <a:rPr lang="uk-UA" sz="1600" dirty="0"/>
              <a:t>юридичній особі </a:t>
            </a:r>
            <a:r>
              <a:rPr lang="uk-UA" sz="1600" dirty="0" smtClean="0"/>
              <a:t>про надання </a:t>
            </a:r>
            <a:r>
              <a:rPr lang="uk-UA" sz="1600" dirty="0"/>
              <a:t>письмових пояснень </a:t>
            </a:r>
            <a:r>
              <a:rPr lang="uk-UA" sz="1600" dirty="0" smtClean="0"/>
              <a:t>з приводу виявленої </a:t>
            </a:r>
            <a:r>
              <a:rPr lang="uk-UA" sz="1600" dirty="0"/>
              <a:t>можливої недостовірності інформації про кінцевого </a:t>
            </a:r>
            <a:r>
              <a:rPr lang="uk-UA" sz="1600" dirty="0" err="1"/>
              <a:t>бенефіціарного</a:t>
            </a:r>
            <a:r>
              <a:rPr lang="uk-UA" sz="1600" dirty="0"/>
              <a:t> власника </a:t>
            </a:r>
            <a:r>
              <a:rPr lang="uk-UA" sz="1600" dirty="0" smtClean="0"/>
              <a:t>та/або </a:t>
            </a:r>
            <a:r>
              <a:rPr lang="uk-UA" sz="1600" dirty="0"/>
              <a:t>структуру власності юридичної особи, що міститься в Єдиному державному реєстрі юридичних осіб, фізичних осіб-підприємців та громадських </a:t>
            </a:r>
            <a:r>
              <a:rPr lang="uk-UA" sz="1600" dirty="0" smtClean="0"/>
              <a:t>формувань</a:t>
            </a:r>
          </a:p>
          <a:p>
            <a:pPr>
              <a:defRPr/>
            </a:pPr>
            <a:r>
              <a:rPr lang="uk-UA" sz="1600" b="1" dirty="0" smtClean="0">
                <a:solidFill>
                  <a:schemeClr val="accent1"/>
                </a:solidFill>
              </a:rPr>
              <a:t>35 </a:t>
            </a:r>
            <a:r>
              <a:rPr lang="uk-UA" sz="1600" dirty="0" smtClean="0"/>
              <a:t>повідомлень </a:t>
            </a:r>
            <a:r>
              <a:rPr lang="uk-UA" sz="1600" dirty="0"/>
              <a:t>Міністерству юстиції </a:t>
            </a:r>
            <a:r>
              <a:rPr lang="uk-UA" sz="1600" dirty="0" smtClean="0"/>
              <a:t>України про </a:t>
            </a:r>
            <a:r>
              <a:rPr lang="uk-UA" sz="1600" dirty="0"/>
              <a:t>результати проведеної </a:t>
            </a:r>
            <a:r>
              <a:rPr lang="uk-UA" sz="1600" dirty="0" smtClean="0"/>
              <a:t>перевірки</a:t>
            </a:r>
            <a:endParaRPr lang="uk-UA" sz="1600" b="1" dirty="0">
              <a:solidFill>
                <a:schemeClr val="accent1"/>
              </a:solidFill>
            </a:endParaRPr>
          </a:p>
        </p:txBody>
      </p:sp>
    </p:spTree>
    <p:extLst>
      <p:ext uri="{BB962C8B-B14F-4D97-AF65-F5344CB8AC3E}">
        <p14:creationId xmlns:p14="http://schemas.microsoft.com/office/powerpoint/2010/main" val="3949255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764"/>
          <a:stretch/>
        </p:blipFill>
        <p:spPr>
          <a:xfrm>
            <a:off x="0" y="0"/>
            <a:ext cx="12181490" cy="6861670"/>
          </a:xfrm>
          <a:prstGeom prst="rect">
            <a:avLst/>
          </a:prstGeom>
        </p:spPr>
      </p:pic>
      <p:sp>
        <p:nvSpPr>
          <p:cNvPr id="2" name="Прямоугольник 1"/>
          <p:cNvSpPr/>
          <p:nvPr/>
        </p:nvSpPr>
        <p:spPr>
          <a:xfrm>
            <a:off x="68574" y="392413"/>
            <a:ext cx="1208749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uk-UA" sz="2400" b="1" i="0" u="none" strike="noStrike" kern="1200" cap="none" spc="0" normalizeH="0" baseline="0" noProof="0" dirty="0" smtClean="0">
                <a:ln>
                  <a:noFill/>
                </a:ln>
                <a:solidFill>
                  <a:srgbClr val="44546A"/>
                </a:solidFill>
                <a:effectLst/>
                <a:uLnTx/>
                <a:uFillTx/>
                <a:latin typeface="Calibri"/>
                <a:ea typeface="+mn-ea"/>
                <a:cs typeface="+mn-cs"/>
              </a:rPr>
              <a:t>Кількість наданих адміністративних послуг з державної реєстрації речових прав на нерухоме майно та їх обтяжень</a:t>
            </a:r>
            <a:endParaRPr kumimoji="0" lang="uk-UA" sz="2400" b="1" i="0" u="none" strike="noStrike" kern="1200" cap="none" spc="0" normalizeH="0" baseline="0" noProof="0" dirty="0">
              <a:ln>
                <a:noFill/>
              </a:ln>
              <a:solidFill>
                <a:srgbClr val="44546A"/>
              </a:solidFill>
              <a:effectLst/>
              <a:uLnTx/>
              <a:uFillTx/>
              <a:latin typeface="Calibri"/>
              <a:ea typeface="+mn-ea"/>
              <a:cs typeface="+mn-cs"/>
            </a:endParaRPr>
          </a:p>
        </p:txBody>
      </p:sp>
      <p:sp>
        <p:nvSpPr>
          <p:cNvPr id="3" name="TextBox 2"/>
          <p:cNvSpPr txBox="1"/>
          <p:nvPr/>
        </p:nvSpPr>
        <p:spPr>
          <a:xfrm>
            <a:off x="68574" y="3742117"/>
            <a:ext cx="481584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b="0" i="0" u="none" strike="noStrike" kern="1200" cap="none" spc="0" normalizeH="0" baseline="0" noProof="0" dirty="0" smtClean="0">
                <a:ln>
                  <a:noFill/>
                </a:ln>
                <a:solidFill>
                  <a:prstClr val="black"/>
                </a:solidFill>
                <a:effectLst/>
                <a:uLnTx/>
                <a:uFillTx/>
              </a:rPr>
              <a:t>Державна реєстрація права власності</a:t>
            </a:r>
            <a:r>
              <a:rPr kumimoji="0" lang="uk-UA" b="0" i="0" u="none" strike="noStrike" kern="1200" cap="none" spc="0" normalizeH="0" baseline="0" noProof="0" dirty="0">
                <a:ln>
                  <a:noFill/>
                </a:ln>
                <a:solidFill>
                  <a:srgbClr val="5B9BD5"/>
                </a:solidFill>
                <a:effectLst/>
                <a:uLnTx/>
                <a:uFillTx/>
              </a:rPr>
              <a:t> </a:t>
            </a:r>
            <a:r>
              <a:rPr kumimoji="0" lang="uk-UA" b="1" i="0" u="none" strike="noStrike" kern="1200" cap="none" spc="0" normalizeH="0" baseline="0" noProof="0" dirty="0" smtClean="0">
                <a:ln>
                  <a:noFill/>
                </a:ln>
                <a:solidFill>
                  <a:srgbClr val="5B9BD5"/>
                </a:solidFill>
                <a:effectLst/>
                <a:uLnTx/>
                <a:uFillTx/>
              </a:rPr>
              <a:t>16 840</a:t>
            </a:r>
          </a:p>
          <a:p>
            <a:pPr marL="0" marR="0" lvl="0" indent="0" algn="l" defTabSz="914400" rtl="0" eaLnBrk="1" fontAlgn="auto" latinLnBrk="0" hangingPunct="1">
              <a:lnSpc>
                <a:spcPct val="100000"/>
              </a:lnSpc>
              <a:spcBef>
                <a:spcPts val="0"/>
              </a:spcBef>
              <a:spcAft>
                <a:spcPts val="0"/>
              </a:spcAft>
              <a:buClrTx/>
              <a:buSzTx/>
              <a:buFontTx/>
              <a:buNone/>
              <a:tabLst/>
              <a:defRPr/>
            </a:pPr>
            <a:r>
              <a:rPr lang="uk-UA" dirty="0" smtClean="0">
                <a:solidFill>
                  <a:prstClr val="black"/>
                </a:solidFill>
              </a:rPr>
              <a:t>Внесення </a:t>
            </a:r>
            <a:r>
              <a:rPr lang="uk-UA" dirty="0">
                <a:solidFill>
                  <a:prstClr val="black"/>
                </a:solidFill>
              </a:rPr>
              <a:t>змін до права власності </a:t>
            </a:r>
            <a:r>
              <a:rPr lang="uk-UA" b="1" dirty="0" smtClean="0">
                <a:solidFill>
                  <a:schemeClr val="accent1"/>
                </a:solidFill>
              </a:rPr>
              <a:t>425</a:t>
            </a:r>
            <a:endParaRPr lang="uk-UA" b="1" dirty="0">
              <a:solidFill>
                <a:schemeClr val="accent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5B9BD5"/>
              </a:solidFill>
              <a:effectLst/>
              <a:uLnTx/>
              <a:uFillTx/>
              <a:latin typeface="Calibri"/>
              <a:ea typeface="+mn-ea"/>
              <a:cs typeface="+mn-cs"/>
            </a:endParaRPr>
          </a:p>
        </p:txBody>
      </p:sp>
      <p:sp>
        <p:nvSpPr>
          <p:cNvPr id="9" name="Прямоугольник 8"/>
          <p:cNvSpPr/>
          <p:nvPr/>
        </p:nvSpPr>
        <p:spPr>
          <a:xfrm>
            <a:off x="2086907" y="2271063"/>
            <a:ext cx="489804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44546A"/>
              </a:solidFill>
              <a:effectLst/>
              <a:uLnTx/>
              <a:uFillTx/>
              <a:latin typeface="Calibri"/>
              <a:ea typeface="+mn-ea"/>
              <a:cs typeface="+mn-cs"/>
            </a:endParaRPr>
          </a:p>
        </p:txBody>
      </p:sp>
      <p:sp>
        <p:nvSpPr>
          <p:cNvPr id="27" name="Прямоугольник 26"/>
          <p:cNvSpPr/>
          <p:nvPr/>
        </p:nvSpPr>
        <p:spPr>
          <a:xfrm>
            <a:off x="4771938" y="3792690"/>
            <a:ext cx="6096000" cy="113877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0" i="0" u="none" strike="noStrike" kern="1200" cap="none" spc="0" normalizeH="0" baseline="0" noProof="0" dirty="0" smtClean="0">
                <a:ln>
                  <a:noFill/>
                </a:ln>
                <a:solidFill>
                  <a:prstClr val="black"/>
                </a:solidFill>
                <a:effectLst/>
                <a:uLnTx/>
                <a:uFillTx/>
                <a:latin typeface="Calibri"/>
              </a:rPr>
              <a:t>Реєстрація </a:t>
            </a:r>
            <a:r>
              <a:rPr kumimoji="0" lang="uk-UA" b="0" i="0" u="none" strike="noStrike" kern="1200" cap="none" spc="0" normalizeH="0" baseline="0" noProof="0" dirty="0">
                <a:ln>
                  <a:noFill/>
                </a:ln>
                <a:solidFill>
                  <a:prstClr val="black"/>
                </a:solidFill>
                <a:effectLst/>
                <a:uLnTx/>
                <a:uFillTx/>
                <a:latin typeface="Calibri"/>
              </a:rPr>
              <a:t>(виникнення, припинення) </a:t>
            </a:r>
            <a:r>
              <a:rPr kumimoji="0" lang="uk-UA" b="0" i="0" u="none" strike="noStrike" kern="1200" cap="none" spc="0" normalizeH="0" baseline="0" noProof="0" dirty="0" smtClean="0">
                <a:ln>
                  <a:noFill/>
                </a:ln>
                <a:solidFill>
                  <a:prstClr val="black"/>
                </a:solidFill>
                <a:effectLst/>
                <a:uLnTx/>
                <a:uFillTx/>
                <a:latin typeface="Calibri"/>
              </a:rPr>
              <a:t>обтяжень </a:t>
            </a:r>
            <a:r>
              <a:rPr lang="uk-UA" b="1" noProof="0" dirty="0" smtClean="0">
                <a:solidFill>
                  <a:schemeClr val="accent1"/>
                </a:solidFill>
                <a:latin typeface="Calibri"/>
              </a:rPr>
              <a:t>76</a:t>
            </a:r>
            <a:r>
              <a:rPr lang="uk-UA" b="1" dirty="0" smtClean="0">
                <a:solidFill>
                  <a:schemeClr val="accent1"/>
                </a:solidFill>
                <a:latin typeface="Calibri"/>
              </a:rPr>
              <a:t>8</a:t>
            </a:r>
            <a:endParaRPr kumimoji="0" lang="uk-UA" b="1" i="0" u="none" strike="noStrike" kern="1200" cap="none" spc="0" normalizeH="0" baseline="0" noProof="0" dirty="0">
              <a:ln>
                <a:noFill/>
              </a:ln>
              <a:solidFill>
                <a:schemeClr val="accent1"/>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0" i="0" u="none" strike="noStrike" kern="1200" cap="none" spc="0" normalizeH="0" baseline="0" noProof="0" dirty="0" smtClean="0">
                <a:ln>
                  <a:noFill/>
                </a:ln>
                <a:solidFill>
                  <a:srgbClr val="FFC000"/>
                </a:solidFill>
                <a:effectLst/>
                <a:uLnTx/>
                <a:uFillTx/>
                <a:latin typeface="Calibri"/>
              </a:rPr>
              <a:t> </a:t>
            </a:r>
            <a:endParaRPr kumimoji="0" lang="uk-UA" b="0" i="0" u="none" strike="noStrike" kern="1200" cap="none" spc="0" normalizeH="0" baseline="0" noProof="0" dirty="0">
              <a:ln>
                <a:noFill/>
              </a:ln>
              <a:solidFill>
                <a:srgbClr val="FFC000"/>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FFC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FFC000"/>
              </a:solidFill>
              <a:effectLst/>
              <a:uLnTx/>
              <a:uFillTx/>
              <a:latin typeface="Calibri"/>
              <a:ea typeface="+mn-ea"/>
              <a:cs typeface="+mn-cs"/>
            </a:endParaRPr>
          </a:p>
        </p:txBody>
      </p:sp>
      <p:sp>
        <p:nvSpPr>
          <p:cNvPr id="11" name="Прямокутник 10"/>
          <p:cNvSpPr/>
          <p:nvPr/>
        </p:nvSpPr>
        <p:spPr>
          <a:xfrm>
            <a:off x="1689803" y="1539991"/>
            <a:ext cx="6096000" cy="646331"/>
          </a:xfrm>
          <a:prstGeom prst="rect">
            <a:avLst/>
          </a:prstGeom>
        </p:spPr>
        <p:txBody>
          <a:bodyPr>
            <a:spAutoFit/>
          </a:bodyPr>
          <a:lstStyle/>
          <a:p>
            <a:pPr lvl="0" algn="ctr">
              <a:defRPr/>
            </a:pPr>
            <a:r>
              <a:rPr lang="uk-UA" dirty="0">
                <a:solidFill>
                  <a:prstClr val="black"/>
                </a:solidFill>
              </a:rPr>
              <a:t>Реєстрація іншого речового права </a:t>
            </a:r>
            <a:r>
              <a:rPr lang="uk-UA" b="1" dirty="0" smtClean="0">
                <a:solidFill>
                  <a:schemeClr val="accent1"/>
                </a:solidFill>
              </a:rPr>
              <a:t>2178</a:t>
            </a:r>
            <a:endParaRPr lang="uk-UA" b="1" dirty="0">
              <a:solidFill>
                <a:schemeClr val="accent1"/>
              </a:solidFill>
            </a:endParaRPr>
          </a:p>
          <a:p>
            <a:pPr lvl="0" algn="ctr">
              <a:defRPr/>
            </a:pPr>
            <a:r>
              <a:rPr lang="uk-UA" dirty="0">
                <a:solidFill>
                  <a:prstClr val="black"/>
                </a:solidFill>
              </a:rPr>
              <a:t>Внесення змін до іншого речового права </a:t>
            </a:r>
            <a:r>
              <a:rPr lang="uk-UA" b="1" dirty="0" smtClean="0">
                <a:solidFill>
                  <a:schemeClr val="accent1"/>
                </a:solidFill>
              </a:rPr>
              <a:t>222</a:t>
            </a:r>
            <a:endParaRPr lang="uk-UA" b="1" dirty="0">
              <a:solidFill>
                <a:schemeClr val="accent1"/>
              </a:solidFill>
            </a:endParaRPr>
          </a:p>
        </p:txBody>
      </p:sp>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0160" y="4739684"/>
            <a:ext cx="2864696" cy="1611392"/>
          </a:xfrm>
          <a:prstGeom prst="rect">
            <a:avLst/>
          </a:prstGeom>
        </p:spPr>
      </p:pic>
      <p:sp>
        <p:nvSpPr>
          <p:cNvPr id="12" name="Прямокутник 11"/>
          <p:cNvSpPr/>
          <p:nvPr/>
        </p:nvSpPr>
        <p:spPr>
          <a:xfrm>
            <a:off x="4378027" y="5230426"/>
            <a:ext cx="6040131" cy="1200329"/>
          </a:xfrm>
          <a:prstGeom prst="rect">
            <a:avLst/>
          </a:prstGeom>
        </p:spPr>
        <p:txBody>
          <a:bodyPr wrap="square">
            <a:spAutoFit/>
          </a:bodyPr>
          <a:lstStyle/>
          <a:p>
            <a:r>
              <a:rPr lang="uk-UA" b="1" dirty="0">
                <a:solidFill>
                  <a:srgbClr val="44546A"/>
                </a:solidFill>
              </a:rPr>
              <a:t>Кількість наданих адміністративних послуг з державної </a:t>
            </a:r>
            <a:r>
              <a:rPr lang="uk-UA" b="1" dirty="0" smtClean="0">
                <a:solidFill>
                  <a:srgbClr val="44546A"/>
                </a:solidFill>
              </a:rPr>
              <a:t>реєстрації прав на нерухоме майно через </a:t>
            </a:r>
            <a:r>
              <a:rPr lang="uk-UA" b="1" dirty="0">
                <a:solidFill>
                  <a:srgbClr val="44546A"/>
                </a:solidFill>
              </a:rPr>
              <a:t>Портал </a:t>
            </a:r>
            <a:r>
              <a:rPr lang="uk-UA" b="1" dirty="0" smtClean="0">
                <a:solidFill>
                  <a:srgbClr val="44546A"/>
                </a:solidFill>
              </a:rPr>
              <a:t>Дія   </a:t>
            </a:r>
            <a:r>
              <a:rPr lang="uk-UA" b="1" dirty="0" smtClean="0">
                <a:solidFill>
                  <a:schemeClr val="accent1"/>
                </a:solidFill>
              </a:rPr>
              <a:t>690</a:t>
            </a:r>
            <a:endParaRPr lang="uk-UA" b="1" dirty="0" smtClean="0">
              <a:solidFill>
                <a:srgbClr val="44546A"/>
              </a:solidFill>
            </a:endParaRPr>
          </a:p>
          <a:p>
            <a:endParaRPr lang="uk-UA" b="1" dirty="0">
              <a:solidFill>
                <a:srgbClr val="44546A"/>
              </a:solidFill>
            </a:endParaRPr>
          </a:p>
          <a:p>
            <a:r>
              <a:rPr lang="uk-UA" b="1" dirty="0">
                <a:solidFill>
                  <a:srgbClr val="44546A"/>
                </a:solidFill>
              </a:rPr>
              <a:t> </a:t>
            </a:r>
            <a:r>
              <a:rPr lang="uk-UA" b="1" dirty="0" smtClean="0">
                <a:solidFill>
                  <a:srgbClr val="44546A"/>
                </a:solidFill>
              </a:rPr>
              <a:t>                                                    </a:t>
            </a:r>
            <a:endParaRPr lang="uk-UA" dirty="0"/>
          </a:p>
        </p:txBody>
      </p:sp>
      <p:cxnSp>
        <p:nvCxnSpPr>
          <p:cNvPr id="13" name="Пряма зі стрілкою 12"/>
          <p:cNvCxnSpPr/>
          <p:nvPr/>
        </p:nvCxnSpPr>
        <p:spPr>
          <a:xfrm>
            <a:off x="4144856" y="5495109"/>
            <a:ext cx="233171" cy="27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7" name="Группа 15"/>
          <p:cNvGrpSpPr/>
          <p:nvPr/>
        </p:nvGrpSpPr>
        <p:grpSpPr>
          <a:xfrm>
            <a:off x="957081" y="2019291"/>
            <a:ext cx="10216488" cy="1812029"/>
            <a:chOff x="498306" y="2990214"/>
            <a:chExt cx="10756946" cy="1907887"/>
          </a:xfrm>
        </p:grpSpPr>
        <p:grpSp>
          <p:nvGrpSpPr>
            <p:cNvPr id="18" name="Группа 10"/>
            <p:cNvGrpSpPr/>
            <p:nvPr/>
          </p:nvGrpSpPr>
          <p:grpSpPr>
            <a:xfrm>
              <a:off x="498306" y="3090462"/>
              <a:ext cx="8016296" cy="1807639"/>
              <a:chOff x="446924" y="2982405"/>
              <a:chExt cx="6500352" cy="1465802"/>
            </a:xfrm>
          </p:grpSpPr>
          <p:pic>
            <p:nvPicPr>
              <p:cNvPr id="20" name="Рисунок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1766" y="2982405"/>
                <a:ext cx="1655067" cy="905257"/>
              </a:xfrm>
              <a:prstGeom prst="rect">
                <a:avLst/>
              </a:prstGeom>
            </p:spPr>
          </p:pic>
          <p:pic>
            <p:nvPicPr>
              <p:cNvPr id="21" name="Рисунок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924" y="3494181"/>
                <a:ext cx="1658115" cy="954026"/>
              </a:xfrm>
              <a:prstGeom prst="rect">
                <a:avLst/>
              </a:prstGeom>
            </p:spPr>
          </p:pic>
          <p:pic>
            <p:nvPicPr>
              <p:cNvPr id="22" name="Рисунок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2209" y="3487457"/>
                <a:ext cx="1655067" cy="954026"/>
              </a:xfrm>
              <a:prstGeom prst="rect">
                <a:avLst/>
              </a:prstGeom>
            </p:spPr>
          </p:pic>
        </p:grpSp>
        <p:pic>
          <p:nvPicPr>
            <p:cNvPr id="19" name="Рисунок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9337540" y="2990214"/>
              <a:ext cx="1917712" cy="1216620"/>
            </a:xfrm>
            <a:prstGeom prst="rect">
              <a:avLst/>
            </a:prstGeom>
          </p:spPr>
        </p:pic>
      </p:grpSp>
      <p:sp>
        <p:nvSpPr>
          <p:cNvPr id="6" name="Прямокутник 5"/>
          <p:cNvSpPr/>
          <p:nvPr/>
        </p:nvSpPr>
        <p:spPr>
          <a:xfrm>
            <a:off x="7785803" y="1171567"/>
            <a:ext cx="4545875" cy="923330"/>
          </a:xfrm>
          <a:prstGeom prst="rect">
            <a:avLst/>
          </a:prstGeom>
        </p:spPr>
        <p:txBody>
          <a:bodyPr wrap="square">
            <a:spAutoFit/>
          </a:bodyPr>
          <a:lstStyle/>
          <a:p>
            <a:pPr algn="ctr"/>
            <a:r>
              <a:rPr lang="uk-UA" dirty="0" smtClean="0">
                <a:ea typeface="Calibri" panose="020F0502020204030204" pitchFamily="34" charset="0"/>
              </a:rPr>
              <a:t>Реєстрація </a:t>
            </a:r>
            <a:r>
              <a:rPr lang="uk-UA" dirty="0">
                <a:ea typeface="Calibri" panose="020F0502020204030204" pitchFamily="34" charset="0"/>
              </a:rPr>
              <a:t>судових </a:t>
            </a:r>
            <a:r>
              <a:rPr lang="uk-UA" dirty="0" smtClean="0">
                <a:ea typeface="Calibri" panose="020F0502020204030204" pitchFamily="34" charset="0"/>
              </a:rPr>
              <a:t>рішень/</a:t>
            </a:r>
            <a:r>
              <a:rPr lang="uk-UA" dirty="0" smtClean="0"/>
              <a:t>заяв </a:t>
            </a:r>
            <a:r>
              <a:rPr lang="uk-UA" dirty="0"/>
              <a:t>власників об’єктів нерухомого майна </a:t>
            </a:r>
            <a:r>
              <a:rPr lang="uk-UA" dirty="0" smtClean="0">
                <a:ea typeface="Calibri" panose="020F0502020204030204" pitchFamily="34" charset="0"/>
              </a:rPr>
              <a:t>про </a:t>
            </a:r>
            <a:r>
              <a:rPr lang="uk-UA" dirty="0">
                <a:ea typeface="Calibri" panose="020F0502020204030204" pitchFamily="34" charset="0"/>
              </a:rPr>
              <a:t>заборону вчинення реєстраційних дій </a:t>
            </a:r>
            <a:r>
              <a:rPr lang="uk-UA" b="1" dirty="0" smtClean="0">
                <a:solidFill>
                  <a:schemeClr val="accent1"/>
                </a:solidFill>
                <a:ea typeface="Calibri" panose="020F0502020204030204" pitchFamily="34" charset="0"/>
              </a:rPr>
              <a:t>146</a:t>
            </a:r>
            <a:endParaRPr lang="uk-UA" b="1" dirty="0">
              <a:solidFill>
                <a:schemeClr val="accent1"/>
              </a:solidFill>
            </a:endParaRPr>
          </a:p>
        </p:txBody>
      </p:sp>
    </p:spTree>
    <p:extLst>
      <p:ext uri="{BB962C8B-B14F-4D97-AF65-F5344CB8AC3E}">
        <p14:creationId xmlns:p14="http://schemas.microsoft.com/office/powerpoint/2010/main" val="3707585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764"/>
          <a:stretch/>
        </p:blipFill>
        <p:spPr>
          <a:xfrm>
            <a:off x="10510" y="0"/>
            <a:ext cx="12181490" cy="6861670"/>
          </a:xfrm>
          <a:prstGeom prst="rect">
            <a:avLst/>
          </a:prstGeom>
        </p:spPr>
      </p:pic>
      <p:grpSp>
        <p:nvGrpSpPr>
          <p:cNvPr id="6" name="Группа 15"/>
          <p:cNvGrpSpPr/>
          <p:nvPr/>
        </p:nvGrpSpPr>
        <p:grpSpPr>
          <a:xfrm>
            <a:off x="676732" y="2624416"/>
            <a:ext cx="10216488" cy="1812029"/>
            <a:chOff x="498306" y="2990214"/>
            <a:chExt cx="10756946" cy="1907887"/>
          </a:xfrm>
        </p:grpSpPr>
        <p:grpSp>
          <p:nvGrpSpPr>
            <p:cNvPr id="7" name="Группа 10"/>
            <p:cNvGrpSpPr/>
            <p:nvPr/>
          </p:nvGrpSpPr>
          <p:grpSpPr>
            <a:xfrm>
              <a:off x="498306" y="3090462"/>
              <a:ext cx="8016296" cy="1807639"/>
              <a:chOff x="446924" y="2982405"/>
              <a:chExt cx="6500352" cy="1465802"/>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1766" y="2982405"/>
                <a:ext cx="1655067" cy="905257"/>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924" y="3494181"/>
                <a:ext cx="1658115" cy="954026"/>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2209" y="3487457"/>
                <a:ext cx="1655067" cy="954026"/>
              </a:xfrm>
              <a:prstGeom prst="rect">
                <a:avLst/>
              </a:prstGeom>
            </p:spPr>
          </p:pic>
        </p:grpSp>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9337540" y="2990214"/>
              <a:ext cx="1917712" cy="1216620"/>
            </a:xfrm>
            <a:prstGeom prst="rect">
              <a:avLst/>
            </a:prstGeom>
          </p:spPr>
        </p:pic>
      </p:grpSp>
      <p:sp>
        <p:nvSpPr>
          <p:cNvPr id="2" name="Прямоугольник 1"/>
          <p:cNvSpPr/>
          <p:nvPr/>
        </p:nvSpPr>
        <p:spPr>
          <a:xfrm>
            <a:off x="68574" y="392413"/>
            <a:ext cx="1208749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uk-UA" sz="2400" b="1" i="0" u="none" strike="noStrike" kern="1200" cap="none" spc="0" normalizeH="0" baseline="0" noProof="0" dirty="0" smtClean="0">
                <a:ln>
                  <a:noFill/>
                </a:ln>
                <a:solidFill>
                  <a:srgbClr val="44546A"/>
                </a:solidFill>
                <a:effectLst/>
                <a:uLnTx/>
                <a:uFillTx/>
                <a:latin typeface="Calibri"/>
                <a:ea typeface="+mn-ea"/>
                <a:cs typeface="+mn-cs"/>
              </a:rPr>
              <a:t>Кількість наданих адміністративних послуг з присвоєння поштових адрес об’єктам нерухомого майна</a:t>
            </a:r>
            <a:endParaRPr kumimoji="0" lang="uk-UA" sz="2400" b="1" i="0" u="none" strike="noStrike" kern="1200" cap="none" spc="0" normalizeH="0" baseline="0" noProof="0" dirty="0">
              <a:ln>
                <a:noFill/>
              </a:ln>
              <a:solidFill>
                <a:srgbClr val="44546A"/>
              </a:solidFill>
              <a:effectLst/>
              <a:uLnTx/>
              <a:uFillTx/>
              <a:latin typeface="Calibri"/>
              <a:ea typeface="+mn-ea"/>
              <a:cs typeface="+mn-cs"/>
            </a:endParaRPr>
          </a:p>
        </p:txBody>
      </p:sp>
      <p:sp>
        <p:nvSpPr>
          <p:cNvPr id="3" name="TextBox 2"/>
          <p:cNvSpPr txBox="1"/>
          <p:nvPr/>
        </p:nvSpPr>
        <p:spPr>
          <a:xfrm>
            <a:off x="68574" y="4422809"/>
            <a:ext cx="3370414" cy="646331"/>
          </a:xfrm>
          <a:prstGeom prst="rect">
            <a:avLst/>
          </a:prstGeom>
          <a:noFill/>
        </p:spPr>
        <p:txBody>
          <a:bodyPr wrap="square" rtlCol="0">
            <a:spAutoFit/>
          </a:bodyPr>
          <a:lstStyle/>
          <a:p>
            <a:pPr lvl="0" algn="ctr">
              <a:defRPr/>
            </a:pPr>
            <a:r>
              <a:rPr kumimoji="0" lang="uk-UA" b="0" i="0" u="none" strike="noStrike" kern="1200" cap="none" spc="0" normalizeH="0" baseline="0" noProof="0" dirty="0" smtClean="0">
                <a:ln>
                  <a:noFill/>
                </a:ln>
                <a:solidFill>
                  <a:schemeClr val="tx2"/>
                </a:solidFill>
                <a:effectLst/>
                <a:uLnTx/>
                <a:uFillTx/>
                <a:latin typeface="Calibri"/>
              </a:rPr>
              <a:t>заяви щодо присвоєння/зміни поштової адреси  </a:t>
            </a:r>
            <a:r>
              <a:rPr lang="uk-UA" b="1" noProof="0" dirty="0" smtClean="0">
                <a:solidFill>
                  <a:schemeClr val="accent1"/>
                </a:solidFill>
              </a:rPr>
              <a:t>1170</a:t>
            </a:r>
            <a:endParaRPr kumimoji="0" lang="uk-UA" b="0" i="0" u="none" strike="noStrike" kern="1200" cap="none" spc="0" normalizeH="0" baseline="0" noProof="0" dirty="0">
              <a:ln>
                <a:noFill/>
              </a:ln>
              <a:solidFill>
                <a:schemeClr val="tx2"/>
              </a:solidFill>
              <a:effectLst/>
              <a:uLnTx/>
              <a:uFillTx/>
              <a:latin typeface="Calibri"/>
            </a:endParaRPr>
          </a:p>
        </p:txBody>
      </p:sp>
      <p:sp>
        <p:nvSpPr>
          <p:cNvPr id="9" name="Прямоугольник 8"/>
          <p:cNvSpPr/>
          <p:nvPr/>
        </p:nvSpPr>
        <p:spPr>
          <a:xfrm>
            <a:off x="2086907" y="2271063"/>
            <a:ext cx="489804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44546A"/>
              </a:solidFill>
              <a:effectLst/>
              <a:uLnTx/>
              <a:uFillTx/>
              <a:latin typeface="Calibri"/>
              <a:ea typeface="+mn-ea"/>
              <a:cs typeface="+mn-cs"/>
            </a:endParaRPr>
          </a:p>
        </p:txBody>
      </p:sp>
      <p:sp>
        <p:nvSpPr>
          <p:cNvPr id="26" name="Прямоугольник 25"/>
          <p:cNvSpPr/>
          <p:nvPr/>
        </p:nvSpPr>
        <p:spPr>
          <a:xfrm>
            <a:off x="5695406" y="4414935"/>
            <a:ext cx="3376453" cy="16619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0" i="0" u="none" strike="noStrike" kern="1200" cap="none" spc="0" normalizeH="0" noProof="0" dirty="0" smtClean="0">
                <a:ln>
                  <a:noFill/>
                </a:ln>
                <a:solidFill>
                  <a:schemeClr val="tx2"/>
                </a:solidFill>
                <a:effectLst/>
                <a:uLnTx/>
                <a:uFillTx/>
                <a:latin typeface="Calibri"/>
              </a:rPr>
              <a:t> накази про відмову у присвоєнні/зміні поштової адреси </a:t>
            </a:r>
            <a:r>
              <a:rPr kumimoji="0" lang="uk-UA" b="1" i="0" u="none" strike="noStrike" kern="1200" cap="none" spc="0" normalizeH="0" noProof="0" dirty="0" smtClean="0">
                <a:ln>
                  <a:noFill/>
                </a:ln>
                <a:solidFill>
                  <a:schemeClr val="accent1"/>
                </a:solidFill>
                <a:effectLst/>
                <a:uLnTx/>
                <a:uFillTx/>
                <a:latin typeface="Calibri"/>
              </a:rPr>
              <a:t>497</a:t>
            </a:r>
            <a:endParaRPr kumimoji="0" lang="uk-UA" b="1" i="0" u="none" strike="noStrike" kern="1200" cap="none" spc="0" normalizeH="0" baseline="0" noProof="0" dirty="0">
              <a:ln>
                <a:noFill/>
              </a:ln>
              <a:solidFill>
                <a:schemeClr val="accent1"/>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5B9BD5"/>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5B9BD5"/>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5B9BD5"/>
              </a:solidFill>
              <a:effectLst/>
              <a:uLnTx/>
              <a:uFillTx/>
              <a:latin typeface="Calibri"/>
              <a:ea typeface="+mn-ea"/>
              <a:cs typeface="+mn-cs"/>
            </a:endParaRPr>
          </a:p>
        </p:txBody>
      </p:sp>
      <p:sp>
        <p:nvSpPr>
          <p:cNvPr id="27" name="Прямоугольник 26"/>
          <p:cNvSpPr/>
          <p:nvPr/>
        </p:nvSpPr>
        <p:spPr>
          <a:xfrm>
            <a:off x="8098971" y="2085807"/>
            <a:ext cx="4057099" cy="1138773"/>
          </a:xfrm>
          <a:prstGeom prst="rect">
            <a:avLst/>
          </a:prstGeom>
        </p:spPr>
        <p:txBody>
          <a:bodyPr wrap="square">
            <a:spAutoFit/>
          </a:bodyPr>
          <a:lstStyle/>
          <a:p>
            <a:pPr lvl="0" algn="ctr">
              <a:defRPr/>
            </a:pPr>
            <a:r>
              <a:rPr lang="uk-UA" dirty="0">
                <a:solidFill>
                  <a:schemeClr val="tx2"/>
                </a:solidFill>
                <a:latin typeface="Calibri"/>
              </a:rPr>
              <a:t>в</a:t>
            </a:r>
            <a:r>
              <a:rPr kumimoji="0" lang="uk-UA" b="0" i="0" u="none" strike="noStrike" kern="1200" cap="none" spc="0" normalizeH="0" baseline="0" noProof="0" dirty="0" err="1" smtClean="0">
                <a:ln>
                  <a:noFill/>
                </a:ln>
                <a:solidFill>
                  <a:schemeClr val="tx2"/>
                </a:solidFill>
                <a:effectLst/>
                <a:uLnTx/>
                <a:uFillTx/>
                <a:latin typeface="Calibri"/>
              </a:rPr>
              <a:t>ідповіді</a:t>
            </a:r>
            <a:r>
              <a:rPr kumimoji="0" lang="uk-UA" b="0" i="0" u="none" strike="noStrike" kern="1200" cap="none" spc="0" normalizeH="0" baseline="0" noProof="0" dirty="0" smtClean="0">
                <a:ln>
                  <a:noFill/>
                </a:ln>
                <a:solidFill>
                  <a:schemeClr val="tx2"/>
                </a:solidFill>
                <a:effectLst/>
                <a:uLnTx/>
                <a:uFillTx/>
                <a:latin typeface="Calibri"/>
              </a:rPr>
              <a:t>-роз’яснення щодо присвоєння/зміни</a:t>
            </a:r>
            <a:r>
              <a:rPr kumimoji="0" lang="uk-UA" b="0" i="0" u="none" strike="noStrike" kern="1200" cap="none" spc="0" normalizeH="0" noProof="0" dirty="0" smtClean="0">
                <a:ln>
                  <a:noFill/>
                </a:ln>
                <a:solidFill>
                  <a:schemeClr val="tx2"/>
                </a:solidFill>
                <a:effectLst/>
                <a:uLnTx/>
                <a:uFillTx/>
                <a:latin typeface="Calibri"/>
              </a:rPr>
              <a:t> поштової адреси  </a:t>
            </a:r>
            <a:r>
              <a:rPr lang="uk-UA" b="1" noProof="0" dirty="0" smtClean="0">
                <a:solidFill>
                  <a:schemeClr val="accent1"/>
                </a:solidFill>
              </a:rPr>
              <a:t>86</a:t>
            </a:r>
            <a:endParaRPr kumimoji="0" lang="uk-UA" b="0" i="0" u="none" strike="noStrike" kern="1200" cap="none" spc="0" normalizeH="0" baseline="0" noProof="0" dirty="0">
              <a:ln>
                <a:noFill/>
              </a:ln>
              <a:solidFill>
                <a:schemeClr val="tx2"/>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FFC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FFC000"/>
              </a:solidFill>
              <a:effectLst/>
              <a:uLnTx/>
              <a:uFillTx/>
              <a:latin typeface="Calibri"/>
              <a:ea typeface="+mn-ea"/>
              <a:cs typeface="+mn-cs"/>
            </a:endParaRPr>
          </a:p>
        </p:txBody>
      </p:sp>
      <p:sp>
        <p:nvSpPr>
          <p:cNvPr id="11" name="Прямокутник 10"/>
          <p:cNvSpPr/>
          <p:nvPr/>
        </p:nvSpPr>
        <p:spPr>
          <a:xfrm>
            <a:off x="2912407" y="2039641"/>
            <a:ext cx="3356023" cy="646331"/>
          </a:xfrm>
          <a:prstGeom prst="rect">
            <a:avLst/>
          </a:prstGeom>
        </p:spPr>
        <p:txBody>
          <a:bodyPr wrap="square">
            <a:spAutoFit/>
          </a:bodyPr>
          <a:lstStyle/>
          <a:p>
            <a:pPr lvl="0" algn="ctr">
              <a:defRPr/>
            </a:pPr>
            <a:r>
              <a:rPr lang="uk-UA" dirty="0" smtClean="0">
                <a:solidFill>
                  <a:schemeClr val="tx2"/>
                </a:solidFill>
              </a:rPr>
              <a:t>накази про присвоєння/зміну поштової адреси  </a:t>
            </a:r>
            <a:r>
              <a:rPr lang="uk-UA" b="1" dirty="0" smtClean="0">
                <a:solidFill>
                  <a:schemeClr val="accent1"/>
                </a:solidFill>
              </a:rPr>
              <a:t>579</a:t>
            </a:r>
            <a:endParaRPr lang="uk-UA" dirty="0">
              <a:solidFill>
                <a:schemeClr val="tx2"/>
              </a:solidFill>
            </a:endParaRPr>
          </a:p>
        </p:txBody>
      </p:sp>
      <p:sp>
        <p:nvSpPr>
          <p:cNvPr id="12" name="Прямокутник 11"/>
          <p:cNvSpPr/>
          <p:nvPr/>
        </p:nvSpPr>
        <p:spPr>
          <a:xfrm>
            <a:off x="10026801" y="5069140"/>
            <a:ext cx="2602952" cy="400110"/>
          </a:xfrm>
          <a:prstGeom prst="rect">
            <a:avLst/>
          </a:prstGeom>
        </p:spPr>
        <p:txBody>
          <a:bodyPr wrap="square">
            <a:spAutoFit/>
          </a:bodyPr>
          <a:lstStyle/>
          <a:p>
            <a:pPr lvl="0" algn="ctr">
              <a:defRPr/>
            </a:pPr>
            <a:endParaRPr lang="uk-UA" sz="2000" dirty="0">
              <a:solidFill>
                <a:schemeClr val="tx2"/>
              </a:solidFill>
            </a:endParaRPr>
          </a:p>
        </p:txBody>
      </p:sp>
    </p:spTree>
    <p:extLst>
      <p:ext uri="{BB962C8B-B14F-4D97-AF65-F5344CB8AC3E}">
        <p14:creationId xmlns:p14="http://schemas.microsoft.com/office/powerpoint/2010/main" val="994537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rotWithShape="1">
          <a:blip r:embed="rId2" cstate="print">
            <a:extLst>
              <a:ext uri="{28A0092B-C50C-407E-A947-70E740481C1C}">
                <a14:useLocalDpi xmlns:a14="http://schemas.microsoft.com/office/drawing/2010/main" val="0"/>
              </a:ext>
            </a:extLst>
          </a:blip>
          <a:srcRect r="764"/>
          <a:stretch/>
        </p:blipFill>
        <p:spPr>
          <a:xfrm>
            <a:off x="31491" y="-3670"/>
            <a:ext cx="12211042" cy="686167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6047" y="3060031"/>
            <a:ext cx="1805208" cy="1562898"/>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1342" y="-2904"/>
            <a:ext cx="1805208" cy="1562898"/>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8290" y="1530182"/>
            <a:ext cx="1805208" cy="1562898"/>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1352" y="743038"/>
            <a:ext cx="1805208" cy="1565321"/>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6095" y="3795689"/>
            <a:ext cx="1805208" cy="1565321"/>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6748" y="5321252"/>
            <a:ext cx="1802413" cy="1562898"/>
          </a:xfrm>
          <a:prstGeom prst="rect">
            <a:avLst/>
          </a:prstGeom>
        </p:spPr>
      </p:pic>
      <p:sp>
        <p:nvSpPr>
          <p:cNvPr id="21" name="Прямоугольник 20"/>
          <p:cNvSpPr/>
          <p:nvPr/>
        </p:nvSpPr>
        <p:spPr>
          <a:xfrm flipV="1">
            <a:off x="7355882" y="2275715"/>
            <a:ext cx="4646049"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Прямоугольник 23"/>
          <p:cNvSpPr/>
          <p:nvPr/>
        </p:nvSpPr>
        <p:spPr>
          <a:xfrm flipV="1">
            <a:off x="275388" y="2306894"/>
            <a:ext cx="3965145"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Прямоугольник 26"/>
          <p:cNvSpPr/>
          <p:nvPr/>
        </p:nvSpPr>
        <p:spPr>
          <a:xfrm flipV="1">
            <a:off x="7355883" y="5153805"/>
            <a:ext cx="4646049"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Прямоугольник 30"/>
          <p:cNvSpPr/>
          <p:nvPr/>
        </p:nvSpPr>
        <p:spPr>
          <a:xfrm flipV="1">
            <a:off x="419879" y="4528032"/>
            <a:ext cx="3965145"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TextBox 36"/>
          <p:cNvSpPr txBox="1"/>
          <p:nvPr/>
        </p:nvSpPr>
        <p:spPr>
          <a:xfrm>
            <a:off x="6277003" y="3291629"/>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3600" b="1" i="0" u="none" strike="noStrike" kern="1200" cap="none" spc="0" normalizeH="0" baseline="0" noProof="0" dirty="0" smtClean="0">
                <a:ln>
                  <a:noFill/>
                </a:ln>
                <a:solidFill>
                  <a:prstClr val="white"/>
                </a:solidFill>
                <a:effectLst/>
                <a:uLnTx/>
                <a:uFillTx/>
                <a:latin typeface="Calibri"/>
                <a:ea typeface="+mn-ea"/>
                <a:cs typeface="+mn-cs"/>
              </a:rPr>
              <a:t>4</a:t>
            </a:r>
            <a:endParaRPr kumimoji="0" lang="uk-UA"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10510" y="961140"/>
            <a:ext cx="70800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smtClean="0">
                <a:ln>
                  <a:noFill/>
                </a:ln>
                <a:solidFill>
                  <a:srgbClr val="44546A"/>
                </a:solidFill>
                <a:effectLst/>
                <a:uLnTx/>
                <a:uFillTx/>
                <a:latin typeface="Calibri"/>
                <a:ea typeface="+mn-ea"/>
                <a:cs typeface="+mn-cs"/>
              </a:rPr>
              <a:t>   Кількість вилучених  реєстраційних справ</a:t>
            </a:r>
            <a:endParaRPr kumimoji="0" lang="uk-UA" sz="1800" b="1" i="0" u="none" strike="noStrike" kern="1200" cap="none" spc="0" normalizeH="0" baseline="0" noProof="0" dirty="0">
              <a:ln>
                <a:noFill/>
              </a:ln>
              <a:solidFill>
                <a:srgbClr val="44546A"/>
              </a:solidFill>
              <a:effectLst/>
              <a:uLnTx/>
              <a:uFillTx/>
              <a:latin typeface="Calibri"/>
              <a:ea typeface="+mn-ea"/>
              <a:cs typeface="+mn-cs"/>
            </a:endParaRPr>
          </a:p>
        </p:txBody>
      </p:sp>
      <p:pic>
        <p:nvPicPr>
          <p:cNvPr id="28" name="Рисунок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82557" y="4602197"/>
            <a:ext cx="1802413" cy="1562898"/>
          </a:xfrm>
          <a:prstGeom prst="rect">
            <a:avLst/>
          </a:prstGeom>
        </p:spPr>
      </p:pic>
      <p:sp>
        <p:nvSpPr>
          <p:cNvPr id="4" name="TextBox 3"/>
          <p:cNvSpPr txBox="1"/>
          <p:nvPr/>
        </p:nvSpPr>
        <p:spPr>
          <a:xfrm>
            <a:off x="1722022" y="1392533"/>
            <a:ext cx="30305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2000" noProof="0" dirty="0" smtClean="0">
                <a:solidFill>
                  <a:srgbClr val="5B9BD5"/>
                </a:solidFill>
                <a:latin typeface="Calibri"/>
              </a:rPr>
              <a:t>270</a:t>
            </a:r>
            <a:endParaRPr kumimoji="0" lang="uk-UA" sz="2000" b="0" i="0" u="none" strike="noStrike" kern="1200" cap="none" spc="0" normalizeH="0" baseline="0" noProof="0" dirty="0">
              <a:ln>
                <a:noFill/>
              </a:ln>
              <a:solidFill>
                <a:srgbClr val="5B9BD5"/>
              </a:solidFill>
              <a:effectLst/>
              <a:uLnTx/>
              <a:uFillTx/>
              <a:latin typeface="Calibri"/>
            </a:endParaRPr>
          </a:p>
        </p:txBody>
      </p:sp>
      <p:sp>
        <p:nvSpPr>
          <p:cNvPr id="15" name="TextBox 14"/>
          <p:cNvSpPr txBox="1"/>
          <p:nvPr/>
        </p:nvSpPr>
        <p:spPr>
          <a:xfrm>
            <a:off x="7175862" y="351604"/>
            <a:ext cx="4728755" cy="923330"/>
          </a:xfrm>
          <a:prstGeom prst="rect">
            <a:avLst/>
          </a:prstGeom>
          <a:noFill/>
        </p:spPr>
        <p:txBody>
          <a:bodyPr wrap="square" rtlCol="0">
            <a:spAutoFit/>
          </a:bodyPr>
          <a:lstStyle/>
          <a:p>
            <a:pPr lvl="0">
              <a:defRPr/>
            </a:pPr>
            <a:r>
              <a:rPr kumimoji="0" lang="uk-UA" sz="1800" b="1" i="0" u="none" strike="noStrike" kern="1200" cap="none" spc="0" normalizeH="0" baseline="0" noProof="0" dirty="0" smtClean="0">
                <a:ln>
                  <a:noFill/>
                </a:ln>
                <a:solidFill>
                  <a:srgbClr val="44546A"/>
                </a:solidFill>
                <a:effectLst/>
                <a:uLnTx/>
                <a:uFillTx/>
                <a:latin typeface="Calibri"/>
                <a:ea typeface="+mn-ea"/>
                <a:cs typeface="+mn-cs"/>
              </a:rPr>
              <a:t>Кількість реєстраційних справ</a:t>
            </a:r>
            <a:r>
              <a:rPr lang="uk-UA" b="1" dirty="0">
                <a:solidFill>
                  <a:schemeClr val="tx2"/>
                </a:solidFill>
              </a:rPr>
              <a:t> фізичних осіб-підприємців</a:t>
            </a:r>
            <a:r>
              <a:rPr lang="uk-UA" b="1" dirty="0">
                <a:solidFill>
                  <a:srgbClr val="44546A"/>
                </a:solidFill>
              </a:rPr>
              <a:t> та юридичних осіб</a:t>
            </a:r>
            <a:r>
              <a:rPr kumimoji="0" lang="uk-UA" sz="1800" b="1" i="0" u="none" strike="noStrike" kern="1200" cap="none" spc="0" normalizeH="0" baseline="0" noProof="0" dirty="0" smtClean="0">
                <a:ln>
                  <a:noFill/>
                </a:ln>
                <a:solidFill>
                  <a:srgbClr val="44546A"/>
                </a:solidFill>
                <a:effectLst/>
                <a:uLnTx/>
                <a:uFillTx/>
                <a:latin typeface="Calibri"/>
                <a:ea typeface="+mn-ea"/>
                <a:cs typeface="+mn-cs"/>
              </a:rPr>
              <a:t>, що надійшли на зберігання в управління</a:t>
            </a:r>
            <a:endParaRPr kumimoji="0" lang="uk-UA" sz="1800" b="1" i="0" u="none" strike="noStrike" kern="1200" cap="none" spc="0" normalizeH="0" baseline="0" noProof="0" dirty="0">
              <a:ln>
                <a:noFill/>
              </a:ln>
              <a:solidFill>
                <a:srgbClr val="44546A"/>
              </a:solidFill>
              <a:effectLst/>
              <a:uLnTx/>
              <a:uFillTx/>
              <a:latin typeface="Calibri"/>
              <a:ea typeface="+mn-ea"/>
              <a:cs typeface="+mn-cs"/>
            </a:endParaRPr>
          </a:p>
        </p:txBody>
      </p:sp>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5351" y="2250696"/>
            <a:ext cx="1805208" cy="1562898"/>
          </a:xfrm>
          <a:prstGeom prst="rect">
            <a:avLst/>
          </a:prstGeom>
        </p:spPr>
      </p:pic>
      <p:sp>
        <p:nvSpPr>
          <p:cNvPr id="18" name="TextBox 17"/>
          <p:cNvSpPr txBox="1"/>
          <p:nvPr/>
        </p:nvSpPr>
        <p:spPr>
          <a:xfrm>
            <a:off x="8706570" y="1365507"/>
            <a:ext cx="29173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2000" noProof="0" dirty="0" smtClean="0">
                <a:solidFill>
                  <a:srgbClr val="5B9BD5"/>
                </a:solidFill>
                <a:latin typeface="Calibri"/>
              </a:rPr>
              <a:t>7247</a:t>
            </a:r>
            <a:endParaRPr kumimoji="0" lang="uk-UA" sz="2000" b="0" i="0" u="none" strike="noStrike" kern="1200" cap="none" spc="0" normalizeH="0" baseline="0" noProof="0" dirty="0">
              <a:ln>
                <a:noFill/>
              </a:ln>
              <a:solidFill>
                <a:srgbClr val="5B9BD5"/>
              </a:solidFill>
              <a:effectLst/>
              <a:uLnTx/>
              <a:uFillTx/>
              <a:latin typeface="Calibri"/>
            </a:endParaRPr>
          </a:p>
        </p:txBody>
      </p:sp>
      <p:sp>
        <p:nvSpPr>
          <p:cNvPr id="23" name="Прямокутник 22"/>
          <p:cNvSpPr/>
          <p:nvPr/>
        </p:nvSpPr>
        <p:spPr>
          <a:xfrm>
            <a:off x="7522387" y="2784482"/>
            <a:ext cx="4382230" cy="2031325"/>
          </a:xfrm>
          <a:prstGeom prst="rect">
            <a:avLst/>
          </a:prstGeom>
        </p:spPr>
        <p:txBody>
          <a:bodyPr wrap="square">
            <a:spAutoFit/>
          </a:bodyPr>
          <a:lstStyle/>
          <a:p>
            <a:pPr>
              <a:defRPr/>
            </a:pPr>
            <a:r>
              <a:rPr lang="uk-UA" b="1" dirty="0">
                <a:solidFill>
                  <a:srgbClr val="44546A"/>
                </a:solidFill>
              </a:rPr>
              <a:t>Кількість оскаржень рішень та дій державного реєстратора до Міністерства юстиції України та його територіальних органів </a:t>
            </a:r>
            <a:r>
              <a:rPr lang="uk-UA" dirty="0" smtClean="0">
                <a:solidFill>
                  <a:schemeClr val="accent1"/>
                </a:solidFill>
              </a:rPr>
              <a:t>32, з </a:t>
            </a:r>
            <a:r>
              <a:rPr lang="uk-UA" dirty="0">
                <a:solidFill>
                  <a:schemeClr val="accent1"/>
                </a:solidFill>
              </a:rPr>
              <a:t>них 2</a:t>
            </a:r>
            <a:r>
              <a:rPr lang="uk-UA" dirty="0" smtClean="0">
                <a:solidFill>
                  <a:schemeClr val="accent1"/>
                </a:solidFill>
              </a:rPr>
              <a:t>2 - </a:t>
            </a:r>
            <a:r>
              <a:rPr lang="uk-UA" dirty="0">
                <a:solidFill>
                  <a:schemeClr val="accent1"/>
                </a:solidFill>
              </a:rPr>
              <a:t>відмовлено у </a:t>
            </a:r>
            <a:r>
              <a:rPr lang="uk-UA" dirty="0" smtClean="0">
                <a:solidFill>
                  <a:schemeClr val="accent1"/>
                </a:solidFill>
              </a:rPr>
              <a:t>задоволенні, 3 - задоволено частково, 4 – задоволено, 3 – залишено без розгляду</a:t>
            </a:r>
            <a:endParaRPr lang="uk-UA" dirty="0">
              <a:solidFill>
                <a:schemeClr val="accent1"/>
              </a:solidFill>
            </a:endParaRPr>
          </a:p>
          <a:p>
            <a:pPr lvl="0">
              <a:defRPr/>
            </a:pPr>
            <a:endParaRPr lang="uk-UA" b="1" dirty="0">
              <a:solidFill>
                <a:srgbClr val="44546A"/>
              </a:solidFill>
            </a:endParaRPr>
          </a:p>
        </p:txBody>
      </p:sp>
      <p:sp>
        <p:nvSpPr>
          <p:cNvPr id="3" name="Прямокутник 2"/>
          <p:cNvSpPr/>
          <p:nvPr/>
        </p:nvSpPr>
        <p:spPr>
          <a:xfrm>
            <a:off x="178327" y="2634759"/>
            <a:ext cx="4448247" cy="1938992"/>
          </a:xfrm>
          <a:prstGeom prst="rect">
            <a:avLst/>
          </a:prstGeom>
        </p:spPr>
        <p:txBody>
          <a:bodyPr wrap="square">
            <a:spAutoFit/>
          </a:bodyPr>
          <a:lstStyle/>
          <a:p>
            <a:pPr>
              <a:defRPr/>
            </a:pPr>
            <a:r>
              <a:rPr lang="uk-UA" b="1" dirty="0">
                <a:solidFill>
                  <a:srgbClr val="44546A"/>
                </a:solidFill>
              </a:rPr>
              <a:t>Кількість </a:t>
            </a:r>
            <a:r>
              <a:rPr lang="uk-UA" b="1" dirty="0" smtClean="0">
                <a:solidFill>
                  <a:srgbClr val="44546A"/>
                </a:solidFill>
              </a:rPr>
              <a:t>сформованих та надісланих до суб’єктів державної реєстрації реєстраційних справ </a:t>
            </a:r>
            <a:r>
              <a:rPr lang="uk-UA" b="1" dirty="0">
                <a:solidFill>
                  <a:schemeClr val="tx2"/>
                </a:solidFill>
              </a:rPr>
              <a:t>фізичних осіб-підприємців</a:t>
            </a:r>
            <a:r>
              <a:rPr lang="uk-UA" b="1" dirty="0">
                <a:solidFill>
                  <a:srgbClr val="44546A"/>
                </a:solidFill>
              </a:rPr>
              <a:t> та юридичних осіб</a:t>
            </a:r>
            <a:endParaRPr lang="uk-UA" b="1" dirty="0" smtClean="0">
              <a:solidFill>
                <a:srgbClr val="44546A"/>
              </a:solidFill>
            </a:endParaRPr>
          </a:p>
          <a:p>
            <a:pPr>
              <a:defRPr/>
            </a:pPr>
            <a:r>
              <a:rPr lang="uk-UA" sz="2400" b="1" dirty="0" smtClean="0">
                <a:solidFill>
                  <a:schemeClr val="accent1"/>
                </a:solidFill>
              </a:rPr>
              <a:t>                           </a:t>
            </a:r>
          </a:p>
          <a:p>
            <a:pPr>
              <a:defRPr/>
            </a:pPr>
            <a:r>
              <a:rPr lang="uk-UA" sz="2400" b="1" dirty="0">
                <a:solidFill>
                  <a:schemeClr val="accent1"/>
                </a:solidFill>
              </a:rPr>
              <a:t> </a:t>
            </a:r>
            <a:r>
              <a:rPr lang="uk-UA" sz="2400" b="1" dirty="0" smtClean="0">
                <a:solidFill>
                  <a:schemeClr val="accent1"/>
                </a:solidFill>
              </a:rPr>
              <a:t>                    </a:t>
            </a:r>
            <a:r>
              <a:rPr lang="uk-UA" sz="2000" dirty="0" smtClean="0">
                <a:solidFill>
                  <a:schemeClr val="accent1"/>
                </a:solidFill>
              </a:rPr>
              <a:t>2013</a:t>
            </a:r>
            <a:endParaRPr lang="uk-UA" sz="2000" dirty="0">
              <a:solidFill>
                <a:schemeClr val="accent1"/>
              </a:solidFill>
            </a:endParaRPr>
          </a:p>
        </p:txBody>
      </p:sp>
    </p:spTree>
    <p:extLst>
      <p:ext uri="{BB962C8B-B14F-4D97-AF65-F5344CB8AC3E}">
        <p14:creationId xmlns:p14="http://schemas.microsoft.com/office/powerpoint/2010/main" val="1609223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0" y="0"/>
            <a:ext cx="12188916" cy="6858000"/>
          </a:xfrm>
          <a:prstGeom prst="rect">
            <a:avLst/>
          </a:prstGeom>
        </p:spPr>
      </p:pic>
      <p:sp>
        <p:nvSpPr>
          <p:cNvPr id="2" name="TextBox 1"/>
          <p:cNvSpPr txBox="1"/>
          <p:nvPr/>
        </p:nvSpPr>
        <p:spPr>
          <a:xfrm>
            <a:off x="1693399" y="568145"/>
            <a:ext cx="100932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smtClean="0">
                <a:ln>
                  <a:noFill/>
                </a:ln>
                <a:solidFill>
                  <a:srgbClr val="44546A"/>
                </a:solidFill>
                <a:effectLst/>
                <a:uLnTx/>
                <a:uFillTx/>
                <a:latin typeface="Calibri"/>
                <a:ea typeface="+mn-ea"/>
                <a:cs typeface="+mn-cs"/>
              </a:rPr>
              <a:t>Надходження до міського бюджету від вчинення реєстраційних дій </a:t>
            </a:r>
            <a:endParaRPr kumimoji="0" lang="uk-UA" sz="2400" b="1" i="0" u="none" strike="noStrike" kern="1200" cap="none" spc="0" normalizeH="0" baseline="0" noProof="0" dirty="0">
              <a:ln>
                <a:noFill/>
              </a:ln>
              <a:solidFill>
                <a:srgbClr val="44546A"/>
              </a:solidFill>
              <a:effectLst/>
              <a:uLnTx/>
              <a:uFillTx/>
              <a:latin typeface="Calibri"/>
              <a:ea typeface="+mn-ea"/>
              <a:cs typeface="+mn-cs"/>
            </a:endParaRPr>
          </a:p>
        </p:txBody>
      </p:sp>
      <p:sp>
        <p:nvSpPr>
          <p:cNvPr id="13" name="Овал 12"/>
          <p:cNvSpPr/>
          <p:nvPr/>
        </p:nvSpPr>
        <p:spPr>
          <a:xfrm>
            <a:off x="1693399" y="1672953"/>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b="0" i="0" u="none" strike="noStrike" kern="1200" cap="none" spc="0" normalizeH="0" baseline="0" noProof="0" dirty="0" smtClean="0">
                <a:ln>
                  <a:noFill/>
                </a:ln>
                <a:solidFill>
                  <a:prstClr val="white"/>
                </a:solidFill>
                <a:effectLst/>
                <a:uLnTx/>
                <a:uFillTx/>
                <a:latin typeface="Calibri"/>
                <a:ea typeface="+mn-ea"/>
                <a:cs typeface="+mn-cs"/>
              </a:rPr>
              <a:t>2024</a:t>
            </a:r>
            <a:endParaRPr kumimoji="0" lang="uk-UA"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1" name="Прямая со стрелкой 10"/>
          <p:cNvCxnSpPr/>
          <p:nvPr/>
        </p:nvCxnSpPr>
        <p:spPr>
          <a:xfrm flipV="1">
            <a:off x="2814589" y="2152460"/>
            <a:ext cx="1497874" cy="21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312463" y="1736961"/>
            <a:ext cx="4380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4800" b="1" i="0" u="none" strike="noStrike" kern="1200" cap="none" spc="0" normalizeH="0" baseline="0" noProof="0" dirty="0">
                <a:ln>
                  <a:noFill/>
                </a:ln>
                <a:solidFill>
                  <a:srgbClr val="5B9BD5"/>
                </a:solidFill>
                <a:effectLst/>
                <a:uLnTx/>
                <a:uFillTx/>
                <a:latin typeface="Calibri"/>
              </a:rPr>
              <a:t>5</a:t>
            </a:r>
            <a:r>
              <a:rPr kumimoji="0" lang="uk-UA" sz="4800" b="1" i="0" u="none" strike="noStrike" kern="1200" cap="none" spc="0" normalizeH="0" baseline="0" noProof="0" dirty="0" smtClean="0">
                <a:ln>
                  <a:noFill/>
                </a:ln>
                <a:solidFill>
                  <a:srgbClr val="5B9BD5"/>
                </a:solidFill>
                <a:effectLst/>
                <a:uLnTx/>
                <a:uFillTx/>
                <a:latin typeface="Calibri"/>
              </a:rPr>
              <a:t> </a:t>
            </a:r>
            <a:r>
              <a:rPr lang="uk-UA" sz="4800" b="1" noProof="0" dirty="0" smtClean="0">
                <a:solidFill>
                  <a:srgbClr val="5B9BD5"/>
                </a:solidFill>
                <a:latin typeface="Calibri"/>
              </a:rPr>
              <a:t>633</a:t>
            </a:r>
            <a:r>
              <a:rPr kumimoji="0" lang="uk-UA" sz="4800" b="1" i="0" u="none" strike="noStrike" kern="1200" cap="none" spc="0" normalizeH="0" baseline="0" noProof="0" dirty="0" smtClean="0">
                <a:ln>
                  <a:noFill/>
                </a:ln>
                <a:solidFill>
                  <a:srgbClr val="5B9BD5"/>
                </a:solidFill>
                <a:effectLst/>
                <a:uLnTx/>
                <a:uFillTx/>
                <a:latin typeface="Calibri"/>
              </a:rPr>
              <a:t> 600</a:t>
            </a:r>
            <a:r>
              <a:rPr kumimoji="0" lang="uk-UA" sz="4800" b="0" i="0" u="none" strike="noStrike" kern="1200" cap="none" spc="0" normalizeH="0" baseline="0" noProof="0" dirty="0" smtClean="0">
                <a:ln>
                  <a:noFill/>
                </a:ln>
                <a:solidFill>
                  <a:srgbClr val="5B9BD5"/>
                </a:solidFill>
                <a:effectLst/>
                <a:uLnTx/>
                <a:uFillTx/>
                <a:latin typeface="Calibri"/>
              </a:rPr>
              <a:t>грн.:</a:t>
            </a:r>
            <a:endParaRPr kumimoji="0" lang="uk-UA" sz="4800" b="0" i="0" u="none" strike="noStrike" kern="1200" cap="none" spc="0" normalizeH="0" baseline="0" noProof="0" dirty="0">
              <a:ln>
                <a:noFill/>
              </a:ln>
              <a:solidFill>
                <a:srgbClr val="5B9BD5"/>
              </a:solidFill>
              <a:effectLst/>
              <a:uLnTx/>
              <a:uFillTx/>
              <a:latin typeface="Calibri"/>
            </a:endParaRPr>
          </a:p>
        </p:txBody>
      </p:sp>
      <p:pic>
        <p:nvPicPr>
          <p:cNvPr id="16" name="Picture 2" descr="Доходи місцевого бюджету | Великосеверинівська сільська рада"/>
          <p:cNvPicPr>
            <a:picLocks noChangeAspect="1" noChangeArrowheads="1"/>
          </p:cNvPicPr>
          <p:nvPr/>
        </p:nvPicPr>
        <p:blipFill>
          <a:blip r:embed="rId3" cstate="print"/>
          <a:srcRect/>
          <a:stretch>
            <a:fillRect/>
          </a:stretch>
        </p:blipFill>
        <p:spPr bwMode="auto">
          <a:xfrm>
            <a:off x="7116801" y="2946416"/>
            <a:ext cx="5075199" cy="2677686"/>
          </a:xfrm>
          <a:prstGeom prst="rect">
            <a:avLst/>
          </a:prstGeom>
          <a:ln>
            <a:noFill/>
          </a:ln>
          <a:effectLst>
            <a:softEdge rad="112500"/>
          </a:effectLst>
        </p:spPr>
      </p:pic>
      <p:sp>
        <p:nvSpPr>
          <p:cNvPr id="8" name="TextBox 7"/>
          <p:cNvSpPr txBox="1"/>
          <p:nvPr/>
        </p:nvSpPr>
        <p:spPr>
          <a:xfrm>
            <a:off x="1454331" y="2786743"/>
            <a:ext cx="5930538" cy="2314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uk-UA" dirty="0" smtClean="0">
                <a:solidFill>
                  <a:schemeClr val="tx2"/>
                </a:solidFill>
              </a:rPr>
              <a:t>за проведення державної реєстрації юридичних осіб та фізичних осіб-підприємців </a:t>
            </a:r>
            <a:r>
              <a:rPr lang="uk-UA" dirty="0">
                <a:solidFill>
                  <a:schemeClr val="accent1"/>
                </a:solidFill>
              </a:rPr>
              <a:t>2</a:t>
            </a:r>
            <a:r>
              <a:rPr lang="uk-UA" dirty="0" smtClean="0">
                <a:solidFill>
                  <a:schemeClr val="accent1"/>
                </a:solidFill>
              </a:rPr>
              <a:t> 754 </a:t>
            </a:r>
            <a:r>
              <a:rPr lang="uk-UA" dirty="0">
                <a:solidFill>
                  <a:schemeClr val="accent1"/>
                </a:solidFill>
              </a:rPr>
              <a:t>1</a:t>
            </a:r>
            <a:r>
              <a:rPr lang="uk-UA" dirty="0" smtClean="0">
                <a:solidFill>
                  <a:schemeClr val="accent1"/>
                </a:solidFill>
              </a:rPr>
              <a:t>00грн.</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uk-UA" b="0" i="0" u="none" strike="noStrike" kern="1200" cap="none" spc="0" normalizeH="0" baseline="0" noProof="0" dirty="0" smtClean="0">
                <a:ln>
                  <a:noFill/>
                </a:ln>
                <a:solidFill>
                  <a:schemeClr val="tx2"/>
                </a:solidFill>
                <a:effectLst/>
                <a:uLnTx/>
                <a:uFillTx/>
              </a:rPr>
              <a:t>за</a:t>
            </a:r>
            <a:r>
              <a:rPr kumimoji="0" lang="uk-UA" b="0" i="0" u="none" strike="noStrike" kern="1200" cap="none" spc="0" normalizeH="0" noProof="0" dirty="0" smtClean="0">
                <a:ln>
                  <a:noFill/>
                </a:ln>
                <a:solidFill>
                  <a:schemeClr val="tx2"/>
                </a:solidFill>
                <a:effectLst/>
                <a:uLnTx/>
                <a:uFillTx/>
              </a:rPr>
              <a:t> проведення державної реєстрації речових прав на нерухоме майно та їх обтяжень </a:t>
            </a:r>
            <a:r>
              <a:rPr kumimoji="0" lang="uk-UA" b="0" i="0" u="none" strike="noStrike" kern="1200" cap="none" spc="0" normalizeH="0" noProof="0" dirty="0" smtClean="0">
                <a:ln>
                  <a:noFill/>
                </a:ln>
                <a:solidFill>
                  <a:schemeClr val="accent1"/>
                </a:solidFill>
                <a:effectLst/>
                <a:uLnTx/>
                <a:uFillTx/>
              </a:rPr>
              <a:t>2 </a:t>
            </a:r>
            <a:r>
              <a:rPr lang="uk-UA" dirty="0" smtClean="0">
                <a:solidFill>
                  <a:schemeClr val="accent1"/>
                </a:solidFill>
              </a:rPr>
              <a:t>495</a:t>
            </a:r>
            <a:r>
              <a:rPr kumimoji="0" lang="uk-UA" b="0" i="0" u="none" strike="noStrike" kern="1200" cap="none" spc="0" normalizeH="0" noProof="0" dirty="0" smtClean="0">
                <a:ln>
                  <a:noFill/>
                </a:ln>
                <a:solidFill>
                  <a:schemeClr val="accent1"/>
                </a:solidFill>
                <a:effectLst/>
                <a:uLnTx/>
                <a:uFillTx/>
              </a:rPr>
              <a:t> </a:t>
            </a:r>
            <a:r>
              <a:rPr lang="uk-UA" dirty="0">
                <a:solidFill>
                  <a:schemeClr val="accent1"/>
                </a:solidFill>
              </a:rPr>
              <a:t>7</a:t>
            </a:r>
            <a:r>
              <a:rPr kumimoji="0" lang="uk-UA" b="0" i="0" u="none" strike="noStrike" kern="1200" cap="none" spc="0" normalizeH="0" noProof="0" dirty="0" smtClean="0">
                <a:ln>
                  <a:noFill/>
                </a:ln>
                <a:solidFill>
                  <a:schemeClr val="accent1"/>
                </a:solidFill>
                <a:effectLst/>
                <a:uLnTx/>
                <a:uFillTx/>
              </a:rPr>
              <a:t>00грн.</a:t>
            </a:r>
          </a:p>
          <a:p>
            <a:pPr marL="285750" lvl="0" indent="-285750">
              <a:buFont typeface="Wingdings" panose="05000000000000000000" pitchFamily="2" charset="2"/>
              <a:buChar char="Ø"/>
              <a:defRPr/>
            </a:pPr>
            <a:r>
              <a:rPr lang="uk-UA" baseline="0" dirty="0" smtClean="0">
                <a:solidFill>
                  <a:schemeClr val="tx2"/>
                </a:solidFill>
              </a:rPr>
              <a:t>плата</a:t>
            </a:r>
            <a:r>
              <a:rPr lang="uk-UA" dirty="0" smtClean="0">
                <a:solidFill>
                  <a:schemeClr val="tx2"/>
                </a:solidFill>
              </a:rPr>
              <a:t> за скорочення термінів надання послуг у сфері державної реєстрації </a:t>
            </a:r>
            <a:r>
              <a:rPr lang="uk-UA" dirty="0">
                <a:solidFill>
                  <a:schemeClr val="tx2"/>
                </a:solidFill>
              </a:rPr>
              <a:t>речових прав на нерухоме майно та їх обтяжень </a:t>
            </a:r>
            <a:r>
              <a:rPr lang="uk-UA" dirty="0" smtClean="0">
                <a:solidFill>
                  <a:schemeClr val="tx2"/>
                </a:solidFill>
              </a:rPr>
              <a:t>і державної </a:t>
            </a:r>
            <a:r>
              <a:rPr lang="uk-UA" dirty="0">
                <a:solidFill>
                  <a:schemeClr val="tx2"/>
                </a:solidFill>
              </a:rPr>
              <a:t>реєстрації юридичних осіб та фізичних осіб-підприємців </a:t>
            </a:r>
            <a:r>
              <a:rPr lang="uk-UA" dirty="0" smtClean="0">
                <a:solidFill>
                  <a:schemeClr val="accent1"/>
                </a:solidFill>
              </a:rPr>
              <a:t>383 800грн.</a:t>
            </a:r>
            <a:endParaRPr kumimoji="0" lang="uk-UA" b="0" i="0" u="none" strike="noStrike" kern="1200" cap="none" spc="0" normalizeH="0" baseline="0" noProof="0" dirty="0">
              <a:ln>
                <a:noFill/>
              </a:ln>
              <a:solidFill>
                <a:schemeClr val="accent1"/>
              </a:solidFill>
              <a:effectLst/>
              <a:uLnTx/>
              <a:uFillTx/>
            </a:endParaRPr>
          </a:p>
        </p:txBody>
      </p:sp>
    </p:spTree>
    <p:extLst>
      <p:ext uri="{BB962C8B-B14F-4D97-AF65-F5344CB8AC3E}">
        <p14:creationId xmlns:p14="http://schemas.microsoft.com/office/powerpoint/2010/main" val="1780775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9"/>
            <a:ext cx="12192000" cy="6858217"/>
          </a:xfrm>
          <a:prstGeom prst="rect">
            <a:avLst/>
          </a:prstGeom>
        </p:spPr>
      </p:pic>
      <p:sp>
        <p:nvSpPr>
          <p:cNvPr id="5" name="TextBox 4"/>
          <p:cNvSpPr txBox="1"/>
          <p:nvPr/>
        </p:nvSpPr>
        <p:spPr>
          <a:xfrm>
            <a:off x="4968918" y="838850"/>
            <a:ext cx="6904756" cy="646331"/>
          </a:xfrm>
          <a:prstGeom prst="rect">
            <a:avLst/>
          </a:prstGeom>
          <a:noFill/>
        </p:spPr>
        <p:txBody>
          <a:bodyPr wrap="square" rtlCol="0">
            <a:spAutoFit/>
          </a:bodyPr>
          <a:lstStyle/>
          <a:p>
            <a:r>
              <a:rPr lang="uk-UA" sz="3600" b="1" dirty="0" smtClean="0">
                <a:solidFill>
                  <a:schemeClr val="tx2"/>
                </a:solidFill>
              </a:rPr>
              <a:t>Робота з нормативними актами</a:t>
            </a:r>
            <a:endParaRPr lang="uk-UA" sz="3600" b="1" dirty="0">
              <a:solidFill>
                <a:schemeClr val="tx2"/>
              </a:solidFill>
            </a:endParaRPr>
          </a:p>
        </p:txBody>
      </p:sp>
      <p:sp>
        <p:nvSpPr>
          <p:cNvPr id="6" name="TextBox 5"/>
          <p:cNvSpPr txBox="1"/>
          <p:nvPr/>
        </p:nvSpPr>
        <p:spPr>
          <a:xfrm>
            <a:off x="4481238" y="2139366"/>
            <a:ext cx="7738465" cy="353943"/>
          </a:xfrm>
          <a:prstGeom prst="rect">
            <a:avLst/>
          </a:prstGeom>
          <a:noFill/>
        </p:spPr>
        <p:txBody>
          <a:bodyPr wrap="none" rtlCol="0">
            <a:spAutoFit/>
          </a:bodyPr>
          <a:lstStyle/>
          <a:p>
            <a:r>
              <a:rPr lang="ru-RU" sz="1700" dirty="0">
                <a:cs typeface="Times New Roman" panose="02020603050405020304" pitchFamily="18" charset="0"/>
              </a:rPr>
              <a:t>Проведено </a:t>
            </a:r>
            <a:r>
              <a:rPr lang="ru-RU" sz="1700" dirty="0" err="1">
                <a:cs typeface="Times New Roman" panose="02020603050405020304" pitchFamily="18" charset="0"/>
              </a:rPr>
              <a:t>правову</a:t>
            </a:r>
            <a:r>
              <a:rPr lang="ru-RU" sz="1700" dirty="0">
                <a:cs typeface="Times New Roman" panose="02020603050405020304" pitchFamily="18" charset="0"/>
              </a:rPr>
              <a:t> </a:t>
            </a:r>
            <a:r>
              <a:rPr lang="ru-RU" sz="1700" dirty="0" err="1">
                <a:cs typeface="Times New Roman" panose="02020603050405020304" pitchFamily="18" charset="0"/>
              </a:rPr>
              <a:t>експертизу</a:t>
            </a:r>
            <a:r>
              <a:rPr lang="ru-RU" sz="1700" dirty="0">
                <a:cs typeface="Times New Roman" panose="02020603050405020304" pitchFamily="18" charset="0"/>
              </a:rPr>
              <a:t> на </a:t>
            </a:r>
            <a:r>
              <a:rPr lang="ru-RU" sz="1700" dirty="0" err="1">
                <a:cs typeface="Times New Roman" panose="02020603050405020304" pitchFamily="18" charset="0"/>
              </a:rPr>
              <a:t>відповідність</a:t>
            </a:r>
            <a:r>
              <a:rPr lang="ru-RU" sz="1700" dirty="0">
                <a:cs typeface="Times New Roman" panose="02020603050405020304" pitchFamily="18" charset="0"/>
              </a:rPr>
              <a:t> чинному </a:t>
            </a:r>
            <a:r>
              <a:rPr lang="ru-RU" sz="1700" dirty="0" err="1">
                <a:cs typeface="Times New Roman" panose="02020603050405020304" pitchFamily="18" charset="0"/>
              </a:rPr>
              <a:t>законодавству</a:t>
            </a:r>
            <a:r>
              <a:rPr lang="ru-RU" sz="1700" dirty="0">
                <a:cs typeface="Times New Roman" panose="02020603050405020304" pitchFamily="18" charset="0"/>
              </a:rPr>
              <a:t> </a:t>
            </a:r>
            <a:r>
              <a:rPr lang="ru-RU" sz="1700" dirty="0" err="1" smtClean="0">
                <a:cs typeface="Times New Roman" panose="02020603050405020304" pitchFamily="18" charset="0"/>
              </a:rPr>
              <a:t>України</a:t>
            </a:r>
            <a:r>
              <a:rPr lang="ru-RU" sz="1700" dirty="0" smtClean="0">
                <a:cs typeface="Times New Roman" panose="02020603050405020304" pitchFamily="18" charset="0"/>
              </a:rPr>
              <a:t>:</a:t>
            </a:r>
            <a:endParaRPr lang="uk-UA" sz="1700" dirty="0" smtClean="0"/>
          </a:p>
        </p:txBody>
      </p:sp>
      <p:sp>
        <p:nvSpPr>
          <p:cNvPr id="7" name="Прямоугольник 6"/>
          <p:cNvSpPr/>
          <p:nvPr/>
        </p:nvSpPr>
        <p:spPr>
          <a:xfrm>
            <a:off x="4581832" y="2868196"/>
            <a:ext cx="3701845" cy="3631763"/>
          </a:xfrm>
          <a:prstGeom prst="rect">
            <a:avLst/>
          </a:prstGeom>
        </p:spPr>
        <p:txBody>
          <a:bodyPr wrap="square">
            <a:spAutoFit/>
          </a:bodyPr>
          <a:lstStyle/>
          <a:p>
            <a:pPr algn="ctr"/>
            <a:r>
              <a:rPr lang="uk-UA" altLang="uk-UA" sz="2000" b="1" dirty="0" smtClean="0">
                <a:solidFill>
                  <a:schemeClr val="accent1"/>
                </a:solidFill>
                <a:cs typeface="Times New Roman" panose="02020603050405020304" pitchFamily="18" charset="0"/>
              </a:rPr>
              <a:t>Управління правової роботи:</a:t>
            </a:r>
          </a:p>
          <a:p>
            <a:endParaRPr lang="uk-UA" altLang="uk-UA" sz="2000" b="1" dirty="0" smtClean="0">
              <a:solidFill>
                <a:schemeClr val="accent1"/>
              </a:solidFill>
              <a:cs typeface="Times New Roman" panose="02020603050405020304" pitchFamily="18" charset="0"/>
            </a:endParaRPr>
          </a:p>
          <a:p>
            <a:endParaRPr lang="uk-UA" altLang="uk-UA" sz="2000" b="1" dirty="0" smtClean="0">
              <a:solidFill>
                <a:schemeClr val="accent1"/>
              </a:solidFill>
              <a:cs typeface="Times New Roman" panose="02020603050405020304" pitchFamily="18" charset="0"/>
            </a:endParaRPr>
          </a:p>
          <a:p>
            <a:r>
              <a:rPr lang="en-US" altLang="uk-UA" sz="2000" b="1" dirty="0" smtClean="0">
                <a:solidFill>
                  <a:schemeClr val="accent1"/>
                </a:solidFill>
                <a:cs typeface="Times New Roman" panose="02020603050405020304" pitchFamily="18" charset="0"/>
              </a:rPr>
              <a:t>1</a:t>
            </a:r>
            <a:r>
              <a:rPr lang="uk-UA" altLang="uk-UA" sz="2000" b="1" dirty="0" smtClean="0">
                <a:solidFill>
                  <a:schemeClr val="accent1"/>
                </a:solidFill>
                <a:cs typeface="Times New Roman" panose="02020603050405020304" pitchFamily="18" charset="0"/>
              </a:rPr>
              <a:t>649</a:t>
            </a:r>
            <a:r>
              <a:rPr lang="uk-UA" altLang="uk-UA" dirty="0" smtClean="0">
                <a:solidFill>
                  <a:schemeClr val="accent1"/>
                </a:solidFill>
                <a:cs typeface="Times New Roman" panose="02020603050405020304" pitchFamily="18" charset="0"/>
              </a:rPr>
              <a:t> </a:t>
            </a:r>
            <a:r>
              <a:rPr lang="uk-UA" altLang="uk-UA" dirty="0" smtClean="0">
                <a:cs typeface="Times New Roman" panose="02020603050405020304" pitchFamily="18" charset="0"/>
              </a:rPr>
              <a:t>проектів </a:t>
            </a:r>
            <a:r>
              <a:rPr lang="uk-UA" altLang="uk-UA" dirty="0">
                <a:cs typeface="Times New Roman" panose="02020603050405020304" pitchFamily="18" charset="0"/>
              </a:rPr>
              <a:t>рішень виконавчого </a:t>
            </a:r>
            <a:r>
              <a:rPr lang="uk-UA" altLang="uk-UA" dirty="0" smtClean="0">
                <a:cs typeface="Times New Roman" panose="02020603050405020304" pitchFamily="18" charset="0"/>
              </a:rPr>
              <a:t>комітету</a:t>
            </a:r>
          </a:p>
          <a:p>
            <a:endParaRPr lang="uk-UA" altLang="uk-UA" dirty="0">
              <a:cs typeface="Times New Roman" panose="02020603050405020304" pitchFamily="18" charset="0"/>
            </a:endParaRPr>
          </a:p>
          <a:p>
            <a:r>
              <a:rPr lang="en-US" altLang="uk-UA" sz="2000" b="1" dirty="0">
                <a:solidFill>
                  <a:schemeClr val="accent1"/>
                </a:solidFill>
                <a:cs typeface="Times New Roman" panose="02020603050405020304" pitchFamily="18" charset="0"/>
              </a:rPr>
              <a:t>1559</a:t>
            </a:r>
            <a:r>
              <a:rPr lang="uk-UA" altLang="uk-UA" dirty="0" smtClean="0">
                <a:cs typeface="Times New Roman" panose="02020603050405020304" pitchFamily="18" charset="0"/>
              </a:rPr>
              <a:t>  проектів </a:t>
            </a:r>
            <a:r>
              <a:rPr lang="uk-UA" altLang="uk-UA" dirty="0">
                <a:cs typeface="Times New Roman" panose="02020603050405020304" pitchFamily="18" charset="0"/>
              </a:rPr>
              <a:t>ухвал Львівської міської </a:t>
            </a:r>
            <a:r>
              <a:rPr lang="uk-UA" altLang="uk-UA" dirty="0" smtClean="0">
                <a:cs typeface="Times New Roman" panose="02020603050405020304" pitchFamily="18" charset="0"/>
              </a:rPr>
              <a:t>ради</a:t>
            </a:r>
          </a:p>
          <a:p>
            <a:endParaRPr lang="uk-UA" altLang="uk-UA" sz="2000" b="1" dirty="0" smtClean="0">
              <a:solidFill>
                <a:schemeClr val="accent1"/>
              </a:solidFill>
              <a:cs typeface="Times New Roman" panose="02020603050405020304" pitchFamily="18" charset="0"/>
            </a:endParaRPr>
          </a:p>
          <a:p>
            <a:r>
              <a:rPr lang="en-US" altLang="uk-UA" sz="2000" b="1" dirty="0" smtClean="0">
                <a:solidFill>
                  <a:schemeClr val="accent1"/>
                </a:solidFill>
                <a:cs typeface="Times New Roman" panose="02020603050405020304" pitchFamily="18" charset="0"/>
              </a:rPr>
              <a:t>1</a:t>
            </a:r>
            <a:r>
              <a:rPr lang="uk-UA" altLang="uk-UA" sz="2000" b="1" dirty="0" smtClean="0">
                <a:solidFill>
                  <a:schemeClr val="accent1"/>
                </a:solidFill>
                <a:cs typeface="Times New Roman" panose="02020603050405020304" pitchFamily="18" charset="0"/>
              </a:rPr>
              <a:t>838</a:t>
            </a:r>
            <a:r>
              <a:rPr lang="uk-UA" altLang="uk-UA" dirty="0" smtClean="0">
                <a:cs typeface="Times New Roman" panose="02020603050405020304" pitchFamily="18" charset="0"/>
              </a:rPr>
              <a:t>  проектів наказів</a:t>
            </a:r>
          </a:p>
          <a:p>
            <a:endParaRPr lang="uk-UA" altLang="uk-UA" dirty="0" smtClean="0">
              <a:cs typeface="Times New Roman" panose="02020603050405020304" pitchFamily="18" charset="0"/>
            </a:endParaRPr>
          </a:p>
          <a:p>
            <a:endParaRPr lang="uk-UA" altLang="uk-UA" dirty="0">
              <a:cs typeface="Times New Roman" panose="02020603050405020304" pitchFamily="18" charset="0"/>
            </a:endParaRPr>
          </a:p>
        </p:txBody>
      </p:sp>
      <p:cxnSp>
        <p:nvCxnSpPr>
          <p:cNvPr id="11" name="Прямая соединительная линия 10"/>
          <p:cNvCxnSpPr/>
          <p:nvPr/>
        </p:nvCxnSpPr>
        <p:spPr>
          <a:xfrm>
            <a:off x="8214852" y="2920181"/>
            <a:ext cx="29496" cy="2551471"/>
          </a:xfrm>
          <a:prstGeom prst="line">
            <a:avLst/>
          </a:prstGeom>
        </p:spPr>
        <p:style>
          <a:lnRef idx="1">
            <a:schemeClr val="accent1"/>
          </a:lnRef>
          <a:fillRef idx="0">
            <a:schemeClr val="accent1"/>
          </a:fillRef>
          <a:effectRef idx="0">
            <a:schemeClr val="accent1"/>
          </a:effectRef>
          <a:fontRef idx="minor">
            <a:schemeClr val="tx1"/>
          </a:fontRef>
        </p:style>
      </p:cxnSp>
      <p:sp>
        <p:nvSpPr>
          <p:cNvPr id="8" name="Прямоугольник 1"/>
          <p:cNvSpPr/>
          <p:nvPr/>
        </p:nvSpPr>
        <p:spPr>
          <a:xfrm>
            <a:off x="8490155" y="2910266"/>
            <a:ext cx="3701845" cy="1877437"/>
          </a:xfrm>
          <a:prstGeom prst="rect">
            <a:avLst/>
          </a:prstGeom>
        </p:spPr>
        <p:txBody>
          <a:bodyPr wrap="square">
            <a:spAutoFit/>
          </a:bodyPr>
          <a:lstStyle/>
          <a:p>
            <a:pPr algn="ctr"/>
            <a:r>
              <a:rPr lang="uk-UA" altLang="uk-UA" sz="2000" b="1" dirty="0" smtClean="0">
                <a:solidFill>
                  <a:schemeClr val="accent1"/>
                </a:solidFill>
                <a:cs typeface="Times New Roman" panose="02020603050405020304" pitchFamily="18" charset="0"/>
              </a:rPr>
              <a:t>Управління державної реєстрації:</a:t>
            </a:r>
          </a:p>
          <a:p>
            <a:endParaRPr lang="uk-UA" altLang="uk-UA" sz="2000" b="1" dirty="0" smtClean="0">
              <a:solidFill>
                <a:schemeClr val="accent1"/>
              </a:solidFill>
              <a:cs typeface="Times New Roman" panose="02020603050405020304" pitchFamily="18" charset="0"/>
            </a:endParaRPr>
          </a:p>
          <a:p>
            <a:r>
              <a:rPr lang="uk-UA" altLang="uk-UA" sz="2000" b="1" dirty="0" smtClean="0">
                <a:solidFill>
                  <a:schemeClr val="accent1"/>
                </a:solidFill>
                <a:cs typeface="Times New Roman" panose="02020603050405020304" pitchFamily="18" charset="0"/>
              </a:rPr>
              <a:t>174 </a:t>
            </a:r>
            <a:r>
              <a:rPr lang="uk-UA" altLang="uk-UA" dirty="0" smtClean="0">
                <a:cs typeface="Times New Roman" panose="02020603050405020304" pitchFamily="18" charset="0"/>
              </a:rPr>
              <a:t>проекти </a:t>
            </a:r>
            <a:r>
              <a:rPr lang="uk-UA" altLang="uk-UA" dirty="0">
                <a:cs typeface="Times New Roman" panose="02020603050405020304" pitchFamily="18" charset="0"/>
              </a:rPr>
              <a:t>рішень виконавчого </a:t>
            </a:r>
            <a:r>
              <a:rPr lang="uk-UA" altLang="uk-UA" dirty="0" smtClean="0">
                <a:cs typeface="Times New Roman" panose="02020603050405020304" pitchFamily="18" charset="0"/>
              </a:rPr>
              <a:t>комітету</a:t>
            </a:r>
          </a:p>
          <a:p>
            <a:endParaRPr lang="uk-UA" altLang="uk-UA" dirty="0">
              <a:cs typeface="Times New Roman" panose="02020603050405020304" pitchFamily="18" charset="0"/>
            </a:endParaRPr>
          </a:p>
        </p:txBody>
      </p:sp>
    </p:spTree>
    <p:extLst>
      <p:ext uri="{BB962C8B-B14F-4D97-AF65-F5344CB8AC3E}">
        <p14:creationId xmlns:p14="http://schemas.microsoft.com/office/powerpoint/2010/main" val="470753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3894" cy="6858000"/>
          </a:xfrm>
          <a:prstGeom prst="rect">
            <a:avLst/>
          </a:prstGeom>
        </p:spPr>
      </p:pic>
      <p:sp>
        <p:nvSpPr>
          <p:cNvPr id="5" name="TextBox 4"/>
          <p:cNvSpPr txBox="1"/>
          <p:nvPr/>
        </p:nvSpPr>
        <p:spPr>
          <a:xfrm>
            <a:off x="7047444" y="4757171"/>
            <a:ext cx="3956179" cy="646331"/>
          </a:xfrm>
          <a:prstGeom prst="rect">
            <a:avLst/>
          </a:prstGeom>
          <a:noFill/>
        </p:spPr>
        <p:txBody>
          <a:bodyPr wrap="square" rtlCol="0">
            <a:spAutoFit/>
          </a:bodyPr>
          <a:lstStyle/>
          <a:p>
            <a:r>
              <a:rPr lang="uk-UA" sz="3600" dirty="0" smtClean="0"/>
              <a:t>Дякуємо за увагу!</a:t>
            </a:r>
            <a:endParaRPr lang="uk-UA" sz="2000" dirty="0"/>
          </a:p>
        </p:txBody>
      </p:sp>
    </p:spTree>
    <p:extLst>
      <p:ext uri="{BB962C8B-B14F-4D97-AF65-F5344CB8AC3E}">
        <p14:creationId xmlns:p14="http://schemas.microsoft.com/office/powerpoint/2010/main" val="4138081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35"/>
            <a:ext cx="12192000" cy="6859735"/>
          </a:xfrm>
          <a:prstGeom prst="rect">
            <a:avLst/>
          </a:prstGeom>
        </p:spPr>
      </p:pic>
      <p:sp>
        <p:nvSpPr>
          <p:cNvPr id="11" name="TextBox 10"/>
          <p:cNvSpPr txBox="1"/>
          <p:nvPr/>
        </p:nvSpPr>
        <p:spPr>
          <a:xfrm>
            <a:off x="2705492" y="2945659"/>
            <a:ext cx="2714919" cy="923330"/>
          </a:xfrm>
          <a:prstGeom prst="rect">
            <a:avLst/>
          </a:prstGeom>
          <a:noFill/>
        </p:spPr>
        <p:txBody>
          <a:bodyPr wrap="square" rtlCol="0">
            <a:spAutoFit/>
          </a:bodyPr>
          <a:lstStyle/>
          <a:p>
            <a:r>
              <a:rPr lang="uk-UA" dirty="0" smtClean="0">
                <a:solidFill>
                  <a:schemeClr val="bg1"/>
                </a:solidFill>
              </a:rPr>
              <a:t>Площа витребуваних з чужого незаконного володіння приміщень</a:t>
            </a:r>
            <a:endParaRPr lang="uk-UA" dirty="0">
              <a:solidFill>
                <a:schemeClr val="bg1"/>
              </a:solidFill>
            </a:endParaRPr>
          </a:p>
        </p:txBody>
      </p:sp>
      <p:sp>
        <p:nvSpPr>
          <p:cNvPr id="19" name="Прямоугольник 18"/>
          <p:cNvSpPr/>
          <p:nvPr/>
        </p:nvSpPr>
        <p:spPr>
          <a:xfrm>
            <a:off x="4000407" y="21676"/>
            <a:ext cx="124117" cy="6836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
        <p:nvSpPr>
          <p:cNvPr id="17" name="Прямоугольник 16"/>
          <p:cNvSpPr/>
          <p:nvPr/>
        </p:nvSpPr>
        <p:spPr>
          <a:xfrm>
            <a:off x="9123013" y="21676"/>
            <a:ext cx="124117" cy="6836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
        <p:nvSpPr>
          <p:cNvPr id="20" name="Прямоугольник 11"/>
          <p:cNvSpPr>
            <a:spLocks noChangeArrowheads="1"/>
          </p:cNvSpPr>
          <p:nvPr/>
        </p:nvSpPr>
        <p:spPr bwMode="auto">
          <a:xfrm>
            <a:off x="4365575" y="2319593"/>
            <a:ext cx="4572000" cy="2031325"/>
          </a:xfrm>
          <a:prstGeom prst="rect">
            <a:avLst/>
          </a:prstGeom>
          <a:noFill/>
          <a:ln w="9525">
            <a:noFill/>
            <a:miter lim="800000"/>
            <a:headEnd/>
            <a:tailEnd/>
          </a:ln>
        </p:spPr>
        <p:txBody>
          <a:bodyPr wrap="square">
            <a:spAutoFit/>
          </a:bodyPr>
          <a:lstStyle/>
          <a:p>
            <a:pPr algn="just"/>
            <a:r>
              <a:rPr lang="uk-UA" altLang="uk-UA" dirty="0">
                <a:cs typeface="Arial" pitchFamily="34" charset="0"/>
              </a:rPr>
              <a:t>	Юридичним департаментом проведено перевірку на відповідність чинному законодавству </a:t>
            </a:r>
            <a:r>
              <a:rPr lang="uk-UA" altLang="uk-UA" dirty="0" smtClean="0">
                <a:cs typeface="Arial" pitchFamily="34" charset="0"/>
              </a:rPr>
              <a:t>596</a:t>
            </a:r>
            <a:r>
              <a:rPr lang="uk-UA" b="1" dirty="0" smtClean="0"/>
              <a:t> </a:t>
            </a:r>
            <a:r>
              <a:rPr lang="uk-UA" altLang="uk-UA" b="1" u="sng" dirty="0" smtClean="0">
                <a:effectLst>
                  <a:outerShdw blurRad="38100" dist="38100" dir="2700000" algn="tl">
                    <a:srgbClr val="000000">
                      <a:alpha val="43137"/>
                    </a:srgbClr>
                  </a:outerShdw>
                </a:effectLst>
                <a:cs typeface="Arial" pitchFamily="34" charset="0"/>
              </a:rPr>
              <a:t>проектів </a:t>
            </a:r>
            <a:r>
              <a:rPr lang="uk-UA" altLang="uk-UA" b="1" u="sng" dirty="0">
                <a:effectLst>
                  <a:outerShdw blurRad="38100" dist="38100" dir="2700000" algn="tl">
                    <a:srgbClr val="000000">
                      <a:alpha val="43137"/>
                    </a:srgbClr>
                  </a:outerShdw>
                </a:effectLst>
                <a:cs typeface="Arial" pitchFamily="34" charset="0"/>
              </a:rPr>
              <a:t>договорів</a:t>
            </a:r>
            <a:r>
              <a:rPr lang="uk-UA" altLang="uk-UA" dirty="0">
                <a:cs typeface="Arial" pitchFamily="34" charset="0"/>
              </a:rPr>
              <a:t>, в яких однією із сторін договору виступають виконавчі органи Львівської міської ради, Львівська міська </a:t>
            </a:r>
            <a:r>
              <a:rPr lang="uk-UA" altLang="uk-UA" dirty="0" smtClean="0">
                <a:cs typeface="Arial" pitchFamily="34" charset="0"/>
              </a:rPr>
              <a:t>рада, </a:t>
            </a:r>
            <a:r>
              <a:rPr lang="uk-UA" altLang="uk-UA" dirty="0">
                <a:cs typeface="Arial" pitchFamily="34" charset="0"/>
              </a:rPr>
              <a:t>виконавчий комітет Львівської міської ради.</a:t>
            </a:r>
            <a:endParaRPr lang="uk-UA" altLang="uk-UA" dirty="0"/>
          </a:p>
        </p:txBody>
      </p:sp>
      <p:pic>
        <p:nvPicPr>
          <p:cNvPr id="31746" name="Picture 2" descr="Проект договору про надання правової допомоги"/>
          <p:cNvPicPr>
            <a:picLocks noChangeAspect="1" noChangeArrowheads="1"/>
          </p:cNvPicPr>
          <p:nvPr/>
        </p:nvPicPr>
        <p:blipFill>
          <a:blip r:embed="rId3" cstate="print"/>
          <a:srcRect/>
          <a:stretch>
            <a:fillRect/>
          </a:stretch>
        </p:blipFill>
        <p:spPr bwMode="auto">
          <a:xfrm>
            <a:off x="1512425" y="2344429"/>
            <a:ext cx="2326702" cy="1873609"/>
          </a:xfrm>
          <a:prstGeom prst="rect">
            <a:avLst/>
          </a:prstGeom>
          <a:noFill/>
        </p:spPr>
      </p:pic>
      <p:pic>
        <p:nvPicPr>
          <p:cNvPr id="31748" name="Picture 4" descr="Чи можна заключити з директором договір про повну матеріальну  відповідальність | «Дебет-Кредит» - Бухгалтерські новини"/>
          <p:cNvPicPr>
            <a:picLocks noChangeAspect="1" noChangeArrowheads="1"/>
          </p:cNvPicPr>
          <p:nvPr/>
        </p:nvPicPr>
        <p:blipFill>
          <a:blip r:embed="rId4" cstate="print"/>
          <a:srcRect l="12541" t="5416" r="4122" b="10422"/>
          <a:stretch>
            <a:fillRect/>
          </a:stretch>
        </p:blipFill>
        <p:spPr bwMode="auto">
          <a:xfrm>
            <a:off x="9353884" y="2064772"/>
            <a:ext cx="2602142" cy="2389239"/>
          </a:xfrm>
          <a:prstGeom prst="rect">
            <a:avLst/>
          </a:prstGeom>
          <a:ln>
            <a:noFill/>
          </a:ln>
          <a:effectLst>
            <a:softEdge rad="112500"/>
          </a:effectLst>
        </p:spPr>
      </p:pic>
    </p:spTree>
    <p:extLst>
      <p:ext uri="{BB962C8B-B14F-4D97-AF65-F5344CB8AC3E}">
        <p14:creationId xmlns:p14="http://schemas.microsoft.com/office/powerpoint/2010/main" val="273065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771" y="0"/>
            <a:ext cx="12975771" cy="7268065"/>
          </a:xfrm>
          <a:prstGeom prst="rect">
            <a:avLst/>
          </a:prstGeom>
        </p:spPr>
      </p:pic>
      <p:sp>
        <p:nvSpPr>
          <p:cNvPr id="5" name="TextBox 4"/>
          <p:cNvSpPr txBox="1"/>
          <p:nvPr/>
        </p:nvSpPr>
        <p:spPr>
          <a:xfrm>
            <a:off x="5444158" y="-1"/>
            <a:ext cx="5964071" cy="646331"/>
          </a:xfrm>
          <a:prstGeom prst="rect">
            <a:avLst/>
          </a:prstGeom>
          <a:noFill/>
        </p:spPr>
        <p:txBody>
          <a:bodyPr wrap="square" rtlCol="0">
            <a:spAutoFit/>
          </a:bodyPr>
          <a:lstStyle/>
          <a:p>
            <a:r>
              <a:rPr lang="uk-UA" sz="3600" b="1" dirty="0" smtClean="0">
                <a:solidFill>
                  <a:schemeClr val="tx2"/>
                </a:solidFill>
              </a:rPr>
              <a:t>Робота із зверненнями </a:t>
            </a:r>
            <a:endParaRPr lang="uk-UA" sz="3600" b="1" dirty="0">
              <a:solidFill>
                <a:schemeClr val="tx2"/>
              </a:solidFill>
            </a:endParaRPr>
          </a:p>
        </p:txBody>
      </p:sp>
      <p:sp>
        <p:nvSpPr>
          <p:cNvPr id="6" name="Овал 5"/>
          <p:cNvSpPr/>
          <p:nvPr/>
        </p:nvSpPr>
        <p:spPr>
          <a:xfrm>
            <a:off x="3656483" y="552957"/>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1</a:t>
            </a:r>
            <a:endParaRPr lang="uk-UA" sz="3600" dirty="0"/>
          </a:p>
        </p:txBody>
      </p:sp>
      <p:sp>
        <p:nvSpPr>
          <p:cNvPr id="9" name="TextBox 8"/>
          <p:cNvSpPr txBox="1"/>
          <p:nvPr/>
        </p:nvSpPr>
        <p:spPr>
          <a:xfrm>
            <a:off x="4598987" y="2902603"/>
            <a:ext cx="3707553" cy="646331"/>
          </a:xfrm>
          <a:prstGeom prst="rect">
            <a:avLst/>
          </a:prstGeom>
          <a:solidFill>
            <a:schemeClr val="accent1">
              <a:lumMod val="20000"/>
              <a:lumOff val="80000"/>
            </a:schemeClr>
          </a:solidFill>
        </p:spPr>
        <p:txBody>
          <a:bodyPr wrap="none" rtlCol="0">
            <a:spAutoFit/>
          </a:bodyPr>
          <a:lstStyle/>
          <a:p>
            <a:r>
              <a:rPr lang="uk-UA" dirty="0" smtClean="0">
                <a:solidFill>
                  <a:schemeClr val="accent1">
                    <a:lumMod val="75000"/>
                  </a:schemeClr>
                </a:solidFill>
              </a:rPr>
              <a:t>Депутатські звернення та запити</a:t>
            </a:r>
          </a:p>
          <a:p>
            <a:pPr marL="285750" indent="-285750">
              <a:buFont typeface="Arial" panose="020B0604020202020204" pitchFamily="34" charset="0"/>
              <a:buChar char="•"/>
            </a:pPr>
            <a:r>
              <a:rPr lang="uk-UA" dirty="0" smtClean="0"/>
              <a:t>Управління правової роботи </a:t>
            </a:r>
            <a:r>
              <a:rPr lang="uk-UA" dirty="0" smtClean="0">
                <a:solidFill>
                  <a:schemeClr val="accent1"/>
                </a:solidFill>
              </a:rPr>
              <a:t>– 18</a:t>
            </a:r>
          </a:p>
        </p:txBody>
      </p:sp>
      <p:sp>
        <p:nvSpPr>
          <p:cNvPr id="10" name="TextBox 9"/>
          <p:cNvSpPr txBox="1"/>
          <p:nvPr/>
        </p:nvSpPr>
        <p:spPr>
          <a:xfrm>
            <a:off x="7753078" y="1655686"/>
            <a:ext cx="4398887" cy="1077218"/>
          </a:xfrm>
          <a:prstGeom prst="rect">
            <a:avLst/>
          </a:prstGeom>
          <a:solidFill>
            <a:schemeClr val="accent2">
              <a:lumMod val="20000"/>
              <a:lumOff val="80000"/>
            </a:schemeClr>
          </a:solidFill>
        </p:spPr>
        <p:txBody>
          <a:bodyPr wrap="square" rtlCol="0">
            <a:spAutoFit/>
          </a:bodyPr>
          <a:lstStyle/>
          <a:p>
            <a:r>
              <a:rPr lang="uk-UA" dirty="0" smtClean="0">
                <a:solidFill>
                  <a:schemeClr val="accent1">
                    <a:lumMod val="75000"/>
                  </a:schemeClr>
                </a:solidFill>
              </a:rPr>
              <a:t>Звернення юридичних осіб </a:t>
            </a:r>
          </a:p>
          <a:p>
            <a:pPr marL="285750" indent="-285750">
              <a:buFont typeface="Arial" panose="020B0604020202020204" pitchFamily="34" charset="0"/>
              <a:buChar char="•"/>
            </a:pPr>
            <a:r>
              <a:rPr lang="uk-UA" dirty="0"/>
              <a:t>Управління державної реєстрації </a:t>
            </a:r>
            <a:r>
              <a:rPr lang="uk-UA" dirty="0">
                <a:solidFill>
                  <a:schemeClr val="accent1"/>
                </a:solidFill>
              </a:rPr>
              <a:t>– </a:t>
            </a:r>
            <a:r>
              <a:rPr lang="uk-UA" dirty="0" smtClean="0">
                <a:solidFill>
                  <a:schemeClr val="accent1"/>
                </a:solidFill>
              </a:rPr>
              <a:t>499</a:t>
            </a:r>
            <a:endParaRPr lang="uk-UA" dirty="0">
              <a:solidFill>
                <a:schemeClr val="accent1"/>
              </a:solidFill>
            </a:endParaRPr>
          </a:p>
          <a:p>
            <a:pPr marL="285750" indent="-285750">
              <a:buFont typeface="Arial" panose="020B0604020202020204" pitchFamily="34" charset="0"/>
              <a:buChar char="•"/>
            </a:pPr>
            <a:r>
              <a:rPr lang="uk-UA" dirty="0"/>
              <a:t>Управліннях правової </a:t>
            </a:r>
            <a:r>
              <a:rPr lang="uk-UA" dirty="0" smtClean="0"/>
              <a:t>роботи </a:t>
            </a:r>
            <a:r>
              <a:rPr lang="en-US" dirty="0" smtClean="0"/>
              <a:t>- </a:t>
            </a:r>
            <a:r>
              <a:rPr lang="uk-UA" dirty="0" smtClean="0">
                <a:solidFill>
                  <a:schemeClr val="accent1"/>
                </a:solidFill>
              </a:rPr>
              <a:t>302</a:t>
            </a:r>
          </a:p>
          <a:p>
            <a:r>
              <a:rPr lang="uk-UA" sz="1000" dirty="0" smtClean="0"/>
              <a:t> </a:t>
            </a:r>
            <a:endParaRPr lang="uk-UA" dirty="0" smtClean="0">
              <a:solidFill>
                <a:schemeClr val="accent1"/>
              </a:solidFill>
            </a:endParaRPr>
          </a:p>
        </p:txBody>
      </p:sp>
      <p:sp>
        <p:nvSpPr>
          <p:cNvPr id="11" name="TextBox 10"/>
          <p:cNvSpPr txBox="1"/>
          <p:nvPr/>
        </p:nvSpPr>
        <p:spPr>
          <a:xfrm>
            <a:off x="4592399" y="524387"/>
            <a:ext cx="4314046" cy="923330"/>
          </a:xfrm>
          <a:prstGeom prst="rect">
            <a:avLst/>
          </a:prstGeom>
          <a:solidFill>
            <a:schemeClr val="accent1">
              <a:lumMod val="20000"/>
              <a:lumOff val="80000"/>
            </a:schemeClr>
          </a:solidFill>
        </p:spPr>
        <p:txBody>
          <a:bodyPr wrap="square" rtlCol="0">
            <a:spAutoFit/>
          </a:bodyPr>
          <a:lstStyle/>
          <a:p>
            <a:r>
              <a:rPr lang="uk-UA" dirty="0" smtClean="0">
                <a:solidFill>
                  <a:schemeClr val="accent1">
                    <a:lumMod val="75000"/>
                  </a:schemeClr>
                </a:solidFill>
              </a:rPr>
              <a:t>Звернення громадян  </a:t>
            </a:r>
          </a:p>
          <a:p>
            <a:pPr marL="285750" indent="-285750">
              <a:buFont typeface="Arial" panose="020B0604020202020204" pitchFamily="34" charset="0"/>
              <a:buChar char="•"/>
            </a:pPr>
            <a:r>
              <a:rPr lang="uk-UA" dirty="0" smtClean="0"/>
              <a:t>Управління державної реєстрації </a:t>
            </a:r>
            <a:r>
              <a:rPr lang="uk-UA" dirty="0" smtClean="0">
                <a:solidFill>
                  <a:schemeClr val="accent1"/>
                </a:solidFill>
              </a:rPr>
              <a:t>– 189</a:t>
            </a:r>
          </a:p>
          <a:p>
            <a:pPr marL="285750" indent="-285750">
              <a:buFont typeface="Arial" panose="020B0604020202020204" pitchFamily="34" charset="0"/>
              <a:buChar char="•"/>
            </a:pPr>
            <a:r>
              <a:rPr lang="uk-UA" dirty="0" smtClean="0"/>
              <a:t>Управліннях правової роботи </a:t>
            </a:r>
            <a:r>
              <a:rPr lang="uk-UA" dirty="0" smtClean="0">
                <a:solidFill>
                  <a:schemeClr val="accent1">
                    <a:lumMod val="60000"/>
                    <a:lumOff val="40000"/>
                  </a:schemeClr>
                </a:solidFill>
              </a:rPr>
              <a:t>–</a:t>
            </a:r>
            <a:r>
              <a:rPr lang="uk-UA" dirty="0" smtClean="0"/>
              <a:t> </a:t>
            </a:r>
            <a:r>
              <a:rPr lang="uk-UA" dirty="0" smtClean="0">
                <a:solidFill>
                  <a:schemeClr val="accent1"/>
                </a:solidFill>
              </a:rPr>
              <a:t>437</a:t>
            </a:r>
          </a:p>
        </p:txBody>
      </p:sp>
      <p:sp>
        <p:nvSpPr>
          <p:cNvPr id="12" name="Овал 11"/>
          <p:cNvSpPr/>
          <p:nvPr/>
        </p:nvSpPr>
        <p:spPr>
          <a:xfrm>
            <a:off x="6857197" y="1757731"/>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2</a:t>
            </a:r>
            <a:endParaRPr lang="uk-UA" sz="3600" dirty="0"/>
          </a:p>
        </p:txBody>
      </p:sp>
      <p:sp>
        <p:nvSpPr>
          <p:cNvPr id="13" name="Овал 12"/>
          <p:cNvSpPr/>
          <p:nvPr/>
        </p:nvSpPr>
        <p:spPr>
          <a:xfrm>
            <a:off x="3656483" y="2757810"/>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3</a:t>
            </a:r>
            <a:endParaRPr lang="uk-UA" sz="3600" dirty="0"/>
          </a:p>
        </p:txBody>
      </p:sp>
      <p:sp>
        <p:nvSpPr>
          <p:cNvPr id="3" name="TextBox 2"/>
          <p:cNvSpPr txBox="1"/>
          <p:nvPr/>
        </p:nvSpPr>
        <p:spPr>
          <a:xfrm>
            <a:off x="7706463" y="4109449"/>
            <a:ext cx="4445502" cy="923330"/>
          </a:xfrm>
          <a:prstGeom prst="rect">
            <a:avLst/>
          </a:prstGeom>
          <a:solidFill>
            <a:schemeClr val="accent1">
              <a:lumMod val="20000"/>
              <a:lumOff val="80000"/>
            </a:schemeClr>
          </a:solidFill>
        </p:spPr>
        <p:txBody>
          <a:bodyPr wrap="square" rtlCol="0">
            <a:spAutoFit/>
          </a:bodyPr>
          <a:lstStyle/>
          <a:p>
            <a:r>
              <a:rPr lang="uk-UA" dirty="0" smtClean="0">
                <a:solidFill>
                  <a:schemeClr val="accent1">
                    <a:lumMod val="75000"/>
                  </a:schemeClr>
                </a:solidFill>
              </a:rPr>
              <a:t>Адвокатські запити </a:t>
            </a:r>
          </a:p>
          <a:p>
            <a:pPr marL="285750" indent="-285750">
              <a:buFont typeface="Arial" panose="020B0604020202020204" pitchFamily="34" charset="0"/>
              <a:buChar char="•"/>
            </a:pPr>
            <a:r>
              <a:rPr lang="uk-UA" dirty="0"/>
              <a:t>Управління державної реєстрації </a:t>
            </a:r>
            <a:r>
              <a:rPr lang="uk-UA" dirty="0">
                <a:solidFill>
                  <a:schemeClr val="accent1">
                    <a:lumMod val="75000"/>
                  </a:schemeClr>
                </a:solidFill>
              </a:rPr>
              <a:t>–</a:t>
            </a:r>
            <a:r>
              <a:rPr lang="uk-UA" dirty="0"/>
              <a:t> </a:t>
            </a:r>
            <a:r>
              <a:rPr lang="uk-UA" dirty="0">
                <a:solidFill>
                  <a:schemeClr val="accent1">
                    <a:lumMod val="75000"/>
                  </a:schemeClr>
                </a:solidFill>
              </a:rPr>
              <a:t> </a:t>
            </a:r>
            <a:r>
              <a:rPr lang="uk-UA" dirty="0" smtClean="0">
                <a:solidFill>
                  <a:schemeClr val="accent1">
                    <a:lumMod val="75000"/>
                  </a:schemeClr>
                </a:solidFill>
              </a:rPr>
              <a:t>72</a:t>
            </a:r>
            <a:endParaRPr lang="uk-UA" dirty="0">
              <a:solidFill>
                <a:schemeClr val="accent1"/>
              </a:solidFill>
            </a:endParaRPr>
          </a:p>
          <a:p>
            <a:pPr marL="285750" indent="-285750">
              <a:buFont typeface="Arial" panose="020B0604020202020204" pitchFamily="34" charset="0"/>
              <a:buChar char="•"/>
            </a:pPr>
            <a:r>
              <a:rPr lang="uk-UA" dirty="0"/>
              <a:t>Управління правової роботи </a:t>
            </a:r>
            <a:r>
              <a:rPr lang="uk-UA" dirty="0">
                <a:solidFill>
                  <a:schemeClr val="accent1"/>
                </a:solidFill>
              </a:rPr>
              <a:t>– </a:t>
            </a:r>
            <a:r>
              <a:rPr lang="uk-UA" dirty="0" smtClean="0">
                <a:solidFill>
                  <a:schemeClr val="accent1"/>
                </a:solidFill>
              </a:rPr>
              <a:t>59</a:t>
            </a:r>
            <a:endParaRPr lang="uk-UA" dirty="0">
              <a:solidFill>
                <a:schemeClr val="accent1"/>
              </a:solidFill>
            </a:endParaRPr>
          </a:p>
        </p:txBody>
      </p:sp>
      <p:sp>
        <p:nvSpPr>
          <p:cNvPr id="14" name="Овал 13"/>
          <p:cNvSpPr/>
          <p:nvPr/>
        </p:nvSpPr>
        <p:spPr>
          <a:xfrm>
            <a:off x="6770547" y="4103156"/>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a:t>4</a:t>
            </a:r>
          </a:p>
        </p:txBody>
      </p:sp>
      <p:sp>
        <p:nvSpPr>
          <p:cNvPr id="15" name="Овал 14"/>
          <p:cNvSpPr/>
          <p:nvPr/>
        </p:nvSpPr>
        <p:spPr>
          <a:xfrm>
            <a:off x="3685175" y="5131596"/>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5</a:t>
            </a:r>
            <a:endParaRPr lang="uk-UA" sz="3600" dirty="0"/>
          </a:p>
        </p:txBody>
      </p:sp>
      <p:sp>
        <p:nvSpPr>
          <p:cNvPr id="7" name="TextBox 6"/>
          <p:cNvSpPr txBox="1"/>
          <p:nvPr/>
        </p:nvSpPr>
        <p:spPr>
          <a:xfrm>
            <a:off x="4621091" y="5276388"/>
            <a:ext cx="4381829" cy="646331"/>
          </a:xfrm>
          <a:prstGeom prst="rect">
            <a:avLst/>
          </a:prstGeom>
          <a:solidFill>
            <a:schemeClr val="accent2">
              <a:lumMod val="20000"/>
              <a:lumOff val="80000"/>
            </a:schemeClr>
          </a:solidFill>
        </p:spPr>
        <p:txBody>
          <a:bodyPr wrap="square" rtlCol="0">
            <a:spAutoFit/>
          </a:bodyPr>
          <a:lstStyle/>
          <a:p>
            <a:r>
              <a:rPr lang="uk-UA" dirty="0" smtClean="0"/>
              <a:t>Вихідна кореспонденція управління    7838</a:t>
            </a:r>
          </a:p>
          <a:p>
            <a:r>
              <a:rPr lang="uk-UA" dirty="0"/>
              <a:t>д</a:t>
            </a:r>
            <a:r>
              <a:rPr lang="uk-UA" dirty="0" smtClean="0"/>
              <a:t>ержавної реєстрації</a:t>
            </a:r>
            <a:endParaRPr lang="uk-UA" dirty="0">
              <a:solidFill>
                <a:schemeClr val="accent1"/>
              </a:solidFill>
            </a:endParaRPr>
          </a:p>
        </p:txBody>
      </p:sp>
    </p:spTree>
    <p:extLst>
      <p:ext uri="{BB962C8B-B14F-4D97-AF65-F5344CB8AC3E}">
        <p14:creationId xmlns:p14="http://schemas.microsoft.com/office/powerpoint/2010/main" val="3788523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7"/>
            <a:ext cx="12192000" cy="6858217"/>
          </a:xfrm>
          <a:prstGeom prst="rect">
            <a:avLst/>
          </a:prstGeom>
        </p:spPr>
      </p:pic>
      <p:sp>
        <p:nvSpPr>
          <p:cNvPr id="6" name="TextBox 5"/>
          <p:cNvSpPr txBox="1"/>
          <p:nvPr/>
        </p:nvSpPr>
        <p:spPr>
          <a:xfrm>
            <a:off x="3704370" y="0"/>
            <a:ext cx="6081016" cy="646331"/>
          </a:xfrm>
          <a:prstGeom prst="rect">
            <a:avLst/>
          </a:prstGeom>
          <a:noFill/>
        </p:spPr>
        <p:txBody>
          <a:bodyPr wrap="square" rtlCol="0">
            <a:spAutoFit/>
          </a:bodyPr>
          <a:lstStyle/>
          <a:p>
            <a:r>
              <a:rPr lang="uk-UA" sz="3600" b="1" dirty="0" smtClean="0">
                <a:solidFill>
                  <a:schemeClr val="tx2"/>
                </a:solidFill>
              </a:rPr>
              <a:t>Представництво у судах</a:t>
            </a:r>
          </a:p>
        </p:txBody>
      </p:sp>
      <p:graphicFrame>
        <p:nvGraphicFramePr>
          <p:cNvPr id="3" name="Таблица 2"/>
          <p:cNvGraphicFramePr>
            <a:graphicFrameLocks noGrp="1"/>
          </p:cNvGraphicFramePr>
          <p:nvPr>
            <p:extLst>
              <p:ext uri="{D42A27DB-BD31-4B8C-83A1-F6EECF244321}">
                <p14:modId xmlns:p14="http://schemas.microsoft.com/office/powerpoint/2010/main" val="898495069"/>
              </p:ext>
            </p:extLst>
          </p:nvPr>
        </p:nvGraphicFramePr>
        <p:xfrm>
          <a:off x="1461156" y="646333"/>
          <a:ext cx="10592298" cy="4806818"/>
        </p:xfrm>
        <a:graphic>
          <a:graphicData uri="http://schemas.openxmlformats.org/drawingml/2006/table">
            <a:tbl>
              <a:tblPr firstRow="1" bandRow="1">
                <a:tableStyleId>{5C22544A-7EE6-4342-B048-85BDC9FD1C3A}</a:tableStyleId>
              </a:tblPr>
              <a:tblGrid>
                <a:gridCol w="3530766">
                  <a:extLst>
                    <a:ext uri="{9D8B030D-6E8A-4147-A177-3AD203B41FA5}">
                      <a16:colId xmlns:a16="http://schemas.microsoft.com/office/drawing/2014/main" val="63520580"/>
                    </a:ext>
                  </a:extLst>
                </a:gridCol>
                <a:gridCol w="3530766">
                  <a:extLst>
                    <a:ext uri="{9D8B030D-6E8A-4147-A177-3AD203B41FA5}">
                      <a16:colId xmlns:a16="http://schemas.microsoft.com/office/drawing/2014/main" val="2705057896"/>
                    </a:ext>
                  </a:extLst>
                </a:gridCol>
                <a:gridCol w="3530766">
                  <a:extLst>
                    <a:ext uri="{9D8B030D-6E8A-4147-A177-3AD203B41FA5}">
                      <a16:colId xmlns:a16="http://schemas.microsoft.com/office/drawing/2014/main" val="2074956184"/>
                    </a:ext>
                  </a:extLst>
                </a:gridCol>
              </a:tblGrid>
              <a:tr h="449418">
                <a:tc>
                  <a:txBody>
                    <a:bodyPr/>
                    <a:lstStyle/>
                    <a:p>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Управління державної реєстрації</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Управління правової роботи</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8727212"/>
                  </a:ext>
                </a:extLst>
              </a:tr>
              <a:tr h="449418">
                <a:tc>
                  <a:txBody>
                    <a:bodyPr/>
                    <a:lstStyle/>
                    <a:p>
                      <a:r>
                        <a:rPr lang="uk-UA" sz="1700" dirty="0" smtClean="0"/>
                        <a:t>Кількість судових засідань </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205</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6114</a:t>
                      </a:r>
                      <a:endParaRPr lang="en-US" sz="1700" dirty="0" smtClean="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2044599"/>
                  </a:ext>
                </a:extLst>
              </a:tr>
              <a:tr h="449418">
                <a:tc>
                  <a:txBody>
                    <a:bodyPr/>
                    <a:lstStyle/>
                    <a:p>
                      <a:r>
                        <a:rPr lang="uk-UA" sz="1700" dirty="0" smtClean="0"/>
                        <a:t>Кількість поданих позовних заяв</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128</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0269537"/>
                  </a:ext>
                </a:extLst>
              </a:tr>
              <a:tr h="449418">
                <a:tc>
                  <a:txBody>
                    <a:bodyPr/>
                    <a:lstStyle/>
                    <a:p>
                      <a:r>
                        <a:rPr lang="uk-UA" sz="1700" dirty="0" smtClean="0"/>
                        <a:t>Кількість поданих апеляційних скарг </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137</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6061089"/>
                  </a:ext>
                </a:extLst>
              </a:tr>
              <a:tr h="449418">
                <a:tc>
                  <a:txBody>
                    <a:bodyPr/>
                    <a:lstStyle/>
                    <a:p>
                      <a:r>
                        <a:rPr lang="uk-UA" sz="1700" dirty="0" smtClean="0"/>
                        <a:t>Кількість поданих касаційних скарг </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84</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3442819"/>
                  </a:ext>
                </a:extLst>
              </a:tr>
              <a:tr h="7815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700" dirty="0" smtClean="0"/>
                        <a:t>Кількість поданих процесуальних документів</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165</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814</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773881"/>
                  </a:ext>
                </a:extLst>
              </a:tr>
              <a:tr h="1778132">
                <a:tc>
                  <a:txBody>
                    <a:bodyPr/>
                    <a:lstStyle/>
                    <a:p>
                      <a:r>
                        <a:rPr lang="uk-UA" sz="1700" dirty="0" smtClean="0"/>
                        <a:t>Кількість судових рішень які вступили в законну силу </a:t>
                      </a:r>
                    </a:p>
                    <a:p>
                      <a:pPr marL="285750" indent="-285750">
                        <a:buFont typeface="Arial" panose="020B0604020202020204" pitchFamily="34" charset="0"/>
                        <a:buChar char="•"/>
                      </a:pPr>
                      <a:r>
                        <a:rPr lang="uk-UA" sz="1700" dirty="0" smtClean="0"/>
                        <a:t>з них на користь Львівської міської ради та її виконавчих органів</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60</a:t>
                      </a:r>
                      <a:endParaRPr lang="uk-UA" sz="1700" dirty="0"/>
                    </a:p>
                    <a:p>
                      <a:pPr algn="ctr"/>
                      <a:endParaRPr lang="uk-UA" sz="1700" dirty="0" smtClean="0"/>
                    </a:p>
                    <a:p>
                      <a:pPr algn="ctr"/>
                      <a:r>
                        <a:rPr lang="uk-UA" sz="1700" dirty="0" smtClean="0"/>
                        <a:t>60</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solidFill>
                            <a:schemeClr val="tx1"/>
                          </a:solidFill>
                        </a:rPr>
                        <a:t>365</a:t>
                      </a:r>
                    </a:p>
                    <a:p>
                      <a:pPr algn="ctr"/>
                      <a:endParaRPr lang="uk-UA" sz="1700" dirty="0" smtClean="0">
                        <a:solidFill>
                          <a:schemeClr val="tx1"/>
                        </a:solidFill>
                      </a:endParaRPr>
                    </a:p>
                    <a:p>
                      <a:pPr algn="ctr"/>
                      <a:r>
                        <a:rPr lang="uk-UA" sz="1700" dirty="0" smtClean="0">
                          <a:solidFill>
                            <a:schemeClr val="tx1"/>
                          </a:solidFill>
                        </a:rPr>
                        <a:t>296</a:t>
                      </a:r>
                      <a:endParaRPr lang="uk-UA" sz="1700" dirty="0">
                        <a:solidFill>
                          <a:schemeClr val="tx1"/>
                        </a:solidFill>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9000891"/>
                  </a:ext>
                </a:extLst>
              </a:tr>
            </a:tbl>
          </a:graphicData>
        </a:graphic>
      </p:graphicFrame>
    </p:spTree>
    <p:extLst>
      <p:ext uri="{BB962C8B-B14F-4D97-AF65-F5344CB8AC3E}">
        <p14:creationId xmlns:p14="http://schemas.microsoft.com/office/powerpoint/2010/main" val="2216091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35"/>
            <a:ext cx="12192000" cy="6859735"/>
          </a:xfrm>
          <a:prstGeom prst="rect">
            <a:avLst/>
          </a:prstGeom>
        </p:spPr>
      </p:pic>
      <p:grpSp>
        <p:nvGrpSpPr>
          <p:cNvPr id="6" name="Группа 5"/>
          <p:cNvGrpSpPr/>
          <p:nvPr/>
        </p:nvGrpSpPr>
        <p:grpSpPr>
          <a:xfrm>
            <a:off x="1941921" y="1526893"/>
            <a:ext cx="9247695" cy="3789576"/>
            <a:chOff x="2921766" y="2982405"/>
            <a:chExt cx="4025510" cy="1459078"/>
          </a:xfrm>
        </p:grpSpPr>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1766" y="2982405"/>
              <a:ext cx="1655067" cy="905257"/>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209" y="3487457"/>
              <a:ext cx="1655067" cy="954026"/>
            </a:xfrm>
            <a:prstGeom prst="rect">
              <a:avLst/>
            </a:prstGeom>
          </p:spPr>
        </p:pic>
      </p:grpSp>
      <p:sp>
        <p:nvSpPr>
          <p:cNvPr id="11" name="TextBox 10"/>
          <p:cNvSpPr txBox="1"/>
          <p:nvPr/>
        </p:nvSpPr>
        <p:spPr>
          <a:xfrm>
            <a:off x="2705492" y="2945659"/>
            <a:ext cx="2714919" cy="923330"/>
          </a:xfrm>
          <a:prstGeom prst="rect">
            <a:avLst/>
          </a:prstGeom>
          <a:noFill/>
        </p:spPr>
        <p:txBody>
          <a:bodyPr wrap="square" rtlCol="0">
            <a:spAutoFit/>
          </a:bodyPr>
          <a:lstStyle/>
          <a:p>
            <a:r>
              <a:rPr lang="uk-UA" dirty="0" smtClean="0">
                <a:solidFill>
                  <a:schemeClr val="bg1"/>
                </a:solidFill>
              </a:rPr>
              <a:t>Площа витребуваних з чужого незаконного володіння приміщень</a:t>
            </a:r>
            <a:endParaRPr lang="uk-UA" dirty="0">
              <a:solidFill>
                <a:schemeClr val="bg1"/>
              </a:solidFill>
            </a:endParaRPr>
          </a:p>
        </p:txBody>
      </p:sp>
      <p:sp>
        <p:nvSpPr>
          <p:cNvPr id="12" name="TextBox 11"/>
          <p:cNvSpPr txBox="1"/>
          <p:nvPr/>
        </p:nvSpPr>
        <p:spPr>
          <a:xfrm>
            <a:off x="2928591" y="838985"/>
            <a:ext cx="1828799" cy="523220"/>
          </a:xfrm>
          <a:prstGeom prst="rect">
            <a:avLst/>
          </a:prstGeom>
          <a:solidFill>
            <a:schemeClr val="accent4">
              <a:lumMod val="40000"/>
              <a:lumOff val="60000"/>
            </a:schemeClr>
          </a:solidFill>
        </p:spPr>
        <p:txBody>
          <a:bodyPr wrap="square" rtlCol="0">
            <a:spAutoFit/>
          </a:bodyPr>
          <a:lstStyle/>
          <a:p>
            <a:pPr algn="ctr"/>
            <a:r>
              <a:rPr lang="uk-UA" sz="2800" dirty="0"/>
              <a:t>1937,5 м2</a:t>
            </a:r>
          </a:p>
        </p:txBody>
      </p:sp>
      <p:sp>
        <p:nvSpPr>
          <p:cNvPr id="13" name="TextBox 12"/>
          <p:cNvSpPr txBox="1"/>
          <p:nvPr/>
        </p:nvSpPr>
        <p:spPr>
          <a:xfrm>
            <a:off x="8008445" y="5459691"/>
            <a:ext cx="2560198" cy="523220"/>
          </a:xfrm>
          <a:prstGeom prst="rect">
            <a:avLst/>
          </a:prstGeom>
          <a:solidFill>
            <a:schemeClr val="accent4">
              <a:lumMod val="40000"/>
              <a:lumOff val="60000"/>
            </a:schemeClr>
          </a:solidFill>
        </p:spPr>
        <p:txBody>
          <a:bodyPr wrap="square" rtlCol="0">
            <a:spAutoFit/>
          </a:bodyPr>
          <a:lstStyle/>
          <a:p>
            <a:pPr algn="ctr"/>
            <a:r>
              <a:rPr lang="uk-UA" sz="2800" dirty="0" smtClean="0"/>
              <a:t>Близько 30</a:t>
            </a:r>
            <a:r>
              <a:rPr lang="en-US" sz="2800" dirty="0" smtClean="0"/>
              <a:t> </a:t>
            </a:r>
            <a:r>
              <a:rPr lang="uk-UA" sz="2800" dirty="0" smtClean="0"/>
              <a:t>га</a:t>
            </a:r>
            <a:endParaRPr lang="uk-UA" sz="2800" dirty="0"/>
          </a:p>
        </p:txBody>
      </p:sp>
      <p:sp>
        <p:nvSpPr>
          <p:cNvPr id="14" name="TextBox 13"/>
          <p:cNvSpPr txBox="1"/>
          <p:nvPr/>
        </p:nvSpPr>
        <p:spPr>
          <a:xfrm>
            <a:off x="8275162" y="2945659"/>
            <a:ext cx="2714919" cy="646331"/>
          </a:xfrm>
          <a:prstGeom prst="rect">
            <a:avLst/>
          </a:prstGeom>
          <a:noFill/>
        </p:spPr>
        <p:txBody>
          <a:bodyPr wrap="square" rtlCol="0">
            <a:spAutoFit/>
          </a:bodyPr>
          <a:lstStyle/>
          <a:p>
            <a:r>
              <a:rPr lang="uk-UA" dirty="0" smtClean="0">
                <a:solidFill>
                  <a:schemeClr val="bg1"/>
                </a:solidFill>
              </a:rPr>
              <a:t>Площа звільнених земельних ділянок</a:t>
            </a:r>
            <a:endParaRPr lang="uk-UA" dirty="0">
              <a:solidFill>
                <a:schemeClr val="bg1"/>
              </a:solidFill>
            </a:endParaRPr>
          </a:p>
        </p:txBody>
      </p:sp>
      <p:pic>
        <p:nvPicPr>
          <p:cNvPr id="15" name="Рисунок 14"/>
          <p:cNvPicPr>
            <a:picLocks noChangeAspect="1"/>
          </p:cNvPicPr>
          <p:nvPr/>
        </p:nvPicPr>
        <p:blipFill rotWithShape="1">
          <a:blip r:embed="rId5" cstate="print"/>
          <a:srcRect t="19466" b="15335"/>
          <a:stretch/>
        </p:blipFill>
        <p:spPr>
          <a:xfrm>
            <a:off x="2018952" y="3997188"/>
            <a:ext cx="3725110" cy="1923068"/>
          </a:xfrm>
          <a:prstGeom prst="rect">
            <a:avLst/>
          </a:prstGeom>
        </p:spPr>
      </p:pic>
      <p:pic>
        <p:nvPicPr>
          <p:cNvPr id="16" name="Рисунок 15"/>
          <p:cNvPicPr>
            <a:picLocks noChangeAspect="1"/>
          </p:cNvPicPr>
          <p:nvPr/>
        </p:nvPicPr>
        <p:blipFill>
          <a:blip r:embed="rId6" cstate="print"/>
          <a:stretch>
            <a:fillRect/>
          </a:stretch>
        </p:blipFill>
        <p:spPr>
          <a:xfrm>
            <a:off x="7772154" y="609792"/>
            <a:ext cx="3032780" cy="2085620"/>
          </a:xfrm>
          <a:prstGeom prst="rect">
            <a:avLst/>
          </a:prstGeom>
          <a:ln>
            <a:noFill/>
          </a:ln>
          <a:effectLst>
            <a:softEdge rad="112500"/>
          </a:effectLst>
        </p:spPr>
      </p:pic>
      <p:sp>
        <p:nvSpPr>
          <p:cNvPr id="19" name="Прямоугольник 18"/>
          <p:cNvSpPr/>
          <p:nvPr/>
        </p:nvSpPr>
        <p:spPr>
          <a:xfrm>
            <a:off x="6507632" y="21676"/>
            <a:ext cx="124117" cy="6836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73065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35"/>
            <a:ext cx="12192000" cy="6859735"/>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rcRect t="51579"/>
          <a:stretch>
            <a:fillRect/>
          </a:stretch>
        </p:blipFill>
        <p:spPr>
          <a:xfrm>
            <a:off x="1661701" y="796414"/>
            <a:ext cx="4917989" cy="1755058"/>
          </a:xfrm>
          <a:prstGeom prst="rect">
            <a:avLst/>
          </a:prstGeom>
        </p:spPr>
      </p:pic>
      <p:sp>
        <p:nvSpPr>
          <p:cNvPr id="11" name="TextBox 10"/>
          <p:cNvSpPr txBox="1"/>
          <p:nvPr/>
        </p:nvSpPr>
        <p:spPr>
          <a:xfrm>
            <a:off x="2558009" y="998872"/>
            <a:ext cx="3061126" cy="1323439"/>
          </a:xfrm>
          <a:prstGeom prst="rect">
            <a:avLst/>
          </a:prstGeom>
          <a:noFill/>
        </p:spPr>
        <p:txBody>
          <a:bodyPr wrap="square" rtlCol="0">
            <a:spAutoFit/>
          </a:bodyPr>
          <a:lstStyle/>
          <a:p>
            <a:pPr algn="ctr"/>
            <a:r>
              <a:rPr lang="uk-UA" sz="2000" dirty="0" smtClean="0">
                <a:solidFill>
                  <a:schemeClr val="bg1"/>
                </a:solidFill>
              </a:rPr>
              <a:t>Сума </a:t>
            </a:r>
            <a:r>
              <a:rPr lang="ru-RU" sz="2000" dirty="0" err="1" smtClean="0">
                <a:solidFill>
                  <a:schemeClr val="bg1"/>
                </a:solidFill>
              </a:rPr>
              <a:t>стягнених</a:t>
            </a:r>
            <a:r>
              <a:rPr lang="ru-RU" sz="2000" dirty="0" smtClean="0">
                <a:solidFill>
                  <a:schemeClr val="bg1"/>
                </a:solidFill>
              </a:rPr>
              <a:t> </a:t>
            </a:r>
            <a:r>
              <a:rPr lang="ru-RU" sz="2000" dirty="0" err="1" smtClean="0">
                <a:solidFill>
                  <a:schemeClr val="bg1"/>
                </a:solidFill>
              </a:rPr>
              <a:t>коштів</a:t>
            </a:r>
            <a:r>
              <a:rPr lang="ru-RU" sz="2000" dirty="0" smtClean="0">
                <a:solidFill>
                  <a:schemeClr val="bg1"/>
                </a:solidFill>
              </a:rPr>
              <a:t> (</a:t>
            </a:r>
            <a:r>
              <a:rPr lang="ru-RU" sz="2000" dirty="0" err="1" smtClean="0">
                <a:solidFill>
                  <a:schemeClr val="bg1"/>
                </a:solidFill>
              </a:rPr>
              <a:t>заборгованість</a:t>
            </a:r>
            <a:r>
              <a:rPr lang="ru-RU" sz="2000" dirty="0" smtClean="0">
                <a:solidFill>
                  <a:schemeClr val="bg1"/>
                </a:solidFill>
              </a:rPr>
              <a:t>, </a:t>
            </a:r>
            <a:r>
              <a:rPr lang="ru-RU" sz="2000" dirty="0" err="1" smtClean="0">
                <a:solidFill>
                  <a:schemeClr val="bg1"/>
                </a:solidFill>
              </a:rPr>
              <a:t>штрафи</a:t>
            </a:r>
            <a:r>
              <a:rPr lang="ru-RU" sz="2000" dirty="0" smtClean="0">
                <a:solidFill>
                  <a:schemeClr val="bg1"/>
                </a:solidFill>
              </a:rPr>
              <a:t>, пеня </a:t>
            </a:r>
            <a:r>
              <a:rPr lang="ru-RU" sz="2000" dirty="0" err="1" smtClean="0">
                <a:solidFill>
                  <a:schemeClr val="bg1"/>
                </a:solidFill>
              </a:rPr>
              <a:t>тощо</a:t>
            </a:r>
            <a:r>
              <a:rPr lang="ru-RU" sz="2000" dirty="0" smtClean="0">
                <a:solidFill>
                  <a:schemeClr val="bg1"/>
                </a:solidFill>
              </a:rPr>
              <a:t>) до </a:t>
            </a:r>
            <a:r>
              <a:rPr lang="ru-RU" sz="2000" dirty="0" err="1" smtClean="0">
                <a:solidFill>
                  <a:schemeClr val="bg1"/>
                </a:solidFill>
              </a:rPr>
              <a:t>місцевого</a:t>
            </a:r>
            <a:r>
              <a:rPr lang="ru-RU" sz="2000" dirty="0" smtClean="0">
                <a:solidFill>
                  <a:schemeClr val="bg1"/>
                </a:solidFill>
              </a:rPr>
              <a:t> бюджету </a:t>
            </a:r>
            <a:endParaRPr lang="uk-UA" sz="2000" dirty="0">
              <a:solidFill>
                <a:schemeClr val="bg1"/>
              </a:solidFill>
            </a:endParaRPr>
          </a:p>
        </p:txBody>
      </p:sp>
      <p:sp>
        <p:nvSpPr>
          <p:cNvPr id="12" name="TextBox 11"/>
          <p:cNvSpPr txBox="1"/>
          <p:nvPr/>
        </p:nvSpPr>
        <p:spPr>
          <a:xfrm>
            <a:off x="7167716" y="1178200"/>
            <a:ext cx="3159749" cy="523220"/>
          </a:xfrm>
          <a:prstGeom prst="rect">
            <a:avLst/>
          </a:prstGeom>
          <a:solidFill>
            <a:schemeClr val="accent4">
              <a:lumMod val="40000"/>
              <a:lumOff val="60000"/>
            </a:schemeClr>
          </a:solidFill>
        </p:spPr>
        <p:txBody>
          <a:bodyPr wrap="square" rtlCol="0">
            <a:spAutoFit/>
          </a:bodyPr>
          <a:lstStyle/>
          <a:p>
            <a:pPr algn="ctr"/>
            <a:r>
              <a:rPr lang="uk-UA" sz="2800" dirty="0"/>
              <a:t>15 316 755,04 </a:t>
            </a:r>
            <a:r>
              <a:rPr lang="uk-UA" altLang="uk-UA" sz="2800" dirty="0" smtClean="0">
                <a:cs typeface="Arial" pitchFamily="34" charset="0"/>
              </a:rPr>
              <a:t>грн.</a:t>
            </a:r>
            <a:endParaRPr lang="uk-UA" sz="2800" dirty="0"/>
          </a:p>
        </p:txBody>
      </p:sp>
      <p:sp>
        <p:nvSpPr>
          <p:cNvPr id="19" name="Прямоугольник 18"/>
          <p:cNvSpPr/>
          <p:nvPr/>
        </p:nvSpPr>
        <p:spPr>
          <a:xfrm>
            <a:off x="10327465" y="0"/>
            <a:ext cx="124117" cy="6836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pic>
        <p:nvPicPr>
          <p:cNvPr id="1026" name="Picture 2" descr="Доходи місцевого бюджету | Великосеверинівська сільська рада"/>
          <p:cNvPicPr>
            <a:picLocks noChangeAspect="1" noChangeArrowheads="1"/>
          </p:cNvPicPr>
          <p:nvPr/>
        </p:nvPicPr>
        <p:blipFill>
          <a:blip r:embed="rId4" cstate="print"/>
          <a:srcRect/>
          <a:stretch>
            <a:fillRect/>
          </a:stretch>
        </p:blipFill>
        <p:spPr bwMode="auto">
          <a:xfrm>
            <a:off x="2212257" y="2896687"/>
            <a:ext cx="6194324" cy="3268139"/>
          </a:xfrm>
          <a:prstGeom prst="rect">
            <a:avLst/>
          </a:prstGeom>
          <a:ln>
            <a:noFill/>
          </a:ln>
          <a:effectLst>
            <a:softEdge rad="112500"/>
          </a:effectLst>
        </p:spPr>
      </p:pic>
      <p:cxnSp>
        <p:nvCxnSpPr>
          <p:cNvPr id="18" name="Прямая со стрелкой 17"/>
          <p:cNvCxnSpPr/>
          <p:nvPr/>
        </p:nvCxnSpPr>
        <p:spPr>
          <a:xfrm>
            <a:off x="5928852" y="1445342"/>
            <a:ext cx="1179870" cy="14748"/>
          </a:xfrm>
          <a:prstGeom prst="straightConnector1">
            <a:avLst/>
          </a:prstGeom>
          <a:ln w="57150">
            <a:solidFill>
              <a:srgbClr val="002060"/>
            </a:solidFil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3065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6"/>
            <a:ext cx="12192000" cy="6859086"/>
          </a:xfrm>
          <a:prstGeom prst="rect">
            <a:avLst/>
          </a:prstGeom>
        </p:spPr>
      </p:pic>
      <p:sp>
        <p:nvSpPr>
          <p:cNvPr id="8" name="TextBox 7"/>
          <p:cNvSpPr txBox="1"/>
          <p:nvPr/>
        </p:nvSpPr>
        <p:spPr>
          <a:xfrm>
            <a:off x="1351128" y="63102"/>
            <a:ext cx="10731692" cy="6740307"/>
          </a:xfrm>
          <a:prstGeom prst="rect">
            <a:avLst/>
          </a:prstGeom>
          <a:solidFill>
            <a:schemeClr val="bg1"/>
          </a:solidFill>
        </p:spPr>
        <p:txBody>
          <a:bodyPr wrap="square" rtlCol="0">
            <a:spAutoFit/>
          </a:bodyPr>
          <a:lstStyle/>
          <a:p>
            <a:pPr marL="285750" indent="-285750" algn="just">
              <a:buFont typeface="Wingdings" panose="05000000000000000000" pitchFamily="2" charset="2"/>
              <a:buChar char="Ø"/>
            </a:pPr>
            <a:r>
              <a:rPr lang="uk-UA" sz="1600" dirty="0" smtClean="0"/>
              <a:t>Рішенням </a:t>
            </a:r>
            <a:r>
              <a:rPr lang="uk-UA" sz="1600" dirty="0"/>
              <a:t>Господарського суду Львівської області від 03.08.2021 у справі №914/1425/21 задоволено позов Львівської міської ради та витребувано на користь Львівської міської ради з чужого незаконного володіння ТзОВ «Б37» нежитлове приміщення площею 19,7 </a:t>
            </a:r>
            <a:r>
              <a:rPr lang="uk-UA" sz="1600" dirty="0" err="1"/>
              <a:t>кв</a:t>
            </a:r>
            <a:r>
              <a:rPr lang="uk-UA" sz="1600" dirty="0"/>
              <a:t>. м. та приміщення під </a:t>
            </a:r>
            <a:r>
              <a:rPr lang="uk-UA" sz="1600" dirty="0" err="1"/>
              <a:t>інд</a:t>
            </a:r>
            <a:r>
              <a:rPr lang="uk-UA" sz="1600" dirty="0"/>
              <a:t>. 16-1 площею 10,5 </a:t>
            </a:r>
            <a:r>
              <a:rPr lang="uk-UA" sz="1600" dirty="0" err="1"/>
              <a:t>кв</a:t>
            </a:r>
            <a:r>
              <a:rPr lang="uk-UA" sz="1600" dirty="0"/>
              <a:t>. м., загальна площа 30,2 </a:t>
            </a:r>
            <a:r>
              <a:rPr lang="uk-UA" sz="1600" dirty="0" err="1"/>
              <a:t>кв</a:t>
            </a:r>
            <a:r>
              <a:rPr lang="uk-UA" sz="1600" dirty="0"/>
              <a:t>. м., що знаходяться за адресою: м. Львів, вул. Б. Хмельницького, </a:t>
            </a:r>
            <a:r>
              <a:rPr lang="uk-UA" sz="1600" dirty="0" smtClean="0"/>
              <a:t>37. Постановою </a:t>
            </a:r>
            <a:r>
              <a:rPr lang="uk-UA" sz="1600" dirty="0"/>
              <a:t>Західного апеляційного господарського суду від 07.08.2024 задоволено апеляційну скаргу ТзОВ «Б37»: рішення Господарського суду Львівської області від 03.08.2021 скасовано, в задоволенні позовних вимог </a:t>
            </a:r>
            <a:r>
              <a:rPr lang="uk-UA" sz="1600" dirty="0" smtClean="0"/>
              <a:t>відмовлено. Постановою </a:t>
            </a:r>
            <a:r>
              <a:rPr lang="uk-UA" sz="1600" dirty="0"/>
              <a:t>Верховного Суду від 13.11.2024 задоволено касаційну скаргу Львівської міської ради: постанову Західного апеляційного господарського суду від 07.08.2024 скасовано та залишено в силі рішення Господарського суду Львівської області від </a:t>
            </a:r>
            <a:r>
              <a:rPr lang="uk-UA" sz="1600" dirty="0" smtClean="0"/>
              <a:t>03.08.2021. На </a:t>
            </a:r>
            <a:r>
              <a:rPr lang="uk-UA" sz="1600" dirty="0"/>
              <a:t>сьогодні у витребуваних приміщеннях на вул. Б. Хмельницького, 37 працює Центр </a:t>
            </a:r>
            <a:r>
              <a:rPr lang="uk-UA" sz="1600" dirty="0" err="1"/>
              <a:t>рекрутингу</a:t>
            </a:r>
            <a:r>
              <a:rPr lang="uk-UA" sz="1600" dirty="0"/>
              <a:t> 38-ї окремої бригади морської піхоти.</a:t>
            </a:r>
          </a:p>
          <a:p>
            <a:pPr marL="285750" indent="-285750" algn="just">
              <a:buFont typeface="Wingdings" panose="05000000000000000000" pitchFamily="2" charset="2"/>
              <a:buChar char="Ø"/>
            </a:pPr>
            <a:endParaRPr lang="uk-UA" sz="1600" dirty="0" smtClean="0"/>
          </a:p>
          <a:p>
            <a:pPr marL="285750" indent="-285750" algn="just">
              <a:buFont typeface="Wingdings" panose="05000000000000000000" pitchFamily="2" charset="2"/>
              <a:buChar char="Ø"/>
            </a:pPr>
            <a:r>
              <a:rPr lang="uk-UA" sz="1600" dirty="0" smtClean="0"/>
              <a:t>Постановою </a:t>
            </a:r>
            <a:r>
              <a:rPr lang="uk-UA" sz="1600" dirty="0"/>
              <a:t>Західного апеляційного господарського суду від 11.09.2024 у справі №914/630/18 задоволено апеляційну скаргу Львівської міської ради та витребувано із чужого незаконного володіння від Товариства з обмеженою відповідальністю «Ольвія» на користь власника Львівської міської ради будинок санаторію-профілакторію на вул. Братів Тимошенків, 4, у </a:t>
            </a:r>
            <a:r>
              <a:rPr lang="uk-UA" sz="1600" dirty="0" err="1"/>
              <a:t>м.Львові</a:t>
            </a:r>
            <a:r>
              <a:rPr lang="uk-UA" sz="1600" dirty="0"/>
              <a:t>, загальною площею 481,0 </a:t>
            </a:r>
            <a:r>
              <a:rPr lang="uk-UA" sz="1600" dirty="0" err="1"/>
              <a:t>кв.м</a:t>
            </a:r>
            <a:r>
              <a:rPr lang="uk-UA" sz="1600" dirty="0" smtClean="0"/>
              <a:t>.</a:t>
            </a:r>
          </a:p>
          <a:p>
            <a:pPr marL="285750" indent="-285750" algn="just">
              <a:buFont typeface="Wingdings" panose="05000000000000000000" pitchFamily="2" charset="2"/>
              <a:buChar char="Ø"/>
            </a:pPr>
            <a:endParaRPr lang="uk-UA" sz="1600" dirty="0"/>
          </a:p>
          <a:p>
            <a:pPr marL="285750" indent="-285750" algn="just">
              <a:buFont typeface="Wingdings" panose="05000000000000000000" pitchFamily="2" charset="2"/>
              <a:buChar char="Ø"/>
            </a:pPr>
            <a:r>
              <a:rPr lang="ru-RU" sz="1600" dirty="0" err="1" smtClean="0"/>
              <a:t>Касаційний</a:t>
            </a:r>
            <a:r>
              <a:rPr lang="ru-RU" sz="1600" dirty="0" smtClean="0"/>
              <a:t> </a:t>
            </a:r>
            <a:r>
              <a:rPr lang="ru-RU" sz="1600" dirty="0"/>
              <a:t>суд остаточно </a:t>
            </a:r>
            <a:r>
              <a:rPr lang="ru-RU" sz="1600" dirty="0" err="1"/>
              <a:t>підтвердив</a:t>
            </a:r>
            <a:r>
              <a:rPr lang="ru-RU" sz="1600" dirty="0"/>
              <a:t> </a:t>
            </a:r>
            <a:r>
              <a:rPr lang="ru-RU" sz="1600" dirty="0" err="1"/>
              <a:t>повернення</a:t>
            </a:r>
            <a:r>
              <a:rPr lang="ru-RU" sz="1600" dirty="0"/>
              <a:t> </a:t>
            </a:r>
            <a:r>
              <a:rPr lang="ru-RU" sz="1600" dirty="0" err="1"/>
              <a:t>будівлі</a:t>
            </a:r>
            <a:r>
              <a:rPr lang="ru-RU" sz="1600" dirty="0"/>
              <a:t> в </a:t>
            </a:r>
            <a:r>
              <a:rPr lang="ru-RU" sz="1600" dirty="0" err="1"/>
              <a:t>центрі</a:t>
            </a:r>
            <a:r>
              <a:rPr lang="ru-RU" sz="1600" dirty="0"/>
              <a:t> </a:t>
            </a:r>
            <a:r>
              <a:rPr lang="ru-RU" sz="1600" dirty="0" err="1"/>
              <a:t>міста</a:t>
            </a:r>
            <a:r>
              <a:rPr lang="ru-RU" sz="1600" dirty="0"/>
              <a:t>. </a:t>
            </a:r>
            <a:r>
              <a:rPr lang="ru-RU" sz="1600" dirty="0" err="1"/>
              <a:t>Касаційний</a:t>
            </a:r>
            <a:r>
              <a:rPr lang="ru-RU" sz="1600" dirty="0"/>
              <a:t> суд </a:t>
            </a:r>
            <a:r>
              <a:rPr lang="ru-RU" sz="1600" dirty="0" err="1"/>
              <a:t>відмовив</a:t>
            </a:r>
            <a:r>
              <a:rPr lang="ru-RU" sz="1600" dirty="0"/>
              <a:t> </a:t>
            </a:r>
            <a:r>
              <a:rPr lang="ru-RU" sz="1600" dirty="0" err="1"/>
              <a:t>ТзОВ</a:t>
            </a:r>
            <a:r>
              <a:rPr lang="ru-RU" sz="1600" dirty="0"/>
              <a:t> «</a:t>
            </a:r>
            <a:r>
              <a:rPr lang="ru-RU" sz="1600" dirty="0" err="1"/>
              <a:t>Анто</a:t>
            </a:r>
            <a:r>
              <a:rPr lang="ru-RU" sz="1600" dirty="0"/>
              <a:t> Ком» у </a:t>
            </a:r>
            <a:r>
              <a:rPr lang="ru-RU" sz="1600" dirty="0" err="1"/>
              <a:t>відкритті</a:t>
            </a:r>
            <a:r>
              <a:rPr lang="ru-RU" sz="1600" dirty="0"/>
              <a:t> </a:t>
            </a:r>
            <a:r>
              <a:rPr lang="ru-RU" sz="1600" dirty="0" err="1"/>
              <a:t>провадження</a:t>
            </a:r>
            <a:r>
              <a:rPr lang="ru-RU" sz="1600" dirty="0"/>
              <a:t> </a:t>
            </a:r>
            <a:r>
              <a:rPr lang="ru-RU" sz="1600" dirty="0" err="1"/>
              <a:t>щодо</a:t>
            </a:r>
            <a:r>
              <a:rPr lang="ru-RU" sz="1600" dirty="0"/>
              <a:t> </a:t>
            </a:r>
            <a:r>
              <a:rPr lang="ru-RU" sz="1600" dirty="0" err="1"/>
              <a:t>двоповерхового</a:t>
            </a:r>
            <a:r>
              <a:rPr lang="ru-RU" sz="1600" dirty="0"/>
              <a:t> </a:t>
            </a:r>
            <a:r>
              <a:rPr lang="ru-RU" sz="1600" dirty="0" err="1"/>
              <a:t>будинку</a:t>
            </a:r>
            <a:r>
              <a:rPr lang="ru-RU" sz="1600" dirty="0"/>
              <a:t> на </a:t>
            </a:r>
            <a:r>
              <a:rPr lang="ru-RU" sz="1600" dirty="0" err="1"/>
              <a:t>вул</a:t>
            </a:r>
            <a:r>
              <a:rPr lang="ru-RU" sz="1600" dirty="0"/>
              <a:t>. </a:t>
            </a:r>
            <a:r>
              <a:rPr lang="ru-RU" sz="1600" dirty="0" err="1"/>
              <a:t>Рибна</a:t>
            </a:r>
            <a:r>
              <a:rPr lang="ru-RU" sz="1600" dirty="0"/>
              <a:t>, 4 у </a:t>
            </a:r>
            <a:r>
              <a:rPr lang="ru-RU" sz="1600" dirty="0" err="1"/>
              <a:t>Львові</a:t>
            </a:r>
            <a:r>
              <a:rPr lang="ru-RU" sz="1600" dirty="0"/>
              <a:t>. Таким чином, суд остаточно </a:t>
            </a:r>
            <a:r>
              <a:rPr lang="ru-RU" sz="1600" dirty="0" err="1"/>
              <a:t>підтвердив</a:t>
            </a:r>
            <a:r>
              <a:rPr lang="ru-RU" sz="1600" dirty="0"/>
              <a:t> </a:t>
            </a:r>
            <a:r>
              <a:rPr lang="ru-RU" sz="1600" dirty="0" err="1"/>
              <a:t>рішення</a:t>
            </a:r>
            <a:r>
              <a:rPr lang="ru-RU" sz="1600" dirty="0"/>
              <a:t> </a:t>
            </a:r>
            <a:r>
              <a:rPr lang="ru-RU" sz="1600" dirty="0" err="1"/>
              <a:t>Господарського</a:t>
            </a:r>
            <a:r>
              <a:rPr lang="ru-RU" sz="1600" dirty="0"/>
              <a:t> суду та </a:t>
            </a:r>
            <a:r>
              <a:rPr lang="ru-RU" sz="1600" dirty="0" err="1"/>
              <a:t>Західного</a:t>
            </a:r>
            <a:r>
              <a:rPr lang="ru-RU" sz="1600" dirty="0"/>
              <a:t> </a:t>
            </a:r>
            <a:r>
              <a:rPr lang="ru-RU" sz="1600" dirty="0" err="1"/>
              <a:t>апеляційного</a:t>
            </a:r>
            <a:r>
              <a:rPr lang="ru-RU" sz="1600" dirty="0"/>
              <a:t> </a:t>
            </a:r>
            <a:r>
              <a:rPr lang="ru-RU" sz="1600" dirty="0" err="1"/>
              <a:t>господарського</a:t>
            </a:r>
            <a:r>
              <a:rPr lang="ru-RU" sz="1600" dirty="0"/>
              <a:t> суду про </a:t>
            </a:r>
            <a:r>
              <a:rPr lang="ru-RU" sz="1600" dirty="0" err="1"/>
              <a:t>повернення</a:t>
            </a:r>
            <a:r>
              <a:rPr lang="ru-RU" sz="1600" dirty="0"/>
              <a:t> </a:t>
            </a:r>
            <a:r>
              <a:rPr lang="ru-RU" sz="1600" dirty="0" err="1"/>
              <a:t>цієї</a:t>
            </a:r>
            <a:r>
              <a:rPr lang="ru-RU" sz="1600" dirty="0"/>
              <a:t> </a:t>
            </a:r>
            <a:r>
              <a:rPr lang="ru-RU" sz="1600" dirty="0" err="1"/>
              <a:t>будівлі</a:t>
            </a:r>
            <a:r>
              <a:rPr lang="ru-RU" sz="1600" dirty="0"/>
              <a:t> до </a:t>
            </a:r>
            <a:r>
              <a:rPr lang="ru-RU" sz="1600" dirty="0" err="1"/>
              <a:t>власності</a:t>
            </a:r>
            <a:r>
              <a:rPr lang="ru-RU" sz="1600" dirty="0"/>
              <a:t> </a:t>
            </a:r>
            <a:r>
              <a:rPr lang="ru-RU" sz="1600" dirty="0" err="1" smtClean="0"/>
              <a:t>громади</a:t>
            </a:r>
            <a:r>
              <a:rPr lang="ru-RU" sz="1600" dirty="0" smtClean="0"/>
              <a:t>. </a:t>
            </a:r>
            <a:r>
              <a:rPr lang="ru-RU" sz="1600" dirty="0" err="1" smtClean="0"/>
              <a:t>Будівля</a:t>
            </a:r>
            <a:r>
              <a:rPr lang="ru-RU" sz="1600" dirty="0"/>
              <a:t>, </a:t>
            </a:r>
            <a:r>
              <a:rPr lang="ru-RU" sz="1600" dirty="0" err="1"/>
              <a:t>побудована</a:t>
            </a:r>
            <a:r>
              <a:rPr lang="ru-RU" sz="1600" dirty="0"/>
              <a:t> у 1892 </a:t>
            </a:r>
            <a:r>
              <a:rPr lang="ru-RU" sz="1600" dirty="0" err="1"/>
              <a:t>році</a:t>
            </a:r>
            <a:r>
              <a:rPr lang="ru-RU" sz="1600" dirty="0"/>
              <a:t>, </a:t>
            </a:r>
            <a:r>
              <a:rPr lang="ru-RU" sz="1600" dirty="0" err="1"/>
              <a:t>має</a:t>
            </a:r>
            <a:r>
              <a:rPr lang="ru-RU" sz="1600" dirty="0"/>
              <a:t> статус </a:t>
            </a:r>
            <a:r>
              <a:rPr lang="ru-RU" sz="1600" dirty="0" err="1"/>
              <a:t>пам’ятки</a:t>
            </a:r>
            <a:r>
              <a:rPr lang="ru-RU" sz="1600" dirty="0"/>
              <a:t> </a:t>
            </a:r>
            <a:r>
              <a:rPr lang="ru-RU" sz="1600" dirty="0" err="1"/>
              <a:t>культурної</a:t>
            </a:r>
            <a:r>
              <a:rPr lang="ru-RU" sz="1600" dirty="0"/>
              <a:t> </a:t>
            </a:r>
            <a:r>
              <a:rPr lang="ru-RU" sz="1600" dirty="0" err="1"/>
              <a:t>спадщини</a:t>
            </a:r>
            <a:r>
              <a:rPr lang="ru-RU" sz="1600" dirty="0"/>
              <a:t> </a:t>
            </a:r>
            <a:r>
              <a:rPr lang="ru-RU" sz="1600" dirty="0" err="1"/>
              <a:t>місцевого</a:t>
            </a:r>
            <a:r>
              <a:rPr lang="ru-RU" sz="1600" dirty="0"/>
              <a:t> </a:t>
            </a:r>
            <a:r>
              <a:rPr lang="ru-RU" sz="1600" dirty="0" err="1"/>
              <a:t>значення</a:t>
            </a:r>
            <a:r>
              <a:rPr lang="ru-RU" sz="1600" dirty="0"/>
              <a:t> та занесена до Державного </a:t>
            </a:r>
            <a:r>
              <a:rPr lang="ru-RU" sz="1600" dirty="0" err="1"/>
              <a:t>реєстру</a:t>
            </a:r>
            <a:r>
              <a:rPr lang="ru-RU" sz="1600" dirty="0"/>
              <a:t> </a:t>
            </a:r>
            <a:r>
              <a:rPr lang="ru-RU" sz="1600" dirty="0" err="1"/>
              <a:t>нерухомих</a:t>
            </a:r>
            <a:r>
              <a:rPr lang="ru-RU" sz="1600" dirty="0"/>
              <a:t> </a:t>
            </a:r>
            <a:r>
              <a:rPr lang="ru-RU" sz="1600" dirty="0" err="1"/>
              <a:t>пам’яток</a:t>
            </a:r>
            <a:r>
              <a:rPr lang="ru-RU" sz="1600" dirty="0"/>
              <a:t>. </a:t>
            </a:r>
            <a:r>
              <a:rPr lang="ru-RU" sz="1600" dirty="0" err="1"/>
              <a:t>Проте</a:t>
            </a:r>
            <a:r>
              <a:rPr lang="ru-RU" sz="1600" dirty="0"/>
              <a:t> з початку 2000-х </a:t>
            </a:r>
            <a:r>
              <a:rPr lang="ru-RU" sz="1600" dirty="0" err="1"/>
              <a:t>будівлю</a:t>
            </a:r>
            <a:r>
              <a:rPr lang="ru-RU" sz="1600" dirty="0"/>
              <a:t> </a:t>
            </a:r>
            <a:r>
              <a:rPr lang="ru-RU" sz="1600" dirty="0" err="1"/>
              <a:t>декілька</a:t>
            </a:r>
            <a:r>
              <a:rPr lang="ru-RU" sz="1600" dirty="0"/>
              <a:t> раз незаконно </a:t>
            </a:r>
            <a:r>
              <a:rPr lang="ru-RU" sz="1600" dirty="0" err="1"/>
              <a:t>орендували</a:t>
            </a:r>
            <a:r>
              <a:rPr lang="ru-RU" sz="1600" dirty="0"/>
              <a:t> та перепродавали. При </a:t>
            </a:r>
            <a:r>
              <a:rPr lang="ru-RU" sz="1600" dirty="0" err="1"/>
              <a:t>цьому</a:t>
            </a:r>
            <a:r>
              <a:rPr lang="ru-RU" sz="1600" dirty="0"/>
              <a:t>, </a:t>
            </a:r>
            <a:r>
              <a:rPr lang="ru-RU" sz="1600" dirty="0" err="1"/>
              <a:t>міська</a:t>
            </a:r>
            <a:r>
              <a:rPr lang="ru-RU" sz="1600" dirty="0"/>
              <a:t> рада </a:t>
            </a:r>
            <a:r>
              <a:rPr lang="ru-RU" sz="1600" dirty="0" err="1"/>
              <a:t>дозволу</a:t>
            </a:r>
            <a:r>
              <a:rPr lang="ru-RU" sz="1600" dirty="0"/>
              <a:t> на продаж </a:t>
            </a:r>
            <a:r>
              <a:rPr lang="ru-RU" sz="1600" dirty="0" err="1"/>
              <a:t>будівлі</a:t>
            </a:r>
            <a:r>
              <a:rPr lang="ru-RU" sz="1600" dirty="0"/>
              <a:t> НЕ </a:t>
            </a:r>
            <a:r>
              <a:rPr lang="ru-RU" sz="1600" dirty="0" smtClean="0"/>
              <a:t>ДАВАЛА. У </a:t>
            </a:r>
            <a:r>
              <a:rPr lang="ru-RU" sz="1600" dirty="0"/>
              <a:t>2015 </a:t>
            </a:r>
            <a:r>
              <a:rPr lang="ru-RU" sz="1600" dirty="0" err="1"/>
              <a:t>році</a:t>
            </a:r>
            <a:r>
              <a:rPr lang="ru-RU" sz="1600" dirty="0"/>
              <a:t> через суд </a:t>
            </a:r>
            <a:r>
              <a:rPr lang="ru-RU" sz="1600" dirty="0" err="1"/>
              <a:t>ТзОВ</a:t>
            </a:r>
            <a:r>
              <a:rPr lang="ru-RU" sz="1600" dirty="0"/>
              <a:t> «</a:t>
            </a:r>
            <a:r>
              <a:rPr lang="ru-RU" sz="1600" dirty="0" err="1"/>
              <a:t>Анто</a:t>
            </a:r>
            <a:r>
              <a:rPr lang="ru-RU" sz="1600" dirty="0"/>
              <a:t> Ком» </a:t>
            </a:r>
            <a:r>
              <a:rPr lang="ru-RU" sz="1600" dirty="0" err="1"/>
              <a:t>отримало</a:t>
            </a:r>
            <a:r>
              <a:rPr lang="ru-RU" sz="1600" dirty="0"/>
              <a:t> </a:t>
            </a:r>
            <a:r>
              <a:rPr lang="ru-RU" sz="1600" dirty="0" err="1"/>
              <a:t>будинок</a:t>
            </a:r>
            <a:r>
              <a:rPr lang="ru-RU" sz="1600" dirty="0"/>
              <a:t> у </a:t>
            </a:r>
            <a:r>
              <a:rPr lang="ru-RU" sz="1600" dirty="0" err="1"/>
              <a:t>власність</a:t>
            </a:r>
            <a:r>
              <a:rPr lang="ru-RU" sz="1600" dirty="0"/>
              <a:t> на </a:t>
            </a:r>
            <a:r>
              <a:rPr lang="ru-RU" sz="1600" dirty="0" err="1"/>
              <a:t>підставі</a:t>
            </a:r>
            <a:r>
              <a:rPr lang="ru-RU" sz="1600" dirty="0"/>
              <a:t> договору поруки. </a:t>
            </a:r>
            <a:r>
              <a:rPr lang="ru-RU" sz="1600" dirty="0" err="1"/>
              <a:t>Львівська</a:t>
            </a:r>
            <a:r>
              <a:rPr lang="ru-RU" sz="1600" dirty="0"/>
              <a:t> </a:t>
            </a:r>
            <a:r>
              <a:rPr lang="ru-RU" sz="1600" dirty="0" err="1"/>
              <a:t>міська</a:t>
            </a:r>
            <a:r>
              <a:rPr lang="ru-RU" sz="1600" dirty="0"/>
              <a:t> рада, </a:t>
            </a:r>
            <a:r>
              <a:rPr lang="ru-RU" sz="1600" dirty="0" err="1"/>
              <a:t>вважаючи</a:t>
            </a:r>
            <a:r>
              <a:rPr lang="ru-RU" sz="1600" dirty="0"/>
              <a:t> </a:t>
            </a:r>
            <a:r>
              <a:rPr lang="ru-RU" sz="1600" dirty="0" err="1"/>
              <a:t>дії</a:t>
            </a:r>
            <a:r>
              <a:rPr lang="ru-RU" sz="1600" dirty="0"/>
              <a:t> </a:t>
            </a:r>
            <a:r>
              <a:rPr lang="ru-RU" sz="1600" dirty="0" err="1"/>
              <a:t>незаконними</a:t>
            </a:r>
            <a:r>
              <a:rPr lang="ru-RU" sz="1600" dirty="0"/>
              <a:t>, </a:t>
            </a:r>
            <a:r>
              <a:rPr lang="ru-RU" sz="1600" dirty="0" err="1"/>
              <a:t>ініціювала</a:t>
            </a:r>
            <a:r>
              <a:rPr lang="ru-RU" sz="1600" dirty="0"/>
              <a:t> </a:t>
            </a:r>
            <a:r>
              <a:rPr lang="ru-RU" sz="1600" dirty="0" err="1"/>
              <a:t>повернення</a:t>
            </a:r>
            <a:r>
              <a:rPr lang="ru-RU" sz="1600" dirty="0"/>
              <a:t> майна в громаду. У лютому 2024 року </a:t>
            </a:r>
            <a:r>
              <a:rPr lang="ru-RU" sz="1600" dirty="0" err="1"/>
              <a:t>Господарський</a:t>
            </a:r>
            <a:r>
              <a:rPr lang="ru-RU" sz="1600" dirty="0"/>
              <a:t> суд </a:t>
            </a:r>
            <a:r>
              <a:rPr lang="ru-RU" sz="1600" dirty="0" err="1"/>
              <a:t>задовольнив</a:t>
            </a:r>
            <a:r>
              <a:rPr lang="ru-RU" sz="1600" dirty="0"/>
              <a:t> </a:t>
            </a:r>
            <a:r>
              <a:rPr lang="ru-RU" sz="1600" dirty="0" err="1"/>
              <a:t>позов</a:t>
            </a:r>
            <a:r>
              <a:rPr lang="ru-RU" sz="1600" dirty="0"/>
              <a:t> </a:t>
            </a:r>
            <a:r>
              <a:rPr lang="ru-RU" sz="1600" dirty="0" err="1"/>
              <a:t>міської</a:t>
            </a:r>
            <a:r>
              <a:rPr lang="ru-RU" sz="1600" dirty="0"/>
              <a:t> ради, а в </a:t>
            </a:r>
            <a:r>
              <a:rPr lang="ru-RU" sz="1600" dirty="0" err="1"/>
              <a:t>червні</a:t>
            </a:r>
            <a:r>
              <a:rPr lang="ru-RU" sz="1600" dirty="0"/>
              <a:t> </a:t>
            </a:r>
            <a:r>
              <a:rPr lang="ru-RU" sz="1600" dirty="0" err="1"/>
              <a:t>це</a:t>
            </a:r>
            <a:r>
              <a:rPr lang="ru-RU" sz="1600" dirty="0"/>
              <a:t> </a:t>
            </a:r>
            <a:r>
              <a:rPr lang="ru-RU" sz="1600" dirty="0" err="1"/>
              <a:t>рішення</a:t>
            </a:r>
            <a:r>
              <a:rPr lang="ru-RU" sz="1600" dirty="0"/>
              <a:t> </a:t>
            </a:r>
            <a:r>
              <a:rPr lang="ru-RU" sz="1600" dirty="0" err="1"/>
              <a:t>підтвердив</a:t>
            </a:r>
            <a:r>
              <a:rPr lang="ru-RU" sz="1600" dirty="0"/>
              <a:t> </a:t>
            </a:r>
            <a:r>
              <a:rPr lang="ru-RU" sz="1600" dirty="0" smtClean="0"/>
              <a:t>ЗАГС </a:t>
            </a:r>
            <a:r>
              <a:rPr lang="ru-RU" sz="1600" dirty="0" err="1" smtClean="0"/>
              <a:t>Відмова</a:t>
            </a:r>
            <a:r>
              <a:rPr lang="ru-RU" sz="1600" dirty="0" smtClean="0"/>
              <a:t> </a:t>
            </a:r>
            <a:r>
              <a:rPr lang="ru-RU" sz="1600" dirty="0"/>
              <a:t>у </a:t>
            </a:r>
            <a:r>
              <a:rPr lang="ru-RU" sz="1600" dirty="0" err="1"/>
              <a:t>відкритті</a:t>
            </a:r>
            <a:r>
              <a:rPr lang="ru-RU" sz="1600" dirty="0"/>
              <a:t> </a:t>
            </a:r>
            <a:r>
              <a:rPr lang="ru-RU" sz="1600" dirty="0" err="1"/>
              <a:t>касаційного</a:t>
            </a:r>
            <a:r>
              <a:rPr lang="ru-RU" sz="1600" dirty="0"/>
              <a:t> </a:t>
            </a:r>
            <a:r>
              <a:rPr lang="ru-RU" sz="1600" dirty="0" err="1"/>
              <a:t>провадження</a:t>
            </a:r>
            <a:r>
              <a:rPr lang="ru-RU" sz="1600" dirty="0"/>
              <a:t> </a:t>
            </a:r>
            <a:r>
              <a:rPr lang="ru-RU" sz="1600" dirty="0" err="1"/>
              <a:t>завершує</a:t>
            </a:r>
            <a:r>
              <a:rPr lang="ru-RU" sz="1600" dirty="0"/>
              <a:t> </a:t>
            </a:r>
            <a:r>
              <a:rPr lang="ru-RU" sz="1600" dirty="0" err="1"/>
              <a:t>багаторічну</a:t>
            </a:r>
            <a:r>
              <a:rPr lang="ru-RU" sz="1600" dirty="0"/>
              <a:t> </a:t>
            </a:r>
            <a:r>
              <a:rPr lang="ru-RU" sz="1600" dirty="0" err="1"/>
              <a:t>судову</a:t>
            </a:r>
            <a:r>
              <a:rPr lang="ru-RU" sz="1600" dirty="0"/>
              <a:t> </a:t>
            </a:r>
            <a:r>
              <a:rPr lang="ru-RU" sz="1600" dirty="0" err="1"/>
              <a:t>тяганину</a:t>
            </a:r>
            <a:r>
              <a:rPr lang="ru-RU" sz="1600" dirty="0"/>
              <a:t>, </a:t>
            </a:r>
            <a:r>
              <a:rPr lang="ru-RU" sz="1600" dirty="0" err="1"/>
              <a:t>забезпечуючи</a:t>
            </a:r>
            <a:r>
              <a:rPr lang="ru-RU" sz="1600" dirty="0"/>
              <a:t> </a:t>
            </a:r>
            <a:r>
              <a:rPr lang="ru-RU" sz="1600" dirty="0" err="1"/>
              <a:t>повернення</a:t>
            </a:r>
            <a:r>
              <a:rPr lang="ru-RU" sz="1600" dirty="0"/>
              <a:t> </a:t>
            </a:r>
            <a:r>
              <a:rPr lang="ru-RU" sz="1600" dirty="0" err="1"/>
              <a:t>будівлі</a:t>
            </a:r>
            <a:r>
              <a:rPr lang="ru-RU" sz="1600" dirty="0"/>
              <a:t> до </a:t>
            </a:r>
            <a:r>
              <a:rPr lang="ru-RU" sz="1600" dirty="0" err="1"/>
              <a:t>власності</a:t>
            </a:r>
            <a:r>
              <a:rPr lang="ru-RU" sz="1600" dirty="0"/>
              <a:t> </a:t>
            </a:r>
            <a:r>
              <a:rPr lang="ru-RU" sz="1600" dirty="0" err="1"/>
              <a:t>львівської</a:t>
            </a:r>
            <a:r>
              <a:rPr lang="ru-RU" sz="1600" dirty="0"/>
              <a:t> </a:t>
            </a:r>
            <a:r>
              <a:rPr lang="ru-RU" sz="1600" dirty="0" err="1"/>
              <a:t>громади</a:t>
            </a:r>
            <a:r>
              <a:rPr lang="ru-RU" sz="1600" dirty="0"/>
              <a:t>. </a:t>
            </a:r>
            <a:endParaRPr lang="uk-UA"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6"/>
            <a:ext cx="12192000" cy="6859086"/>
          </a:xfrm>
          <a:prstGeom prst="rect">
            <a:avLst/>
          </a:prstGeom>
        </p:spPr>
      </p:pic>
      <p:sp>
        <p:nvSpPr>
          <p:cNvPr id="8" name="TextBox 7"/>
          <p:cNvSpPr txBox="1"/>
          <p:nvPr/>
        </p:nvSpPr>
        <p:spPr>
          <a:xfrm>
            <a:off x="1434946" y="65998"/>
            <a:ext cx="10647872" cy="6724918"/>
          </a:xfrm>
          <a:prstGeom prst="rect">
            <a:avLst/>
          </a:prstGeom>
          <a:solidFill>
            <a:schemeClr val="bg1"/>
          </a:solidFill>
        </p:spPr>
        <p:txBody>
          <a:bodyPr wrap="square" rtlCol="0">
            <a:spAutoFit/>
          </a:bodyPr>
          <a:lstStyle/>
          <a:p>
            <a:pPr lvl="0" indent="531813" algn="just">
              <a:buFont typeface="Wingdings" panose="05000000000000000000" pitchFamily="2" charset="2"/>
              <a:buChar char="Ø"/>
            </a:pPr>
            <a:r>
              <a:rPr lang="uk-UA" sz="1600" dirty="0"/>
              <a:t>Рішенням Господарського суду Львівської області від 05.07.2023 у справі №914/1785/22 за позовом Львівської міської ради до фізичної особи підприємця </a:t>
            </a:r>
            <a:r>
              <a:rPr lang="uk-UA" sz="1600" dirty="0" err="1"/>
              <a:t>Михайліва</a:t>
            </a:r>
            <a:r>
              <a:rPr lang="uk-UA" sz="1600" dirty="0"/>
              <a:t> Євгена Євгеновича, ПП «Ярина Плюс» треті особи, які не заявляють самостійних вимог щодо предмета спору, на стороні відповідачів: приватний нотаріус Львівського міського нотаріального округу Волинська Л.В., приватний нотаріус Львівського міського нотаріального округу </a:t>
            </a:r>
            <a:r>
              <a:rPr lang="uk-UA" sz="1600" dirty="0" err="1"/>
              <a:t>Стоцко</a:t>
            </a:r>
            <a:r>
              <a:rPr lang="uk-UA" sz="1600" dirty="0"/>
              <a:t> Т.Л. про скасування державної реєстрації права приватної власності, визнання недійсними договорів купівлі-продажу, зобов`язання звільнити самовільно зайняті земельні ділянки шляхом демонтажу (знесення) приміщень,  позов Львівської міської ради задоволено </a:t>
            </a:r>
            <a:r>
              <a:rPr lang="uk-UA" sz="1600" dirty="0" smtClean="0"/>
              <a:t>повністю. Постановою </a:t>
            </a:r>
            <a:r>
              <a:rPr lang="uk-UA" sz="1600" dirty="0"/>
              <a:t>Західного апеляційного господарського суду від 25.01.2024р. апеляційну скаргу Приватного підприємства «Ярина Плюс» задоволено. Рішення Господарського суду Львівської області від 05.07.2023 у справі №914/1785/22 скасовано і прийнято нове рішення про відмову у задоволенні позовних </a:t>
            </a:r>
            <a:r>
              <a:rPr lang="uk-UA" sz="1600" dirty="0" smtClean="0"/>
              <a:t>вимог. Постановою </a:t>
            </a:r>
            <a:r>
              <a:rPr lang="uk-UA" sz="1600" dirty="0"/>
              <a:t>Великої Палати Верховного Суду від 18.09.2024р. по справі №914/1785/22 касаційну скаргу Львівської міської ради задоволено частково.  Постанову Західного апеляційного господарського суду від 25 січня 2024 року у справі № 914/1785/22 скасовано в частині відмови у задоволенні позовних вимог про зобов`язання Приватного підприємства «Ярина Плюс» звільнити самовільно зайняті земельні ділянки площею 0,0174 га та 0,0087 га за адресою: місто Львів, вул. </a:t>
            </a:r>
            <a:r>
              <a:rPr lang="uk-UA" sz="1600" dirty="0" err="1"/>
              <a:t>Стрийська</a:t>
            </a:r>
            <a:r>
              <a:rPr lang="uk-UA" sz="1600" dirty="0"/>
              <a:t>, 47 шляхом демонтажу (знесення) нежитлових приміщень загальною площею 230,1 </a:t>
            </a:r>
            <a:r>
              <a:rPr lang="uk-UA" sz="1600" dirty="0" err="1"/>
              <a:t>кв</a:t>
            </a:r>
            <a:r>
              <a:rPr lang="uk-UA" sz="1600" dirty="0"/>
              <a:t>. м та скасування державної реєстрації права приватної власності Приватного підприємства «Ярина Плюс» на нежитлові приміщення літ. «Б-1» загальною площею 78,7 </a:t>
            </a:r>
            <a:r>
              <a:rPr lang="uk-UA" sz="1600" dirty="0" err="1"/>
              <a:t>кв</a:t>
            </a:r>
            <a:r>
              <a:rPr lang="uk-UA" sz="1600" dirty="0"/>
              <a:t>. м та нежитлового приміщення під літ. «В-1» загальною площею 151,4 </a:t>
            </a:r>
            <a:r>
              <a:rPr lang="uk-UA" sz="1600" dirty="0" err="1"/>
              <a:t>кв</a:t>
            </a:r>
            <a:r>
              <a:rPr lang="uk-UA" sz="1600" dirty="0"/>
              <a:t>. м, що знаходяться за адресою: місто Львів, вул. </a:t>
            </a:r>
            <a:r>
              <a:rPr lang="uk-UA" sz="1600" dirty="0" err="1"/>
              <a:t>Стрийська</a:t>
            </a:r>
            <a:r>
              <a:rPr lang="uk-UA" sz="1600" dirty="0"/>
              <a:t>, 47</a:t>
            </a:r>
            <a:r>
              <a:rPr lang="uk-UA" sz="1600" dirty="0" smtClean="0"/>
              <a:t>.  </a:t>
            </a:r>
            <a:r>
              <a:rPr lang="uk-UA" sz="1600" dirty="0"/>
              <a:t>В цій частині позовних вимог рішення Господарського суду Львівської області від 05 липня 2023 року у справі № 914/1785/22 змінено, викладено його резолютивну частину в такій редакції:</a:t>
            </a:r>
          </a:p>
          <a:p>
            <a:pPr indent="531813" algn="just"/>
            <a:r>
              <a:rPr lang="uk-UA" sz="1600" dirty="0"/>
              <a:t>•	Приватному підприємству «Ярина Плюс» звільнити самовільно зайняті земельні ділянки площею 0,0174 га та 0,0087 га за адресою: місто Львів, вул. </a:t>
            </a:r>
            <a:r>
              <a:rPr lang="uk-UA" sz="1600" dirty="0" err="1"/>
              <a:t>Стрийська</a:t>
            </a:r>
            <a:r>
              <a:rPr lang="uk-UA" sz="1600" dirty="0"/>
              <a:t>, 47 шляхом демонтажу (знесення) нежитлового приміщення літ. «Б-1» площею 78,7 </a:t>
            </a:r>
            <a:r>
              <a:rPr lang="uk-UA" sz="1600" dirty="0" err="1"/>
              <a:t>кв</a:t>
            </a:r>
            <a:r>
              <a:rPr lang="uk-UA" sz="1600" dirty="0"/>
              <a:t>. м та нежитлового приміщення під літ. «В-1» площею 151,4 </a:t>
            </a:r>
            <a:r>
              <a:rPr lang="uk-UA" sz="1600" dirty="0" err="1"/>
              <a:t>кв</a:t>
            </a:r>
            <a:r>
              <a:rPr lang="uk-UA" sz="1600" dirty="0"/>
              <a:t>. м, загальною площею 230,1 </a:t>
            </a:r>
            <a:r>
              <a:rPr lang="uk-UA" sz="1600" dirty="0" err="1"/>
              <a:t>кв</a:t>
            </a:r>
            <a:r>
              <a:rPr lang="uk-UA" sz="1600" dirty="0"/>
              <a:t>. м.</a:t>
            </a:r>
          </a:p>
          <a:p>
            <a:pPr indent="531813" algn="just"/>
            <a:r>
              <a:rPr lang="uk-UA" sz="1600" dirty="0"/>
              <a:t>•	Скасувати державну реєстрацію права приватної власності Приватного підприємства «Ярина Плюс» на нежитлове приміщення літ. «Б-1» площею 78,7 </a:t>
            </a:r>
            <a:r>
              <a:rPr lang="uk-UA" sz="1600" dirty="0" err="1"/>
              <a:t>кв</a:t>
            </a:r>
            <a:r>
              <a:rPr lang="uk-UA" sz="1600" dirty="0"/>
              <a:t>. м та нежитлове приміщення під літ. «В-1» площею 151,4 </a:t>
            </a:r>
            <a:r>
              <a:rPr lang="uk-UA" sz="1600" dirty="0" err="1"/>
              <a:t>кв</a:t>
            </a:r>
            <a:r>
              <a:rPr lang="uk-UA" sz="1600" dirty="0"/>
              <a:t>. м, загальною площею 230,1 </a:t>
            </a:r>
            <a:r>
              <a:rPr lang="uk-UA" sz="1600" dirty="0" err="1"/>
              <a:t>кв</a:t>
            </a:r>
            <a:r>
              <a:rPr lang="uk-UA" sz="1600" dirty="0"/>
              <a:t>. м, що знаходяться за адресою: місто Львів, вул. </a:t>
            </a:r>
            <a:r>
              <a:rPr lang="uk-UA" sz="1600" dirty="0" err="1"/>
              <a:t>Стрийська</a:t>
            </a:r>
            <a:r>
              <a:rPr lang="uk-UA" sz="1600" dirty="0"/>
              <a:t>, 47 з закриттям відповідного розділу Державного реєстру речових прав на нерухоме майно та реєстраційної </a:t>
            </a:r>
            <a:r>
              <a:rPr lang="uk-UA" sz="1600" dirty="0" smtClean="0"/>
              <a:t>справи</a:t>
            </a:r>
            <a:r>
              <a:rPr lang="uk-UA" sz="1600" dirty="0"/>
              <a:t>.</a:t>
            </a: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1081</TotalTime>
  <Words>2803</Words>
  <Application>Microsoft Office PowerPoint</Application>
  <PresentationFormat>Широкий екран</PresentationFormat>
  <Paragraphs>160</Paragraphs>
  <Slides>20</Slides>
  <Notes>0</Notes>
  <HiddenSlides>0</HiddenSlides>
  <MMClips>0</MMClips>
  <ScaleCrop>false</ScaleCrop>
  <HeadingPairs>
    <vt:vector size="6" baseType="variant">
      <vt:variant>
        <vt:lpstr>Використані шрифти</vt:lpstr>
      </vt:variant>
      <vt:variant>
        <vt:i4>5</vt:i4>
      </vt:variant>
      <vt:variant>
        <vt:lpstr>Тема</vt:lpstr>
      </vt:variant>
      <vt:variant>
        <vt:i4>1</vt:i4>
      </vt:variant>
      <vt:variant>
        <vt:lpstr>Заголовки слайдів</vt:lpstr>
      </vt:variant>
      <vt:variant>
        <vt:i4>20</vt:i4>
      </vt:variant>
    </vt:vector>
  </HeadingPairs>
  <TitlesOfParts>
    <vt:vector size="26" baseType="lpstr">
      <vt:lpstr>Arial</vt:lpstr>
      <vt:lpstr>Calibri</vt:lpstr>
      <vt:lpstr>Calibri Light</vt:lpstr>
      <vt:lpstr>Times New Roman</vt:lpstr>
      <vt:lpstr>Wingdings</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Користувач Windows</dc:creator>
  <cp:lastModifiedBy>Єгіазарян Анаїда</cp:lastModifiedBy>
  <cp:revision>134</cp:revision>
  <cp:lastPrinted>2021-01-28T07:52:05Z</cp:lastPrinted>
  <dcterms:created xsi:type="dcterms:W3CDTF">2019-02-12T10:24:29Z</dcterms:created>
  <dcterms:modified xsi:type="dcterms:W3CDTF">2025-02-12T14:21:00Z</dcterms:modified>
</cp:coreProperties>
</file>