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82" r:id="rId5"/>
  </p:sldIdLst>
  <p:sldSz cx="12192000" cy="6858000"/>
  <p:notesSz cx="6735763" cy="9866313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5DAEE4-62A9-47C3-8CF8-91F40EAC4128}" v="26" dt="2025-07-02T06:58:04.3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ітли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170"/>
  </p:normalViewPr>
  <p:slideViewPr>
    <p:cSldViewPr snapToGrid="0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405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Корда Наталія" userId="8c7d7ecc-c80a-4ce9-aacb-026e0917aa96" providerId="ADAL" clId="{5FCE27E8-2708-46BD-97CA-53205AB928EE}"/>
    <pc:docChg chg="undo redo custSel modSld">
      <pc:chgData name="Корда Наталія" userId="8c7d7ecc-c80a-4ce9-aacb-026e0917aa96" providerId="ADAL" clId="{5FCE27E8-2708-46BD-97CA-53205AB928EE}" dt="2024-09-17T10:29:16.397" v="1002" actId="114"/>
      <pc:docMkLst>
        <pc:docMk/>
      </pc:docMkLst>
      <pc:sldChg chg="addSp delSp modSp mod">
        <pc:chgData name="Корда Наталія" userId="8c7d7ecc-c80a-4ce9-aacb-026e0917aa96" providerId="ADAL" clId="{5FCE27E8-2708-46BD-97CA-53205AB928EE}" dt="2024-09-17T10:29:16.397" v="1002" actId="114"/>
        <pc:sldMkLst>
          <pc:docMk/>
          <pc:sldMk cId="2567827133" sldId="282"/>
        </pc:sldMkLst>
      </pc:sldChg>
    </pc:docChg>
  </pc:docChgLst>
  <pc:docChgLst>
    <pc:chgData name="Пілавка Уляна" userId="b32e32ac-6e0d-4c4c-bca7-982c75c2c005" providerId="ADAL" clId="{8C5DAEE4-62A9-47C3-8CF8-91F40EAC4128}"/>
    <pc:docChg chg="undo custSel modSld">
      <pc:chgData name="Пілавка Уляна" userId="b32e32ac-6e0d-4c4c-bca7-982c75c2c005" providerId="ADAL" clId="{8C5DAEE4-62A9-47C3-8CF8-91F40EAC4128}" dt="2025-07-02T11:03:14.262" v="910" actId="255"/>
      <pc:docMkLst>
        <pc:docMk/>
      </pc:docMkLst>
      <pc:sldChg chg="addSp delSp modSp mod chgLayout">
        <pc:chgData name="Пілавка Уляна" userId="b32e32ac-6e0d-4c4c-bca7-982c75c2c005" providerId="ADAL" clId="{8C5DAEE4-62A9-47C3-8CF8-91F40EAC4128}" dt="2025-07-02T11:03:14.262" v="910" actId="255"/>
        <pc:sldMkLst>
          <pc:docMk/>
          <pc:sldMk cId="2567827133" sldId="282"/>
        </pc:sldMkLst>
        <pc:spChg chg="add del mod">
          <ac:chgData name="Пілавка Уляна" userId="b32e32ac-6e0d-4c4c-bca7-982c75c2c005" providerId="ADAL" clId="{8C5DAEE4-62A9-47C3-8CF8-91F40EAC4128}" dt="2025-07-02T06:42:42.733" v="464" actId="22"/>
          <ac:spMkLst>
            <pc:docMk/>
            <pc:sldMk cId="2567827133" sldId="282"/>
            <ac:spMk id="3" creationId="{22110A44-0EFE-250D-A215-D1B55B1B0848}"/>
          </ac:spMkLst>
        </pc:spChg>
        <pc:spChg chg="add mod">
          <ac:chgData name="Пілавка Уляна" userId="b32e32ac-6e0d-4c4c-bca7-982c75c2c005" providerId="ADAL" clId="{8C5DAEE4-62A9-47C3-8CF8-91F40EAC4128}" dt="2025-07-02T06:33:06.913" v="441" actId="14100"/>
          <ac:spMkLst>
            <pc:docMk/>
            <pc:sldMk cId="2567827133" sldId="282"/>
            <ac:spMk id="3" creationId="{2843C599-BE4D-8415-E7BA-3222B9A23196}"/>
          </ac:spMkLst>
        </pc:spChg>
        <pc:spChg chg="mod">
          <ac:chgData name="Пілавка Уляна" userId="b32e32ac-6e0d-4c4c-bca7-982c75c2c005" providerId="ADAL" clId="{8C5DAEE4-62A9-47C3-8CF8-91F40EAC4128}" dt="2025-07-02T07:00:20.543" v="734" actId="948"/>
          <ac:spMkLst>
            <pc:docMk/>
            <pc:sldMk cId="2567827133" sldId="282"/>
            <ac:spMk id="4" creationId="{00000000-0000-0000-0000-000000000000}"/>
          </ac:spMkLst>
        </pc:spChg>
        <pc:spChg chg="add del mod ord">
          <ac:chgData name="Пілавка Уляна" userId="b32e32ac-6e0d-4c4c-bca7-982c75c2c005" providerId="ADAL" clId="{8C5DAEE4-62A9-47C3-8CF8-91F40EAC4128}" dt="2025-07-02T06:43:19" v="466" actId="6264"/>
          <ac:spMkLst>
            <pc:docMk/>
            <pc:sldMk cId="2567827133" sldId="282"/>
            <ac:spMk id="6" creationId="{A5728AB1-6897-A747-7936-D0F2C4F60BBE}"/>
          </ac:spMkLst>
        </pc:spChg>
        <pc:spChg chg="add mod">
          <ac:chgData name="Пілавка Уляна" userId="b32e32ac-6e0d-4c4c-bca7-982c75c2c005" providerId="ADAL" clId="{8C5DAEE4-62A9-47C3-8CF8-91F40EAC4128}" dt="2025-07-02T06:33:41.494" v="444" actId="14100"/>
          <ac:spMkLst>
            <pc:docMk/>
            <pc:sldMk cId="2567827133" sldId="282"/>
            <ac:spMk id="6" creationId="{AD7D5FF8-3006-A2CC-A7F5-45B2BC477EF7}"/>
          </ac:spMkLst>
        </pc:spChg>
        <pc:spChg chg="add del mod ord">
          <ac:chgData name="Пілавка Уляна" userId="b32e32ac-6e0d-4c4c-bca7-982c75c2c005" providerId="ADAL" clId="{8C5DAEE4-62A9-47C3-8CF8-91F40EAC4128}" dt="2025-07-02T06:43:19" v="466" actId="6264"/>
          <ac:spMkLst>
            <pc:docMk/>
            <pc:sldMk cId="2567827133" sldId="282"/>
            <ac:spMk id="7" creationId="{829AD1F8-4C47-9A20-10A2-C82384EDC27F}"/>
          </ac:spMkLst>
        </pc:spChg>
        <pc:spChg chg="add del mod">
          <ac:chgData name="Пілавка Уляна" userId="b32e32ac-6e0d-4c4c-bca7-982c75c2c005" providerId="ADAL" clId="{8C5DAEE4-62A9-47C3-8CF8-91F40EAC4128}" dt="2025-07-02T06:45:54.075" v="493" actId="22"/>
          <ac:spMkLst>
            <pc:docMk/>
            <pc:sldMk cId="2567827133" sldId="282"/>
            <ac:spMk id="11" creationId="{B58AC0E7-DF78-FA8E-10C9-15C3A3F7597D}"/>
          </ac:spMkLst>
        </pc:spChg>
        <pc:graphicFrameChg chg="mod modGraphic">
          <ac:chgData name="Пілавка Уляна" userId="b32e32ac-6e0d-4c4c-bca7-982c75c2c005" providerId="ADAL" clId="{8C5DAEE4-62A9-47C3-8CF8-91F40EAC4128}" dt="2025-07-02T11:03:14.262" v="910" actId="255"/>
          <ac:graphicFrameMkLst>
            <pc:docMk/>
            <pc:sldMk cId="2567827133" sldId="282"/>
            <ac:graphicFrameMk id="5" creationId="{00000000-0000-0000-0000-000000000000}"/>
          </ac:graphicFrameMkLst>
        </pc:graphicFrameChg>
        <pc:graphicFrameChg chg="add del mod modGraphic">
          <ac:chgData name="Пілавка Уляна" userId="b32e32ac-6e0d-4c4c-bca7-982c75c2c005" providerId="ADAL" clId="{8C5DAEE4-62A9-47C3-8CF8-91F40EAC4128}" dt="2025-07-02T06:48:01.228" v="501" actId="3680"/>
          <ac:graphicFrameMkLst>
            <pc:docMk/>
            <pc:sldMk cId="2567827133" sldId="282"/>
            <ac:graphicFrameMk id="12" creationId="{A0EA4E90-6D47-3899-7D3A-463BF9FB96FB}"/>
          </ac:graphicFrameMkLst>
        </pc:graphicFrameChg>
        <pc:picChg chg="add del mod">
          <ac:chgData name="Пілавка Уляна" userId="b32e32ac-6e0d-4c4c-bca7-982c75c2c005" providerId="ADAL" clId="{8C5DAEE4-62A9-47C3-8CF8-91F40EAC4128}" dt="2025-07-02T06:33:54.486" v="454" actId="14100"/>
          <ac:picMkLst>
            <pc:docMk/>
            <pc:sldMk cId="2567827133" sldId="282"/>
            <ac:picMk id="2" creationId="{D3A6CDB2-CA6E-AA64-DB35-DC296985BA95}"/>
          </ac:picMkLst>
        </pc:picChg>
        <pc:picChg chg="add mod">
          <ac:chgData name="Пілавка Уляна" userId="b32e32ac-6e0d-4c4c-bca7-982c75c2c005" providerId="ADAL" clId="{8C5DAEE4-62A9-47C3-8CF8-91F40EAC4128}" dt="2025-07-02T06:44:10.870" v="471" actId="1076"/>
          <ac:picMkLst>
            <pc:docMk/>
            <pc:sldMk cId="2567827133" sldId="282"/>
            <ac:picMk id="8" creationId="{026F1DEC-E52D-EE4F-34EF-28FACF303921}"/>
          </ac:picMkLst>
        </pc:picChg>
        <pc:picChg chg="add mod">
          <ac:chgData name="Пілавка Уляна" userId="b32e32ac-6e0d-4c4c-bca7-982c75c2c005" providerId="ADAL" clId="{8C5DAEE4-62A9-47C3-8CF8-91F40EAC4128}" dt="2025-07-02T06:45:21.337" v="489"/>
          <ac:picMkLst>
            <pc:docMk/>
            <pc:sldMk cId="2567827133" sldId="282"/>
            <ac:picMk id="9" creationId="{62060D9E-6540-D0C5-6F8D-A790BDB4517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B09CCAB0-089A-4D8B-9F95-E1AC9FC093CD}" type="datetimeFigureOut">
              <a:rPr lang="uk-UA" smtClean="0"/>
              <a:t>24.09.2025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C18109D7-4B71-4500-B37F-C49FD390C61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9659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8CF2547F-380F-A84B-B38F-8D35CDE488E0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A70DB47E-86DB-6C40-AA25-DEBE3D2C8BEB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6268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C1AFA-8EDD-6599-B95C-B8666CF027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BE6E5B-63EC-4CB2-4658-913993AB7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0F83C-798C-B579-5715-05BD3E3B4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DC2CA-DB0E-FF4A-AF78-9750EC579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02C6A-2460-7355-EA0C-161F221D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84910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FCEC3-A127-91C1-FA0F-CD56BAA78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7AB54C-87FF-C394-1B7A-6C293F813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498AC-DC19-F0BD-608E-6A5EC654B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FB516-9ECA-6C3A-2084-D8FEB090E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727D1-164E-F2DD-BD91-605D27D8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83151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1BF9A8-812B-7360-0C4A-A6D24078B1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608CD2-DFB8-5151-E603-01CC628B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85FCB-117C-D8B2-7F2D-D7C418EF9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031C1-9FC7-5F29-4EB9-6FB6D3F47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82FAD-28A6-AB08-135C-0A1B0F29A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10706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C50F-0DAD-C606-1B73-F0909F873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D0BD3-6F18-5CA6-C235-56B3299E4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DCFB2-E272-7CE6-7142-CD7D7A660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2C685-DD23-96A7-DEEB-DEC100A33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5994E-75B5-BC16-4032-3A3119B0D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24749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863F8-CAF0-B622-C7B7-8D9B4497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6F5C9D-9AC9-BA01-E1A2-8C881C0B2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300A7-F76F-F0E1-74C9-A3EEBA3CA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D7C4D-FE75-2BCB-A6BA-41FF2EEF1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BEA1A-88FB-AC28-4FFE-FD606BF5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8969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1AAEE-AAD7-CCEF-032A-06FE148F0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B274B-0CD0-3626-A8C8-A55FF1D40A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1FFF03-D275-BD87-A44C-96D218CAB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FCD683-C80E-A688-558A-A2B73BE74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B8AEEB-2C58-D254-A8C7-697F2570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C7C6D5-B410-E6ED-A8E0-7A9FBAA4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20250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8EC30-394F-C5A9-F575-354BBE882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914D4-40C4-C8DC-2B16-D8E71C69E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AE68AE-3EAA-85DC-034A-4314E50F71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E16BF5-2000-48E2-C78C-B524F9592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021DFE-3B53-1FD2-13CF-CEDCCE2E9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4F5F27-4C19-10ED-DDFC-8660D4AE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322241-5DF8-08A7-FEE4-9B49817EB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445FE4-6915-BC8E-749D-60C7478C0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3365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3F049-C363-317F-2BB1-886886E6E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4FD918-E144-B940-0664-1B9857368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77D79C-B945-C52E-D34B-041E6B186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51E880-2756-9574-573C-8C7F2669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0752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72E577-9885-AAA9-EC0D-5547EB827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4EC04F-76C7-7640-A388-09AFA97BF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B7C07-2E23-EAED-242E-88A4A746E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83078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FF9B0-EA04-304F-A7C5-BE18241BA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67BA9-52E9-C468-53B8-CC17A3DB2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6AA738-3C46-49B7-CCE7-EAF4485CB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37CFC-48FD-D25C-AF1A-22F1D0E5A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5203FF-00A9-B4CD-D9CE-E737EC6FB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67EE9-ECD4-DB9E-0BA1-346681490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45894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89FB2-746D-6ACE-4D05-E672191BD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C2CF6B-3E06-BF34-DDB7-7EA79537F3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78A60F-DE6D-23D1-B585-50B807A8B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5E2A59-26DE-1601-90ED-9F5D13131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6B5B4-8F2F-26C4-FB2F-E4080825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6CE02-2C1D-C3CB-D218-3651B8362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223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E6D838-E0A2-1499-AEFA-9BED5BC9F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54DEFA-39DF-2BF2-FAF5-BB3AD5F9D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1868E-7A29-7E7E-F72D-32724B46CF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D8F58-EEA3-9847-8515-88D237C7EDB7}" type="datetimeFigureOut">
              <a:rPr lang="x-none" smtClean="0"/>
              <a:t>24.09.2025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95232-4A2B-4D3A-C165-A1F4F723E2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1187E-D65F-249E-3FF0-46C516BA0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EC3A8-B022-0C4A-B82E-6580A0A822AE}" type="slidenum">
              <a:rPr lang="x-none" smtClean="0"/>
              <a:t>‹№›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2570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999715" y="239282"/>
            <a:ext cx="78279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Розрахункові показники до видаткової частини згідно даних </a:t>
            </a:r>
            <a:endParaRPr lang="uk-UA" sz="2000" i="1" dirty="0">
              <a:solidFill>
                <a:srgbClr val="0033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i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(Постанова КМУ від </a:t>
            </a:r>
            <a:r>
              <a:rPr lang="en-US" sz="2000" b="1" i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06</a:t>
            </a:r>
            <a:r>
              <a:rPr lang="uk-UA" sz="2000" b="1" i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.0</a:t>
            </a:r>
            <a:r>
              <a:rPr lang="en-US" sz="2000" b="1" i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uk-UA" sz="2000" b="1" i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.2025 №</a:t>
            </a:r>
            <a:r>
              <a:rPr lang="en-US" sz="2000" b="1" i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946 (</a:t>
            </a:r>
            <a:r>
              <a:rPr lang="uk-UA" sz="2000" b="1" i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сценарій 2))</a:t>
            </a:r>
          </a:p>
          <a:p>
            <a:pPr algn="ctr"/>
            <a:r>
              <a:rPr lang="uk-UA" sz="2000" b="1" i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(Лист МФУ від 29.08.2025 №05110-09-6/24695) </a:t>
            </a: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662573"/>
              </p:ext>
            </p:extLst>
          </p:nvPr>
        </p:nvGraphicFramePr>
        <p:xfrm>
          <a:off x="854580" y="1433583"/>
          <a:ext cx="10201532" cy="4425998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5243569">
                  <a:extLst>
                    <a:ext uri="{9D8B030D-6E8A-4147-A177-3AD203B41FA5}">
                      <a16:colId xmlns:a16="http://schemas.microsoft.com/office/drawing/2014/main" val="1077557077"/>
                    </a:ext>
                  </a:extLst>
                </a:gridCol>
                <a:gridCol w="1318326">
                  <a:extLst>
                    <a:ext uri="{9D8B030D-6E8A-4147-A177-3AD203B41FA5}">
                      <a16:colId xmlns:a16="http://schemas.microsoft.com/office/drawing/2014/main" val="2431191135"/>
                    </a:ext>
                  </a:extLst>
                </a:gridCol>
                <a:gridCol w="1223673">
                  <a:extLst>
                    <a:ext uri="{9D8B030D-6E8A-4147-A177-3AD203B41FA5}">
                      <a16:colId xmlns:a16="http://schemas.microsoft.com/office/drawing/2014/main" val="751204459"/>
                    </a:ext>
                  </a:extLst>
                </a:gridCol>
                <a:gridCol w="1232227">
                  <a:extLst>
                    <a:ext uri="{9D8B030D-6E8A-4147-A177-3AD203B41FA5}">
                      <a16:colId xmlns:a16="http://schemas.microsoft.com/office/drawing/2014/main" val="2394926071"/>
                    </a:ext>
                  </a:extLst>
                </a:gridCol>
                <a:gridCol w="1183737">
                  <a:extLst>
                    <a:ext uri="{9D8B030D-6E8A-4147-A177-3AD203B41FA5}">
                      <a16:colId xmlns:a16="http://schemas.microsoft.com/office/drawing/2014/main" val="1039718997"/>
                    </a:ext>
                  </a:extLst>
                </a:gridCol>
              </a:tblGrid>
              <a:tr h="647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3300"/>
                          </a:solidFill>
                          <a:effectLst/>
                        </a:rPr>
                        <a:t>Показники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2025 </a:t>
                      </a:r>
                      <a:r>
                        <a:rPr lang="uk-UA" sz="1800" b="1" kern="1200" dirty="0"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рік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kern="1200" dirty="0"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факт</a:t>
                      </a: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3300"/>
                          </a:solidFill>
                          <a:effectLst/>
                        </a:rPr>
                        <a:t>2026 рік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err="1">
                          <a:solidFill>
                            <a:srgbClr val="003300"/>
                          </a:solidFill>
                          <a:effectLst/>
                        </a:rPr>
                        <a:t>проєкт</a:t>
                      </a:r>
                      <a:endParaRPr lang="uk-UA" sz="1100" i="1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3300"/>
                          </a:solidFill>
                          <a:effectLst/>
                        </a:rPr>
                        <a:t>2027 рік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err="1">
                          <a:solidFill>
                            <a:srgbClr val="003300"/>
                          </a:solidFill>
                          <a:effectLst/>
                        </a:rPr>
                        <a:t>проєкт</a:t>
                      </a:r>
                      <a:endParaRPr lang="uk-UA" sz="1100" b="1" i="1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3300"/>
                          </a:solidFill>
                          <a:effectLst/>
                        </a:rPr>
                        <a:t>2028 рік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err="1">
                          <a:solidFill>
                            <a:srgbClr val="003300"/>
                          </a:solidFill>
                          <a:effectLst/>
                        </a:rPr>
                        <a:t>проєкт</a:t>
                      </a:r>
                      <a:endParaRPr lang="uk-UA" sz="1100" b="1" i="1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extLst>
                  <a:ext uri="{0D108BD9-81ED-4DB2-BD59-A6C34878D82A}">
                    <a16:rowId xmlns:a16="http://schemas.microsoft.com/office/drawing/2014/main" val="40464554"/>
                  </a:ext>
                </a:extLst>
              </a:tr>
              <a:tr h="318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3300"/>
                          </a:solidFill>
                          <a:effectLst/>
                        </a:rPr>
                        <a:t>Розмір мінімальної заробітної плати:</a:t>
                      </a:r>
                      <a:endParaRPr lang="uk-UA" sz="16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 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 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 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extLst>
                  <a:ext uri="{0D108BD9-81ED-4DB2-BD59-A6C34878D82A}">
                    <a16:rowId xmlns:a16="http://schemas.microsoft.com/office/drawing/2014/main" val="3757758592"/>
                  </a:ext>
                </a:extLst>
              </a:tr>
              <a:tr h="34537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uk-UA" sz="1800" dirty="0">
                          <a:solidFill>
                            <a:srgbClr val="003300"/>
                          </a:solidFill>
                          <a:effectLst/>
                        </a:rPr>
                        <a:t>- з 1 січня (гривні)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kern="1200" dirty="0"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8 000</a:t>
                      </a: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3300"/>
                          </a:solidFill>
                          <a:effectLst/>
                        </a:rPr>
                        <a:t>8 </a:t>
                      </a: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647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9</a:t>
                      </a:r>
                      <a:r>
                        <a:rPr lang="en-US" sz="1800" b="1" dirty="0">
                          <a:solidFill>
                            <a:srgbClr val="003300"/>
                          </a:solidFill>
                          <a:effectLst/>
                        </a:rPr>
                        <a:t> </a:t>
                      </a: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347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9 997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extLst>
                  <a:ext uri="{0D108BD9-81ED-4DB2-BD59-A6C34878D82A}">
                    <a16:rowId xmlns:a16="http://schemas.microsoft.com/office/drawing/2014/main" val="3410510425"/>
                  </a:ext>
                </a:extLst>
              </a:tr>
              <a:tr h="4710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3300"/>
                          </a:solidFill>
                          <a:effectLst/>
                        </a:rPr>
                        <a:t>Посадовий оклад працівника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3300"/>
                          </a:solidFill>
                          <a:effectLst/>
                        </a:rPr>
                        <a:t>І-го тарифного розряду Єдиної тарифної сітки:</a:t>
                      </a:r>
                      <a:endParaRPr lang="uk-UA" sz="16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uk-UA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uk-UA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uk-UA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extLst>
                  <a:ext uri="{0D108BD9-81ED-4DB2-BD59-A6C34878D82A}">
                    <a16:rowId xmlns:a16="http://schemas.microsoft.com/office/drawing/2014/main" val="2549089667"/>
                  </a:ext>
                </a:extLst>
              </a:tr>
              <a:tr h="424534">
                <a:tc>
                  <a:txBody>
                    <a:bodyPr/>
                    <a:lstStyle/>
                    <a:p>
                      <a:pPr marL="285750" lvl="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uk-UA" sz="1800" dirty="0">
                          <a:solidFill>
                            <a:srgbClr val="003300"/>
                          </a:solidFill>
                          <a:effectLst/>
                        </a:rPr>
                        <a:t>з 1 січня (гривні)</a:t>
                      </a: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kern="1200" dirty="0"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3 195</a:t>
                      </a: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3 470 </a:t>
                      </a:r>
                      <a:endParaRPr lang="uk-UA" sz="1800" b="1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3 744</a:t>
                      </a: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4 018</a:t>
                      </a:r>
                    </a:p>
                  </a:txBody>
                  <a:tcPr marL="54632" marR="54632" marT="0" marB="0"/>
                </a:tc>
                <a:extLst>
                  <a:ext uri="{0D108BD9-81ED-4DB2-BD59-A6C34878D82A}">
                    <a16:rowId xmlns:a16="http://schemas.microsoft.com/office/drawing/2014/main" val="3030905201"/>
                  </a:ext>
                </a:extLst>
              </a:tr>
              <a:tr h="2880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3300"/>
                          </a:solidFill>
                          <a:effectLst/>
                        </a:rPr>
                        <a:t>Прожитковий мінімум для працездатних осіб:</a:t>
                      </a:r>
                      <a:endParaRPr lang="uk-UA" sz="16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uk-UA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uk-UA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uk-UA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/>
                </a:tc>
                <a:extLst>
                  <a:ext uri="{0D108BD9-81ED-4DB2-BD59-A6C34878D82A}">
                    <a16:rowId xmlns:a16="http://schemas.microsoft.com/office/drawing/2014/main" val="2151589643"/>
                  </a:ext>
                </a:extLst>
              </a:tr>
              <a:tr h="42946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uk-UA" sz="1800" dirty="0">
                          <a:solidFill>
                            <a:srgbClr val="003300"/>
                          </a:solidFill>
                          <a:effectLst/>
                        </a:rPr>
                        <a:t>- з 1 січня (гривні)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kern="1200" dirty="0">
                          <a:solidFill>
                            <a:srgbClr val="0033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3 028</a:t>
                      </a: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3 328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3 641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rgbClr val="003300"/>
                          </a:solidFill>
                          <a:effectLst/>
                        </a:rPr>
                        <a:t>3 914</a:t>
                      </a:r>
                      <a:endParaRPr lang="uk-UA" sz="11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 anchor="ctr"/>
                </a:tc>
                <a:extLst>
                  <a:ext uri="{0D108BD9-81ED-4DB2-BD59-A6C34878D82A}">
                    <a16:rowId xmlns:a16="http://schemas.microsoft.com/office/drawing/2014/main" val="4267806420"/>
                  </a:ext>
                </a:extLst>
              </a:tr>
              <a:tr h="406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3300"/>
                          </a:solidFill>
                          <a:effectLst/>
                        </a:rPr>
                        <a:t>Індекс споживчих</a:t>
                      </a:r>
                      <a:r>
                        <a:rPr lang="uk-UA" sz="1600" b="1" baseline="0" dirty="0">
                          <a:solidFill>
                            <a:srgbClr val="003300"/>
                          </a:solidFill>
                          <a:effectLst/>
                        </a:rPr>
                        <a:t> </a:t>
                      </a:r>
                      <a:r>
                        <a:rPr lang="uk-UA" sz="1600" b="1" dirty="0">
                          <a:solidFill>
                            <a:srgbClr val="003300"/>
                          </a:solidFill>
                          <a:effectLst/>
                        </a:rPr>
                        <a:t>цін </a:t>
                      </a:r>
                      <a:endParaRPr lang="uk-UA" sz="1600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110,4</a:t>
                      </a:r>
                      <a:endParaRPr lang="uk-UA" sz="1100" b="1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109,7</a:t>
                      </a:r>
                      <a:endParaRPr lang="uk-UA" sz="1100" b="1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108</a:t>
                      </a:r>
                      <a:r>
                        <a:rPr lang="en-US" sz="1800" b="1" dirty="0">
                          <a:solidFill>
                            <a:srgbClr val="003300"/>
                          </a:solidFill>
                          <a:effectLst/>
                        </a:rPr>
                        <a:t>,</a:t>
                      </a:r>
                      <a:r>
                        <a:rPr lang="uk-UA" sz="1800" b="1" dirty="0">
                          <a:solidFill>
                            <a:srgbClr val="003300"/>
                          </a:solidFill>
                          <a:effectLst/>
                        </a:rPr>
                        <a:t>3</a:t>
                      </a:r>
                      <a:endParaRPr lang="uk-UA" sz="1100" b="1" dirty="0">
                        <a:solidFill>
                          <a:srgbClr val="0033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 anchor="ctr"/>
                </a:tc>
                <a:extLst>
                  <a:ext uri="{0D108BD9-81ED-4DB2-BD59-A6C34878D82A}">
                    <a16:rowId xmlns:a16="http://schemas.microsoft.com/office/drawing/2014/main" val="686123435"/>
                  </a:ext>
                </a:extLst>
              </a:tr>
              <a:tr h="1055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3300"/>
                          </a:solidFill>
                          <a:effectLst/>
                        </a:rPr>
                        <a:t>Індекс цін виробників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3300"/>
                          </a:solidFill>
                          <a:effectLst/>
                        </a:rPr>
                        <a:t>Видатки на оплату енергоносіїв та комунальних послуг</a:t>
                      </a: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12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rgbClr val="003300"/>
                          </a:solidFill>
                          <a:effectLst/>
                        </a:rPr>
                        <a:t>1</a:t>
                      </a:r>
                      <a:r>
                        <a:rPr lang="uk-UA" sz="1600" b="1" kern="1200" dirty="0">
                          <a:solidFill>
                            <a:srgbClr val="003300"/>
                          </a:solidFill>
                          <a:effectLst/>
                        </a:rPr>
                        <a:t>13,6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1" kern="1200" dirty="0">
                          <a:solidFill>
                            <a:schemeClr val="tx1"/>
                          </a:solidFill>
                          <a:effectLst/>
                        </a:rPr>
                        <a:t> тариф*ліміт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kern="1200" dirty="0">
                          <a:solidFill>
                            <a:srgbClr val="003300"/>
                          </a:solidFill>
                          <a:effectLst/>
                        </a:rPr>
                        <a:t>110,5</a:t>
                      </a:r>
                      <a:endParaRPr lang="uk-UA" sz="1000" b="1" kern="12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4632" marR="546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kern="1200" dirty="0">
                          <a:solidFill>
                            <a:srgbClr val="003300"/>
                          </a:solidFill>
                          <a:effectLst/>
                        </a:rPr>
                        <a:t>108,8</a:t>
                      </a:r>
                      <a:endParaRPr lang="uk-UA" sz="1000" b="1" kern="12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4632" marR="54632" marT="0" marB="0" anchor="ctr"/>
                </a:tc>
                <a:extLst>
                  <a:ext uri="{0D108BD9-81ED-4DB2-BD59-A6C34878D82A}">
                    <a16:rowId xmlns:a16="http://schemas.microsoft.com/office/drawing/2014/main" val="93563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7827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4F2FDDD49FF04418E54C2CB7DAA70C6" ma:contentTypeVersion="9" ma:contentTypeDescription="Створення нового документа." ma:contentTypeScope="" ma:versionID="1a88bb1b0335115e1bdfbdf321ab8876">
  <xsd:schema xmlns:xsd="http://www.w3.org/2001/XMLSchema" xmlns:xs="http://www.w3.org/2001/XMLSchema" xmlns:p="http://schemas.microsoft.com/office/2006/metadata/properties" xmlns:ns3="eddb21a5-2a99-4b29-a341-181ad1f306cc" targetNamespace="http://schemas.microsoft.com/office/2006/metadata/properties" ma:root="true" ma:fieldsID="81868bf14b7eb53a0ef8d667368125a9" ns3:_="">
    <xsd:import namespace="eddb21a5-2a99-4b29-a341-181ad1f306c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b21a5-2a99-4b29-a341-181ad1f306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ddb21a5-2a99-4b29-a341-181ad1f306cc" xsi:nil="true"/>
  </documentManagement>
</p:properties>
</file>

<file path=customXml/itemProps1.xml><?xml version="1.0" encoding="utf-8"?>
<ds:datastoreItem xmlns:ds="http://schemas.openxmlformats.org/officeDocument/2006/customXml" ds:itemID="{BEBB7A12-D58B-4D0D-8C6B-D71D8760B4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db21a5-2a99-4b29-a341-181ad1f30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AFAD9A-1DB0-43E8-B2A3-DA32ABCFA4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A2674D-FBA2-40DE-8425-D22F88D57DB6}">
  <ds:schemaRefs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purl.org/dc/elements/1.1/"/>
    <ds:schemaRef ds:uri="http://schemas.openxmlformats.org/package/2006/metadata/core-properties"/>
    <ds:schemaRef ds:uri="eddb21a5-2a99-4b29-a341-181ad1f306c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1450</TotalTime>
  <Words>142</Words>
  <Application>Microsoft Office PowerPoint</Application>
  <PresentationFormat>Широкий екран</PresentationFormat>
  <Paragraphs>53</Paragraphs>
  <Slides>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Довжик Вікторія</dc:creator>
  <cp:lastModifiedBy>Корда Наталія</cp:lastModifiedBy>
  <cp:revision>124</cp:revision>
  <cp:lastPrinted>2025-09-24T12:13:32Z</cp:lastPrinted>
  <dcterms:created xsi:type="dcterms:W3CDTF">2022-11-21T11:58:53Z</dcterms:created>
  <dcterms:modified xsi:type="dcterms:W3CDTF">2025-09-24T12:14:28Z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0x010100A4F2FDDD49FF04418E54C2CB7DAA70C6</vt:lpwstr>
  </property>
</Properties>
</file>