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5" r:id="rId5"/>
    <p:sldId id="263" r:id="rId6"/>
    <p:sldId id="261" r:id="rId7"/>
    <p:sldId id="270" r:id="rId8"/>
    <p:sldId id="271" r:id="rId9"/>
    <p:sldId id="272" r:id="rId10"/>
    <p:sldId id="269" r:id="rId11"/>
    <p:sldId id="273" r:id="rId12"/>
  </p:sldIdLst>
  <p:sldSz cx="12192000" cy="6858000"/>
  <p:notesSz cx="6888163" cy="100203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Накази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Аркуш1!$A$2</c:f>
              <c:numCache>
                <c:formatCode>General</c:formatCode>
                <c:ptCount val="1"/>
              </c:numCache>
            </c:numRef>
          </c:cat>
          <c:val>
            <c:numRef>
              <c:f>Аркуш1!$B$2</c:f>
              <c:numCache>
                <c:formatCode>General</c:formatCode>
                <c:ptCount val="1"/>
                <c:pt idx="0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CD-4EEB-BA09-F110FE705FCD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Демонтованих конструкцій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Аркуш1!$A$2</c:f>
              <c:numCache>
                <c:formatCode>General</c:formatCode>
                <c:ptCount val="1"/>
              </c:numCache>
            </c:numRef>
          </c:cat>
          <c:val>
            <c:numRef>
              <c:f>Аркуш1!$C$2</c:f>
              <c:numCache>
                <c:formatCode>General</c:formatCode>
                <c:ptCount val="1"/>
                <c:pt idx="0">
                  <c:v>4605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BCD-4EEB-BA09-F110FE705FCD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Вимоги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Аркуш1!$A$2</c:f>
              <c:numCache>
                <c:formatCode>General</c:formatCode>
                <c:ptCount val="1"/>
              </c:numCache>
            </c:numRef>
          </c:cat>
          <c:val>
            <c:numRef>
              <c:f>Аркуш1!$D$2</c:f>
              <c:numCache>
                <c:formatCode>General</c:formatCode>
                <c:ptCount val="1"/>
                <c:pt idx="0">
                  <c:v>2666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BCD-4EEB-BA09-F110FE705FC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67"/>
        <c:overlap val="-43"/>
        <c:axId val="44692608"/>
        <c:axId val="44694144"/>
      </c:barChart>
      <c:catAx>
        <c:axId val="446926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4694144"/>
        <c:crosses val="autoZero"/>
        <c:auto val="1"/>
        <c:lblAlgn val="ctr"/>
        <c:lblOffset val="100"/>
        <c:noMultiLvlLbl val="0"/>
      </c:catAx>
      <c:valAx>
        <c:axId val="44694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4692608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640273643799524E-2"/>
          <c:y val="0.1739476335550188"/>
          <c:w val="0.90894729682646613"/>
          <c:h val="0.694877356368272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2022р.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1A1-43B6-B87B-5AFE2B239CA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Аркуш1!$A$2:$A$4</c:f>
              <c:strCache>
                <c:ptCount val="3"/>
                <c:pt idx="0">
                  <c:v>Вимоги (шт.)</c:v>
                </c:pt>
                <c:pt idx="1">
                  <c:v>Протоколи (шт.)</c:v>
                </c:pt>
                <c:pt idx="2">
                  <c:v>Штрафи (тис.грн.)</c:v>
                </c:pt>
              </c:strCache>
            </c:strRef>
          </c:cat>
          <c:val>
            <c:numRef>
              <c:f>Аркуш1!$B$2:$B$4</c:f>
              <c:numCache>
                <c:formatCode>General</c:formatCode>
                <c:ptCount val="3"/>
                <c:pt idx="0">
                  <c:v>3686</c:v>
                </c:pt>
                <c:pt idx="1">
                  <c:v>634</c:v>
                </c:pt>
                <c:pt idx="2" formatCode="#,##0.00">
                  <c:v>411.74900000000002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98-4408-8BC5-A4B7A582B3F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67"/>
        <c:overlap val="-43"/>
        <c:axId val="32569216"/>
        <c:axId val="32570752"/>
      </c:barChart>
      <c:catAx>
        <c:axId val="325692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2570752"/>
        <c:crosses val="autoZero"/>
        <c:auto val="1"/>
        <c:lblAlgn val="ctr"/>
        <c:lblOffset val="100"/>
        <c:noMultiLvlLbl val="0"/>
      </c:catAx>
      <c:valAx>
        <c:axId val="32570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2569216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Повітря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Аркуш1!$A$2</c:f>
              <c:numCache>
                <c:formatCode>General</c:formatCode>
                <c:ptCount val="1"/>
              </c:numCache>
            </c:numRef>
          </c:cat>
          <c:val>
            <c:numRef>
              <c:f>Аркуш1!$B$2</c:f>
              <c:numCache>
                <c:formatCode>General</c:formatCode>
                <c:ptCount val="1"/>
                <c:pt idx="0">
                  <c:v>582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6C-48ED-91D6-61BD10EC3489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Вода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Аркуш1!$A$2</c:f>
              <c:numCache>
                <c:formatCode>General</c:formatCode>
                <c:ptCount val="1"/>
              </c:numCache>
            </c:numRef>
          </c:cat>
          <c:val>
            <c:numRef>
              <c:f>Аркуш1!$C$2</c:f>
              <c:numCache>
                <c:formatCode>General</c:formatCode>
                <c:ptCount val="1"/>
                <c:pt idx="0">
                  <c:v>592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6C-48ED-91D6-61BD10EC3489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Дохід (тис.грн)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</c:f>
              <c:numCache>
                <c:formatCode>General</c:formatCode>
                <c:ptCount val="1"/>
              </c:numCache>
            </c:numRef>
          </c:cat>
          <c:val>
            <c:numRef>
              <c:f>Аркуш1!$D$2</c:f>
              <c:numCache>
                <c:formatCode>General</c:formatCode>
                <c:ptCount val="1"/>
                <c:pt idx="0">
                  <c:v>616.85400000000004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7B-4518-B12B-E874BBAEFF5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67"/>
        <c:overlap val="-43"/>
        <c:axId val="34833920"/>
        <c:axId val="34835456"/>
      </c:barChart>
      <c:catAx>
        <c:axId val="348339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4835456"/>
        <c:crosses val="autoZero"/>
        <c:auto val="1"/>
        <c:lblAlgn val="ctr"/>
        <c:lblOffset val="100"/>
        <c:noMultiLvlLbl val="0"/>
      </c:catAx>
      <c:valAx>
        <c:axId val="34835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4833920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09176509128593"/>
          <c:y val="2.5140097770358888E-2"/>
          <c:w val="0.8273161709270348"/>
          <c:h val="0.81806421192971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виконані проекти (шт.)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Аркуш1!$A$2</c:f>
              <c:numCache>
                <c:formatCode>General</c:formatCode>
                <c:ptCount val="1"/>
              </c:numCache>
            </c:numRef>
          </c:cat>
          <c:val>
            <c:numRef>
              <c:f>Аркуш1!$B$2</c:f>
              <c:numCache>
                <c:formatCode>General</c:formatCode>
                <c:ptCount val="1"/>
                <c:pt idx="0">
                  <c:v>241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B86-4B97-B05E-A5BC97222D21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дохід (тис.грн.)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</c:f>
              <c:numCache>
                <c:formatCode>General</c:formatCode>
                <c:ptCount val="1"/>
              </c:numCache>
            </c:numRef>
          </c:cat>
          <c:val>
            <c:numRef>
              <c:f>Аркуш1!$C$2</c:f>
              <c:numCache>
                <c:formatCode>General</c:formatCode>
                <c:ptCount val="1"/>
                <c:pt idx="0">
                  <c:v>939.63800000000003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E5-4343-B8C2-F99AF96EAB8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67"/>
        <c:overlap val="-43"/>
        <c:axId val="32106752"/>
        <c:axId val="32109696"/>
      </c:barChart>
      <c:catAx>
        <c:axId val="321067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2109696"/>
        <c:crosses val="autoZero"/>
        <c:auto val="1"/>
        <c:lblAlgn val="ctr"/>
        <c:lblOffset val="100"/>
        <c:noMultiLvlLbl val="0"/>
      </c:catAx>
      <c:valAx>
        <c:axId val="32109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2106752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 err="1"/>
              <a:t>діючих</a:t>
            </a:r>
            <a:r>
              <a:rPr lang="ru-RU" sz="1200" dirty="0"/>
              <a:t> </a:t>
            </a:r>
            <a:r>
              <a:rPr lang="ru-RU" sz="1200" dirty="0" err="1"/>
              <a:t>договорів</a:t>
            </a:r>
            <a:r>
              <a:rPr lang="ru-RU" sz="1200" dirty="0"/>
              <a:t> на </a:t>
            </a:r>
            <a:r>
              <a:rPr lang="ru-RU" sz="1200" dirty="0" err="1"/>
              <a:t>тимчасове</a:t>
            </a:r>
            <a:r>
              <a:rPr lang="ru-RU" sz="1200" dirty="0"/>
              <a:t> </a:t>
            </a:r>
            <a:r>
              <a:rPr lang="ru-RU" sz="1200" dirty="0" err="1"/>
              <a:t>користування</a:t>
            </a:r>
            <a:r>
              <a:rPr lang="ru-RU" sz="1200" dirty="0"/>
              <a:t> </a:t>
            </a:r>
            <a:r>
              <a:rPr lang="ru-RU" sz="1200" dirty="0" err="1"/>
              <a:t>місцем</a:t>
            </a:r>
            <a:r>
              <a:rPr lang="ru-RU" sz="1200" dirty="0"/>
              <a:t> для </a:t>
            </a:r>
            <a:r>
              <a:rPr lang="ru-RU" sz="1200" dirty="0" err="1"/>
              <a:t>розміщення</a:t>
            </a:r>
            <a:r>
              <a:rPr lang="ru-RU" sz="1200" dirty="0"/>
              <a:t> рекламного </a:t>
            </a:r>
            <a:r>
              <a:rPr lang="ru-RU" sz="1200" dirty="0" err="1"/>
              <a:t>засобу</a:t>
            </a:r>
            <a:endParaRPr lang="ru-RU" sz="12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Укладено договорів про тимчасове використання місцем для розміщення рекламного засобу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Аркуш1!$A$2</c:f>
              <c:numCache>
                <c:formatCode>General</c:formatCode>
                <c:ptCount val="1"/>
              </c:numCache>
            </c:numRef>
          </c:cat>
          <c:val>
            <c:numRef>
              <c:f>Аркуш1!$B$2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C1-4500-A1AC-B1D6A9C89F41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Аркуш1!$A$2</c:f>
              <c:numCache>
                <c:formatCode>General</c:formatCode>
                <c:ptCount val="1"/>
              </c:numCache>
            </c:numRef>
          </c:cat>
          <c:val>
            <c:numRef>
              <c:f>Аркуш1!$C$2</c:f>
              <c:numCache>
                <c:formatCode>General</c:formatCode>
                <c:ptCount val="1"/>
                <c:pt idx="0">
                  <c:v>194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26-466B-A598-78E6B596CF8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110204416"/>
        <c:axId val="110205952"/>
      </c:barChart>
      <c:catAx>
        <c:axId val="11020441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10205952"/>
        <c:crosses val="autoZero"/>
        <c:auto val="1"/>
        <c:lblAlgn val="ctr"/>
        <c:lblOffset val="100"/>
        <c:noMultiLvlLbl val="0"/>
      </c:catAx>
      <c:valAx>
        <c:axId val="1102059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10204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 err="1"/>
              <a:t>Погоджено</a:t>
            </a:r>
            <a:r>
              <a:rPr lang="ru-RU" sz="1200" dirty="0"/>
              <a:t> </a:t>
            </a:r>
            <a:r>
              <a:rPr lang="ru-RU" sz="1200" dirty="0" err="1"/>
              <a:t>паспортів</a:t>
            </a:r>
            <a:r>
              <a:rPr lang="ru-RU" sz="1200" dirty="0"/>
              <a:t> </a:t>
            </a:r>
            <a:r>
              <a:rPr lang="ru-RU" sz="1200" dirty="0" err="1"/>
              <a:t>розміщення</a:t>
            </a:r>
            <a:r>
              <a:rPr lang="ru-RU" sz="1200" dirty="0"/>
              <a:t> </a:t>
            </a:r>
            <a:r>
              <a:rPr lang="ru-RU" sz="1200" dirty="0" err="1"/>
              <a:t>малих</a:t>
            </a:r>
            <a:r>
              <a:rPr lang="ru-RU" sz="1200" dirty="0"/>
              <a:t> </a:t>
            </a:r>
            <a:r>
              <a:rPr lang="ru-RU" sz="1200" dirty="0" err="1"/>
              <a:t>архітектурних</a:t>
            </a:r>
            <a:r>
              <a:rPr lang="ru-RU" sz="1200" dirty="0"/>
              <a:t> форм (</a:t>
            </a:r>
            <a:r>
              <a:rPr lang="ru-RU" sz="1200" dirty="0" err="1"/>
              <a:t>вивісок</a:t>
            </a:r>
            <a:r>
              <a:rPr lang="ru-RU" sz="1200" dirty="0"/>
              <a:t>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10793519605589032"/>
          <c:y val="0.19239015794079584"/>
          <c:w val="0.86167339671604626"/>
          <c:h val="0.741159832416351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Зареєстровано погоджених паспортів розміщення малих архітектурних форм (вивісок)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Аркуш1!$A$2</c:f>
              <c:numCache>
                <c:formatCode>General</c:formatCode>
                <c:ptCount val="1"/>
              </c:numCache>
            </c:numRef>
          </c:cat>
          <c:val>
            <c:numRef>
              <c:f>Аркуш1!$B$2</c:f>
              <c:numCache>
                <c:formatCode>General</c:formatCode>
                <c:ptCount val="1"/>
                <c:pt idx="0">
                  <c:v>1458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94-4D39-887E-AE0290F236BD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Аркуш1!$A$2</c:f>
              <c:numCache>
                <c:formatCode>General</c:formatCode>
                <c:ptCount val="1"/>
              </c:numCache>
            </c:numRef>
          </c:cat>
          <c:val>
            <c:numRef>
              <c:f>Аркуш1!$C$2</c:f>
              <c:numCache>
                <c:formatCode>General</c:formatCode>
                <c:ptCount val="1"/>
                <c:pt idx="0">
                  <c:v>14844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06-48E8-B177-5A9D5A5C016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34367360"/>
        <c:axId val="34401280"/>
      </c:barChart>
      <c:catAx>
        <c:axId val="343673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4401280"/>
        <c:crosses val="autoZero"/>
        <c:auto val="1"/>
        <c:lblAlgn val="ctr"/>
        <c:lblOffset val="100"/>
        <c:noMultiLvlLbl val="0"/>
      </c:catAx>
      <c:valAx>
        <c:axId val="344012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4367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 err="1"/>
              <a:t>Укладено</a:t>
            </a:r>
            <a:r>
              <a:rPr lang="ru-RU" sz="1200" dirty="0"/>
              <a:t> </a:t>
            </a:r>
            <a:r>
              <a:rPr lang="ru-RU" sz="1200" dirty="0" err="1"/>
              <a:t>договорів</a:t>
            </a:r>
            <a:r>
              <a:rPr lang="ru-RU" sz="1200" dirty="0"/>
              <a:t> на право </a:t>
            </a:r>
            <a:r>
              <a:rPr lang="ru-RU" sz="1200" dirty="0" err="1"/>
              <a:t>користування</a:t>
            </a:r>
            <a:r>
              <a:rPr lang="ru-RU" sz="1200" dirty="0"/>
              <a:t> ОКЕБ для </a:t>
            </a:r>
            <a:r>
              <a:rPr lang="ru-RU" sz="1200" dirty="0" err="1"/>
              <a:t>розміщення</a:t>
            </a:r>
            <a:r>
              <a:rPr lang="ru-RU" sz="1200" dirty="0"/>
              <a:t> ВЛМ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Укладено договорів на право користування ОКЕБ для розміщення ВЛМ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Аркуш1!$A$2</c:f>
              <c:numCache>
                <c:formatCode>General</c:formatCode>
                <c:ptCount val="1"/>
              </c:numCache>
            </c:numRef>
          </c:cat>
          <c:val>
            <c:numRef>
              <c:f>Аркуш1!$B$2</c:f>
              <c:numCache>
                <c:formatCode>General</c:formatCode>
                <c:ptCount val="1"/>
                <c:pt idx="0">
                  <c:v>556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5B-41C7-A808-813C1FFD16EF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Аркуш1!$A$2</c:f>
              <c:numCache>
                <c:formatCode>General</c:formatCode>
                <c:ptCount val="1"/>
              </c:numCache>
            </c:numRef>
          </c:cat>
          <c:val>
            <c:numRef>
              <c:f>Аркуш1!$C$2</c:f>
              <c:numCache>
                <c:formatCode>General</c:formatCode>
                <c:ptCount val="1"/>
                <c:pt idx="0">
                  <c:v>564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4A-4688-B68B-8DE5E210610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110204416"/>
        <c:axId val="110205952"/>
      </c:barChart>
      <c:catAx>
        <c:axId val="11020441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10205952"/>
        <c:crosses val="autoZero"/>
        <c:auto val="1"/>
        <c:lblAlgn val="ctr"/>
        <c:lblOffset val="100"/>
        <c:noMultiLvlLbl val="0"/>
      </c:catAx>
      <c:valAx>
        <c:axId val="1102059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10204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uk-UA" dirty="0"/>
              <a:t>Розміщено 461 програму соціальної реклами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6.2389856702901474E-2"/>
          <c:y val="0.19801577522135455"/>
          <c:w val="0.91843927445465945"/>
          <c:h val="0.698372500808084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щити3х6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Аркуш1!$A$2</c:f>
              <c:numCache>
                <c:formatCode>General</c:formatCode>
                <c:ptCount val="1"/>
              </c:numCache>
            </c:numRef>
          </c:cat>
          <c:val>
            <c:numRef>
              <c:f>Аркуш1!$B$2</c:f>
              <c:numCache>
                <c:formatCode>General</c:formatCode>
                <c:ptCount val="1"/>
                <c:pt idx="0">
                  <c:v>117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69-4FB2-8AA5-A2FE11106F1C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сітілайти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Аркуш1!$A$2</c:f>
              <c:numCache>
                <c:formatCode>General</c:formatCode>
                <c:ptCount val="1"/>
              </c:numCache>
            </c:numRef>
          </c:cat>
          <c:val>
            <c:numRef>
              <c:f>Аркуш1!$C$2</c:f>
              <c:numCache>
                <c:formatCode>General</c:formatCode>
                <c:ptCount val="1"/>
                <c:pt idx="0">
                  <c:v>910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69-4FB2-8AA5-A2FE11106F1C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Євроформат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</c:f>
              <c:numCache>
                <c:formatCode>General</c:formatCode>
                <c:ptCount val="1"/>
              </c:numCache>
            </c:numRef>
          </c:cat>
          <c:val>
            <c:numRef>
              <c:f>Аркуш1!$D$2</c:f>
              <c:numCache>
                <c:formatCode>General</c:formatCode>
                <c:ptCount val="1"/>
                <c:pt idx="0">
                  <c:v>890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BC-414C-B75D-4BE9E59C05D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67"/>
        <c:overlap val="-43"/>
        <c:axId val="31438720"/>
        <c:axId val="34312192"/>
      </c:barChart>
      <c:catAx>
        <c:axId val="314387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4312192"/>
        <c:crosses val="autoZero"/>
        <c:auto val="1"/>
        <c:lblAlgn val="ctr"/>
        <c:lblOffset val="100"/>
        <c:noMultiLvlLbl val="0"/>
      </c:catAx>
      <c:valAx>
        <c:axId val="34312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1438720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uk-UA" dirty="0"/>
              <a:t>Кореспонденція (шт.)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uk-UA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Звернення на ГЛМ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</c:f>
              <c:numCache>
                <c:formatCode>General</c:formatCode>
                <c:ptCount val="1"/>
              </c:numCache>
            </c:numRef>
          </c:cat>
          <c:val>
            <c:numRef>
              <c:f>Аркуш1!$B$2</c:f>
              <c:numCache>
                <c:formatCode>General</c:formatCode>
                <c:ptCount val="1"/>
                <c:pt idx="0">
                  <c:v>1330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ED-4D18-A459-DC9CF1E0F5AF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Вхідна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</c:f>
              <c:numCache>
                <c:formatCode>General</c:formatCode>
                <c:ptCount val="1"/>
              </c:numCache>
            </c:numRef>
          </c:cat>
          <c:val>
            <c:numRef>
              <c:f>Аркуш1!$C$2</c:f>
              <c:numCache>
                <c:formatCode>General</c:formatCode>
                <c:ptCount val="1"/>
                <c:pt idx="0">
                  <c:v>3002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ED-4D18-A459-DC9CF1E0F5AF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Вихідна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</c:f>
              <c:numCache>
                <c:formatCode>General</c:formatCode>
                <c:ptCount val="1"/>
              </c:numCache>
            </c:numRef>
          </c:cat>
          <c:val>
            <c:numRef>
              <c:f>Аркуш1!$D$2</c:f>
              <c:numCache>
                <c:formatCode>General</c:formatCode>
                <c:ptCount val="1"/>
                <c:pt idx="0">
                  <c:v>12270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54-4C8D-BCAF-27CE22A56A7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67"/>
        <c:overlap val="-43"/>
        <c:axId val="1829274480"/>
        <c:axId val="1441931168"/>
      </c:barChart>
      <c:catAx>
        <c:axId val="18292744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441931168"/>
        <c:crosses val="autoZero"/>
        <c:auto val="1"/>
        <c:lblAlgn val="ctr"/>
        <c:lblOffset val="100"/>
        <c:noMultiLvlLbl val="0"/>
      </c:catAx>
      <c:valAx>
        <c:axId val="1441931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29274480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17.02.2026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1625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17.02.2026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222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17.02.2026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647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17.02.2026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07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17.02.2026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2405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17.02.2026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56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17.02.2026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7648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17.02.2026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6039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17.02.2026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0261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17.02.2026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3644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17.02.2026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4699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E2EBF-7122-48CA-AA6F-878199C2F645}" type="datetimeFigureOut">
              <a:rPr lang="uk-UA" smtClean="0"/>
              <a:t>17.02.2026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966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0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90895" y="924911"/>
            <a:ext cx="5507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/>
              <a:t>КП «Адміністративно-технічне управління»</a:t>
            </a:r>
            <a:endParaRPr lang="uk-UA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0282530" y="5505711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2025</a:t>
            </a:r>
            <a:r>
              <a:rPr lang="en-US" dirty="0"/>
              <a:t> </a:t>
            </a:r>
            <a:r>
              <a:rPr lang="uk-UA" dirty="0"/>
              <a:t>рік</a:t>
            </a:r>
          </a:p>
        </p:txBody>
      </p:sp>
    </p:spTree>
    <p:extLst>
      <p:ext uri="{BB962C8B-B14F-4D97-AF65-F5344CB8AC3E}">
        <p14:creationId xmlns:p14="http://schemas.microsoft.com/office/powerpoint/2010/main" val="3901709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88916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59030" y="1085844"/>
            <a:ext cx="38117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Організаційний відділ</a:t>
            </a:r>
          </a:p>
          <a:p>
            <a:pPr>
              <a:lnSpc>
                <a:spcPct val="150000"/>
              </a:lnSpc>
            </a:pPr>
            <a:endParaRPr lang="uk-UA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uk-UA" sz="1600" dirty="0">
                <a:latin typeface="Calibri" panose="020F0502020204030204" pitchFamily="34" charset="0"/>
                <a:cs typeface="Calibri" panose="020F0502020204030204" pitchFamily="34" charset="0"/>
              </a:rPr>
              <a:t>-забезпечує організацію діловодства на підприємстві (реєструє вхідну та вихідну кореспонденції)</a:t>
            </a:r>
          </a:p>
          <a:p>
            <a:pPr>
              <a:lnSpc>
                <a:spcPct val="150000"/>
              </a:lnSpc>
            </a:pPr>
            <a:r>
              <a:rPr lang="uk-UA" sz="1600" dirty="0">
                <a:latin typeface="Calibri" panose="020F0502020204030204" pitchFamily="34" charset="0"/>
                <a:cs typeface="Calibri" panose="020F0502020204030204" pitchFamily="34" charset="0"/>
              </a:rPr>
              <a:t>- контролює стан виконання документів</a:t>
            </a:r>
            <a:r>
              <a:rPr lang="uk-UA" sz="1600" dirty="0"/>
              <a:t> </a:t>
            </a:r>
          </a:p>
          <a:p>
            <a:pPr>
              <a:lnSpc>
                <a:spcPct val="150000"/>
              </a:lnSpc>
            </a:pPr>
            <a:r>
              <a:rPr lang="uk-UA" sz="1600" dirty="0">
                <a:latin typeface="Calibri" panose="020F0502020204030204" pitchFamily="34" charset="0"/>
                <a:cs typeface="Calibri" panose="020F0502020204030204" pitchFamily="34" charset="0"/>
              </a:rPr>
              <a:t>- здійснює інформаційний супровід діяльності підприємства</a:t>
            </a:r>
            <a:r>
              <a:rPr lang="uk-UA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uk-UA" sz="16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uk-UA" sz="1600" dirty="0"/>
              <a:t>       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Діаграма 7">
            <a:extLst>
              <a:ext uri="{FF2B5EF4-FFF2-40B4-BE49-F238E27FC236}">
                <a16:creationId xmlns:a16="http://schemas.microsoft.com/office/drawing/2014/main" id="{F2A21A43-A7B8-4D2E-B491-91B83A31F4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314124"/>
              </p:ext>
            </p:extLst>
          </p:nvPr>
        </p:nvGraphicFramePr>
        <p:xfrm>
          <a:off x="1739950" y="475034"/>
          <a:ext cx="4809112" cy="5187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739950" y="5813571"/>
            <a:ext cx="7655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/>
              <a:t>У 2025р. до КП «Адміністративно-технічне управління» надійшло 68 запитів на публічну інформацію, адвокатських запитів та ін.</a:t>
            </a:r>
          </a:p>
        </p:txBody>
      </p:sp>
    </p:spTree>
    <p:extLst>
      <p:ext uri="{BB962C8B-B14F-4D97-AF65-F5344CB8AC3E}">
        <p14:creationId xmlns:p14="http://schemas.microsoft.com/office/powerpoint/2010/main" val="2567396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389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47444" y="4757171"/>
            <a:ext cx="3956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/>
              <a:t>Дякуємо за увагу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3726194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96190" y="824679"/>
            <a:ext cx="655899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chemeClr val="accent1">
                    <a:lumMod val="75000"/>
                  </a:schemeClr>
                </a:solidFill>
              </a:rPr>
              <a:t>КП Адміністративно-технічне управління» </a:t>
            </a:r>
          </a:p>
          <a:p>
            <a:br>
              <a:rPr lang="en-US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uk-UA" dirty="0"/>
              <a:t>виконує наступні завдання: нагляд за станом вивісок та зовнішньої реклами; нагляд за станом благоустрою; проведення моніторингових спостережень за станом навколишнього  природного середовища, об’єктів садово-паркового господарства та вуличного озеленення; моніторинг стану водних об’єктів та атмосферного повітря; надання послуг на платній основі (дизайн та розробка проектів розміщення вивісок та реклами, комплексних схем; проведення аналізів стану атмосферного повітря та водних об’єктів).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br>
              <a:rPr lang="ru-RU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70753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786" y="2487413"/>
            <a:ext cx="1011784" cy="876880"/>
          </a:xfrm>
          <a:prstGeom prst="rect">
            <a:avLst/>
          </a:prstGeom>
        </p:spPr>
      </p:pic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9C4C57CD-8CB6-4816-8BF6-B0B5973C5D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89" y="0"/>
            <a:ext cx="12188916" cy="685800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 flipV="1">
            <a:off x="7545951" y="2020392"/>
            <a:ext cx="3854367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7545951" y="2900958"/>
            <a:ext cx="3854368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1702030" y="5137807"/>
            <a:ext cx="3982329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Прямоугольник 29"/>
          <p:cNvSpPr/>
          <p:nvPr/>
        </p:nvSpPr>
        <p:spPr>
          <a:xfrm flipV="1">
            <a:off x="1630415" y="2483322"/>
            <a:ext cx="3965145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1727982" y="3353962"/>
            <a:ext cx="3965145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TextBox 33"/>
          <p:cNvSpPr txBox="1"/>
          <p:nvPr/>
        </p:nvSpPr>
        <p:spPr>
          <a:xfrm>
            <a:off x="6177663" y="1589691"/>
            <a:ext cx="128639" cy="450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622606" y="1615809"/>
            <a:ext cx="3787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Відділ дизайну</a:t>
            </a:r>
          </a:p>
        </p:txBody>
      </p:sp>
      <p:grpSp>
        <p:nvGrpSpPr>
          <p:cNvPr id="16" name="Групувати 15">
            <a:extLst>
              <a:ext uri="{FF2B5EF4-FFF2-40B4-BE49-F238E27FC236}">
                <a16:creationId xmlns:a16="http://schemas.microsoft.com/office/drawing/2014/main" id="{F97A1068-85CE-4F7D-92F4-009959244C16}"/>
              </a:ext>
            </a:extLst>
          </p:cNvPr>
          <p:cNvGrpSpPr/>
          <p:nvPr/>
        </p:nvGrpSpPr>
        <p:grpSpPr>
          <a:xfrm>
            <a:off x="6483165" y="1594394"/>
            <a:ext cx="1005560" cy="871935"/>
            <a:chOff x="5468394" y="1860980"/>
            <a:chExt cx="1005560" cy="871935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68394" y="1860980"/>
              <a:ext cx="1005560" cy="871935"/>
            </a:xfrm>
            <a:prstGeom prst="rect">
              <a:avLst/>
            </a:prstGeom>
          </p:spPr>
        </p:pic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4133" y="2033567"/>
              <a:ext cx="591198" cy="579401"/>
            </a:xfrm>
            <a:prstGeom prst="rect">
              <a:avLst/>
            </a:prstGeom>
          </p:spPr>
        </p:pic>
      </p:grpSp>
      <p:sp>
        <p:nvSpPr>
          <p:cNvPr id="23" name="TextBox 22"/>
          <p:cNvSpPr txBox="1"/>
          <p:nvPr/>
        </p:nvSpPr>
        <p:spPr>
          <a:xfrm>
            <a:off x="4052571" y="218240"/>
            <a:ext cx="3267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u="sng" dirty="0"/>
              <a:t>Напрямки роботи КП «АТУ»</a:t>
            </a:r>
          </a:p>
        </p:txBody>
      </p:sp>
      <p:grpSp>
        <p:nvGrpSpPr>
          <p:cNvPr id="11" name="Групувати 10">
            <a:extLst>
              <a:ext uri="{FF2B5EF4-FFF2-40B4-BE49-F238E27FC236}">
                <a16:creationId xmlns:a16="http://schemas.microsoft.com/office/drawing/2014/main" id="{AF73E522-D86B-4147-AEF2-407072BF4D3D}"/>
              </a:ext>
            </a:extLst>
          </p:cNvPr>
          <p:cNvGrpSpPr/>
          <p:nvPr/>
        </p:nvGrpSpPr>
        <p:grpSpPr>
          <a:xfrm>
            <a:off x="5699505" y="2053233"/>
            <a:ext cx="1005560" cy="870586"/>
            <a:chOff x="5366421" y="2698333"/>
            <a:chExt cx="1005560" cy="870586"/>
          </a:xfrm>
        </p:grpSpPr>
        <p:pic>
          <p:nvPicPr>
            <p:cNvPr id="45" name="Рисунок 4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6421" y="2698333"/>
              <a:ext cx="1005560" cy="870586"/>
            </a:xfrm>
            <a:prstGeom prst="rect">
              <a:avLst/>
            </a:prstGeom>
          </p:spPr>
        </p:pic>
        <p:pic>
          <p:nvPicPr>
            <p:cNvPr id="48" name="Рисунок 4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4311" y="2831181"/>
              <a:ext cx="611740" cy="596021"/>
            </a:xfrm>
            <a:prstGeom prst="rect">
              <a:avLst/>
            </a:prstGeom>
          </p:spPr>
        </p:pic>
      </p:grpSp>
      <p:sp>
        <p:nvSpPr>
          <p:cNvPr id="49" name="TextBox 48"/>
          <p:cNvSpPr txBox="1"/>
          <p:nvPr/>
        </p:nvSpPr>
        <p:spPr>
          <a:xfrm>
            <a:off x="2079024" y="2157256"/>
            <a:ext cx="3434551" cy="368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Відділ оперативного реагування</a:t>
            </a:r>
          </a:p>
        </p:txBody>
      </p:sp>
      <p:grpSp>
        <p:nvGrpSpPr>
          <p:cNvPr id="12" name="Групувати 11">
            <a:extLst>
              <a:ext uri="{FF2B5EF4-FFF2-40B4-BE49-F238E27FC236}">
                <a16:creationId xmlns:a16="http://schemas.microsoft.com/office/drawing/2014/main" id="{B83A6941-AC1E-4FC6-B122-659E5A755F7E}"/>
              </a:ext>
            </a:extLst>
          </p:cNvPr>
          <p:cNvGrpSpPr/>
          <p:nvPr/>
        </p:nvGrpSpPr>
        <p:grpSpPr>
          <a:xfrm>
            <a:off x="5710485" y="2946690"/>
            <a:ext cx="1005560" cy="870586"/>
            <a:chOff x="4231902" y="3371506"/>
            <a:chExt cx="1005560" cy="870586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1902" y="3371506"/>
              <a:ext cx="1005560" cy="870586"/>
            </a:xfrm>
            <a:prstGeom prst="rect">
              <a:avLst/>
            </a:prstGeom>
          </p:spPr>
        </p:pic>
        <p:pic>
          <p:nvPicPr>
            <p:cNvPr id="50" name="Рисунок 4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0299" y="3493370"/>
              <a:ext cx="605609" cy="626858"/>
            </a:xfrm>
            <a:prstGeom prst="rect">
              <a:avLst/>
            </a:prstGeom>
          </p:spPr>
        </p:pic>
      </p:grpSp>
      <p:sp>
        <p:nvSpPr>
          <p:cNvPr id="51" name="TextBox 50"/>
          <p:cNvSpPr txBox="1"/>
          <p:nvPr/>
        </p:nvSpPr>
        <p:spPr>
          <a:xfrm>
            <a:off x="1710623" y="3021849"/>
            <a:ext cx="4125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Відділ нагляду за станом благоустрою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099536" y="4738906"/>
            <a:ext cx="2812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Організаційний відділ</a:t>
            </a:r>
          </a:p>
        </p:txBody>
      </p:sp>
      <p:grpSp>
        <p:nvGrpSpPr>
          <p:cNvPr id="13" name="Групувати 12">
            <a:extLst>
              <a:ext uri="{FF2B5EF4-FFF2-40B4-BE49-F238E27FC236}">
                <a16:creationId xmlns:a16="http://schemas.microsoft.com/office/drawing/2014/main" id="{DDA64667-328C-4133-9552-581BB01BFEF7}"/>
              </a:ext>
            </a:extLst>
          </p:cNvPr>
          <p:cNvGrpSpPr/>
          <p:nvPr/>
        </p:nvGrpSpPr>
        <p:grpSpPr>
          <a:xfrm>
            <a:off x="5690362" y="4727557"/>
            <a:ext cx="1005560" cy="871935"/>
            <a:chOff x="5363327" y="4012223"/>
            <a:chExt cx="1005560" cy="871935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3327" y="4012223"/>
              <a:ext cx="1005560" cy="871935"/>
            </a:xfrm>
            <a:prstGeom prst="rect">
              <a:avLst/>
            </a:prstGeom>
          </p:spPr>
        </p:pic>
        <p:pic>
          <p:nvPicPr>
            <p:cNvPr id="55" name="Рисунок 5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44697" y="4149859"/>
              <a:ext cx="618759" cy="596661"/>
            </a:xfrm>
            <a:prstGeom prst="rect">
              <a:avLst/>
            </a:prstGeom>
          </p:spPr>
        </p:pic>
      </p:grpSp>
      <p:grpSp>
        <p:nvGrpSpPr>
          <p:cNvPr id="14" name="Групувати 13">
            <a:extLst>
              <a:ext uri="{FF2B5EF4-FFF2-40B4-BE49-F238E27FC236}">
                <a16:creationId xmlns:a16="http://schemas.microsoft.com/office/drawing/2014/main" id="{297921E3-8BB8-458F-B69E-760801A875BC}"/>
              </a:ext>
            </a:extLst>
          </p:cNvPr>
          <p:cNvGrpSpPr/>
          <p:nvPr/>
        </p:nvGrpSpPr>
        <p:grpSpPr>
          <a:xfrm>
            <a:off x="5702315" y="3838549"/>
            <a:ext cx="1005560" cy="870586"/>
            <a:chOff x="4233306" y="4680093"/>
            <a:chExt cx="1005560" cy="870586"/>
          </a:xfrm>
        </p:grpSpPr>
        <p:pic>
          <p:nvPicPr>
            <p:cNvPr id="42" name="Рисунок 4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3306" y="4680093"/>
              <a:ext cx="1005560" cy="870586"/>
            </a:xfrm>
            <a:prstGeom prst="rect">
              <a:avLst/>
            </a:prstGeom>
          </p:spPr>
        </p:pic>
        <p:pic>
          <p:nvPicPr>
            <p:cNvPr id="57" name="Рисунок 5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6543" y="4833846"/>
              <a:ext cx="569214" cy="563080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7622606" y="2512874"/>
            <a:ext cx="2766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Економічний відділ</a:t>
            </a:r>
          </a:p>
        </p:txBody>
      </p:sp>
      <p:sp>
        <p:nvSpPr>
          <p:cNvPr id="36" name="Прямоугольник 26">
            <a:extLst>
              <a:ext uri="{FF2B5EF4-FFF2-40B4-BE49-F238E27FC236}">
                <a16:creationId xmlns:a16="http://schemas.microsoft.com/office/drawing/2014/main" id="{70B54242-31FF-4102-9A78-FC0C139633A2}"/>
              </a:ext>
            </a:extLst>
          </p:cNvPr>
          <p:cNvSpPr/>
          <p:nvPr/>
        </p:nvSpPr>
        <p:spPr>
          <a:xfrm>
            <a:off x="7459961" y="4702254"/>
            <a:ext cx="3619428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A8428C-937F-49C9-AC8A-4C2AF18D85D3}"/>
              </a:ext>
            </a:extLst>
          </p:cNvPr>
          <p:cNvSpPr txBox="1"/>
          <p:nvPr/>
        </p:nvSpPr>
        <p:spPr>
          <a:xfrm>
            <a:off x="7660147" y="4346084"/>
            <a:ext cx="2812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Юридичний відділ</a:t>
            </a:r>
          </a:p>
        </p:txBody>
      </p:sp>
      <p:grpSp>
        <p:nvGrpSpPr>
          <p:cNvPr id="15" name="Групувати 14">
            <a:extLst>
              <a:ext uri="{FF2B5EF4-FFF2-40B4-BE49-F238E27FC236}">
                <a16:creationId xmlns:a16="http://schemas.microsoft.com/office/drawing/2014/main" id="{E9CD825F-1F98-402C-A9CB-679B97AFF4F9}"/>
              </a:ext>
            </a:extLst>
          </p:cNvPr>
          <p:cNvGrpSpPr/>
          <p:nvPr/>
        </p:nvGrpSpPr>
        <p:grpSpPr>
          <a:xfrm>
            <a:off x="6468976" y="4283053"/>
            <a:ext cx="1005560" cy="871935"/>
            <a:chOff x="5353296" y="5302636"/>
            <a:chExt cx="1005560" cy="871935"/>
          </a:xfrm>
        </p:grpSpPr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id="{B3251699-D91A-4CDE-994F-8F4AB83B60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3296" y="5302636"/>
              <a:ext cx="1005560" cy="871935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E50F4A27-3848-493D-9750-EFC9D1ED6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44697" y="5438363"/>
              <a:ext cx="613973" cy="600479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95A8824F-5EE2-4A15-A6FB-A54A2C6B89F7}"/>
              </a:ext>
            </a:extLst>
          </p:cNvPr>
          <p:cNvSpPr txBox="1"/>
          <p:nvPr/>
        </p:nvSpPr>
        <p:spPr>
          <a:xfrm>
            <a:off x="2143750" y="3843346"/>
            <a:ext cx="4125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Хімічна лабораторія</a:t>
            </a:r>
          </a:p>
        </p:txBody>
      </p:sp>
      <p:sp>
        <p:nvSpPr>
          <p:cNvPr id="54" name="Прямоугольник 29">
            <a:extLst>
              <a:ext uri="{FF2B5EF4-FFF2-40B4-BE49-F238E27FC236}">
                <a16:creationId xmlns:a16="http://schemas.microsoft.com/office/drawing/2014/main" id="{06BC9D9D-09E4-4EC2-9EB6-D83A000E649D}"/>
              </a:ext>
            </a:extLst>
          </p:cNvPr>
          <p:cNvSpPr/>
          <p:nvPr/>
        </p:nvSpPr>
        <p:spPr>
          <a:xfrm flipV="1">
            <a:off x="1710623" y="4231100"/>
            <a:ext cx="3965145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8" name="Прямоугольник 25">
            <a:extLst>
              <a:ext uri="{FF2B5EF4-FFF2-40B4-BE49-F238E27FC236}">
                <a16:creationId xmlns:a16="http://schemas.microsoft.com/office/drawing/2014/main" id="{AAE6FAA5-0896-4644-93B3-400D2E9EDB86}"/>
              </a:ext>
            </a:extLst>
          </p:cNvPr>
          <p:cNvSpPr/>
          <p:nvPr/>
        </p:nvSpPr>
        <p:spPr>
          <a:xfrm flipV="1">
            <a:off x="7545949" y="3773240"/>
            <a:ext cx="3854369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44EA1B9-0B7D-49BF-B7C9-D86138B058F9}"/>
              </a:ext>
            </a:extLst>
          </p:cNvPr>
          <p:cNvSpPr txBox="1"/>
          <p:nvPr/>
        </p:nvSpPr>
        <p:spPr>
          <a:xfrm>
            <a:off x="7700353" y="3399681"/>
            <a:ext cx="3699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Відділ бухгалтерського обліку</a:t>
            </a:r>
          </a:p>
        </p:txBody>
      </p:sp>
      <p:grpSp>
        <p:nvGrpSpPr>
          <p:cNvPr id="35" name="Групувати 34">
            <a:extLst>
              <a:ext uri="{FF2B5EF4-FFF2-40B4-BE49-F238E27FC236}">
                <a16:creationId xmlns:a16="http://schemas.microsoft.com/office/drawing/2014/main" id="{B228D852-9AC2-42C8-9168-213433BC7998}"/>
              </a:ext>
            </a:extLst>
          </p:cNvPr>
          <p:cNvGrpSpPr/>
          <p:nvPr/>
        </p:nvGrpSpPr>
        <p:grpSpPr>
          <a:xfrm>
            <a:off x="6483165" y="3391194"/>
            <a:ext cx="1005560" cy="870586"/>
            <a:chOff x="5355865" y="3391194"/>
            <a:chExt cx="1005560" cy="870586"/>
          </a:xfrm>
        </p:grpSpPr>
        <p:pic>
          <p:nvPicPr>
            <p:cNvPr id="56" name="Рисунок 55">
              <a:extLst>
                <a:ext uri="{FF2B5EF4-FFF2-40B4-BE49-F238E27FC236}">
                  <a16:creationId xmlns:a16="http://schemas.microsoft.com/office/drawing/2014/main" id="{9E7CD187-61A3-4E78-ADC7-CDDACBED9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5865" y="3391194"/>
              <a:ext cx="1005560" cy="870586"/>
            </a:xfrm>
            <a:prstGeom prst="rect">
              <a:avLst/>
            </a:pr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1A7C05D9-4287-4278-A77F-DE85B71BA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3076" y="3520262"/>
              <a:ext cx="613973" cy="6034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274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16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378534" y="1119649"/>
            <a:ext cx="3810396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</a:rPr>
              <a:t>Відділ оперативного реагування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uk-UA" sz="1400" dirty="0"/>
              <a:t>стежить, аби зовнішня реклама та вивіски були встановлені лише на законних підставах (на підставі дозволу на рекламу виданого виконавчим комітетом ЛМР, або ж на підставі узгодженого паспорту вивіски). 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uk-UA" sz="1400" dirty="0"/>
              <a:t>Скеровує вимоги про усунення виявлених порушень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uk-UA" sz="1400" dirty="0"/>
              <a:t>Забезпечує демонтаж незаконно розміщених конструкцій зовнішньої реклами/вивісок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endParaRPr lang="ru-RU" sz="1600" dirty="0"/>
          </a:p>
        </p:txBody>
      </p:sp>
      <p:graphicFrame>
        <p:nvGraphicFramePr>
          <p:cNvPr id="2" name="Діаграма 1"/>
          <p:cNvGraphicFramePr/>
          <p:nvPr>
            <p:extLst>
              <p:ext uri="{D42A27DB-BD31-4B8C-83A1-F6EECF244321}">
                <p14:modId xmlns:p14="http://schemas.microsoft.com/office/powerpoint/2010/main" val="3834135467"/>
              </p:ext>
            </p:extLst>
          </p:nvPr>
        </p:nvGraphicFramePr>
        <p:xfrm>
          <a:off x="1926078" y="503106"/>
          <a:ext cx="4876598" cy="5711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88600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16" cy="6858000"/>
          </a:xfrm>
          <a:prstGeom prst="rect">
            <a:avLst/>
          </a:prstGeom>
        </p:spPr>
      </p:pic>
      <p:graphicFrame>
        <p:nvGraphicFramePr>
          <p:cNvPr id="5" name="Діаграма 4"/>
          <p:cNvGraphicFramePr/>
          <p:nvPr>
            <p:extLst>
              <p:ext uri="{D42A27DB-BD31-4B8C-83A1-F6EECF244321}">
                <p14:modId xmlns:p14="http://schemas.microsoft.com/office/powerpoint/2010/main" val="1162727020"/>
              </p:ext>
            </p:extLst>
          </p:nvPr>
        </p:nvGraphicFramePr>
        <p:xfrm>
          <a:off x="2901142" y="378845"/>
          <a:ext cx="4673365" cy="55771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61733" y="6040218"/>
            <a:ext cx="8163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/>
              <a:t>У 2025 році силами КП «Адміністративно-технічне управління» демонтовано 95 тимчасових споруд та 8 відкритих літніх майданчиків.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38815" y="2100820"/>
            <a:ext cx="3753135" cy="2542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uk-UA" dirty="0"/>
              <a:t>Здійснює нагляд за дотриманням правил благоустрою ЛМТГ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uk-UA" dirty="0"/>
              <a:t>Скеровує вимоги про усунення виявлених порушень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uk-UA" dirty="0"/>
              <a:t>Складає протоколи про АПП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uk-UA" dirty="0"/>
              <a:t>Забезпечує демонтаж ВЛМ та ТС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20418" y="736979"/>
            <a:ext cx="3371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  <a:p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7881849" y="723331"/>
            <a:ext cx="384866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chemeClr val="accent1">
                    <a:lumMod val="75000"/>
                  </a:schemeClr>
                </a:solidFill>
              </a:rPr>
              <a:t>Відділ нагляду за станом благоустрою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75082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21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650089" y="1082721"/>
            <a:ext cx="398976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uk-UA" sz="2400" b="1" dirty="0">
                <a:solidFill>
                  <a:schemeClr val="accent1">
                    <a:lumMod val="75000"/>
                  </a:schemeClr>
                </a:solidFill>
              </a:rPr>
              <a:t>Хімічна лабораторія </a:t>
            </a:r>
          </a:p>
          <a:p>
            <a:pPr>
              <a:lnSpc>
                <a:spcPct val="200000"/>
              </a:lnSpc>
            </a:pPr>
            <a:r>
              <a:rPr lang="uk-UA" sz="1600" dirty="0"/>
              <a:t>- Здійснює моніторинг природних водних об'єктів і атмосферного повітря на визначених перехрестях ЛМТГ, </a:t>
            </a:r>
          </a:p>
          <a:p>
            <a:pPr>
              <a:lnSpc>
                <a:spcPct val="200000"/>
              </a:lnSpc>
            </a:pPr>
            <a:r>
              <a:rPr lang="uk-UA" sz="1600" dirty="0"/>
              <a:t>- надає платні послуги щодо проведення хімічних аналізів стічної, питної  та поверхневої води.</a:t>
            </a:r>
          </a:p>
          <a:p>
            <a:pPr>
              <a:lnSpc>
                <a:spcPct val="200000"/>
              </a:lnSpc>
            </a:pPr>
            <a:endParaRPr lang="uk-UA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4682069" y="249668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2016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00705" y="248961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2015</a:t>
            </a:r>
          </a:p>
        </p:txBody>
      </p:sp>
      <p:graphicFrame>
        <p:nvGraphicFramePr>
          <p:cNvPr id="2" name="Діаграма 1"/>
          <p:cNvGraphicFramePr/>
          <p:nvPr>
            <p:extLst>
              <p:ext uri="{D42A27DB-BD31-4B8C-83A1-F6EECF244321}">
                <p14:modId xmlns:p14="http://schemas.microsoft.com/office/powerpoint/2010/main" val="480464233"/>
              </p:ext>
            </p:extLst>
          </p:nvPr>
        </p:nvGraphicFramePr>
        <p:xfrm>
          <a:off x="1696404" y="1082721"/>
          <a:ext cx="5401534" cy="4692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D3DF3C8-C522-4BBD-B304-E8215562488A}"/>
              </a:ext>
            </a:extLst>
          </p:cNvPr>
          <p:cNvSpPr txBox="1"/>
          <p:nvPr/>
        </p:nvSpPr>
        <p:spPr>
          <a:xfrm>
            <a:off x="3152724" y="325202"/>
            <a:ext cx="3372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Кількість аналізів (шт.)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96404" y="5855059"/>
            <a:ext cx="8553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/>
              <a:t>Що два тижні здійснювалась перевірка</a:t>
            </a:r>
            <a:r>
              <a:rPr lang="ru-RU" sz="1400" i="1" dirty="0"/>
              <a:t> </a:t>
            </a:r>
            <a:r>
              <a:rPr lang="ru-RU" sz="1400" i="1" dirty="0" err="1"/>
              <a:t>якості</a:t>
            </a:r>
            <a:r>
              <a:rPr lang="ru-RU" sz="1400" i="1" dirty="0"/>
              <a:t> води в </a:t>
            </a:r>
            <a:r>
              <a:rPr lang="ru-RU" sz="1400" i="1" dirty="0" err="1"/>
              <a:t>басейнах</a:t>
            </a:r>
            <a:r>
              <a:rPr lang="uk-UA" sz="1400" i="1" dirty="0"/>
              <a:t> міста. У 2025 році було здійснено 27 перевірок</a:t>
            </a:r>
            <a:r>
              <a:rPr lang="ru-RU" sz="1400" i="1" dirty="0"/>
              <a:t> на 6 </a:t>
            </a:r>
            <a:r>
              <a:rPr lang="ru-RU" sz="1400" i="1" dirty="0" err="1"/>
              <a:t>локаціях</a:t>
            </a:r>
            <a:r>
              <a:rPr lang="uk-UA" sz="1400" i="1" dirty="0"/>
              <a:t>, </a:t>
            </a:r>
            <a:r>
              <a:rPr lang="ru-RU" sz="1400" i="1" dirty="0" err="1"/>
              <a:t>відібрано</a:t>
            </a:r>
            <a:r>
              <a:rPr lang="ru-RU" sz="1400" i="1" dirty="0"/>
              <a:t> 211 проб, проведено </a:t>
            </a:r>
            <a:r>
              <a:rPr lang="uk-UA" sz="1400" i="1" dirty="0"/>
              <a:t>2321 </a:t>
            </a:r>
            <a:r>
              <a:rPr lang="ru-RU" sz="1400" i="1" dirty="0" err="1"/>
              <a:t>аналіз</a:t>
            </a:r>
            <a:endParaRPr lang="uk-UA" sz="1400" i="1" dirty="0"/>
          </a:p>
        </p:txBody>
      </p:sp>
    </p:spTree>
    <p:extLst>
      <p:ext uri="{BB962C8B-B14F-4D97-AF65-F5344CB8AC3E}">
        <p14:creationId xmlns:p14="http://schemas.microsoft.com/office/powerpoint/2010/main" val="4047447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16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56757" y="896039"/>
            <a:ext cx="2833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Відділ дизайну</a:t>
            </a:r>
            <a:r>
              <a:rPr lang="uk-UA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5" name="Діаграма 4"/>
          <p:cNvGraphicFramePr/>
          <p:nvPr>
            <p:extLst>
              <p:ext uri="{D42A27DB-BD31-4B8C-83A1-F6EECF244321}">
                <p14:modId xmlns:p14="http://schemas.microsoft.com/office/powerpoint/2010/main" val="1068465265"/>
              </p:ext>
            </p:extLst>
          </p:nvPr>
        </p:nvGraphicFramePr>
        <p:xfrm>
          <a:off x="1807100" y="919559"/>
          <a:ext cx="5225996" cy="369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803516" y="4802192"/>
            <a:ext cx="8581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i="1" dirty="0"/>
              <a:t>КП «Адміністративно-технічне управління» прийняло участь у 45 засіданнях робочої групи з попереднього розгляду документів, розглянуто 2593 звернень.</a:t>
            </a:r>
          </a:p>
          <a:p>
            <a:endParaRPr lang="uk-UA" sz="16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7756757" y="1456535"/>
            <a:ext cx="37084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dirty="0">
                <a:latin typeface="Arial" pitchFamily="34" charset="0"/>
                <a:cs typeface="Arial" pitchFamily="34" charset="0"/>
              </a:rPr>
              <a:t>- надає послуги з дизайну та розробки паспортів вивісок та проектів рекламних конструкцій.</a:t>
            </a:r>
          </a:p>
          <a:p>
            <a:pPr>
              <a:lnSpc>
                <a:spcPct val="150000"/>
              </a:lnSpc>
            </a:pPr>
            <a:r>
              <a:rPr lang="uk-UA" dirty="0">
                <a:latin typeface="Arial" pitchFamily="34" charset="0"/>
                <a:cs typeface="Arial" pitchFamily="34" charset="0"/>
              </a:rPr>
              <a:t>- розробляє презентації, стратегії, звіти та  концепції розвитку.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322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2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48754" y="267131"/>
            <a:ext cx="299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chemeClr val="accent1">
                    <a:lumMod val="75000"/>
                  </a:schemeClr>
                </a:solidFill>
              </a:rPr>
              <a:t>Економічний відділ</a:t>
            </a:r>
          </a:p>
        </p:txBody>
      </p:sp>
      <p:graphicFrame>
        <p:nvGraphicFramePr>
          <p:cNvPr id="6" name="Діаграма 5"/>
          <p:cNvGraphicFramePr/>
          <p:nvPr>
            <p:extLst>
              <p:ext uri="{D42A27DB-BD31-4B8C-83A1-F6EECF244321}">
                <p14:modId xmlns:p14="http://schemas.microsoft.com/office/powerpoint/2010/main" val="479660930"/>
              </p:ext>
            </p:extLst>
          </p:nvPr>
        </p:nvGraphicFramePr>
        <p:xfrm>
          <a:off x="5706128" y="859808"/>
          <a:ext cx="2735208" cy="42165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іаграма 6"/>
          <p:cNvGraphicFramePr/>
          <p:nvPr>
            <p:extLst>
              <p:ext uri="{D42A27DB-BD31-4B8C-83A1-F6EECF244321}">
                <p14:modId xmlns:p14="http://schemas.microsoft.com/office/powerpoint/2010/main" val="1409460206"/>
              </p:ext>
            </p:extLst>
          </p:nvPr>
        </p:nvGraphicFramePr>
        <p:xfrm>
          <a:off x="1651379" y="966543"/>
          <a:ext cx="3562067" cy="4176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174530" y="5087697"/>
            <a:ext cx="82181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/>
              <a:t>У 2025 році КП «Адміністративно-технічне управління отримало плату за тимчасове користування </a:t>
            </a:r>
          </a:p>
          <a:p>
            <a:r>
              <a:rPr lang="uk-UA" sz="1400" dirty="0"/>
              <a:t>- місцями для розміщення рекламних засобів – 45 165 306,54 грн.</a:t>
            </a:r>
          </a:p>
          <a:p>
            <a:r>
              <a:rPr lang="ru-RU" sz="1400" dirty="0"/>
              <a:t>- ОКЕБ для </a:t>
            </a:r>
            <a:r>
              <a:rPr lang="ru-RU" sz="1400" dirty="0" err="1"/>
              <a:t>розміщення</a:t>
            </a:r>
            <a:r>
              <a:rPr lang="ru-RU" sz="1400" dirty="0"/>
              <a:t> ВЛМ  - </a:t>
            </a:r>
            <a:r>
              <a:rPr lang="uk-UA" sz="1400" dirty="0"/>
              <a:t>15 991 731,74 грн.</a:t>
            </a:r>
          </a:p>
          <a:p>
            <a:endParaRPr lang="uk-UA" sz="1400" dirty="0"/>
          </a:p>
        </p:txBody>
      </p:sp>
      <p:graphicFrame>
        <p:nvGraphicFramePr>
          <p:cNvPr id="8" name="Діаграма 5"/>
          <p:cNvGraphicFramePr/>
          <p:nvPr>
            <p:extLst>
              <p:ext uri="{D42A27DB-BD31-4B8C-83A1-F6EECF244321}">
                <p14:modId xmlns:p14="http://schemas.microsoft.com/office/powerpoint/2010/main" val="4269129076"/>
              </p:ext>
            </p:extLst>
          </p:nvPr>
        </p:nvGraphicFramePr>
        <p:xfrm>
          <a:off x="9025046" y="859808"/>
          <a:ext cx="2735208" cy="42165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20202" y="1812175"/>
            <a:ext cx="6434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/>
              <a:t>всього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01389" y="3973557"/>
            <a:ext cx="881149" cy="407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000" dirty="0"/>
              <a:t>В тому числі у 2025р.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24250" y="4123304"/>
            <a:ext cx="881149" cy="407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000" dirty="0"/>
              <a:t>В тому числі у 2025р.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03663" y="1844657"/>
            <a:ext cx="6434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/>
              <a:t>всього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97831" y="1812174"/>
            <a:ext cx="6434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/>
              <a:t>всього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716682" y="3363698"/>
            <a:ext cx="881149" cy="407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000" dirty="0"/>
              <a:t>В тому числі у 2025р.</a:t>
            </a:r>
          </a:p>
        </p:txBody>
      </p:sp>
    </p:spTree>
    <p:extLst>
      <p:ext uri="{BB962C8B-B14F-4D97-AF65-F5344CB8AC3E}">
        <p14:creationId xmlns:p14="http://schemas.microsoft.com/office/powerpoint/2010/main" val="2998839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217"/>
          </a:xfrm>
          <a:prstGeom prst="rect">
            <a:avLst/>
          </a:prstGeom>
        </p:spPr>
      </p:pic>
      <p:graphicFrame>
        <p:nvGraphicFramePr>
          <p:cNvPr id="5" name="Діаграма 4"/>
          <p:cNvGraphicFramePr/>
          <p:nvPr>
            <p:extLst>
              <p:ext uri="{D42A27DB-BD31-4B8C-83A1-F6EECF244321}">
                <p14:modId xmlns:p14="http://schemas.microsoft.com/office/powerpoint/2010/main" val="3428650638"/>
              </p:ext>
            </p:extLst>
          </p:nvPr>
        </p:nvGraphicFramePr>
        <p:xfrm>
          <a:off x="2761574" y="431554"/>
          <a:ext cx="7287098" cy="5687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201130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</TotalTime>
  <Words>396</Words>
  <Application>Microsoft Office PowerPoint</Application>
  <PresentationFormat>Широкий екран</PresentationFormat>
  <Paragraphs>58</Paragraphs>
  <Slides>11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Користувач Windows</dc:creator>
  <cp:lastModifiedBy>Дачишин Галина Ярославівна</cp:lastModifiedBy>
  <cp:revision>93</cp:revision>
  <cp:lastPrinted>2024-12-27T07:58:36Z</cp:lastPrinted>
  <dcterms:created xsi:type="dcterms:W3CDTF">2019-02-12T10:24:29Z</dcterms:created>
  <dcterms:modified xsi:type="dcterms:W3CDTF">2026-02-17T12:41:23Z</dcterms:modified>
</cp:coreProperties>
</file>