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3" r:id="rId6"/>
    <p:sldId id="261" r:id="rId7"/>
    <p:sldId id="270" r:id="rId8"/>
    <p:sldId id="271" r:id="rId9"/>
    <p:sldId id="272" r:id="rId10"/>
    <p:sldId id="269" r:id="rId11"/>
    <p:sldId id="273" r:id="rId12"/>
  </p:sldIdLst>
  <p:sldSz cx="12192000" cy="6858000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Накази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D-4EEB-BA09-F110FE705FC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Демонтованих конструкцій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D-4EEB-BA09-F110FE705FC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Вимоги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General</c:formatCode>
                <c:ptCount val="1"/>
                <c:pt idx="0">
                  <c:v>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CD-4EEB-BA09-F110FE705F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4692608"/>
        <c:axId val="44694144"/>
      </c:barChart>
      <c:catAx>
        <c:axId val="4469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694144"/>
        <c:crosses val="autoZero"/>
        <c:auto val="1"/>
        <c:lblAlgn val="ctr"/>
        <c:lblOffset val="100"/>
        <c:noMultiLvlLbl val="0"/>
      </c:catAx>
      <c:valAx>
        <c:axId val="4469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692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40273643799524E-2"/>
          <c:y val="0.1739476335550188"/>
          <c:w val="0.90894729682646613"/>
          <c:h val="0.6948773563682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2022р.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A1-43B6-B87B-5AFE2B239C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Аркуш1!$A$2:$A$4</c:f>
              <c:strCache>
                <c:ptCount val="3"/>
                <c:pt idx="0">
                  <c:v>Вимоги (шт.)</c:v>
                </c:pt>
                <c:pt idx="1">
                  <c:v>Протоколи (шт.)</c:v>
                </c:pt>
                <c:pt idx="2">
                  <c:v>Штрафи (тис.грн.)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3686</c:v>
                </c:pt>
                <c:pt idx="1">
                  <c:v>634</c:v>
                </c:pt>
                <c:pt idx="2" formatCode="#,##0.00">
                  <c:v>411.74900000000002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8-4408-8BC5-A4B7A582B3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2569216"/>
        <c:axId val="32570752"/>
      </c:barChart>
      <c:catAx>
        <c:axId val="325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570752"/>
        <c:crosses val="autoZero"/>
        <c:auto val="1"/>
        <c:lblAlgn val="ctr"/>
        <c:lblOffset val="100"/>
        <c:noMultiLvlLbl val="0"/>
      </c:catAx>
      <c:valAx>
        <c:axId val="325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5692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Повітря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C-48ED-91D6-61BD10EC348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C-48ED-91D6-61BD10EC348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Дохід (тис.грн)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General</c:formatCode>
                <c:ptCount val="1"/>
                <c:pt idx="0">
                  <c:v>616.85400000000004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B-4518-B12B-E874BBAEFF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4833920"/>
        <c:axId val="34835456"/>
      </c:barChart>
      <c:catAx>
        <c:axId val="3483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835456"/>
        <c:crosses val="autoZero"/>
        <c:auto val="1"/>
        <c:lblAlgn val="ctr"/>
        <c:lblOffset val="100"/>
        <c:noMultiLvlLbl val="0"/>
      </c:catAx>
      <c:valAx>
        <c:axId val="3483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833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9176509128593"/>
          <c:y val="2.5140097770358888E-2"/>
          <c:w val="0.8273161709270348"/>
          <c:h val="0.81806421192971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виконані проекти (шт.)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86-4B97-B05E-A5BC97222D2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дохід (тис.грн.)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939.63800000000003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5-4343-B8C2-F99AF96EA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2106752"/>
        <c:axId val="32109696"/>
      </c:barChart>
      <c:catAx>
        <c:axId val="321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109696"/>
        <c:crosses val="autoZero"/>
        <c:auto val="1"/>
        <c:lblAlgn val="ctr"/>
        <c:lblOffset val="100"/>
        <c:noMultiLvlLbl val="0"/>
      </c:catAx>
      <c:valAx>
        <c:axId val="321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106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/>
              <a:t>діючих</a:t>
            </a:r>
            <a:r>
              <a:rPr lang="ru-RU" sz="1200" dirty="0"/>
              <a:t> </a:t>
            </a:r>
            <a:r>
              <a:rPr lang="ru-RU" sz="1200" dirty="0" err="1"/>
              <a:t>договорів</a:t>
            </a:r>
            <a:r>
              <a:rPr lang="ru-RU" sz="1200" dirty="0"/>
              <a:t> на </a:t>
            </a:r>
            <a:r>
              <a:rPr lang="ru-RU" sz="1200" dirty="0" err="1"/>
              <a:t>тимчасове</a:t>
            </a:r>
            <a:r>
              <a:rPr lang="ru-RU" sz="1200" dirty="0"/>
              <a:t> </a:t>
            </a:r>
            <a:r>
              <a:rPr lang="ru-RU" sz="1200" dirty="0" err="1"/>
              <a:t>користування</a:t>
            </a:r>
            <a:r>
              <a:rPr lang="ru-RU" sz="1200" dirty="0"/>
              <a:t> </a:t>
            </a:r>
            <a:r>
              <a:rPr lang="ru-RU" sz="1200" dirty="0" err="1"/>
              <a:t>місцем</a:t>
            </a:r>
            <a:r>
              <a:rPr lang="ru-RU" sz="1200" dirty="0"/>
              <a:t> для </a:t>
            </a:r>
            <a:r>
              <a:rPr lang="ru-RU" sz="1200" dirty="0" err="1"/>
              <a:t>розміщення</a:t>
            </a:r>
            <a:r>
              <a:rPr lang="ru-RU" sz="1200" dirty="0"/>
              <a:t> рекламного </a:t>
            </a:r>
            <a:r>
              <a:rPr lang="ru-RU" sz="1200" dirty="0" err="1"/>
              <a:t>засобу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Укладено договорів про тимчасове використання місцем для розміщення рекламного засобу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1-4500-A1AC-B1D6A9C89F4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6-466B-A598-78E6B596CF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0204416"/>
        <c:axId val="110205952"/>
      </c:barChart>
      <c:catAx>
        <c:axId val="11020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0205952"/>
        <c:crosses val="autoZero"/>
        <c:auto val="1"/>
        <c:lblAlgn val="ctr"/>
        <c:lblOffset val="100"/>
        <c:noMultiLvlLbl val="0"/>
      </c:catAx>
      <c:valAx>
        <c:axId val="11020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0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/>
              <a:t>Погоджено</a:t>
            </a:r>
            <a:r>
              <a:rPr lang="ru-RU" sz="1200" dirty="0"/>
              <a:t> </a:t>
            </a:r>
            <a:r>
              <a:rPr lang="ru-RU" sz="1200" dirty="0" err="1"/>
              <a:t>паспортів</a:t>
            </a:r>
            <a:r>
              <a:rPr lang="ru-RU" sz="1200" dirty="0"/>
              <a:t> </a:t>
            </a:r>
            <a:r>
              <a:rPr lang="ru-RU" sz="1200" dirty="0" err="1"/>
              <a:t>розміщення</a:t>
            </a:r>
            <a:r>
              <a:rPr lang="ru-RU" sz="1200" dirty="0"/>
              <a:t> </a:t>
            </a:r>
            <a:r>
              <a:rPr lang="ru-RU" sz="1200" dirty="0" err="1"/>
              <a:t>малих</a:t>
            </a:r>
            <a:r>
              <a:rPr lang="ru-RU" sz="1200" dirty="0"/>
              <a:t> </a:t>
            </a:r>
            <a:r>
              <a:rPr lang="ru-RU" sz="1200" dirty="0" err="1"/>
              <a:t>архітектурних</a:t>
            </a:r>
            <a:r>
              <a:rPr lang="ru-RU" sz="1200" dirty="0"/>
              <a:t> форм (</a:t>
            </a:r>
            <a:r>
              <a:rPr lang="ru-RU" sz="1200" dirty="0" err="1"/>
              <a:t>вивісок</a:t>
            </a:r>
            <a:r>
              <a:rPr lang="ru-RU" sz="12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0793519605589032"/>
          <c:y val="0.19239015794079584"/>
          <c:w val="0.86167339671604626"/>
          <c:h val="0.74115983241635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Зареєстровано погоджених паспортів розміщення малих архітектурних форм (вивісок)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4-4D39-887E-AE0290F236B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14844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6-48E8-B177-5A9D5A5C01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367360"/>
        <c:axId val="34401280"/>
      </c:barChart>
      <c:catAx>
        <c:axId val="343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401280"/>
        <c:crosses val="autoZero"/>
        <c:auto val="1"/>
        <c:lblAlgn val="ctr"/>
        <c:lblOffset val="100"/>
        <c:noMultiLvlLbl val="0"/>
      </c:catAx>
      <c:valAx>
        <c:axId val="3440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36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/>
              <a:t>Укладено</a:t>
            </a:r>
            <a:r>
              <a:rPr lang="ru-RU" sz="1200" dirty="0"/>
              <a:t> </a:t>
            </a:r>
            <a:r>
              <a:rPr lang="ru-RU" sz="1200" dirty="0" err="1"/>
              <a:t>договорів</a:t>
            </a:r>
            <a:r>
              <a:rPr lang="ru-RU" sz="1200" dirty="0"/>
              <a:t> на право </a:t>
            </a:r>
            <a:r>
              <a:rPr lang="ru-RU" sz="1200" dirty="0" err="1"/>
              <a:t>користування</a:t>
            </a:r>
            <a:r>
              <a:rPr lang="ru-RU" sz="1200" dirty="0"/>
              <a:t> ОКЕБ для </a:t>
            </a:r>
            <a:r>
              <a:rPr lang="ru-RU" sz="1200" dirty="0" err="1"/>
              <a:t>розміщення</a:t>
            </a:r>
            <a:r>
              <a:rPr lang="ru-RU" sz="1200" dirty="0"/>
              <a:t> ВЛМ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Укладено договорів на право користування ОКЕБ для розміщення ВЛМ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B-41C7-A808-813C1FFD16E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A-4688-B68B-8DE5E21061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0204416"/>
        <c:axId val="110205952"/>
      </c:barChart>
      <c:catAx>
        <c:axId val="11020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0205952"/>
        <c:crosses val="autoZero"/>
        <c:auto val="1"/>
        <c:lblAlgn val="ctr"/>
        <c:lblOffset val="100"/>
        <c:noMultiLvlLbl val="0"/>
      </c:catAx>
      <c:valAx>
        <c:axId val="11020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0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dirty="0"/>
              <a:t>Розміщено 461 програму соціальної реклами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2389856702901474E-2"/>
          <c:y val="0.19801577522135455"/>
          <c:w val="0.91843927445465945"/>
          <c:h val="0.6983725008080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щити3х6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9-4FB2-8AA5-A2FE11106F1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сітілайти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9-4FB2-8AA5-A2FE11106F1C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Євроформат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General</c:formatCode>
                <c:ptCount val="1"/>
                <c:pt idx="0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C-414C-B75D-4BE9E59C0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1438720"/>
        <c:axId val="34312192"/>
      </c:barChart>
      <c:catAx>
        <c:axId val="3143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312192"/>
        <c:crosses val="autoZero"/>
        <c:auto val="1"/>
        <c:lblAlgn val="ctr"/>
        <c:lblOffset val="100"/>
        <c:noMultiLvlLbl val="0"/>
      </c:catAx>
      <c:valAx>
        <c:axId val="343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14387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dirty="0"/>
              <a:t>Кореспонденція (шт.)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Звернення на ГЛМ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1330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D-4D18-A459-DC9CF1E0F5A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Вхідна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D-4D18-A459-DC9CF1E0F5AF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Вихідна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General</c:formatCode>
                <c:ptCount val="1"/>
                <c:pt idx="0">
                  <c:v>12270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4-4C8D-BCAF-27CE22A56A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29274480"/>
        <c:axId val="1441931168"/>
      </c:barChart>
      <c:catAx>
        <c:axId val="182927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41931168"/>
        <c:crosses val="autoZero"/>
        <c:auto val="1"/>
        <c:lblAlgn val="ctr"/>
        <c:lblOffset val="100"/>
        <c:noMultiLvlLbl val="0"/>
      </c:catAx>
      <c:valAx>
        <c:axId val="14419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9274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6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4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4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6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0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2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6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6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EBF-7122-48CA-AA6F-878199C2F645}" type="datetimeFigureOut">
              <a:rPr lang="uk-UA" smtClean="0"/>
              <a:t>17.02.2026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0895" y="924911"/>
            <a:ext cx="550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КП «Адміністративно-технічне управління»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82530" y="550571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2025</a:t>
            </a:r>
            <a:r>
              <a:rPr lang="en-US" dirty="0"/>
              <a:t> </a:t>
            </a:r>
            <a:r>
              <a:rPr lang="uk-UA" dirty="0"/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390170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1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9030" y="1085844"/>
            <a:ext cx="3811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Організаційний відділ</a:t>
            </a:r>
          </a:p>
          <a:p>
            <a:pPr>
              <a:lnSpc>
                <a:spcPct val="150000"/>
              </a:lnSpc>
            </a:pPr>
            <a:endParaRPr lang="uk-UA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Calibri" panose="020F0502020204030204" pitchFamily="34" charset="0"/>
                <a:cs typeface="Calibri" panose="020F0502020204030204" pitchFamily="34" charset="0"/>
              </a:rPr>
              <a:t>-забезпечує організацію діловодства на підприємстві (реєструє вхідну та вихідну кореспонденції)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latin typeface="Calibri" panose="020F0502020204030204" pitchFamily="34" charset="0"/>
                <a:cs typeface="Calibri" panose="020F0502020204030204" pitchFamily="34" charset="0"/>
              </a:rPr>
              <a:t>- контролює стан виконання документів</a:t>
            </a:r>
            <a:r>
              <a:rPr lang="uk-UA" sz="1600" dirty="0"/>
              <a:t> 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latin typeface="Calibri" panose="020F0502020204030204" pitchFamily="34" charset="0"/>
                <a:cs typeface="Calibri" panose="020F0502020204030204" pitchFamily="34" charset="0"/>
              </a:rPr>
              <a:t>- здійснює інформаційний супровід діяльності підприємства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1600" dirty="0"/>
              <a:t>      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F2A21A43-A7B8-4D2E-B491-91B83A31F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4124"/>
              </p:ext>
            </p:extLst>
          </p:nvPr>
        </p:nvGraphicFramePr>
        <p:xfrm>
          <a:off x="1739950" y="475034"/>
          <a:ext cx="4809112" cy="518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39950" y="5813571"/>
            <a:ext cx="765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У 2025р. до КП «Адміністративно-технічне управління» надійшло 68 запитів на публічну інформацію, адвокатських запитів та ін.</a:t>
            </a:r>
          </a:p>
        </p:txBody>
      </p:sp>
    </p:spTree>
    <p:extLst>
      <p:ext uri="{BB962C8B-B14F-4D97-AF65-F5344CB8AC3E}">
        <p14:creationId xmlns:p14="http://schemas.microsoft.com/office/powerpoint/2010/main" val="256739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8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444" y="4757171"/>
            <a:ext cx="395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Дякуємо за увагу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7261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6190" y="824679"/>
            <a:ext cx="6558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КП Адміністративно-технічне управління» </a:t>
            </a:r>
          </a:p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/>
              <a:t>виконує наступні завдання: нагляд за станом вивісок та зовнішньої реклами; нагляд за станом благоустрою; проведення моніторингових спостережень за станом навколишнього  природного середовища, об’єктів садово-паркового господарства та вуличного озеленення; моніторинг стану водних об’єктів та атмосферного повітря; надання послуг на платній основі (дизайн та розробка проектів розміщення вивісок та реклами, комплексних схем; проведення аналізів стану атмосферного повітря та водних об’єктів).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07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86" y="2487413"/>
            <a:ext cx="1011784" cy="8768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C4C57CD-8CB6-4816-8BF6-B0B5973C5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0"/>
            <a:ext cx="12188916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flipV="1">
            <a:off x="7545951" y="2020392"/>
            <a:ext cx="3854367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545951" y="2900958"/>
            <a:ext cx="385436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1702030" y="5137807"/>
            <a:ext cx="398232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1630415" y="2483322"/>
            <a:ext cx="39651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1727982" y="3353962"/>
            <a:ext cx="39651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6177663" y="1589691"/>
            <a:ext cx="128639" cy="450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2606" y="1615809"/>
            <a:ext cx="378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Відділ дизайну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F97A1068-85CE-4F7D-92F4-009959244C16}"/>
              </a:ext>
            </a:extLst>
          </p:cNvPr>
          <p:cNvGrpSpPr/>
          <p:nvPr/>
        </p:nvGrpSpPr>
        <p:grpSpPr>
          <a:xfrm>
            <a:off x="6483165" y="1594394"/>
            <a:ext cx="1005560" cy="871935"/>
            <a:chOff x="5468394" y="1860980"/>
            <a:chExt cx="1005560" cy="87193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394" y="1860980"/>
              <a:ext cx="1005560" cy="87193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133" y="2033567"/>
              <a:ext cx="591198" cy="57940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052571" y="218240"/>
            <a:ext cx="32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Напрямки роботи КП «АТУ»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AF73E522-D86B-4147-AEF2-407072BF4D3D}"/>
              </a:ext>
            </a:extLst>
          </p:cNvPr>
          <p:cNvGrpSpPr/>
          <p:nvPr/>
        </p:nvGrpSpPr>
        <p:grpSpPr>
          <a:xfrm>
            <a:off x="5699505" y="2053233"/>
            <a:ext cx="1005560" cy="870586"/>
            <a:chOff x="5366421" y="2698333"/>
            <a:chExt cx="1005560" cy="87058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421" y="2698333"/>
              <a:ext cx="1005560" cy="8705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311" y="2831181"/>
              <a:ext cx="611740" cy="596021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2079024" y="2157256"/>
            <a:ext cx="3434551" cy="36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Відділ оперативного реагування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83A6941-AC1E-4FC6-B122-659E5A755F7E}"/>
              </a:ext>
            </a:extLst>
          </p:cNvPr>
          <p:cNvGrpSpPr/>
          <p:nvPr/>
        </p:nvGrpSpPr>
        <p:grpSpPr>
          <a:xfrm>
            <a:off x="5710485" y="2946690"/>
            <a:ext cx="1005560" cy="870586"/>
            <a:chOff x="4231902" y="3371506"/>
            <a:chExt cx="1005560" cy="8705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902" y="3371506"/>
              <a:ext cx="1005560" cy="87058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299" y="3493370"/>
              <a:ext cx="605609" cy="62685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710623" y="3021849"/>
            <a:ext cx="41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Відділ нагляду за станом благоустрою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99536" y="4738906"/>
            <a:ext cx="28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Організаційний відділ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DA64667-328C-4133-9552-581BB01BFEF7}"/>
              </a:ext>
            </a:extLst>
          </p:cNvPr>
          <p:cNvGrpSpPr/>
          <p:nvPr/>
        </p:nvGrpSpPr>
        <p:grpSpPr>
          <a:xfrm>
            <a:off x="5690362" y="4727557"/>
            <a:ext cx="1005560" cy="871935"/>
            <a:chOff x="5363327" y="4012223"/>
            <a:chExt cx="1005560" cy="87193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327" y="4012223"/>
              <a:ext cx="1005560" cy="87193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697" y="4149859"/>
              <a:ext cx="618759" cy="596661"/>
            </a:xfrm>
            <a:prstGeom prst="rect">
              <a:avLst/>
            </a:prstGeom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297921E3-8BB8-458F-B69E-760801A875BC}"/>
              </a:ext>
            </a:extLst>
          </p:cNvPr>
          <p:cNvGrpSpPr/>
          <p:nvPr/>
        </p:nvGrpSpPr>
        <p:grpSpPr>
          <a:xfrm>
            <a:off x="5702315" y="3838549"/>
            <a:ext cx="1005560" cy="870586"/>
            <a:chOff x="4233306" y="4680093"/>
            <a:chExt cx="1005560" cy="87058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306" y="4680093"/>
              <a:ext cx="1005560" cy="870586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543" y="4833846"/>
              <a:ext cx="569214" cy="5630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622606" y="2512874"/>
            <a:ext cx="276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Економічний відділ</a:t>
            </a:r>
          </a:p>
        </p:txBody>
      </p:sp>
      <p:sp>
        <p:nvSpPr>
          <p:cNvPr id="36" name="Прямоугольник 26">
            <a:extLst>
              <a:ext uri="{FF2B5EF4-FFF2-40B4-BE49-F238E27FC236}">
                <a16:creationId xmlns:a16="http://schemas.microsoft.com/office/drawing/2014/main" id="{70B54242-31FF-4102-9A78-FC0C139633A2}"/>
              </a:ext>
            </a:extLst>
          </p:cNvPr>
          <p:cNvSpPr/>
          <p:nvPr/>
        </p:nvSpPr>
        <p:spPr>
          <a:xfrm>
            <a:off x="7459961" y="4702254"/>
            <a:ext cx="361942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A8428C-937F-49C9-AC8A-4C2AF18D85D3}"/>
              </a:ext>
            </a:extLst>
          </p:cNvPr>
          <p:cNvSpPr txBox="1"/>
          <p:nvPr/>
        </p:nvSpPr>
        <p:spPr>
          <a:xfrm>
            <a:off x="7660147" y="4346084"/>
            <a:ext cx="28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Юридичний відділ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E9CD825F-1F98-402C-A9CB-679B97AFF4F9}"/>
              </a:ext>
            </a:extLst>
          </p:cNvPr>
          <p:cNvGrpSpPr/>
          <p:nvPr/>
        </p:nvGrpSpPr>
        <p:grpSpPr>
          <a:xfrm>
            <a:off x="6468976" y="4283053"/>
            <a:ext cx="1005560" cy="871935"/>
            <a:chOff x="5353296" y="5302636"/>
            <a:chExt cx="1005560" cy="87193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3251699-D91A-4CDE-994F-8F4AB83B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96" y="5302636"/>
              <a:ext cx="1005560" cy="8719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50F4A27-3848-493D-9750-EFC9D1ED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697" y="5438363"/>
              <a:ext cx="613973" cy="600479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A8824F-5EE2-4A15-A6FB-A54A2C6B89F7}"/>
              </a:ext>
            </a:extLst>
          </p:cNvPr>
          <p:cNvSpPr txBox="1"/>
          <p:nvPr/>
        </p:nvSpPr>
        <p:spPr>
          <a:xfrm>
            <a:off x="2143750" y="3843346"/>
            <a:ext cx="41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Хімічна лабораторія</a:t>
            </a:r>
          </a:p>
        </p:txBody>
      </p:sp>
      <p:sp>
        <p:nvSpPr>
          <p:cNvPr id="54" name="Прямоугольник 29">
            <a:extLst>
              <a:ext uri="{FF2B5EF4-FFF2-40B4-BE49-F238E27FC236}">
                <a16:creationId xmlns:a16="http://schemas.microsoft.com/office/drawing/2014/main" id="{06BC9D9D-09E4-4EC2-9EB6-D83A000E649D}"/>
              </a:ext>
            </a:extLst>
          </p:cNvPr>
          <p:cNvSpPr/>
          <p:nvPr/>
        </p:nvSpPr>
        <p:spPr>
          <a:xfrm flipV="1">
            <a:off x="1710623" y="4231100"/>
            <a:ext cx="39651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угольник 25">
            <a:extLst>
              <a:ext uri="{FF2B5EF4-FFF2-40B4-BE49-F238E27FC236}">
                <a16:creationId xmlns:a16="http://schemas.microsoft.com/office/drawing/2014/main" id="{AAE6FAA5-0896-4644-93B3-400D2E9EDB86}"/>
              </a:ext>
            </a:extLst>
          </p:cNvPr>
          <p:cNvSpPr/>
          <p:nvPr/>
        </p:nvSpPr>
        <p:spPr>
          <a:xfrm flipV="1">
            <a:off x="7545949" y="3773240"/>
            <a:ext cx="385436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4EA1B9-0B7D-49BF-B7C9-D86138B058F9}"/>
              </a:ext>
            </a:extLst>
          </p:cNvPr>
          <p:cNvSpPr txBox="1"/>
          <p:nvPr/>
        </p:nvSpPr>
        <p:spPr>
          <a:xfrm>
            <a:off x="7700353" y="3399681"/>
            <a:ext cx="369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Відділ бухгалтерського обліку</a:t>
            </a:r>
          </a:p>
        </p:txBody>
      </p: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B228D852-9AC2-42C8-9168-213433BC7998}"/>
              </a:ext>
            </a:extLst>
          </p:cNvPr>
          <p:cNvGrpSpPr/>
          <p:nvPr/>
        </p:nvGrpSpPr>
        <p:grpSpPr>
          <a:xfrm>
            <a:off x="6483165" y="3391194"/>
            <a:ext cx="1005560" cy="870586"/>
            <a:chOff x="5355865" y="3391194"/>
            <a:chExt cx="1005560" cy="87058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E7CD187-61A3-4E78-ADC7-CDDACBED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865" y="3391194"/>
              <a:ext cx="1005560" cy="87058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7C05D9-4287-4278-A77F-DE85B71BA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076" y="3520262"/>
              <a:ext cx="613973" cy="603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7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1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78534" y="1119649"/>
            <a:ext cx="38103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Відділ оперативного реагування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1400" dirty="0"/>
              <a:t>стежить, аби зовнішня реклама та вивіски були встановлені лише на законних підставах (на підставі дозволу на рекламу виданого виконавчим комітетом ЛМР, або ж на підставі узгодженого паспорту вивіски).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1400" dirty="0"/>
              <a:t>Скеровує вимоги про усунення виявлених порушень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1400" dirty="0"/>
              <a:t>Забезпечує демонтаж незаконно розміщених конструкцій зовнішньої реклами/вивісок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ru-RU" sz="1600" dirty="0"/>
          </a:p>
        </p:txBody>
      </p:sp>
      <p:graphicFrame>
        <p:nvGraphicFramePr>
          <p:cNvPr id="2" name="Діаграма 1"/>
          <p:cNvGraphicFramePr/>
          <p:nvPr>
            <p:extLst>
              <p:ext uri="{D42A27DB-BD31-4B8C-83A1-F6EECF244321}">
                <p14:modId xmlns:p14="http://schemas.microsoft.com/office/powerpoint/2010/main" val="3834135467"/>
              </p:ext>
            </p:extLst>
          </p:nvPr>
        </p:nvGraphicFramePr>
        <p:xfrm>
          <a:off x="1926078" y="503106"/>
          <a:ext cx="4876598" cy="571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60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16" cy="6858000"/>
          </a:xfrm>
          <a:prstGeom prst="rect">
            <a:avLst/>
          </a:prstGeom>
        </p:spPr>
      </p:pic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1162727020"/>
              </p:ext>
            </p:extLst>
          </p:nvPr>
        </p:nvGraphicFramePr>
        <p:xfrm>
          <a:off x="2901142" y="378845"/>
          <a:ext cx="4673365" cy="557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1733" y="6040218"/>
            <a:ext cx="816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У 2025 році силами КП «Адміністративно-технічне управління» демонтовано 95 тимчасових споруд та 8 відкритих літніх майданчиків.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8815" y="2100820"/>
            <a:ext cx="375313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dirty="0"/>
              <a:t>Здійснює нагляд за дотриманням правил благоустрою ЛМТГ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dirty="0"/>
              <a:t>Скеровує вимоги про усунення виявлених порушень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dirty="0"/>
              <a:t>Складає протоколи про АПП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dirty="0"/>
              <a:t>Забезпечує демонтаж ВЛМ та ТС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0418" y="736979"/>
            <a:ext cx="337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881849" y="723331"/>
            <a:ext cx="38486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Відділ нагляду за станом благоустрою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508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0089" y="1082721"/>
            <a:ext cx="3989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Хімічна лабораторія 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- Здійснює моніторинг природних водних об'єктів і атмосферного повітря на визначених перехрестях ЛМТГ, 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- надає платні послуги щодо проведення хімічних аналізів стічної, питної  та поверхневої води.</a:t>
            </a:r>
          </a:p>
          <a:p>
            <a:pPr>
              <a:lnSpc>
                <a:spcPct val="200000"/>
              </a:lnSpc>
            </a:pPr>
            <a:endParaRPr lang="uk-U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2069" y="249668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0705" y="248961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2015</a:t>
            </a:r>
          </a:p>
        </p:txBody>
      </p:sp>
      <p:graphicFrame>
        <p:nvGraphicFramePr>
          <p:cNvPr id="2" name="Діаграма 1"/>
          <p:cNvGraphicFramePr/>
          <p:nvPr>
            <p:extLst>
              <p:ext uri="{D42A27DB-BD31-4B8C-83A1-F6EECF244321}">
                <p14:modId xmlns:p14="http://schemas.microsoft.com/office/powerpoint/2010/main" val="480464233"/>
              </p:ext>
            </p:extLst>
          </p:nvPr>
        </p:nvGraphicFramePr>
        <p:xfrm>
          <a:off x="1696404" y="1082721"/>
          <a:ext cx="5401534" cy="469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3DF3C8-C522-4BBD-B304-E8215562488A}"/>
              </a:ext>
            </a:extLst>
          </p:cNvPr>
          <p:cNvSpPr txBox="1"/>
          <p:nvPr/>
        </p:nvSpPr>
        <p:spPr>
          <a:xfrm>
            <a:off x="3152724" y="325202"/>
            <a:ext cx="337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Кількість аналізів (шт.)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6404" y="5855059"/>
            <a:ext cx="855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/>
              <a:t>Що два тижні здійснювалась перевірка</a:t>
            </a:r>
            <a:r>
              <a:rPr lang="ru-RU" sz="1400" i="1" dirty="0"/>
              <a:t> </a:t>
            </a:r>
            <a:r>
              <a:rPr lang="ru-RU" sz="1400" i="1" dirty="0" err="1"/>
              <a:t>якості</a:t>
            </a:r>
            <a:r>
              <a:rPr lang="ru-RU" sz="1400" i="1" dirty="0"/>
              <a:t> води в </a:t>
            </a:r>
            <a:r>
              <a:rPr lang="ru-RU" sz="1400" i="1" dirty="0" err="1"/>
              <a:t>басейнах</a:t>
            </a:r>
            <a:r>
              <a:rPr lang="uk-UA" sz="1400" i="1" dirty="0"/>
              <a:t> міста. У 2025 році було здійснено 27 перевірок</a:t>
            </a:r>
            <a:r>
              <a:rPr lang="ru-RU" sz="1400" i="1" dirty="0"/>
              <a:t> на 6 </a:t>
            </a:r>
            <a:r>
              <a:rPr lang="ru-RU" sz="1400" i="1" dirty="0" err="1"/>
              <a:t>локаціях</a:t>
            </a:r>
            <a:r>
              <a:rPr lang="uk-UA" sz="1400" i="1" dirty="0"/>
              <a:t>, </a:t>
            </a:r>
            <a:r>
              <a:rPr lang="ru-RU" sz="1400" i="1" dirty="0" err="1"/>
              <a:t>відібрано</a:t>
            </a:r>
            <a:r>
              <a:rPr lang="ru-RU" sz="1400" i="1" dirty="0"/>
              <a:t> 211 проб, проведено </a:t>
            </a:r>
            <a:r>
              <a:rPr lang="uk-UA" sz="1400" i="1" dirty="0"/>
              <a:t>2321 </a:t>
            </a:r>
            <a:r>
              <a:rPr lang="ru-RU" sz="1400" i="1" dirty="0" err="1"/>
              <a:t>аналіз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404744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1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6757" y="896039"/>
            <a:ext cx="28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 дизайну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1068465265"/>
              </p:ext>
            </p:extLst>
          </p:nvPr>
        </p:nvGraphicFramePr>
        <p:xfrm>
          <a:off x="1807100" y="919559"/>
          <a:ext cx="5225996" cy="369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03516" y="4802192"/>
            <a:ext cx="858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/>
              <a:t>КП «Адміністративно-технічне управління» прийняло участь у 45 засіданнях робочої групи з попереднього розгляду документів, розглянуто 2593 звернень.</a:t>
            </a:r>
          </a:p>
          <a:p>
            <a:endParaRPr lang="uk-UA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56757" y="1456535"/>
            <a:ext cx="3708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Arial" pitchFamily="34" charset="0"/>
                <a:cs typeface="Arial" pitchFamily="34" charset="0"/>
              </a:rPr>
              <a:t>- надає послуги з дизайну та розробки паспортів вивісок та проектів рекламних конструкцій.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itchFamily="34" charset="0"/>
                <a:cs typeface="Arial" pitchFamily="34" charset="0"/>
              </a:rPr>
              <a:t>- розробляє презентації, стратегії, звіти та  концепції розвитку.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2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8754" y="267131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Економічний відділ</a:t>
            </a:r>
          </a:p>
        </p:txBody>
      </p:sp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479660930"/>
              </p:ext>
            </p:extLst>
          </p:nvPr>
        </p:nvGraphicFramePr>
        <p:xfrm>
          <a:off x="5706128" y="859808"/>
          <a:ext cx="2735208" cy="421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409460206"/>
              </p:ext>
            </p:extLst>
          </p:nvPr>
        </p:nvGraphicFramePr>
        <p:xfrm>
          <a:off x="1651379" y="966543"/>
          <a:ext cx="3562067" cy="417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4530" y="5087697"/>
            <a:ext cx="821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У 2025 році КП «Адміністративно-технічне управління отримало плату за тимчасове користування </a:t>
            </a:r>
          </a:p>
          <a:p>
            <a:r>
              <a:rPr lang="uk-UA" sz="1400" dirty="0"/>
              <a:t>- місцями для розміщення рекламних засобів – 45 165 306,54 грн.</a:t>
            </a:r>
          </a:p>
          <a:p>
            <a:r>
              <a:rPr lang="ru-RU" sz="1400" dirty="0"/>
              <a:t>- ОКЕБ для </a:t>
            </a:r>
            <a:r>
              <a:rPr lang="ru-RU" sz="1400" dirty="0" err="1"/>
              <a:t>розміщення</a:t>
            </a:r>
            <a:r>
              <a:rPr lang="ru-RU" sz="1400" dirty="0"/>
              <a:t> ВЛМ  - </a:t>
            </a:r>
            <a:r>
              <a:rPr lang="uk-UA" sz="1400" dirty="0"/>
              <a:t>15 991 731,74 грн.</a:t>
            </a:r>
          </a:p>
          <a:p>
            <a:endParaRPr lang="uk-UA" sz="1400" dirty="0"/>
          </a:p>
        </p:txBody>
      </p:sp>
      <p:graphicFrame>
        <p:nvGraphicFramePr>
          <p:cNvPr id="8" name="Діаграма 5"/>
          <p:cNvGraphicFramePr/>
          <p:nvPr>
            <p:extLst>
              <p:ext uri="{D42A27DB-BD31-4B8C-83A1-F6EECF244321}">
                <p14:modId xmlns:p14="http://schemas.microsoft.com/office/powerpoint/2010/main" val="4269129076"/>
              </p:ext>
            </p:extLst>
          </p:nvPr>
        </p:nvGraphicFramePr>
        <p:xfrm>
          <a:off x="9025046" y="859808"/>
          <a:ext cx="2735208" cy="421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0202" y="1812175"/>
            <a:ext cx="64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всього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1389" y="3973557"/>
            <a:ext cx="881149" cy="407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В тому числі у 2025р.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4250" y="4123304"/>
            <a:ext cx="881149" cy="407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В тому числі у 2025р.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3663" y="1844657"/>
            <a:ext cx="64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всього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7831" y="1812174"/>
            <a:ext cx="64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всього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682" y="3363698"/>
            <a:ext cx="881149" cy="407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В тому числі у 2025р.</a:t>
            </a:r>
          </a:p>
        </p:txBody>
      </p:sp>
    </p:spTree>
    <p:extLst>
      <p:ext uri="{BB962C8B-B14F-4D97-AF65-F5344CB8AC3E}">
        <p14:creationId xmlns:p14="http://schemas.microsoft.com/office/powerpoint/2010/main" val="299883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7"/>
          </a:xfrm>
          <a:prstGeom prst="rect">
            <a:avLst/>
          </a:prstGeom>
        </p:spPr>
      </p:pic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3428650638"/>
              </p:ext>
            </p:extLst>
          </p:nvPr>
        </p:nvGraphicFramePr>
        <p:xfrm>
          <a:off x="2761574" y="431554"/>
          <a:ext cx="7287098" cy="568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113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396</Words>
  <Application>Microsoft Office PowerPoint</Application>
  <PresentationFormat>Широкий екран</PresentationFormat>
  <Paragraphs>58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Дачишин Галина Ярославівна</cp:lastModifiedBy>
  <cp:revision>93</cp:revision>
  <cp:lastPrinted>2024-12-27T07:58:36Z</cp:lastPrinted>
  <dcterms:created xsi:type="dcterms:W3CDTF">2019-02-12T10:24:29Z</dcterms:created>
  <dcterms:modified xsi:type="dcterms:W3CDTF">2026-02-17T12:41:23Z</dcterms:modified>
</cp:coreProperties>
</file>