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6"/>
  </p:notesMasterIdLst>
  <p:handoutMasterIdLst>
    <p:handoutMasterId r:id="rId7"/>
  </p:handoutMasterIdLst>
  <p:sldIdLst>
    <p:sldId id="282" r:id="rId5"/>
  </p:sldIdLst>
  <p:sldSz cx="12192000" cy="6858000"/>
  <p:notesSz cx="6735763" cy="9866313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Без стилю та сі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7B26C5-4107-4FEC-AEDC-1716B250A1EF}" styleName="Світли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93296810-A885-4BE3-A3E7-6D5BEEA58F35}" styleName="Помірний стиль 2 –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16DA210-FB5B-4158-B5E0-FEB733F419BA}" styleName="Світли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0"/>
    <p:restoredTop sz="96170"/>
  </p:normalViewPr>
  <p:slideViewPr>
    <p:cSldViewPr snapToGrid="0">
      <p:cViewPr varScale="1">
        <p:scale>
          <a:sx n="111" d="100"/>
          <a:sy n="111" d="100"/>
        </p:scale>
        <p:origin x="55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9" d="100"/>
          <a:sy n="79" d="100"/>
        </p:scale>
        <p:origin x="4056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Пілавка Уляна" userId="b32e32ac-6e0d-4c4c-bca7-982c75c2c005" providerId="ADAL" clId="{AF8D0C5A-E860-4CB1-A537-7A0E2A4298E8}"/>
    <pc:docChg chg="custSel modSld">
      <pc:chgData name="Пілавка Уляна" userId="b32e32ac-6e0d-4c4c-bca7-982c75c2c005" providerId="ADAL" clId="{AF8D0C5A-E860-4CB1-A537-7A0E2A4298E8}" dt="2026-09-29T08:10:06.766" v="317" actId="14734"/>
      <pc:docMkLst>
        <pc:docMk/>
      </pc:docMkLst>
      <pc:sldChg chg="modSp mod">
        <pc:chgData name="Пілавка Уляна" userId="b32e32ac-6e0d-4c4c-bca7-982c75c2c005" providerId="ADAL" clId="{AF8D0C5A-E860-4CB1-A537-7A0E2A4298E8}" dt="2026-09-29T08:10:06.766" v="317" actId="14734"/>
        <pc:sldMkLst>
          <pc:docMk/>
          <pc:sldMk cId="2567827133" sldId="282"/>
        </pc:sldMkLst>
        <pc:spChg chg="mod">
          <ac:chgData name="Пілавка Уляна" userId="b32e32ac-6e0d-4c4c-bca7-982c75c2c005" providerId="ADAL" clId="{AF8D0C5A-E860-4CB1-A537-7A0E2A4298E8}" dt="2026-09-28T11:42:53.406" v="301" actId="20577"/>
          <ac:spMkLst>
            <pc:docMk/>
            <pc:sldMk cId="2567827133" sldId="282"/>
            <ac:spMk id="4" creationId="{00000000-0000-0000-0000-000000000000}"/>
          </ac:spMkLst>
        </pc:spChg>
        <pc:graphicFrameChg chg="mod modGraphic">
          <ac:chgData name="Пілавка Уляна" userId="b32e32ac-6e0d-4c4c-bca7-982c75c2c005" providerId="ADAL" clId="{AF8D0C5A-E860-4CB1-A537-7A0E2A4298E8}" dt="2026-09-29T08:10:06.766" v="317" actId="14734"/>
          <ac:graphicFrameMkLst>
            <pc:docMk/>
            <pc:sldMk cId="2567827133" sldId="282"/>
            <ac:graphicFrameMk id="5" creationId="{00000000-0000-0000-0000-000000000000}"/>
          </ac:graphicFrameMkLst>
        </pc:graphicFrame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верхньо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565" cy="493868"/>
          </a:xfrm>
          <a:prstGeom prst="rect">
            <a:avLst/>
          </a:prstGeom>
        </p:spPr>
        <p:txBody>
          <a:bodyPr vert="horz" lIns="90763" tIns="45382" rIns="90763" bIns="45382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sz="quarter" idx="1"/>
          </p:nvPr>
        </p:nvSpPr>
        <p:spPr>
          <a:xfrm>
            <a:off x="3814626" y="0"/>
            <a:ext cx="2919565" cy="493868"/>
          </a:xfrm>
          <a:prstGeom prst="rect">
            <a:avLst/>
          </a:prstGeom>
        </p:spPr>
        <p:txBody>
          <a:bodyPr vert="horz" lIns="90763" tIns="45382" rIns="90763" bIns="45382" rtlCol="0"/>
          <a:lstStyle>
            <a:lvl1pPr algn="r">
              <a:defRPr sz="1200"/>
            </a:lvl1pPr>
          </a:lstStyle>
          <a:p>
            <a:fld id="{B09CCAB0-089A-4D8B-9F95-E1AC9FC093CD}" type="datetimeFigureOut">
              <a:rPr lang="uk-UA" smtClean="0"/>
              <a:t>29.09.2026</a:t>
            </a:fld>
            <a:endParaRPr lang="uk-UA"/>
          </a:p>
        </p:txBody>
      </p:sp>
      <p:sp>
        <p:nvSpPr>
          <p:cNvPr id="4" name="Місце для нижнього колонтитула 3"/>
          <p:cNvSpPr>
            <a:spLocks noGrp="1"/>
          </p:cNvSpPr>
          <p:nvPr>
            <p:ph type="ftr" sz="quarter" idx="2"/>
          </p:nvPr>
        </p:nvSpPr>
        <p:spPr>
          <a:xfrm>
            <a:off x="0" y="9372445"/>
            <a:ext cx="2919565" cy="493868"/>
          </a:xfrm>
          <a:prstGeom prst="rect">
            <a:avLst/>
          </a:prstGeom>
        </p:spPr>
        <p:txBody>
          <a:bodyPr vert="horz" lIns="90763" tIns="45382" rIns="90763" bIns="45382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3"/>
          </p:nvPr>
        </p:nvSpPr>
        <p:spPr>
          <a:xfrm>
            <a:off x="3814626" y="9372445"/>
            <a:ext cx="2919565" cy="493868"/>
          </a:xfrm>
          <a:prstGeom prst="rect">
            <a:avLst/>
          </a:prstGeom>
        </p:spPr>
        <p:txBody>
          <a:bodyPr vert="horz" lIns="90763" tIns="45382" rIns="90763" bIns="45382" rtlCol="0" anchor="b"/>
          <a:lstStyle>
            <a:lvl1pPr algn="r">
              <a:defRPr sz="1200"/>
            </a:lvl1pPr>
          </a:lstStyle>
          <a:p>
            <a:fld id="{C18109D7-4B71-4500-B37F-C49FD390C611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096595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18830" cy="495029"/>
          </a:xfrm>
          <a:prstGeom prst="rect">
            <a:avLst/>
          </a:prstGeom>
        </p:spPr>
        <p:txBody>
          <a:bodyPr vert="horz" lIns="90763" tIns="45382" rIns="90763" bIns="45382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15375" y="0"/>
            <a:ext cx="2918830" cy="495029"/>
          </a:xfrm>
          <a:prstGeom prst="rect">
            <a:avLst/>
          </a:prstGeom>
        </p:spPr>
        <p:txBody>
          <a:bodyPr vert="horz" lIns="90763" tIns="45382" rIns="90763" bIns="45382" rtlCol="0"/>
          <a:lstStyle>
            <a:lvl1pPr algn="r">
              <a:defRPr sz="1200"/>
            </a:lvl1pPr>
          </a:lstStyle>
          <a:p>
            <a:fld id="{8CF2547F-380F-A84B-B38F-8D35CDE488E0}" type="datetimeFigureOut">
              <a:rPr lang="x-none" smtClean="0"/>
              <a:t>29.09.2026</a:t>
            </a:fld>
            <a:endParaRPr lang="x-non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763" tIns="45382" rIns="90763" bIns="45382" rtlCol="0" anchor="ctr"/>
          <a:lstStyle/>
          <a:p>
            <a:endParaRPr lang="x-non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vert="horz" lIns="90763" tIns="45382" rIns="90763" bIns="45382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371286"/>
            <a:ext cx="2918830" cy="495028"/>
          </a:xfrm>
          <a:prstGeom prst="rect">
            <a:avLst/>
          </a:prstGeom>
        </p:spPr>
        <p:txBody>
          <a:bodyPr vert="horz" lIns="90763" tIns="45382" rIns="90763" bIns="45382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15375" y="9371286"/>
            <a:ext cx="2918830" cy="495028"/>
          </a:xfrm>
          <a:prstGeom prst="rect">
            <a:avLst/>
          </a:prstGeom>
        </p:spPr>
        <p:txBody>
          <a:bodyPr vert="horz" lIns="90763" tIns="45382" rIns="90763" bIns="45382" rtlCol="0" anchor="b"/>
          <a:lstStyle>
            <a:lvl1pPr algn="r">
              <a:defRPr sz="1200"/>
            </a:lvl1pPr>
          </a:lstStyle>
          <a:p>
            <a:fld id="{A70DB47E-86DB-6C40-AA25-DEBE3D2C8BEB}" type="slidenum">
              <a:rPr lang="x-none" smtClean="0"/>
              <a:t>‹№›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9626885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4C1AFA-8EDD-6599-B95C-B8666CF027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9BE6E5B-63EC-4CB2-4658-913993AB73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90F83C-798C-B579-5715-05BD3E3B4E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D8F58-EEA3-9847-8515-88D237C7EDB7}" type="datetimeFigureOut">
              <a:rPr lang="x-none" smtClean="0"/>
              <a:t>29.09.2026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1DC2CA-DB0E-FF4A-AF78-9750EC579A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902C6A-2460-7355-EA0C-161F221D58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EC3A8-B022-0C4A-B82E-6580A0A822AE}" type="slidenum">
              <a:rPr lang="x-none" smtClean="0"/>
              <a:t>‹№›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9849101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8CC50F-0DAD-C606-1B73-F0909F873D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ED0BD3-6F18-5CA6-C235-56B3299E4C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FDCFB2-E272-7CE6-7142-CD7D7A6603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D8F58-EEA3-9847-8515-88D237C7EDB7}" type="datetimeFigureOut">
              <a:rPr lang="x-none" smtClean="0"/>
              <a:t>29.09.2026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B2C685-DD23-96A7-DEEB-DEC100A33C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85994E-75B5-BC16-4032-3A3119B0D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EC3A8-B022-0C4A-B82E-6580A0A822AE}" type="slidenum">
              <a:rPr lang="x-none" smtClean="0"/>
              <a:t>‹№›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3247493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5863F8-CAF0-B622-C7B7-8D9B44976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6F5C9D-9AC9-BA01-E1A2-8C881C0B2C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B300A7-F76F-F0E1-74C9-A3EEBA3CAA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D8F58-EEA3-9847-8515-88D237C7EDB7}" type="datetimeFigureOut">
              <a:rPr lang="x-none" smtClean="0"/>
              <a:t>29.09.2026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2D7C4D-FE75-2BCB-A6BA-41FF2EEF1A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FBEA1A-88FB-AC28-4FFE-FD606BF595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EC3A8-B022-0C4A-B82E-6580A0A822AE}" type="slidenum">
              <a:rPr lang="x-none" smtClean="0"/>
              <a:t>‹№›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8896938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01AAEE-AAD7-CCEF-032A-06FE148F03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EB274B-0CD0-3626-A8C8-A55FF1D40AD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1FFF03-D275-BD87-A44C-96D218CAB1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2FCD683-C80E-A688-558A-A2B73BE74D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D8F58-EEA3-9847-8515-88D237C7EDB7}" type="datetimeFigureOut">
              <a:rPr lang="x-none" smtClean="0"/>
              <a:t>29.09.2026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4B8AEEB-2C58-D254-A8C7-697F257083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C7C6D5-B410-E6ED-A8E0-7A9FBAA4BF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EC3A8-B022-0C4A-B82E-6580A0A822AE}" type="slidenum">
              <a:rPr lang="x-none" smtClean="0"/>
              <a:t>‹№›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3202505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A8EC30-394F-C5A9-F575-354BBE8826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2914D4-40C4-C8DC-2B16-D8E71C69E1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AE68AE-3EAA-85DC-034A-4314E50F71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7E16BF5-2000-48E2-C78C-B524F9592FA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7021DFE-3B53-1FD2-13CF-CEDCCE2E98E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44F5F27-4C19-10ED-DDFC-8660D4AEDA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D8F58-EEA3-9847-8515-88D237C7EDB7}" type="datetimeFigureOut">
              <a:rPr lang="x-none" smtClean="0"/>
              <a:t>29.09.2026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9322241-5DF8-08A7-FEE4-9B49817EBD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5445FE4-6915-BC8E-749D-60C7478C08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EC3A8-B022-0C4A-B82E-6580A0A822AE}" type="slidenum">
              <a:rPr lang="x-none" smtClean="0"/>
              <a:t>‹№›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0336596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73F049-C363-317F-2BB1-886886E6E3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B4FD918-E144-B940-0664-1B98573685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D8F58-EEA3-9847-8515-88D237C7EDB7}" type="datetimeFigureOut">
              <a:rPr lang="x-none" smtClean="0"/>
              <a:t>29.09.2026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677D79C-B945-C52E-D34B-041E6B186F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51E880-2756-9574-573C-8C7F2669A1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EC3A8-B022-0C4A-B82E-6580A0A822AE}" type="slidenum">
              <a:rPr lang="x-none" smtClean="0"/>
              <a:t>‹№›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8075228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D72E577-9885-AAA9-EC0D-5547EB8276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D8F58-EEA3-9847-8515-88D237C7EDB7}" type="datetimeFigureOut">
              <a:rPr lang="x-none" smtClean="0"/>
              <a:t>29.09.2026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14EC04F-76C7-7640-A388-09AFA97BFF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5B7C07-2E23-EAED-242E-88A4A746EC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EC3A8-B022-0C4A-B82E-6580A0A822AE}" type="slidenum">
              <a:rPr lang="x-none" smtClean="0"/>
              <a:t>‹№›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6830781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BFF9B0-EA04-304F-A7C5-BE18241BAD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667BA9-52E9-C468-53B8-CC17A3DB2F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6AA738-3C46-49B7-CCE7-EAF4485CBF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8137CFC-48FD-D25C-AF1A-22F1D0E5A0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D8F58-EEA3-9847-8515-88D237C7EDB7}" type="datetimeFigureOut">
              <a:rPr lang="x-none" smtClean="0"/>
              <a:t>29.09.2026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75203FF-00A9-B4CD-D9CE-E737EC6FB5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467EE9-ECD4-DB9E-0BA1-3466814904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EC3A8-B022-0C4A-B82E-6580A0A822AE}" type="slidenum">
              <a:rPr lang="x-none" smtClean="0"/>
              <a:t>‹№›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2458948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C89FB2-746D-6ACE-4D05-E672191BD8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DC2CF6B-3E06-BF34-DDB7-7EA79537F37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78A60F-DE6D-23D1-B585-50B807A8BF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65E2A59-26DE-1601-90ED-9F5D13131B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D8F58-EEA3-9847-8515-88D237C7EDB7}" type="datetimeFigureOut">
              <a:rPr lang="x-none" smtClean="0"/>
              <a:t>29.09.2026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016B5B4-8F2F-26C4-FB2F-E408082549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376CE02-2C1D-C3CB-D218-3651B83623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EC3A8-B022-0C4A-B82E-6580A0A822AE}" type="slidenum">
              <a:rPr lang="x-none" smtClean="0"/>
              <a:t>‹№›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9122330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DFCEC3-A127-91C1-FA0F-CD56BAA783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57AB54C-87FF-C394-1B7A-6C293F8132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9498AC-DC19-F0BD-608E-6A5EC654B5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D8F58-EEA3-9847-8515-88D237C7EDB7}" type="datetimeFigureOut">
              <a:rPr lang="x-none" smtClean="0"/>
              <a:t>29.09.2026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0FB516-9ECA-6C3A-2084-D8FEB090ED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A727D1-164E-F2DD-BD91-605D27D8F9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EC3A8-B022-0C4A-B82E-6580A0A822AE}" type="slidenum">
              <a:rPr lang="x-none" smtClean="0"/>
              <a:t>‹№›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1831513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41BF9A8-812B-7360-0C4A-A6D24078B19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4608CD2-DFB8-5151-E603-01CC628B91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085FCB-117C-D8B2-7F2D-D7C418EF9D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D8F58-EEA3-9847-8515-88D237C7EDB7}" type="datetimeFigureOut">
              <a:rPr lang="x-none" smtClean="0"/>
              <a:t>29.09.2026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E031C1-9FC7-5F29-4EB9-6FB6D3F47D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482FAD-28A6-AB08-135C-0A1B0F29AB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EC3A8-B022-0C4A-B82E-6580A0A822AE}" type="slidenum">
              <a:rPr lang="x-none" smtClean="0"/>
              <a:t>‹№›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107063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0E6D838-E0A2-1499-AEFA-9BED5BC9F4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54DEFA-39DF-2BF2-FAF5-BB3AD5F9DF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11868E-7A29-7E7E-F72D-32724B46CFA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9D8F58-EEA3-9847-8515-88D237C7EDB7}" type="datetimeFigureOut">
              <a:rPr lang="x-none" smtClean="0"/>
              <a:t>29.09.2026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495232-4A2B-4D3A-C165-A1F4F723E20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E1187E-D65F-249E-3FF0-46C516BA0C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8EC3A8-B022-0C4A-B82E-6580A0A822AE}" type="slidenum">
              <a:rPr lang="x-none" smtClean="0"/>
              <a:t>‹№›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7257044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кутник 3"/>
          <p:cNvSpPr/>
          <p:nvPr/>
        </p:nvSpPr>
        <p:spPr>
          <a:xfrm>
            <a:off x="1207699" y="60498"/>
            <a:ext cx="919575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000" b="1" dirty="0">
                <a:solidFill>
                  <a:srgbClr val="0033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Розрахункові показники до видаткової частини згідно даних </a:t>
            </a:r>
            <a:endParaRPr lang="uk-UA" sz="2000" i="1" dirty="0">
              <a:solidFill>
                <a:srgbClr val="0033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uk-UA" b="1" i="1" dirty="0">
                <a:solidFill>
                  <a:srgbClr val="0033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(Постанова КМУ від 17.06.2026 №793)</a:t>
            </a:r>
          </a:p>
          <a:p>
            <a:pPr algn="ctr"/>
            <a:r>
              <a:rPr lang="uk-UA" b="1" dirty="0">
                <a:solidFill>
                  <a:srgbClr val="0033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БЮДЖЕТНА ДЕКЛАРАЦІЯ на 2027-2029 роки</a:t>
            </a:r>
            <a:r>
              <a:rPr lang="uk-UA" b="1" dirty="0">
                <a:solidFill>
                  <a:srgbClr val="0033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лист МФУ </a:t>
            </a:r>
            <a:r>
              <a:rPr lang="uk-UA" b="1">
                <a:solidFill>
                  <a:srgbClr val="0033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від 22.09.2026 </a:t>
            </a:r>
            <a:r>
              <a:rPr lang="uk-UA" b="1" dirty="0">
                <a:solidFill>
                  <a:srgbClr val="0033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№05110-07-6/27336</a:t>
            </a:r>
            <a:endParaRPr lang="uk-UA" b="1" dirty="0">
              <a:solidFill>
                <a:srgbClr val="0033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Таблиця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0158708"/>
              </p:ext>
            </p:extLst>
          </p:nvPr>
        </p:nvGraphicFramePr>
        <p:xfrm>
          <a:off x="680006" y="1175628"/>
          <a:ext cx="10251143" cy="4506744"/>
        </p:xfrm>
        <a:graphic>
          <a:graphicData uri="http://schemas.openxmlformats.org/drawingml/2006/table">
            <a:tbl>
              <a:tblPr firstRow="1" firstCol="1" bandRow="1">
                <a:tableStyleId>{616DA210-FB5B-4158-B5E0-FEB733F419BA}</a:tableStyleId>
              </a:tblPr>
              <a:tblGrid>
                <a:gridCol w="5281784">
                  <a:extLst>
                    <a:ext uri="{9D8B030D-6E8A-4147-A177-3AD203B41FA5}">
                      <a16:colId xmlns:a16="http://schemas.microsoft.com/office/drawing/2014/main" val="1077557077"/>
                    </a:ext>
                  </a:extLst>
                </a:gridCol>
                <a:gridCol w="1321356">
                  <a:extLst>
                    <a:ext uri="{9D8B030D-6E8A-4147-A177-3AD203B41FA5}">
                      <a16:colId xmlns:a16="http://schemas.microsoft.com/office/drawing/2014/main" val="2431191135"/>
                    </a:ext>
                  </a:extLst>
                </a:gridCol>
                <a:gridCol w="1226485">
                  <a:extLst>
                    <a:ext uri="{9D8B030D-6E8A-4147-A177-3AD203B41FA5}">
                      <a16:colId xmlns:a16="http://schemas.microsoft.com/office/drawing/2014/main" val="751204459"/>
                    </a:ext>
                  </a:extLst>
                </a:gridCol>
                <a:gridCol w="1235060">
                  <a:extLst>
                    <a:ext uri="{9D8B030D-6E8A-4147-A177-3AD203B41FA5}">
                      <a16:colId xmlns:a16="http://schemas.microsoft.com/office/drawing/2014/main" val="2394926071"/>
                    </a:ext>
                  </a:extLst>
                </a:gridCol>
                <a:gridCol w="1186458">
                  <a:extLst>
                    <a:ext uri="{9D8B030D-6E8A-4147-A177-3AD203B41FA5}">
                      <a16:colId xmlns:a16="http://schemas.microsoft.com/office/drawing/2014/main" val="1039718997"/>
                    </a:ext>
                  </a:extLst>
                </a:gridCol>
              </a:tblGrid>
              <a:tr h="50823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rgbClr val="003300"/>
                          </a:solidFill>
                          <a:effectLst/>
                        </a:rPr>
                        <a:t>Показники</a:t>
                      </a:r>
                      <a:endParaRPr lang="uk-UA" sz="1100" dirty="0">
                        <a:solidFill>
                          <a:srgbClr val="0033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632" marR="54632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1" kern="1200" dirty="0">
                          <a:solidFill>
                            <a:srgbClr val="0033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202</a:t>
                      </a:r>
                      <a:r>
                        <a:rPr lang="uk-UA" sz="1800" b="1" kern="1200" dirty="0">
                          <a:solidFill>
                            <a:srgbClr val="0033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  <a:r>
                        <a:rPr lang="en-US" sz="1800" b="1" kern="1200" dirty="0">
                          <a:solidFill>
                            <a:srgbClr val="0033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uk-UA" sz="1800" b="1" kern="1200" dirty="0">
                          <a:solidFill>
                            <a:srgbClr val="0033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рік</a:t>
                      </a:r>
                    </a:p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800" b="1" kern="1200" dirty="0">
                          <a:solidFill>
                            <a:srgbClr val="0033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факт</a:t>
                      </a:r>
                    </a:p>
                  </a:txBody>
                  <a:tcPr marL="54632" marR="546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rgbClr val="003300"/>
                          </a:solidFill>
                          <a:effectLst/>
                        </a:rPr>
                        <a:t>2027 рік</a:t>
                      </a:r>
                      <a:endParaRPr lang="uk-UA" sz="1100" dirty="0">
                        <a:solidFill>
                          <a:srgbClr val="003300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800" b="1" dirty="0">
                          <a:solidFill>
                            <a:srgbClr val="003300"/>
                          </a:solidFill>
                          <a:effectLst/>
                        </a:rPr>
                        <a:t>прогноз</a:t>
                      </a:r>
                      <a:endParaRPr lang="uk-UA" sz="1100" i="1" dirty="0">
                        <a:solidFill>
                          <a:srgbClr val="0033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632" marR="546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rgbClr val="003300"/>
                          </a:solidFill>
                          <a:effectLst/>
                        </a:rPr>
                        <a:t>2028 рік</a:t>
                      </a:r>
                      <a:endParaRPr lang="uk-UA" sz="1100" dirty="0">
                        <a:solidFill>
                          <a:srgbClr val="003300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800" b="1" dirty="0">
                          <a:solidFill>
                            <a:srgbClr val="003300"/>
                          </a:solidFill>
                          <a:effectLst/>
                        </a:rPr>
                        <a:t>прогноз</a:t>
                      </a:r>
                      <a:endParaRPr lang="uk-UA" sz="1100" b="1" i="1" dirty="0">
                        <a:solidFill>
                          <a:srgbClr val="0033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632" marR="546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rgbClr val="003300"/>
                          </a:solidFill>
                          <a:effectLst/>
                        </a:rPr>
                        <a:t>2029 рік</a:t>
                      </a:r>
                      <a:endParaRPr lang="uk-UA" sz="1100" dirty="0">
                        <a:solidFill>
                          <a:srgbClr val="003300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800" b="1" dirty="0">
                          <a:solidFill>
                            <a:srgbClr val="003300"/>
                          </a:solidFill>
                          <a:effectLst/>
                        </a:rPr>
                        <a:t>прогноз</a:t>
                      </a:r>
                      <a:endParaRPr lang="uk-UA" sz="1100" b="1" i="1" dirty="0">
                        <a:solidFill>
                          <a:srgbClr val="0033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632" marR="54632" marT="0" marB="0"/>
                </a:tc>
                <a:extLst>
                  <a:ext uri="{0D108BD9-81ED-4DB2-BD59-A6C34878D82A}">
                    <a16:rowId xmlns:a16="http://schemas.microsoft.com/office/drawing/2014/main" val="40464554"/>
                  </a:ext>
                </a:extLst>
              </a:tr>
              <a:tr h="28335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>
                          <a:solidFill>
                            <a:srgbClr val="003300"/>
                          </a:solidFill>
                          <a:effectLst/>
                        </a:rPr>
                        <a:t>Розмір мінімальної заробітної плати:</a:t>
                      </a:r>
                      <a:endParaRPr lang="uk-UA" sz="1600" dirty="0">
                        <a:solidFill>
                          <a:srgbClr val="0033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632" marR="546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uk-UA" sz="1100" dirty="0">
                        <a:solidFill>
                          <a:srgbClr val="0033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632" marR="546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800" b="1" dirty="0">
                          <a:solidFill>
                            <a:srgbClr val="003300"/>
                          </a:solidFill>
                          <a:effectLst/>
                        </a:rPr>
                        <a:t> </a:t>
                      </a:r>
                      <a:endParaRPr lang="uk-UA" sz="1100" dirty="0">
                        <a:solidFill>
                          <a:srgbClr val="0033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632" marR="546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800" b="1" dirty="0">
                          <a:solidFill>
                            <a:srgbClr val="003300"/>
                          </a:solidFill>
                          <a:effectLst/>
                        </a:rPr>
                        <a:t> </a:t>
                      </a:r>
                      <a:endParaRPr lang="uk-UA" sz="1100" dirty="0">
                        <a:solidFill>
                          <a:srgbClr val="0033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632" marR="546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800" b="1" dirty="0">
                          <a:solidFill>
                            <a:srgbClr val="003300"/>
                          </a:solidFill>
                          <a:effectLst/>
                        </a:rPr>
                        <a:t> </a:t>
                      </a:r>
                      <a:endParaRPr lang="uk-UA" sz="1100" dirty="0">
                        <a:solidFill>
                          <a:srgbClr val="0033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632" marR="54632" marT="0" marB="0"/>
                </a:tc>
                <a:extLst>
                  <a:ext uri="{0D108BD9-81ED-4DB2-BD59-A6C34878D82A}">
                    <a16:rowId xmlns:a16="http://schemas.microsoft.com/office/drawing/2014/main" val="3757758592"/>
                  </a:ext>
                </a:extLst>
              </a:tr>
              <a:tr h="388189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Calibri" panose="020F0502020204030204" pitchFamily="34" charset="0"/>
                        <a:buNone/>
                      </a:pPr>
                      <a:r>
                        <a:rPr lang="uk-UA" sz="1800" dirty="0">
                          <a:solidFill>
                            <a:srgbClr val="003300"/>
                          </a:solidFill>
                          <a:effectLst/>
                        </a:rPr>
                        <a:t>- з 1 січня (гривні)</a:t>
                      </a:r>
                      <a:endParaRPr lang="uk-UA" sz="1100" dirty="0">
                        <a:solidFill>
                          <a:srgbClr val="003300"/>
                        </a:solidFill>
                        <a:effectLst/>
                      </a:endParaRPr>
                    </a:p>
                  </a:txBody>
                  <a:tcPr marL="54632" marR="54632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800" b="1" kern="1200" dirty="0">
                          <a:solidFill>
                            <a:srgbClr val="0033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8 647</a:t>
                      </a:r>
                    </a:p>
                  </a:txBody>
                  <a:tcPr marL="54632" marR="546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800" b="1" dirty="0">
                          <a:solidFill>
                            <a:schemeClr val="tx1"/>
                          </a:solidFill>
                          <a:effectLst/>
                        </a:rPr>
                        <a:t>9 546</a:t>
                      </a:r>
                      <a:endParaRPr lang="uk-UA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632" marR="546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800" b="1" dirty="0">
                          <a:solidFill>
                            <a:schemeClr val="tx1"/>
                          </a:solidFill>
                          <a:effectLst/>
                        </a:rPr>
                        <a:t>10 377</a:t>
                      </a:r>
                      <a:endParaRPr lang="uk-UA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632" marR="546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800" b="1" dirty="0">
                          <a:solidFill>
                            <a:schemeClr val="tx1"/>
                          </a:solidFill>
                          <a:effectLst/>
                        </a:rPr>
                        <a:t>11 114</a:t>
                      </a:r>
                      <a:endParaRPr lang="uk-UA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632" marR="54632" marT="0" marB="0"/>
                </a:tc>
                <a:extLst>
                  <a:ext uri="{0D108BD9-81ED-4DB2-BD59-A6C34878D82A}">
                    <a16:rowId xmlns:a16="http://schemas.microsoft.com/office/drawing/2014/main" val="3410510425"/>
                  </a:ext>
                </a:extLst>
              </a:tr>
              <a:tr h="51953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>
                          <a:solidFill>
                            <a:srgbClr val="003300"/>
                          </a:solidFill>
                          <a:effectLst/>
                        </a:rPr>
                        <a:t>Посадовий оклад працівника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>
                          <a:solidFill>
                            <a:srgbClr val="003300"/>
                          </a:solidFill>
                          <a:effectLst/>
                        </a:rPr>
                        <a:t>І-го тарифного розряду Єдиної тарифної сітки:</a:t>
                      </a:r>
                      <a:endParaRPr lang="uk-UA" sz="1600" dirty="0">
                        <a:solidFill>
                          <a:srgbClr val="0033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632" marR="546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uk-UA" sz="1100" dirty="0">
                        <a:solidFill>
                          <a:srgbClr val="0033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632" marR="546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800" b="1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uk-UA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632" marR="546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800" b="1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uk-UA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632" marR="546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800" b="1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uk-UA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632" marR="54632" marT="0" marB="0"/>
                </a:tc>
                <a:extLst>
                  <a:ext uri="{0D108BD9-81ED-4DB2-BD59-A6C34878D82A}">
                    <a16:rowId xmlns:a16="http://schemas.microsoft.com/office/drawing/2014/main" val="2549089667"/>
                  </a:ext>
                </a:extLst>
              </a:tr>
              <a:tr h="403495">
                <a:tc>
                  <a:txBody>
                    <a:bodyPr/>
                    <a:lstStyle/>
                    <a:p>
                      <a:pPr marL="285750" lvl="0" indent="-285750" algn="ctr">
                        <a:lnSpc>
                          <a:spcPct val="107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uk-UA" sz="1800" dirty="0">
                          <a:solidFill>
                            <a:srgbClr val="003300"/>
                          </a:solidFill>
                          <a:effectLst/>
                        </a:rPr>
                        <a:t>з 1 січня (гривні)</a:t>
                      </a:r>
                    </a:p>
                  </a:txBody>
                  <a:tcPr marL="54632" marR="54632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800" b="1" kern="1200" dirty="0">
                          <a:solidFill>
                            <a:srgbClr val="0033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3 470</a:t>
                      </a:r>
                    </a:p>
                  </a:txBody>
                  <a:tcPr marL="54632" marR="546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800" b="1" dirty="0">
                          <a:solidFill>
                            <a:schemeClr val="tx1"/>
                          </a:solidFill>
                          <a:effectLst/>
                        </a:rPr>
                        <a:t>3 819</a:t>
                      </a:r>
                      <a:endParaRPr lang="uk-UA" sz="1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632" marR="546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8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4 151</a:t>
                      </a:r>
                    </a:p>
                  </a:txBody>
                  <a:tcPr marL="54632" marR="546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8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4 446</a:t>
                      </a:r>
                    </a:p>
                  </a:txBody>
                  <a:tcPr marL="54632" marR="54632" marT="0" marB="0"/>
                </a:tc>
                <a:extLst>
                  <a:ext uri="{0D108BD9-81ED-4DB2-BD59-A6C34878D82A}">
                    <a16:rowId xmlns:a16="http://schemas.microsoft.com/office/drawing/2014/main" val="3030905201"/>
                  </a:ext>
                </a:extLst>
              </a:tr>
              <a:tr h="24835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>
                          <a:solidFill>
                            <a:srgbClr val="003300"/>
                          </a:solidFill>
                          <a:effectLst/>
                        </a:rPr>
                        <a:t>Прожитковий мінімум для працездатних осіб:</a:t>
                      </a:r>
                      <a:endParaRPr lang="uk-UA" sz="1600" dirty="0">
                        <a:solidFill>
                          <a:srgbClr val="0033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632" marR="546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uk-UA" sz="1100" dirty="0">
                        <a:solidFill>
                          <a:srgbClr val="0033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632" marR="546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800" b="1" dirty="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uk-UA" sz="1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632" marR="546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800" b="1" dirty="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uk-UA" sz="1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632" marR="546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800" b="1" dirty="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uk-UA" sz="1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632" marR="54632" marT="0" marB="0"/>
                </a:tc>
                <a:extLst>
                  <a:ext uri="{0D108BD9-81ED-4DB2-BD59-A6C34878D82A}">
                    <a16:rowId xmlns:a16="http://schemas.microsoft.com/office/drawing/2014/main" val="2151589643"/>
                  </a:ext>
                </a:extLst>
              </a:tr>
              <a:tr h="368882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Calibri" panose="020F0502020204030204" pitchFamily="34" charset="0"/>
                        <a:buNone/>
                      </a:pPr>
                      <a:r>
                        <a:rPr lang="uk-UA" sz="1800" dirty="0">
                          <a:solidFill>
                            <a:srgbClr val="003300"/>
                          </a:solidFill>
                          <a:effectLst/>
                        </a:rPr>
                        <a:t>- з 1 січня (гривні)</a:t>
                      </a:r>
                      <a:endParaRPr lang="uk-UA" sz="1100" dirty="0">
                        <a:solidFill>
                          <a:srgbClr val="0033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632" marR="54632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3 328</a:t>
                      </a:r>
                    </a:p>
                  </a:txBody>
                  <a:tcPr marL="54632" marR="546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800" b="1" dirty="0">
                          <a:solidFill>
                            <a:srgbClr val="003300"/>
                          </a:solidFill>
                          <a:effectLst/>
                        </a:rPr>
                        <a:t>3 691</a:t>
                      </a:r>
                      <a:endParaRPr lang="uk-UA" sz="1100" dirty="0">
                        <a:solidFill>
                          <a:srgbClr val="0033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632" marR="546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800" b="1" dirty="0">
                          <a:solidFill>
                            <a:srgbClr val="003300"/>
                          </a:solidFill>
                          <a:effectLst/>
                        </a:rPr>
                        <a:t>4 019</a:t>
                      </a:r>
                      <a:endParaRPr lang="uk-UA" sz="1100" dirty="0">
                        <a:solidFill>
                          <a:srgbClr val="0033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632" marR="546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800" b="1" dirty="0">
                          <a:solidFill>
                            <a:srgbClr val="003300"/>
                          </a:solidFill>
                          <a:effectLst/>
                        </a:rPr>
                        <a:t>4 304</a:t>
                      </a:r>
                      <a:endParaRPr lang="uk-UA" sz="1100" dirty="0">
                        <a:solidFill>
                          <a:srgbClr val="0033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632" marR="54632" marT="0" marB="0" anchor="ctr"/>
                </a:tc>
                <a:extLst>
                  <a:ext uri="{0D108BD9-81ED-4DB2-BD59-A6C34878D82A}">
                    <a16:rowId xmlns:a16="http://schemas.microsoft.com/office/drawing/2014/main" val="4267806420"/>
                  </a:ext>
                </a:extLst>
              </a:tr>
              <a:tr h="48932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>
                          <a:solidFill>
                            <a:srgbClr val="003300"/>
                          </a:solidFill>
                          <a:effectLst/>
                        </a:rPr>
                        <a:t>Індекс споживчих</a:t>
                      </a:r>
                      <a:r>
                        <a:rPr lang="uk-UA" sz="1600" b="1" baseline="0" dirty="0">
                          <a:solidFill>
                            <a:srgbClr val="003300"/>
                          </a:solidFill>
                          <a:effectLst/>
                        </a:rPr>
                        <a:t> </a:t>
                      </a:r>
                      <a:r>
                        <a:rPr lang="uk-UA" sz="1600" b="1" dirty="0">
                          <a:solidFill>
                            <a:srgbClr val="003300"/>
                          </a:solidFill>
                          <a:effectLst/>
                        </a:rPr>
                        <a:t>цін </a:t>
                      </a:r>
                      <a:endParaRPr lang="uk-UA" sz="1600" dirty="0">
                        <a:solidFill>
                          <a:srgbClr val="0033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632" marR="546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uk-UA" sz="11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632" marR="546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800" b="1" dirty="0">
                          <a:solidFill>
                            <a:schemeClr val="tx1"/>
                          </a:solidFill>
                          <a:effectLst/>
                        </a:rPr>
                        <a:t>108,0</a:t>
                      </a:r>
                      <a:endParaRPr lang="uk-UA" sz="11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632" marR="546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800" b="1" dirty="0">
                          <a:solidFill>
                            <a:schemeClr val="tx1"/>
                          </a:solidFill>
                          <a:effectLst/>
                        </a:rPr>
                        <a:t>108,2</a:t>
                      </a:r>
                      <a:endParaRPr lang="uk-UA" sz="11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632" marR="546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800" b="1" dirty="0">
                          <a:solidFill>
                            <a:schemeClr val="tx1"/>
                          </a:solidFill>
                          <a:effectLst/>
                        </a:rPr>
                        <a:t>105,9</a:t>
                      </a:r>
                      <a:endParaRPr lang="uk-UA" sz="11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632" marR="54632" marT="0" marB="0" anchor="ctr"/>
                </a:tc>
                <a:extLst>
                  <a:ext uri="{0D108BD9-81ED-4DB2-BD59-A6C34878D82A}">
                    <a16:rowId xmlns:a16="http://schemas.microsoft.com/office/drawing/2014/main" val="686123435"/>
                  </a:ext>
                </a:extLst>
              </a:tr>
              <a:tr h="112555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>
                          <a:solidFill>
                            <a:srgbClr val="003300"/>
                          </a:solidFill>
                          <a:effectLst/>
                        </a:rPr>
                        <a:t>   Індекс цін виробників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>
                          <a:solidFill>
                            <a:srgbClr val="003300"/>
                          </a:solidFill>
                          <a:effectLst/>
                        </a:rPr>
                        <a:t>Видатки на оплату енергоносіїв та комунальних послуг:</a:t>
                      </a:r>
                    </a:p>
                    <a:p>
                      <a:pPr marL="0" indent="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uk-UA" sz="1400" b="0" dirty="0">
                          <a:solidFill>
                            <a:srgbClr val="003300"/>
                          </a:solidFill>
                          <a:effectLst/>
                        </a:rPr>
                        <a:t>- електроенергія, природній газ</a:t>
                      </a:r>
                    </a:p>
                    <a:p>
                      <a:pPr marL="0" indent="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uk-UA" sz="1400" b="0" dirty="0">
                          <a:solidFill>
                            <a:srgbClr val="003300"/>
                          </a:solidFill>
                          <a:effectLst/>
                        </a:rPr>
                        <a:t>- водо-,теплопостачання (лист </a:t>
                      </a:r>
                      <a:r>
                        <a:rPr lang="uk-UA" sz="1400" b="0" dirty="0" err="1">
                          <a:solidFill>
                            <a:srgbClr val="003300"/>
                          </a:solidFill>
                          <a:effectLst/>
                        </a:rPr>
                        <a:t>ДЖГтаІ</a:t>
                      </a:r>
                      <a:r>
                        <a:rPr lang="uk-UA" sz="1400" b="0" dirty="0">
                          <a:solidFill>
                            <a:srgbClr val="003300"/>
                          </a:solidFill>
                          <a:effectLst/>
                        </a:rPr>
                        <a:t> від 02.07.2026 №4-25-41350)     </a:t>
                      </a:r>
                    </a:p>
                    <a:p>
                      <a:pPr marL="0" indent="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uk-UA" sz="1400" b="0" dirty="0">
                          <a:solidFill>
                            <a:srgbClr val="003300"/>
                          </a:solidFill>
                          <a:effectLst/>
                        </a:rPr>
                        <a:t>          </a:t>
                      </a:r>
                      <a:endParaRPr lang="uk-UA" sz="1100" b="0" dirty="0">
                        <a:solidFill>
                          <a:srgbClr val="003300"/>
                        </a:solidFill>
                        <a:effectLst/>
                      </a:endParaRPr>
                    </a:p>
                  </a:txBody>
                  <a:tcPr marL="54632" marR="546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uk-UA" sz="1200" b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uk-UA" sz="1200" b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uk-UA" sz="1200" b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uk-UA" sz="1200" b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uk-UA" sz="1200" b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632" marR="54632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uk-UA" sz="1600" b="1" kern="12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b="1" kern="1200" dirty="0">
                          <a:solidFill>
                            <a:schemeClr val="tx1"/>
                          </a:solidFill>
                          <a:effectLst/>
                        </a:rPr>
                        <a:t>116,2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200" b="1" kern="1200" dirty="0">
                          <a:solidFill>
                            <a:schemeClr val="tx1"/>
                          </a:solidFill>
                          <a:effectLst/>
                        </a:rPr>
                        <a:t>- тариф*ліміт</a:t>
                      </a:r>
                      <a:endParaRPr lang="en-US" sz="1200" b="1" kern="12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200" b="1" kern="1200" dirty="0">
                          <a:solidFill>
                            <a:schemeClr val="tx1"/>
                          </a:solidFill>
                          <a:effectLst/>
                        </a:rPr>
                        <a:t>  - відповідно до листа </a:t>
                      </a:r>
                      <a:r>
                        <a:rPr lang="uk-UA" sz="1200" b="1" kern="1200" dirty="0" err="1">
                          <a:solidFill>
                            <a:schemeClr val="tx1"/>
                          </a:solidFill>
                          <a:effectLst/>
                        </a:rPr>
                        <a:t>ДЖГтаІ</a:t>
                      </a:r>
                      <a:endParaRPr lang="uk-UA" sz="1000" b="1" kern="12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54632" marR="54632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uk-UA" sz="1600" b="1" kern="12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b="1" kern="1200" dirty="0">
                          <a:solidFill>
                            <a:schemeClr val="tx1"/>
                          </a:solidFill>
                          <a:effectLst/>
                        </a:rPr>
                        <a:t>108,5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uk-UA" sz="1600" b="1" kern="12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uk-UA" sz="1600" b="1" kern="12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uk-UA" sz="1000" b="1" kern="12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54632" marR="54632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b="1" kern="1200" dirty="0">
                          <a:solidFill>
                            <a:schemeClr val="tx1"/>
                          </a:solidFill>
                          <a:effectLst/>
                        </a:rPr>
                        <a:t>107,7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uk-UA" sz="1600" b="1" kern="12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uk-UA" sz="1000" b="1" kern="12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54632" marR="54632" marT="0" marB="0" anchor="ctr"/>
                </a:tc>
                <a:extLst>
                  <a:ext uri="{0D108BD9-81ED-4DB2-BD59-A6C34878D82A}">
                    <a16:rowId xmlns:a16="http://schemas.microsoft.com/office/drawing/2014/main" val="935632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678271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A4F2FDDD49FF04418E54C2CB7DAA70C6" ma:contentTypeVersion="9" ma:contentTypeDescription="Створення нового документа." ma:contentTypeScope="" ma:versionID="1a88bb1b0335115e1bdfbdf321ab8876">
  <xsd:schema xmlns:xsd="http://www.w3.org/2001/XMLSchema" xmlns:xs="http://www.w3.org/2001/XMLSchema" xmlns:p="http://schemas.microsoft.com/office/2006/metadata/properties" xmlns:ns3="eddb21a5-2a99-4b29-a341-181ad1f306cc" targetNamespace="http://schemas.microsoft.com/office/2006/metadata/properties" ma:root="true" ma:fieldsID="81868bf14b7eb53a0ef8d667368125a9" ns3:_="">
    <xsd:import namespace="eddb21a5-2a99-4b29-a341-181ad1f306cc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DateTaken" minOccurs="0"/>
                <xsd:element ref="ns3:MediaServiceObjectDetectorVersions" minOccurs="0"/>
                <xsd:element ref="ns3:_activit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ddb21a5-2a99-4b29-a341-181ad1f306c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_activity" ma:index="16" nillable="true" ma:displayName="_activity" ma:hidden="true" ma:internalName="_activity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вмісту"/>
        <xsd:element ref="dc:title" minOccurs="0" maxOccurs="1" ma:index="4" ma:displayName="Заголовок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eddb21a5-2a99-4b29-a341-181ad1f306cc" xsi:nil="true"/>
  </documentManagement>
</p:properties>
</file>

<file path=customXml/itemProps1.xml><?xml version="1.0" encoding="utf-8"?>
<ds:datastoreItem xmlns:ds="http://schemas.openxmlformats.org/officeDocument/2006/customXml" ds:itemID="{BEBB7A12-D58B-4D0D-8C6B-D71D8760B47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ddb21a5-2a99-4b29-a341-181ad1f306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EAFAD9A-1DB0-43E8-B2A3-DA32ABCFA4A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4A2674D-FBA2-40DE-8425-D22F88D57DB6}">
  <ds:schemaRefs>
    <ds:schemaRef ds:uri="http://schemas.microsoft.com/office/infopath/2007/PartnerControls"/>
    <ds:schemaRef ds:uri="http://schemas.microsoft.com/office/2006/documentManagement/types"/>
    <ds:schemaRef ds:uri="http://www.w3.org/XML/1998/namespace"/>
    <ds:schemaRef ds:uri="http://schemas.microsoft.com/office/2006/metadata/properties"/>
    <ds:schemaRef ds:uri="http://purl.org/dc/dcmitype/"/>
    <ds:schemaRef ds:uri="http://schemas.openxmlformats.org/package/2006/metadata/core-properties"/>
    <ds:schemaRef ds:uri="eddb21a5-2a99-4b29-a341-181ad1f306cc"/>
    <ds:schemaRef ds:uri="http://purl.org/dc/terms/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1441</TotalTime>
  <Words>164</Words>
  <Application>Microsoft Office PowerPoint</Application>
  <PresentationFormat>Широкий екран</PresentationFormat>
  <Paragraphs>60</Paragraphs>
  <Slides>1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Презентація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Довжик Вікторія</dc:creator>
  <cp:lastModifiedBy>Пілавка Уляна</cp:lastModifiedBy>
  <cp:revision>111</cp:revision>
  <cp:lastPrinted>2025-05-28T06:18:11Z</cp:lastPrinted>
  <dcterms:created xsi:type="dcterms:W3CDTF">2022-11-21T11:58:53Z</dcterms:created>
  <dcterms:modified xsi:type="dcterms:W3CDTF">2026-09-29T08:10:10Z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0x010100A4F2FDDD49FF04418E54C2CB7DAA70C6</vt:lpwstr>
  </property>
</Properties>
</file>