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9" r:id="rId2"/>
  </p:sldMasterIdLst>
  <p:notesMasterIdLst>
    <p:notesMasterId r:id="rId18"/>
  </p:notesMasterIdLst>
  <p:handoutMasterIdLst>
    <p:handoutMasterId r:id="rId19"/>
  </p:handoutMasterIdLst>
  <p:sldIdLst>
    <p:sldId id="908" r:id="rId3"/>
    <p:sldId id="993" r:id="rId4"/>
    <p:sldId id="976" r:id="rId5"/>
    <p:sldId id="975" r:id="rId6"/>
    <p:sldId id="984" r:id="rId7"/>
    <p:sldId id="996" r:id="rId8"/>
    <p:sldId id="985" r:id="rId9"/>
    <p:sldId id="972" r:id="rId10"/>
    <p:sldId id="973" r:id="rId11"/>
    <p:sldId id="995" r:id="rId12"/>
    <p:sldId id="983" r:id="rId13"/>
    <p:sldId id="992" r:id="rId14"/>
    <p:sldId id="977" r:id="rId15"/>
    <p:sldId id="988" r:id="rId16"/>
    <p:sldId id="994" r:id="rId17"/>
  </p:sldIdLst>
  <p:sldSz cx="9144000" cy="6858000" type="screen4x3"/>
  <p:notesSz cx="6735763" cy="9866313"/>
  <p:custDataLst>
    <p:tags r:id="rId20"/>
  </p:custDataLst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E9EDF4"/>
    <a:srgbClr val="D0D8E8"/>
    <a:srgbClr val="B9CDE5"/>
    <a:srgbClr val="25B21E"/>
    <a:srgbClr val="184FA8"/>
    <a:srgbClr val="1146AF"/>
    <a:srgbClr val="23409D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788" autoAdjust="0"/>
  </p:normalViewPr>
  <p:slideViewPr>
    <p:cSldViewPr snapToObjects="1">
      <p:cViewPr varScale="1">
        <p:scale>
          <a:sx n="103" d="100"/>
          <a:sy n="103" d="100"/>
        </p:scale>
        <p:origin x="-16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'для гр.'!$C$3</c:f>
              <c:strCache>
                <c:ptCount val="1"/>
                <c:pt idx="0">
                  <c:v>Зал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uk-UA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гр.'!$B$4:$B$15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'для гр.'!$C$4:$C$15</c:f>
              <c:numCache>
                <c:formatCode>General</c:formatCode>
                <c:ptCount val="12"/>
                <c:pt idx="0">
                  <c:v>13</c:v>
                </c:pt>
                <c:pt idx="1">
                  <c:v>13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13</c:v>
                </c:pt>
                <c:pt idx="6">
                  <c:v>17</c:v>
                </c:pt>
                <c:pt idx="7">
                  <c:v>21</c:v>
                </c:pt>
                <c:pt idx="8">
                  <c:v>20</c:v>
                </c:pt>
                <c:pt idx="9">
                  <c:v>20</c:v>
                </c:pt>
                <c:pt idx="10">
                  <c:v>19</c:v>
                </c:pt>
                <c:pt idx="11">
                  <c:v>17</c:v>
                </c:pt>
              </c:numCache>
            </c:numRef>
          </c:val>
        </c:ser>
        <c:ser>
          <c:idx val="1"/>
          <c:order val="1"/>
          <c:tx>
            <c:strRef>
              <c:f>'для гр.'!$D$3</c:f>
              <c:strCache>
                <c:ptCount val="1"/>
                <c:pt idx="0">
                  <c:v>Фр</c:v>
                </c:pt>
              </c:strCache>
            </c:strRef>
          </c:tx>
          <c:spPr>
            <a:solidFill>
              <a:srgbClr val="FF00FF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uk-UA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гр.'!$B$4:$B$15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'для гр.'!$D$4:$D$15</c:f>
              <c:numCache>
                <c:formatCode>General</c:formatCode>
                <c:ptCount val="12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  <c:pt idx="5">
                  <c:v>10</c:v>
                </c:pt>
                <c:pt idx="6">
                  <c:v>10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8</c:v>
                </c:pt>
                <c:pt idx="11">
                  <c:v>9</c:v>
                </c:pt>
              </c:numCache>
            </c:numRef>
          </c:val>
        </c:ser>
        <c:ser>
          <c:idx val="2"/>
          <c:order val="2"/>
          <c:tx>
            <c:strRef>
              <c:f>'для гр.'!$E$3</c:f>
              <c:strCache>
                <c:ptCount val="1"/>
                <c:pt idx="0">
                  <c:v>Гал</c:v>
                </c:pt>
              </c:strCache>
            </c:strRef>
          </c:tx>
          <c:spPr>
            <a:solidFill>
              <a:srgbClr val="00FF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uk-UA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гр.'!$B$4:$B$15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'для гр.'!$E$4:$E$15</c:f>
              <c:numCache>
                <c:formatCode>General</c:formatCode>
                <c:ptCount val="12"/>
                <c:pt idx="0">
                  <c:v>11</c:v>
                </c:pt>
                <c:pt idx="1">
                  <c:v>11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</c:numCache>
            </c:numRef>
          </c:val>
        </c:ser>
        <c:ser>
          <c:idx val="3"/>
          <c:order val="3"/>
          <c:tx>
            <c:strRef>
              <c:f>'для гр.'!$F$3</c:f>
              <c:strCache>
                <c:ptCount val="1"/>
                <c:pt idx="0">
                  <c:v>Шев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uk-UA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гр.'!$B$4:$B$15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'для гр.'!$F$4:$F$15</c:f>
              <c:numCache>
                <c:formatCode>General</c:formatCode>
                <c:ptCount val="12"/>
                <c:pt idx="0">
                  <c:v>14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8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17</c:v>
                </c:pt>
                <c:pt idx="11">
                  <c:v>17</c:v>
                </c:pt>
              </c:numCache>
            </c:numRef>
          </c:val>
        </c:ser>
        <c:ser>
          <c:idx val="4"/>
          <c:order val="4"/>
          <c:tx>
            <c:strRef>
              <c:f>'для гр.'!$G$3</c:f>
              <c:strCache>
                <c:ptCount val="1"/>
                <c:pt idx="0">
                  <c:v>Лич</c:v>
                </c:pt>
              </c:strCache>
            </c:strRef>
          </c:tx>
          <c:spPr>
            <a:solidFill>
              <a:srgbClr val="CCFFFF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uk-UA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гр.'!$B$4:$B$15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'для гр.'!$G$4:$G$15</c:f>
              <c:numCache>
                <c:formatCode>General</c:formatCode>
                <c:ptCount val="12"/>
                <c:pt idx="0">
                  <c:v>24</c:v>
                </c:pt>
                <c:pt idx="1">
                  <c:v>24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  <c:pt idx="9">
                  <c:v>28</c:v>
                </c:pt>
                <c:pt idx="10">
                  <c:v>32</c:v>
                </c:pt>
                <c:pt idx="11">
                  <c:v>32</c:v>
                </c:pt>
              </c:numCache>
            </c:numRef>
          </c:val>
        </c:ser>
        <c:ser>
          <c:idx val="5"/>
          <c:order val="5"/>
          <c:tx>
            <c:strRef>
              <c:f>'для гр.'!$H$3</c:f>
              <c:strCache>
                <c:ptCount val="1"/>
                <c:pt idx="0">
                  <c:v>Сих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uk-UA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гр.'!$B$4:$B$15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'для гр.'!$H$4:$H$15</c:f>
              <c:numCache>
                <c:formatCode>General</c:formatCode>
                <c:ptCount val="12"/>
                <c:pt idx="0">
                  <c:v>14</c:v>
                </c:pt>
                <c:pt idx="1">
                  <c:v>14</c:v>
                </c:pt>
                <c:pt idx="2">
                  <c:v>13</c:v>
                </c:pt>
                <c:pt idx="3">
                  <c:v>14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15</c:v>
                </c:pt>
                <c:pt idx="10">
                  <c:v>18</c:v>
                </c:pt>
                <c:pt idx="11">
                  <c:v>18</c:v>
                </c:pt>
              </c:numCache>
            </c:numRef>
          </c:val>
        </c:ser>
        <c:dLbls/>
        <c:gapWidth val="50"/>
        <c:overlap val="100"/>
        <c:axId val="108068864"/>
        <c:axId val="108070400"/>
      </c:barChart>
      <c:lineChart>
        <c:grouping val="standard"/>
        <c:ser>
          <c:idx val="6"/>
          <c:order val="6"/>
          <c:tx>
            <c:strRef>
              <c:f>'для гр.'!$I$3</c:f>
              <c:strCache>
                <c:ptCount val="1"/>
                <c:pt idx="0">
                  <c:v>За Львів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</c:dLbl>
            <c:dLbl>
              <c:idx val="11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uk-UA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гр.'!$B$4:$B$15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'для гр.'!$I$4:$I$15</c:f>
              <c:numCache>
                <c:formatCode>General</c:formatCode>
                <c:ptCount val="12"/>
                <c:pt idx="0">
                  <c:v>85</c:v>
                </c:pt>
                <c:pt idx="1">
                  <c:v>84</c:v>
                </c:pt>
                <c:pt idx="2">
                  <c:v>82</c:v>
                </c:pt>
                <c:pt idx="3">
                  <c:v>85</c:v>
                </c:pt>
                <c:pt idx="4">
                  <c:v>85</c:v>
                </c:pt>
                <c:pt idx="5">
                  <c:v>88</c:v>
                </c:pt>
                <c:pt idx="6">
                  <c:v>88</c:v>
                </c:pt>
                <c:pt idx="7">
                  <c:v>91</c:v>
                </c:pt>
                <c:pt idx="8">
                  <c:v>90</c:v>
                </c:pt>
                <c:pt idx="9">
                  <c:v>91</c:v>
                </c:pt>
                <c:pt idx="10">
                  <c:v>105</c:v>
                </c:pt>
                <c:pt idx="11">
                  <c:v>104</c:v>
                </c:pt>
              </c:numCache>
            </c:numRef>
          </c:val>
        </c:ser>
        <c:dLbls/>
        <c:upDownBars>
          <c:gapWidth val="150"/>
          <c:upBars/>
          <c:downBars/>
        </c:upDownBars>
        <c:marker val="1"/>
        <c:axId val="108068864"/>
        <c:axId val="108070400"/>
      </c:lineChart>
      <c:catAx>
        <c:axId val="108068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108070400"/>
        <c:crosses val="autoZero"/>
        <c:auto val="1"/>
        <c:lblAlgn val="ctr"/>
        <c:lblOffset val="100"/>
      </c:catAx>
      <c:valAx>
        <c:axId val="1080704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1080688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0.25541170989989898"/>
          <c:y val="0.8919860627177697"/>
          <c:w val="0.48701412323459592"/>
          <c:h val="7.6655052264808385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uk-UA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uk-UA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uk-UA"/>
              <a:t>Причини постановки на облік 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806463807257662E-2"/>
          <c:y val="0.10855280593519662"/>
          <c:w val="0.9053782455020275"/>
          <c:h val="0.5723693403855824"/>
        </c:manualLayout>
      </c:layout>
      <c:barChart>
        <c:barDir val="col"/>
        <c:grouping val="stacked"/>
        <c:ser>
          <c:idx val="0"/>
          <c:order val="0"/>
          <c:tx>
            <c:strRef>
              <c:f>'для гр.'!$C$36</c:f>
              <c:strCache>
                <c:ptCount val="1"/>
                <c:pt idx="0">
                  <c:v>Ухиляння від  батьківських обов'язків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uk-UA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 Львів'!$B$8:$B$19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'За Львів'!$J$8:$J$19</c:f>
              <c:numCache>
                <c:formatCode>General</c:formatCode>
                <c:ptCount val="12"/>
                <c:pt idx="0">
                  <c:v>7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8</c:v>
                </c:pt>
                <c:pt idx="7">
                  <c:v>5</c:v>
                </c:pt>
                <c:pt idx="8">
                  <c:v>0</c:v>
                </c:pt>
                <c:pt idx="9">
                  <c:v>3</c:v>
                </c:pt>
                <c:pt idx="10">
                  <c:v>15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strRef>
              <c:f>'для гр.'!$D$36</c:f>
              <c:strCache>
                <c:ptCount val="1"/>
                <c:pt idx="0">
                  <c:v>Жорстоке поводження з дитиною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uk-UA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 Львів'!$B$8:$B$19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'За Львів'!$K$8:$K$19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strRef>
              <c:f>'для гр.'!$E$36</c:f>
              <c:strCache>
                <c:ptCount val="1"/>
                <c:pt idx="0">
                  <c:v>Найгірші форми дитячої праці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cat>
            <c:strRef>
              <c:f>'За Львів'!$B$8:$B$19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'За Львів'!$L$8:$L$19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3"/>
          <c:order val="3"/>
          <c:tx>
            <c:strRef>
              <c:f>'для гр.'!$F$36</c:f>
              <c:strCache>
                <c:ptCount val="1"/>
                <c:pt idx="0">
                  <c:v>Залишення місця проживання 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uk-UA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 Львів'!$B$8:$B$19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'За Львів'!$M$8:$M$19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ser>
          <c:idx val="4"/>
          <c:order val="4"/>
          <c:tx>
            <c:strRef>
              <c:f>'для гр.'!$G$36</c:f>
              <c:strCache>
                <c:ptCount val="1"/>
                <c:pt idx="0">
                  <c:v>ДС,ДПБП з АР Крим або АТО        </c:v>
                </c:pt>
              </c:strCache>
            </c:strRef>
          </c:tx>
          <c:spPr>
            <a:solidFill>
              <a:srgbClr val="4BACC6"/>
            </a:solidFill>
            <a:ln w="25400">
              <a:noFill/>
            </a:ln>
          </c:spPr>
          <c:dLbls>
            <c:dLbl>
              <c:idx val="8"/>
              <c:layout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/>
                  </a:pPr>
                  <a:endParaRPr lang="uk-UA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uk-UA"/>
              </a:p>
            </c:tx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 Львів'!$B$8:$B$19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'За Львів'!$N$8:$N$19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/>
        <c:gapWidth val="50"/>
        <c:overlap val="100"/>
        <c:axId val="111710976"/>
        <c:axId val="111712512"/>
      </c:barChart>
      <c:catAx>
        <c:axId val="111710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111712512"/>
        <c:crosses val="autoZero"/>
        <c:auto val="1"/>
        <c:lblAlgn val="ctr"/>
        <c:lblOffset val="100"/>
      </c:catAx>
      <c:valAx>
        <c:axId val="111712512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1117109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354838709677427E-2"/>
          <c:y val="0.86513296035363996"/>
          <c:w val="0.93548590297180589"/>
          <c:h val="0.1250003453515679"/>
        </c:manualLayout>
      </c:layout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uk-UA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uk-UA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4B199C-7F80-4700-A099-78A64611CF36}" type="datetimeFigureOut">
              <a:rPr lang="uk-UA"/>
              <a:pPr>
                <a:defRPr/>
              </a:pPr>
              <a:t>22.01.2018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E070D3-51F8-4D63-9956-750824CE1BF4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61745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E705F6-F906-4306-A9B6-067863B95106}" type="datetimeFigureOut">
              <a:rPr lang="uk-UA"/>
              <a:pPr>
                <a:defRPr/>
              </a:pPr>
              <a:t>22.01.2018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E5D7B3-9B92-43B2-8FA7-111191EC88A6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4170813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EE1B11-0C26-4649-ACCF-3763E86D9CF3}" type="slidenum">
              <a:rPr lang="uk-UA" altLang="uk-UA" smtClean="0"/>
              <a:pPr>
                <a:spcBef>
                  <a:spcPct val="0"/>
                </a:spcBef>
              </a:pPr>
              <a:t>4</a:t>
            </a:fld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xmlns="" val="94576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EBC897-8D94-41E2-8CBE-0904A644E4DF}" type="slidenum">
              <a:rPr lang="uk-UA" altLang="uk-UA" smtClean="0"/>
              <a:pPr>
                <a:spcBef>
                  <a:spcPct val="0"/>
                </a:spcBef>
              </a:pPr>
              <a:t>9</a:t>
            </a:fld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xmlns="" val="231966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E63AAB-7787-4C19-94B0-DC2C28EAE703}" type="slidenum">
              <a:rPr lang="uk-UA" altLang="uk-UA" smtClean="0"/>
              <a:pPr>
                <a:spcBef>
                  <a:spcPct val="0"/>
                </a:spcBef>
              </a:pPr>
              <a:t>13</a:t>
            </a:fld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xmlns="" val="136915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6"/>
          <p:cNvSpPr/>
          <p:nvPr userDrawn="1"/>
        </p:nvSpPr>
        <p:spPr>
          <a:xfrm>
            <a:off x="0" y="-38100"/>
            <a:ext cx="9144000" cy="6896100"/>
          </a:xfrm>
          <a:prstGeom prst="rect">
            <a:avLst/>
          </a:prstGeom>
          <a:solidFill>
            <a:srgbClr val="234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" name="Прямокутник 9"/>
          <p:cNvSpPr/>
          <p:nvPr userDrawn="1"/>
        </p:nvSpPr>
        <p:spPr>
          <a:xfrm>
            <a:off x="5697538" y="1209675"/>
            <a:ext cx="3554412" cy="1858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539875"/>
            <a:ext cx="26320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697124" y="3070690"/>
            <a:ext cx="3446876" cy="1470025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9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697124" y="4540715"/>
            <a:ext cx="3446876" cy="13159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 smtClean="0"/>
              <a:t>Зразок підзаголовка</a:t>
            </a:r>
            <a:endParaRPr lang="uk-UA" dirty="0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7276-B719-427B-887B-FD0C87EAD7C4}" type="datetimeFigureOut">
              <a:rPr lang="uk-UA"/>
              <a:pPr>
                <a:defRPr/>
              </a:pPr>
              <a:t>22.01.2018</a:t>
            </a:fld>
            <a:endParaRPr lang="uk-UA"/>
          </a:p>
        </p:txBody>
      </p:sp>
      <p:sp>
        <p:nvSpPr>
          <p:cNvPr id="10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332A0-A68B-43DD-B38F-26FCC15BA41A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167136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1035-6E6B-4841-89AF-A96435A7DEF1}" type="datetimeFigureOut">
              <a:rPr lang="uk-UA"/>
              <a:pPr>
                <a:defRPr/>
              </a:pPr>
              <a:t>22.01.2018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DE27-B991-4D76-9B2B-812E73F334E4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168351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6"/>
          <p:cNvSpPr/>
          <p:nvPr userDrawn="1"/>
        </p:nvSpPr>
        <p:spPr>
          <a:xfrm>
            <a:off x="0" y="-38100"/>
            <a:ext cx="1390650" cy="6977063"/>
          </a:xfrm>
          <a:prstGeom prst="rect">
            <a:avLst/>
          </a:prstGeom>
          <a:solidFill>
            <a:srgbClr val="234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" name="Прямокутник 7"/>
          <p:cNvSpPr/>
          <p:nvPr userDrawn="1"/>
        </p:nvSpPr>
        <p:spPr>
          <a:xfrm>
            <a:off x="250825" y="549275"/>
            <a:ext cx="1216025" cy="67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50" y="677863"/>
            <a:ext cx="101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6"/>
          <p:cNvSpPr/>
          <p:nvPr userDrawn="1"/>
        </p:nvSpPr>
        <p:spPr>
          <a:xfrm>
            <a:off x="0" y="-38100"/>
            <a:ext cx="9144000" cy="6896100"/>
          </a:xfrm>
          <a:prstGeom prst="rect">
            <a:avLst/>
          </a:prstGeom>
          <a:solidFill>
            <a:srgbClr val="234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Прямокутник 7"/>
          <p:cNvSpPr/>
          <p:nvPr userDrawn="1"/>
        </p:nvSpPr>
        <p:spPr>
          <a:xfrm>
            <a:off x="5697538" y="1209675"/>
            <a:ext cx="3554412" cy="1858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539875"/>
            <a:ext cx="26320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97124" y="3070690"/>
            <a:ext cx="344687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697124" y="4540715"/>
            <a:ext cx="3446876" cy="13159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 smtClean="0"/>
              <a:t>Зразок підзаголовка</a:t>
            </a:r>
            <a:endParaRPr lang="uk-UA" dirty="0"/>
          </a:p>
        </p:txBody>
      </p:sp>
      <p:sp>
        <p:nvSpPr>
          <p:cNvPr id="10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2B7E9-EA77-4A2F-B0AE-4487925A1477}" type="datetimeFigureOut">
              <a:rPr lang="uk-UA"/>
              <a:pPr>
                <a:defRPr/>
              </a:pPr>
              <a:t>22.01.2018</a:t>
            </a:fld>
            <a:endParaRPr lang="uk-UA"/>
          </a:p>
        </p:txBody>
      </p:sp>
      <p:sp>
        <p:nvSpPr>
          <p:cNvPr id="11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8976F-67F6-4643-BEA2-B30E134B4277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2918823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6"/>
          <p:cNvSpPr/>
          <p:nvPr userDrawn="1"/>
        </p:nvSpPr>
        <p:spPr>
          <a:xfrm>
            <a:off x="0" y="-38100"/>
            <a:ext cx="1390650" cy="6977063"/>
          </a:xfrm>
          <a:prstGeom prst="rect">
            <a:avLst/>
          </a:prstGeom>
          <a:solidFill>
            <a:srgbClr val="234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" name="Прямокутник 7"/>
          <p:cNvSpPr/>
          <p:nvPr userDrawn="1"/>
        </p:nvSpPr>
        <p:spPr>
          <a:xfrm>
            <a:off x="250825" y="549275"/>
            <a:ext cx="1216025" cy="67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50" y="677863"/>
            <a:ext cx="101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23"/>
          <p:cNvSpPr/>
          <p:nvPr userDrawn="1"/>
        </p:nvSpPr>
        <p:spPr>
          <a:xfrm>
            <a:off x="250825" y="549275"/>
            <a:ext cx="1216025" cy="67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50" y="677863"/>
            <a:ext cx="101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186734" y="1493785"/>
            <a:ext cx="5895655" cy="1317302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tx1"/>
                </a:solidFill>
                <a:latin typeface="municipal_lviv_106" pitchFamily="50" charset="0"/>
              </a:defRPr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9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unicipal_lviv_106" pitchFamily="50" charset="0"/>
              </a:defRPr>
            </a:lvl1pPr>
          </a:lstStyle>
          <a:p>
            <a:pPr>
              <a:defRPr/>
            </a:pPr>
            <a:fld id="{84D38D69-BB68-44D0-9A1D-8C7B1154CE00}" type="datetimeFigureOut">
              <a:rPr lang="uk-UA"/>
              <a:pPr>
                <a:defRPr/>
              </a:pPr>
              <a:t>22.01.2018</a:t>
            </a:fld>
            <a:endParaRPr lang="uk-UA" dirty="0"/>
          </a:p>
        </p:txBody>
      </p:sp>
      <p:sp>
        <p:nvSpPr>
          <p:cNvPr id="10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unicipal_lviv_106" pitchFamily="50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unicipal_lviv_106"/>
              </a:defRPr>
            </a:lvl1pPr>
          </a:lstStyle>
          <a:p>
            <a:pPr>
              <a:defRPr/>
            </a:pPr>
            <a:fld id="{8CC8F2AB-9F0D-4C27-B581-BFA293B3A3A9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59475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 userDrawn="1"/>
        </p:nvSpPr>
        <p:spPr>
          <a:xfrm>
            <a:off x="0" y="-38100"/>
            <a:ext cx="1390650" cy="6977063"/>
          </a:xfrm>
          <a:prstGeom prst="rect">
            <a:avLst/>
          </a:prstGeom>
          <a:solidFill>
            <a:srgbClr val="234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Прямокутник 7"/>
          <p:cNvSpPr/>
          <p:nvPr userDrawn="1"/>
        </p:nvSpPr>
        <p:spPr>
          <a:xfrm>
            <a:off x="250825" y="549275"/>
            <a:ext cx="1216025" cy="67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50" y="677863"/>
            <a:ext cx="101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9"/>
          <p:cNvSpPr/>
          <p:nvPr userDrawn="1"/>
        </p:nvSpPr>
        <p:spPr>
          <a:xfrm>
            <a:off x="0" y="-38100"/>
            <a:ext cx="1390650" cy="6977063"/>
          </a:xfrm>
          <a:prstGeom prst="rect">
            <a:avLst/>
          </a:prstGeom>
          <a:solidFill>
            <a:srgbClr val="234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1" name="Прямокутник 10"/>
          <p:cNvSpPr/>
          <p:nvPr userDrawn="1"/>
        </p:nvSpPr>
        <p:spPr>
          <a:xfrm>
            <a:off x="250825" y="549275"/>
            <a:ext cx="1216025" cy="67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2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50" y="677863"/>
            <a:ext cx="101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674" y="274638"/>
            <a:ext cx="7040126" cy="1143000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tx1"/>
                </a:solidFill>
                <a:latin typeface="municipal_lviv_106" pitchFamily="50" charset="0"/>
              </a:defRPr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46674" y="1535113"/>
            <a:ext cx="3375374" cy="639762"/>
          </a:xfrm>
        </p:spPr>
        <p:txBody>
          <a:bodyPr anchor="b"/>
          <a:lstStyle>
            <a:lvl1pPr marL="0" indent="0">
              <a:buNone/>
              <a:defRPr sz="2400" b="1">
                <a:latin typeface="municipal_lviv_106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smtClean="0"/>
              <a:t>Зразок тексту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5299549" y="1535113"/>
            <a:ext cx="338725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smtClean="0"/>
              <a:t>Зразок тексту</a:t>
            </a:r>
          </a:p>
        </p:txBody>
      </p:sp>
      <p:sp>
        <p:nvSpPr>
          <p:cNvPr id="13" name="Місце для вмісту 2"/>
          <p:cNvSpPr>
            <a:spLocks noGrp="1"/>
          </p:cNvSpPr>
          <p:nvPr>
            <p:ph sz="half" idx="13"/>
          </p:nvPr>
        </p:nvSpPr>
        <p:spPr>
          <a:xfrm>
            <a:off x="1646674" y="2174875"/>
            <a:ext cx="3375375" cy="3951288"/>
          </a:xfrm>
        </p:spPr>
        <p:txBody>
          <a:bodyPr/>
          <a:lstStyle>
            <a:lvl1pPr marL="342900" indent="-342900">
              <a:buClr>
                <a:srgbClr val="23409D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municipal_lviv_106" pitchFamily="50" charset="0"/>
              </a:defRPr>
            </a:lvl1pPr>
            <a:lvl2pPr>
              <a:defRPr sz="2400">
                <a:solidFill>
                  <a:schemeClr val="tx1"/>
                </a:solidFill>
                <a:latin typeface="municipal_lviv_106" pitchFamily="50" charset="0"/>
              </a:defRPr>
            </a:lvl2pPr>
            <a:lvl3pPr>
              <a:defRPr sz="2000">
                <a:solidFill>
                  <a:schemeClr val="tx1"/>
                </a:solidFill>
                <a:latin typeface="municipal_lviv_106" pitchFamily="50" charset="0"/>
              </a:defRPr>
            </a:lvl3pPr>
            <a:lvl4pPr>
              <a:defRPr sz="1800">
                <a:solidFill>
                  <a:schemeClr val="tx1"/>
                </a:solidFill>
                <a:latin typeface="municipal_lviv_106" pitchFamily="50" charset="0"/>
              </a:defRPr>
            </a:lvl4pPr>
            <a:lvl5pPr>
              <a:defRPr sz="1800">
                <a:solidFill>
                  <a:schemeClr val="tx1"/>
                </a:solidFill>
                <a:latin typeface="municipal_lviv_106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1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99549" y="2174875"/>
            <a:ext cx="3375375" cy="3951288"/>
          </a:xfrm>
        </p:spPr>
        <p:txBody>
          <a:bodyPr/>
          <a:lstStyle>
            <a:lvl1pPr marL="342900" indent="-342900">
              <a:buClr>
                <a:srgbClr val="23409D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municipal_lviv_106" pitchFamily="50" charset="0"/>
              </a:defRPr>
            </a:lvl1pPr>
            <a:lvl2pPr>
              <a:defRPr sz="2400">
                <a:solidFill>
                  <a:schemeClr val="tx1"/>
                </a:solidFill>
                <a:latin typeface="municipal_lviv_106" pitchFamily="50" charset="0"/>
              </a:defRPr>
            </a:lvl2pPr>
            <a:lvl3pPr>
              <a:defRPr sz="2000">
                <a:solidFill>
                  <a:schemeClr val="tx1"/>
                </a:solidFill>
                <a:latin typeface="municipal_lviv_106" pitchFamily="50" charset="0"/>
              </a:defRPr>
            </a:lvl3pPr>
            <a:lvl4pPr>
              <a:defRPr sz="1800">
                <a:solidFill>
                  <a:schemeClr val="tx1"/>
                </a:solidFill>
                <a:latin typeface="municipal_lviv_106" pitchFamily="50" charset="0"/>
              </a:defRPr>
            </a:lvl4pPr>
            <a:lvl5pPr>
              <a:defRPr sz="1800">
                <a:solidFill>
                  <a:schemeClr val="tx1"/>
                </a:solidFill>
                <a:latin typeface="municipal_lviv_106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15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C2410-4D09-4F95-A647-EEFF22DF72F8}" type="datetimeFigureOut">
              <a:rPr lang="uk-UA"/>
              <a:pPr>
                <a:defRPr/>
              </a:pPr>
              <a:t>22.01.2018</a:t>
            </a:fld>
            <a:endParaRPr lang="uk-UA"/>
          </a:p>
        </p:txBody>
      </p:sp>
      <p:sp>
        <p:nvSpPr>
          <p:cNvPr id="16" name="Місце для нижнього колонтитула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7" name="Місце для номера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9C50-5703-40B2-AD83-B7A878D88240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361171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F3E2-CD34-4026-A5F4-E35A56929556}" type="datetimeFigureOut">
              <a:rPr lang="uk-UA"/>
              <a:pPr>
                <a:defRPr/>
              </a:pPr>
              <a:t>22.01.2018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11387-2DB9-4924-B8CC-E4F6C23D204F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400561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BCC9-766F-49C8-9C63-D3E4070C3194}" type="datetimeFigureOut">
              <a:rPr lang="uk-UA"/>
              <a:pPr>
                <a:defRPr/>
              </a:pPr>
              <a:t>22.01.2018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93F64-D03B-41F3-B342-0A32D07B26B3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277582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99C2-EFB8-4D3E-9386-F867E8FDE3E1}" type="datetimeFigureOut">
              <a:rPr lang="uk-UA"/>
              <a:pPr>
                <a:defRPr/>
              </a:pPr>
              <a:t>22.01.2018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411E-521B-43A2-BF3C-368C28C08A33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362042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D860-CCDE-4177-A38B-C3164A4FC933}" type="datetimeFigureOut">
              <a:rPr lang="uk-UA"/>
              <a:pPr>
                <a:defRPr/>
              </a:pPr>
              <a:t>22.01.2018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7804-63C4-413B-90DB-24953D7C9734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81423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79D1-9C4D-4999-BBC6-A91E1813A78F}" type="datetimeFigureOut">
              <a:rPr lang="uk-UA"/>
              <a:pPr>
                <a:defRPr/>
              </a:pPr>
              <a:t>22.01.2018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0DC2-9C24-4DF3-A55A-DDF32FAB44CE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8483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A6908-340F-4184-8815-37816171780E}" type="datetimeFigureOut">
              <a:rPr lang="uk-UA"/>
              <a:pPr>
                <a:defRPr/>
              </a:pPr>
              <a:t>22.01.2018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67016-924E-4C1F-9AF3-50E752030D0C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180299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30A8-BF12-49BB-ACEF-F2D599E1334C}" type="datetimeFigureOut">
              <a:rPr lang="uk-UA"/>
              <a:pPr>
                <a:defRPr/>
              </a:pPr>
              <a:t>22.01.2018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A5864-EBAC-4765-97E0-7E50113C7C3C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7577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B528-5FA4-496A-ACCB-021AB02FEF92}" type="datetimeFigureOut">
              <a:rPr lang="uk-UA"/>
              <a:pPr>
                <a:defRPr/>
              </a:pPr>
              <a:t>22.01.2018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1B15A-5041-43C8-8BF1-D5D8968D6F03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416816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ED4E7E-C868-4B21-8BCB-FED16A67A686}" type="datetimeFigureOut">
              <a:rPr lang="uk-UA"/>
              <a:pPr>
                <a:defRPr/>
              </a:pPr>
              <a:t>22.01.2018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AAECD2-63C5-43C1-9809-7B8F0F44BA8A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unicipal_lviv_106" pitchFamily="50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nicipal_lviv_106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nicipal_lviv_106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nicipal_lviv_106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nicipal_lviv_106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nicipal_lviv_106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nicipal_lviv_106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nicipal_lviv_106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nicipal_lviv_106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3409D"/>
        </a:buClr>
        <a:buFont typeface="Wingdings 3" panose="05040102010807070707" pitchFamily="18" charset="2"/>
        <a:buChar char=""/>
        <a:defRPr sz="3200"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1916113" y="274638"/>
            <a:ext cx="6770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2051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1916113" y="1600200"/>
            <a:ext cx="67706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14" name="Місце для дати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62514B-BA9F-43AC-A9F2-C1814B67A345}" type="datetimeFigureOut">
              <a:rPr lang="uk-UA"/>
              <a:pPr>
                <a:defRPr/>
              </a:pPr>
              <a:t>22.01.2018</a:t>
            </a:fld>
            <a:endParaRPr lang="uk-UA"/>
          </a:p>
        </p:txBody>
      </p:sp>
      <p:sp>
        <p:nvSpPr>
          <p:cNvPr id="15" name="Місце для нижнього колонтитула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6" name="Місце для номера слайда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187441-BF27-40C0-9805-09C090E3D97E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municipal_lviv_106" pitchFamily="50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unicipal_lviv_106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unicipal_lviv_106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unicipal_lviv_106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unicipal_lviv_106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unicipal_lviv_106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unicipal_lviv_106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unicipal_lviv_106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unicipal_lviv_106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3409D"/>
        </a:buClr>
        <a:buFont typeface="Wingdings 3" panose="05040102010807070707" pitchFamily="18" charset="2"/>
        <a:buChar char=""/>
        <a:defRPr sz="2200"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3.xls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6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8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0C6E1"/>
            </a:gs>
            <a:gs pos="100000">
              <a:srgbClr val="B0C6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ctrTitle"/>
          </p:nvPr>
        </p:nvSpPr>
        <p:spPr>
          <a:xfrm>
            <a:off x="5737225" y="3213100"/>
            <a:ext cx="3311525" cy="2384425"/>
          </a:xfrm>
        </p:spPr>
        <p:txBody>
          <a:bodyPr/>
          <a:lstStyle/>
          <a:p>
            <a:pPr algn="ctr" eaLnBrk="1" hangingPunct="1"/>
            <a:r>
              <a:rPr lang="uk-UA" altLang="uk-UA" sz="2800" b="1" smtClean="0">
                <a:latin typeface="Arial" panose="020B0604020202020204" pitchFamily="34" charset="0"/>
                <a:cs typeface="Arial" panose="020B0604020202020204" pitchFamily="34" charset="0"/>
              </a:rPr>
              <a:t>Звіт про роботу відділу «Служба у справах дітей» за 2017 рік </a:t>
            </a:r>
            <a:r>
              <a:rPr lang="uk-UA" altLang="uk-UA" sz="2800" smtClean="0">
                <a:latin typeface="Calibri" panose="020F0502020204030204" pitchFamily="34" charset="0"/>
              </a:rPr>
              <a:t/>
            </a:r>
            <a:br>
              <a:rPr lang="uk-UA" altLang="uk-UA" sz="2800" smtClean="0">
                <a:latin typeface="Calibri" panose="020F0502020204030204" pitchFamily="34" charset="0"/>
              </a:rPr>
            </a:br>
            <a:endParaRPr lang="uk-UA" altLang="uk-UA" sz="28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115888"/>
            <a:ext cx="7632700" cy="576262"/>
          </a:xfrm>
        </p:spPr>
        <p:txBody>
          <a:bodyPr/>
          <a:lstStyle/>
          <a:p>
            <a:r>
              <a:rPr lang="uk-UA" altLang="uk-UA" sz="24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uk-UA" altLang="uk-UA" sz="2400" b="1" smtClean="0">
                <a:latin typeface="Arial" panose="020B0604020202020204" pitchFamily="34" charset="0"/>
              </a:rPr>
              <a:t> </a:t>
            </a:r>
            <a:r>
              <a:rPr lang="uk-UA" altLang="uk-UA" sz="24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uk-UA" altLang="uk-UA" sz="2400" b="1" smtClean="0">
                <a:latin typeface="Arial" panose="020B0604020202020204" pitchFamily="34" charset="0"/>
              </a:rPr>
              <a:t> </a:t>
            </a:r>
            <a:r>
              <a:rPr lang="uk-UA" altLang="uk-UA" sz="24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altLang="uk-UA" sz="2400" b="1" smtClean="0">
                <a:latin typeface="Arial" panose="020B0604020202020204" pitchFamily="34" charset="0"/>
              </a:rPr>
              <a:t> </a:t>
            </a:r>
            <a:r>
              <a:rPr lang="uk-UA" altLang="uk-UA" sz="24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інтернатних</a:t>
            </a:r>
            <a:r>
              <a:rPr lang="uk-UA" altLang="uk-UA" sz="2400" b="1" smtClean="0">
                <a:latin typeface="Arial" panose="020B0604020202020204" pitchFamily="34" charset="0"/>
              </a:rPr>
              <a:t> </a:t>
            </a:r>
            <a:r>
              <a:rPr lang="uk-UA" altLang="uk-UA" sz="24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закладах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74788" y="5805488"/>
            <a:ext cx="7561262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93600" bIns="36000">
            <a:spAutoFit/>
          </a:bodyPr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800">
                <a:latin typeface="Arial" panose="020B0604020202020204" pitchFamily="34" charset="0"/>
              </a:rPr>
              <a:t>     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403350" y="765175"/>
            <a:ext cx="75612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93600" bIns="36000">
            <a:spAutoFit/>
          </a:bodyPr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800">
                <a:latin typeface="Arial" panose="020B0604020202020204" pitchFamily="34" charset="0"/>
              </a:rPr>
              <a:t>    В державних закладах інтернатного типу перебуває </a:t>
            </a:r>
            <a:r>
              <a:rPr lang="en-US" altLang="uk-UA" sz="1800" b="1">
                <a:latin typeface="Arial" panose="020B0604020202020204" pitchFamily="34" charset="0"/>
              </a:rPr>
              <a:t>3</a:t>
            </a:r>
            <a:r>
              <a:rPr lang="uk-UA" altLang="uk-UA" sz="1800" b="1">
                <a:latin typeface="Arial" panose="020B0604020202020204" pitchFamily="34" charset="0"/>
              </a:rPr>
              <a:t>3</a:t>
            </a:r>
            <a:r>
              <a:rPr lang="uk-UA" altLang="uk-UA" sz="1800">
                <a:latin typeface="Arial" panose="020B0604020202020204" pitchFamily="34" charset="0"/>
              </a:rPr>
              <a:t> дитини, що складає </a:t>
            </a:r>
            <a:r>
              <a:rPr lang="en-US" altLang="uk-UA" sz="1800" b="1">
                <a:latin typeface="Arial" panose="020B0604020202020204" pitchFamily="34" charset="0"/>
              </a:rPr>
              <a:t>6</a:t>
            </a:r>
            <a:r>
              <a:rPr lang="uk-UA" altLang="uk-UA" sz="1800" b="1">
                <a:latin typeface="Arial" panose="020B0604020202020204" pitchFamily="34" charset="0"/>
              </a:rPr>
              <a:t>,</a:t>
            </a:r>
            <a:r>
              <a:rPr lang="en-US" altLang="uk-UA" sz="1800" b="1">
                <a:latin typeface="Arial" panose="020B0604020202020204" pitchFamily="34" charset="0"/>
              </a:rPr>
              <a:t>3</a:t>
            </a:r>
            <a:r>
              <a:rPr lang="uk-UA" altLang="uk-UA" sz="1800" b="1">
                <a:latin typeface="Arial" panose="020B0604020202020204" pitchFamily="34" charset="0"/>
              </a:rPr>
              <a:t>%</a:t>
            </a:r>
            <a:r>
              <a:rPr lang="uk-UA" altLang="uk-UA" sz="1800">
                <a:latin typeface="Arial" panose="020B0604020202020204" pitchFamily="34" charset="0"/>
              </a:rPr>
              <a:t> від загальної кількості ДС та ДПБП. </a:t>
            </a:r>
          </a:p>
        </p:txBody>
      </p:sp>
      <p:graphicFrame>
        <p:nvGraphicFramePr>
          <p:cNvPr id="20485" name="Object 6"/>
          <p:cNvGraphicFramePr>
            <a:graphicFrameLocks noChangeAspect="1"/>
          </p:cNvGraphicFramePr>
          <p:nvPr/>
        </p:nvGraphicFramePr>
        <p:xfrm>
          <a:off x="1042988" y="1878013"/>
          <a:ext cx="6510337" cy="3619500"/>
        </p:xfrm>
        <a:graphic>
          <a:graphicData uri="http://schemas.openxmlformats.org/presentationml/2006/ole">
            <p:oleObj spid="_x0000_s20493" name="Диаграмма" r:id="rId3" imgW="5095966" imgH="4648200" progId="MSGraph.Chart.8">
              <p:embed followColorScheme="full"/>
            </p:oleObj>
          </a:graphicData>
        </a:graphic>
      </p:graphicFrame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546225" y="5497513"/>
            <a:ext cx="7489825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93600" bIns="36000">
            <a:spAutoFit/>
          </a:bodyPr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800">
                <a:latin typeface="Arial" panose="020B0604020202020204" pitchFamily="34" charset="0"/>
              </a:rPr>
              <a:t>    За період з 2010 року </a:t>
            </a:r>
            <a:r>
              <a:rPr lang="uk-UA" altLang="uk-UA" sz="1800" u="sng">
                <a:latin typeface="Arial" panose="020B0604020202020204" pitchFamily="34" charset="0"/>
              </a:rPr>
              <a:t>з первинного обліку міста</a:t>
            </a:r>
            <a:r>
              <a:rPr lang="uk-UA" altLang="uk-UA" sz="1800">
                <a:latin typeface="Arial" panose="020B0604020202020204" pitchFamily="34" charset="0"/>
              </a:rPr>
              <a:t>  усиновлено </a:t>
            </a:r>
            <a:br>
              <a:rPr lang="uk-UA" altLang="uk-UA" sz="1800">
                <a:latin typeface="Arial" panose="020B0604020202020204" pitchFamily="34" charset="0"/>
              </a:rPr>
            </a:br>
            <a:r>
              <a:rPr lang="uk-UA" altLang="uk-UA" sz="1800">
                <a:latin typeface="Arial" panose="020B0604020202020204" pitchFamily="34" charset="0"/>
              </a:rPr>
              <a:t>понад 150 дітей, створено 13 прийомних сімей з 22 дітьми та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800">
                <a:latin typeface="Arial" panose="020B0604020202020204" pitchFamily="34" charset="0"/>
              </a:rPr>
              <a:t>три ДБСТ на 30 дітей. 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1476375" y="1438275"/>
            <a:ext cx="60483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93600" bIns="36000">
            <a:spAutoFit/>
          </a:bodyPr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800" b="1">
                <a:solidFill>
                  <a:schemeClr val="hlink"/>
                </a:solidFill>
                <a:latin typeface="Arial" panose="020B0604020202020204" pitchFamily="34" charset="0"/>
              </a:rPr>
              <a:t>Кількість дітей яким надано статус ДС, ДПБП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800" b="1">
                <a:solidFill>
                  <a:schemeClr val="hlink"/>
                </a:solidFill>
                <a:latin typeface="Arial" panose="020B0604020202020204" pitchFamily="34" charset="0"/>
              </a:rPr>
              <a:t>+143  +140  +130  +110  +92   +87   +88    +86   +77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875463" y="2111375"/>
            <a:ext cx="2160587" cy="1389063"/>
          </a:xfrm>
          <a:prstGeom prst="wedgeRoundRectCallout">
            <a:avLst>
              <a:gd name="adj1" fmla="val -50162"/>
              <a:gd name="adj2" fmla="val -65988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з них, </a:t>
            </a:r>
          </a:p>
          <a:p>
            <a:pPr algn="ctr" eaLnBrk="1" hangingPunct="1">
              <a:defRPr/>
            </a:pPr>
            <a:r>
              <a:rPr lang="uk-UA" b="1" dirty="0">
                <a:solidFill>
                  <a:schemeClr val="tx1"/>
                </a:solidFill>
              </a:rPr>
              <a:t>41 дитина (53,2%) </a:t>
            </a:r>
            <a:r>
              <a:rPr lang="uk-UA" dirty="0">
                <a:solidFill>
                  <a:schemeClr val="tx1"/>
                </a:solidFill>
              </a:rPr>
              <a:t>набули статусу </a:t>
            </a:r>
            <a:r>
              <a:rPr lang="uk-UA" u="sng" dirty="0">
                <a:solidFill>
                  <a:schemeClr val="tx1"/>
                </a:solidFill>
              </a:rPr>
              <a:t>вже перебуваючи </a:t>
            </a:r>
            <a:r>
              <a:rPr lang="uk-UA" dirty="0">
                <a:solidFill>
                  <a:schemeClr val="tx1"/>
                </a:solidFill>
              </a:rPr>
              <a:t>в закладах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7667625" y="3500438"/>
            <a:ext cx="576263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19925" y="3933825"/>
            <a:ext cx="1871663" cy="115093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з яких </a:t>
            </a:r>
            <a:r>
              <a:rPr lang="uk-UA" b="1" dirty="0">
                <a:solidFill>
                  <a:schemeClr val="tx1"/>
                </a:solidFill>
              </a:rPr>
              <a:t>28</a:t>
            </a:r>
            <a:r>
              <a:rPr lang="uk-UA" dirty="0">
                <a:solidFill>
                  <a:schemeClr val="tx1"/>
                </a:solidFill>
              </a:rPr>
              <a:t> дітей влаштовані в СФВ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70350"/>
            <a:ext cx="30130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8" y="1196975"/>
            <a:ext cx="29114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16325"/>
            <a:ext cx="20669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Місце для номера слайда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ED08D8-FB52-446F-BA92-4A08C694BE18}" type="slidenum">
              <a:rPr lang="uk-UA" altLang="uk-UA" sz="9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uk-UA" altLang="uk-UA" sz="900" smtClean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61913"/>
            <a:ext cx="7489825" cy="504825"/>
          </a:xfrm>
        </p:spPr>
        <p:txBody>
          <a:bodyPr/>
          <a:lstStyle/>
          <a:p>
            <a:pPr eaLnBrk="1" hangingPunct="1"/>
            <a:r>
              <a:rPr lang="uk-UA" altLang="uk-UA" sz="2400" b="1" smtClean="0">
                <a:solidFill>
                  <a:schemeClr val="accent1"/>
                </a:solidFill>
                <a:latin typeface="Arial" panose="020B0604020202020204" pitchFamily="34" charset="0"/>
              </a:rPr>
              <a:t>Матеріально-технічне забезпечення 4-х ДБСТ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103688" y="1436688"/>
            <a:ext cx="468312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1857375" y="1773238"/>
            <a:ext cx="2427288" cy="201136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Принтер, кухонний комбайн, кондиціонер, сушильну машину,  </a:t>
            </a:r>
            <a:b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морозильні камери, холодильник,</a:t>
            </a:r>
          </a:p>
          <a:p>
            <a:pPr algn="ctr">
              <a:defRPr/>
            </a:pP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велосипед, </a:t>
            </a:r>
            <a:r>
              <a:rPr lang="uk-UA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мультиварку</a:t>
            </a:r>
            <a:endParaRPr lang="uk-UA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435600" y="1412875"/>
            <a:ext cx="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743700" y="1773238"/>
            <a:ext cx="2149475" cy="19827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Поточний ремонт в 2 ДБСТ</a:t>
            </a:r>
          </a:p>
          <a:p>
            <a:pPr algn="ctr">
              <a:defRPr/>
            </a:pP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(вул. Тракт </a:t>
            </a:r>
            <a:r>
              <a:rPr lang="uk-UA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Глинянський</a:t>
            </a: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вул. Драгана)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7812088" y="1463675"/>
            <a:ext cx="0" cy="309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941763" y="692150"/>
            <a:ext cx="2286000" cy="8731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Придбано</a:t>
            </a:r>
          </a:p>
        </p:txBody>
      </p:sp>
      <p:sp>
        <p:nvSpPr>
          <p:cNvPr id="21517" name="TextBox 3"/>
          <p:cNvSpPr txBox="1">
            <a:spLocks noChangeArrowheads="1"/>
          </p:cNvSpPr>
          <p:nvPr/>
        </p:nvSpPr>
        <p:spPr bwMode="auto">
          <a:xfrm>
            <a:off x="1912938" y="6372225"/>
            <a:ext cx="6259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uk-UA" sz="2000" b="1" dirty="0">
                <a:latin typeface="Arial" panose="020B0604020202020204" pitchFamily="34" charset="0"/>
              </a:rPr>
              <a:t>З міського бюджету </a:t>
            </a:r>
            <a:r>
              <a:rPr lang="uk-UA" altLang="uk-UA" sz="2000" b="1">
                <a:latin typeface="Arial" panose="020B0604020202020204" pitchFamily="34" charset="0"/>
              </a:rPr>
              <a:t>використано </a:t>
            </a:r>
            <a:r>
              <a:rPr lang="uk-UA" altLang="uk-UA" sz="2000" b="1" smtClean="0">
                <a:latin typeface="Arial" panose="020B0604020202020204" pitchFamily="34" charset="0"/>
              </a:rPr>
              <a:t>215 646 грн</a:t>
            </a:r>
            <a:r>
              <a:rPr lang="uk-UA" altLang="uk-UA" sz="20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52938" y="1773238"/>
            <a:ext cx="2135187" cy="201136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хлібопіч</a:t>
            </a: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праски, меблі в дитячу кімнату, </a:t>
            </a:r>
            <a:r>
              <a:rPr lang="uk-UA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uk-UA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іль</a:t>
            </a: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посуд та господарське приладдя </a:t>
            </a:r>
          </a:p>
        </p:txBody>
      </p:sp>
      <p:sp>
        <p:nvSpPr>
          <p:cNvPr id="14" name="Овал 13"/>
          <p:cNvSpPr/>
          <p:nvPr/>
        </p:nvSpPr>
        <p:spPr>
          <a:xfrm>
            <a:off x="6680200" y="692150"/>
            <a:ext cx="2284413" cy="8667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Проведено</a:t>
            </a:r>
            <a:endParaRPr lang="uk-UA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uk-UA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20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8" t="7359" r="5782"/>
          <a:stretch>
            <a:fillRect/>
          </a:stretch>
        </p:blipFill>
        <p:spPr bwMode="auto">
          <a:xfrm>
            <a:off x="2968625" y="4083050"/>
            <a:ext cx="289877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 стрелкой 16"/>
          <p:cNvCxnSpPr/>
          <p:nvPr/>
        </p:nvCxnSpPr>
        <p:spPr>
          <a:xfrm>
            <a:off x="2484438" y="1700213"/>
            <a:ext cx="0" cy="720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419475" y="1638300"/>
            <a:ext cx="404813" cy="566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Rectangle 2"/>
          <p:cNvSpPr txBox="1">
            <a:spLocks/>
          </p:cNvSpPr>
          <p:nvPr/>
        </p:nvSpPr>
        <p:spPr bwMode="auto">
          <a:xfrm>
            <a:off x="1403350" y="44450"/>
            <a:ext cx="7586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000" b="1">
                <a:solidFill>
                  <a:schemeClr val="accent1"/>
                </a:solidFill>
                <a:latin typeface="Arial" panose="020B0604020202020204" pitchFamily="34" charset="0"/>
              </a:rPr>
              <a:t>Придбання та ремонт житла  ДС, ДПБП та осіб з їх числа</a:t>
            </a:r>
          </a:p>
        </p:txBody>
      </p:sp>
      <p:sp>
        <p:nvSpPr>
          <p:cNvPr id="9" name="Овал 8"/>
          <p:cNvSpPr/>
          <p:nvPr/>
        </p:nvSpPr>
        <p:spPr>
          <a:xfrm>
            <a:off x="1722438" y="1074738"/>
            <a:ext cx="2562225" cy="8413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Придбано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квартири</a:t>
            </a:r>
          </a:p>
        </p:txBody>
      </p:sp>
      <p:sp>
        <p:nvSpPr>
          <p:cNvPr id="22534" name="Текст 2"/>
          <p:cNvSpPr txBox="1">
            <a:spLocks/>
          </p:cNvSpPr>
          <p:nvPr/>
        </p:nvSpPr>
        <p:spPr bwMode="auto">
          <a:xfrm>
            <a:off x="1485900" y="2481263"/>
            <a:ext cx="2016125" cy="1668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>
              <a:buFont typeface="Wingdings 3" panose="05040102010807070707" pitchFamily="18" charset="2"/>
              <a:buNone/>
            </a:pPr>
            <a:r>
              <a:rPr lang="uk-UA" altLang="uk-UA" sz="2000" b="1">
                <a:latin typeface="Arial" panose="020B0604020202020204" pitchFamily="34" charset="0"/>
                <a:cs typeface="Arial" panose="020B0604020202020204" pitchFamily="34" charset="0"/>
              </a:rPr>
              <a:t>1 квартиру</a:t>
            </a:r>
          </a:p>
          <a:p>
            <a:pPr algn="ctr">
              <a:buFont typeface="Wingdings 3" panose="05040102010807070707" pitchFamily="18" charset="2"/>
              <a:buNone/>
            </a:pPr>
            <a:r>
              <a:rPr lang="uk-UA" altLang="uk-UA" sz="2000">
                <a:latin typeface="Arial" panose="020B0604020202020204" pitchFamily="34" charset="0"/>
                <a:cs typeface="Arial" panose="020B0604020202020204" pitchFamily="34" charset="0"/>
              </a:rPr>
              <a:t>по регіональній Програмі (область, місто)</a:t>
            </a:r>
          </a:p>
        </p:txBody>
      </p:sp>
      <p:sp>
        <p:nvSpPr>
          <p:cNvPr id="22535" name="Текст 2"/>
          <p:cNvSpPr txBox="1">
            <a:spLocks/>
          </p:cNvSpPr>
          <p:nvPr/>
        </p:nvSpPr>
        <p:spPr bwMode="auto">
          <a:xfrm>
            <a:off x="3708400" y="2244725"/>
            <a:ext cx="2330450" cy="190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>
              <a:buFont typeface="Wingdings 3" panose="05040102010807070707" pitchFamily="18" charset="2"/>
              <a:buNone/>
            </a:pPr>
            <a:r>
              <a:rPr lang="uk-UA" altLang="uk-UA" sz="2000" b="1">
                <a:latin typeface="Arial" panose="020B0604020202020204" pitchFamily="34" charset="0"/>
                <a:cs typeface="Arial" panose="020B0604020202020204" pitchFamily="34" charset="0"/>
              </a:rPr>
              <a:t>2 квартири </a:t>
            </a:r>
          </a:p>
          <a:p>
            <a:pPr algn="ctr">
              <a:buFont typeface="Wingdings 3" panose="05040102010807070707" pitchFamily="18" charset="2"/>
              <a:buNone/>
            </a:pPr>
            <a:r>
              <a:rPr lang="uk-UA" altLang="uk-UA" sz="2000">
                <a:latin typeface="Arial" panose="020B0604020202020204" pitchFamily="34" charset="0"/>
                <a:cs typeface="Arial" panose="020B0604020202020204" pitchFamily="34" charset="0"/>
              </a:rPr>
              <a:t>по міській Програмі </a:t>
            </a:r>
            <a:r>
              <a:rPr lang="uk-UA" altLang="uk-UA" sz="2000" u="sng">
                <a:latin typeface="Arial" panose="020B0604020202020204" pitchFamily="34" charset="0"/>
                <a:cs typeface="Arial" panose="020B0604020202020204" pitchFamily="34" charset="0"/>
              </a:rPr>
              <a:t>співфінансування</a:t>
            </a:r>
            <a:r>
              <a:rPr lang="uk-UA" altLang="uk-UA" sz="2000">
                <a:latin typeface="Arial" panose="020B0604020202020204" pitchFamily="34" charset="0"/>
                <a:cs typeface="Arial" panose="020B0604020202020204" pitchFamily="34" charset="0"/>
              </a:rPr>
              <a:t> житла (місто, опікуни)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19250" y="4473575"/>
            <a:ext cx="4249738" cy="1979613"/>
          </a:xfrm>
          <a:prstGeom prst="roundRect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uk-UA" sz="2000" b="1" smtClean="0">
                <a:cs typeface="Arial" panose="020B0604020202020204" pitchFamily="34" charset="0"/>
              </a:rPr>
              <a:t>Загальна сума витрат складає 1 985 795 грн, з них:</a:t>
            </a:r>
          </a:p>
          <a:p>
            <a:pPr>
              <a:buFontTx/>
              <a:buChar char="-"/>
              <a:defRPr/>
            </a:pPr>
            <a:r>
              <a:rPr lang="uk-UA" altLang="uk-UA" sz="2000" smtClean="0">
                <a:cs typeface="Arial" panose="020B0604020202020204" pitchFamily="34" charset="0"/>
              </a:rPr>
              <a:t> область -    171 630 грн</a:t>
            </a:r>
          </a:p>
          <a:p>
            <a:pPr>
              <a:buFontTx/>
              <a:buChar char="-"/>
              <a:defRPr/>
            </a:pPr>
            <a:r>
              <a:rPr lang="uk-UA" altLang="uk-UA" sz="2000" smtClean="0">
                <a:cs typeface="Arial" panose="020B0604020202020204" pitchFamily="34" charset="0"/>
              </a:rPr>
              <a:t> місто      - 1 396 565 грн</a:t>
            </a:r>
          </a:p>
          <a:p>
            <a:pPr>
              <a:buFontTx/>
              <a:buChar char="-"/>
              <a:defRPr/>
            </a:pPr>
            <a:r>
              <a:rPr lang="uk-UA" altLang="uk-UA" sz="2000" u="sng" smtClean="0">
                <a:cs typeface="Arial" panose="020B0604020202020204" pitchFamily="34" charset="0"/>
              </a:rPr>
              <a:t> 2 опікуни -   417 600 грн</a:t>
            </a:r>
          </a:p>
        </p:txBody>
      </p:sp>
      <p:grpSp>
        <p:nvGrpSpPr>
          <p:cNvPr id="22537" name="Group 16"/>
          <p:cNvGrpSpPr>
            <a:grpSpLocks/>
          </p:cNvGrpSpPr>
          <p:nvPr/>
        </p:nvGrpSpPr>
        <p:grpSpPr bwMode="auto">
          <a:xfrm>
            <a:off x="6227763" y="1125538"/>
            <a:ext cx="2689225" cy="4319587"/>
            <a:chOff x="3969" y="709"/>
            <a:chExt cx="1694" cy="2721"/>
          </a:xfrm>
        </p:grpSpPr>
        <p:cxnSp>
          <p:nvCxnSpPr>
            <p:cNvPr id="18" name="Прямая со стрелкой 17"/>
            <p:cNvCxnSpPr/>
            <p:nvPr/>
          </p:nvCxnSpPr>
          <p:spPr>
            <a:xfrm>
              <a:off x="4830" y="2613"/>
              <a:ext cx="0" cy="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4830" y="1253"/>
              <a:ext cx="0" cy="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Скругленный прямоугольник 28"/>
            <p:cNvSpPr/>
            <p:nvPr/>
          </p:nvSpPr>
          <p:spPr>
            <a:xfrm>
              <a:off x="4014" y="2843"/>
              <a:ext cx="1614" cy="58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Загальна сума витрат складає 438 968 грн</a:t>
              </a:r>
            </a:p>
          </p:txBody>
        </p:sp>
        <p:sp>
          <p:nvSpPr>
            <p:cNvPr id="25" name="Овал 24"/>
            <p:cNvSpPr/>
            <p:nvPr/>
          </p:nvSpPr>
          <p:spPr>
            <a:xfrm>
              <a:off x="4014" y="709"/>
              <a:ext cx="1614" cy="53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Ремонт</a:t>
              </a:r>
            </a:p>
          </p:txBody>
        </p:sp>
        <p:sp>
          <p:nvSpPr>
            <p:cNvPr id="22542" name="Текст 2"/>
            <p:cNvSpPr txBox="1">
              <a:spLocks/>
            </p:cNvSpPr>
            <p:nvPr/>
          </p:nvSpPr>
          <p:spPr bwMode="auto">
            <a:xfrm>
              <a:off x="3969" y="1414"/>
              <a:ext cx="1694" cy="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b"/>
            <a:lstStyle>
              <a:lvl1pPr>
                <a:spcBef>
                  <a:spcPct val="20000"/>
                </a:spcBef>
                <a:buClr>
                  <a:srgbClr val="23409D"/>
                </a:buClr>
                <a:buFont typeface="Wingdings 3" panose="05040102010807070707" pitchFamily="18" charset="2"/>
                <a:buChar char=""/>
                <a:defRPr sz="2200">
                  <a:solidFill>
                    <a:schemeClr val="tx1"/>
                  </a:solidFill>
                  <a:latin typeface="municipal_lviv_106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unicipal_lviv_106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unicipal_lviv_106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unicipal_lviv_106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unicipal_lviv_106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unicipal_lviv_106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unicipal_lviv_106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unicipal_lviv_106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unicipal_lviv_106"/>
                </a:defRPr>
              </a:lvl9pPr>
            </a:lstStyle>
            <a:p>
              <a:pPr algn="ctr">
                <a:buFont typeface="Wingdings 3" panose="05040102010807070707" pitchFamily="18" charset="2"/>
                <a:buNone/>
              </a:pPr>
              <a:r>
                <a:rPr lang="uk-UA" altLang="uk-UA" sz="1900">
                  <a:latin typeface="Arial" panose="020B0604020202020204" pitchFamily="34" charset="0"/>
                  <a:cs typeface="Arial" panose="020B0604020202020204" pitchFamily="34" charset="0"/>
                </a:rPr>
                <a:t>В рамках міської Програми приведення житла до санітарних норм відремонтовано </a:t>
              </a:r>
            </a:p>
            <a:p>
              <a:pPr algn="ctr">
                <a:buFont typeface="Wingdings 3" panose="05040102010807070707" pitchFamily="18" charset="2"/>
                <a:buNone/>
              </a:pPr>
              <a:r>
                <a:rPr lang="uk-UA" altLang="uk-UA" sz="1900" b="1">
                  <a:latin typeface="Arial" panose="020B0604020202020204" pitchFamily="34" charset="0"/>
                  <a:cs typeface="Arial" panose="020B0604020202020204" pitchFamily="34" charset="0"/>
                </a:rPr>
                <a:t>8 квартир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24907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45" r="18483"/>
          <a:stretch>
            <a:fillRect/>
          </a:stretch>
        </p:blipFill>
        <p:spPr bwMode="auto">
          <a:xfrm>
            <a:off x="1504950" y="692150"/>
            <a:ext cx="1987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50975" y="44450"/>
            <a:ext cx="2714625" cy="388938"/>
          </a:xfrm>
        </p:spPr>
        <p:txBody>
          <a:bodyPr/>
          <a:lstStyle/>
          <a:p>
            <a:pPr marL="628650" algn="just" eaLnBrk="1" hangingPunct="1"/>
            <a:r>
              <a:rPr lang="uk-UA" altLang="uk-UA" sz="28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</a:t>
            </a:r>
            <a:endParaRPr lang="ru-RU" altLang="uk-UA" sz="2800" b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Заголовок 1"/>
          <p:cNvSpPr>
            <a:spLocks/>
          </p:cNvSpPr>
          <p:nvPr/>
        </p:nvSpPr>
        <p:spPr bwMode="auto">
          <a:xfrm>
            <a:off x="6265863" y="188913"/>
            <a:ext cx="284321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588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600" b="1">
                <a:latin typeface="Arial" panose="020B0604020202020204" pitchFamily="34" charset="0"/>
                <a:cs typeface="Arial" panose="020B0604020202020204" pitchFamily="34" charset="0"/>
              </a:rPr>
              <a:t>Спільний цикл заходів з Центром опіки сиріт УГКЦ “Духовний світ дитини”</a:t>
            </a:r>
            <a:endParaRPr lang="ru-RU" altLang="uk-U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Заголовок 1"/>
          <p:cNvSpPr>
            <a:spLocks/>
          </p:cNvSpPr>
          <p:nvPr/>
        </p:nvSpPr>
        <p:spPr bwMode="auto">
          <a:xfrm>
            <a:off x="4787900" y="3213100"/>
            <a:ext cx="3843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588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600" b="1">
                <a:latin typeface="Arial" panose="020B0604020202020204" pitchFamily="34" charset="0"/>
                <a:cs typeface="Arial" panose="020B0604020202020204" pitchFamily="34" charset="0"/>
              </a:rPr>
              <a:t>Заходи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600" b="1">
                <a:latin typeface="Arial" panose="020B0604020202020204" pitchFamily="34" charset="0"/>
                <a:cs typeface="Arial" panose="020B0604020202020204" pitchFamily="34" charset="0"/>
              </a:rPr>
              <a:t>“Школа здорового способу життя”</a:t>
            </a:r>
            <a:endParaRPr lang="ru-RU" altLang="uk-U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Заголовок 1"/>
          <p:cNvSpPr>
            <a:spLocks/>
          </p:cNvSpPr>
          <p:nvPr/>
        </p:nvSpPr>
        <p:spPr bwMode="auto">
          <a:xfrm>
            <a:off x="3419475" y="2565400"/>
            <a:ext cx="28575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588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600" b="1">
                <a:latin typeface="Arial" panose="020B0604020202020204" pitchFamily="34" charset="0"/>
                <a:cs typeface="Arial" panose="020B0604020202020204" pitchFamily="34" charset="0"/>
              </a:rPr>
              <a:t>Спільний захід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600" b="1">
                <a:latin typeface="Arial" panose="020B0604020202020204" pitchFamily="34" charset="0"/>
                <a:cs typeface="Arial" panose="020B0604020202020204" pitchFamily="34" charset="0"/>
              </a:rPr>
              <a:t>“Таланти в дії” з ГО “</a:t>
            </a:r>
            <a:r>
              <a:rPr lang="de-DE" altLang="uk-UA" sz="1600" b="1">
                <a:latin typeface="Arial" panose="020B0604020202020204" pitchFamily="34" charset="0"/>
                <a:cs typeface="Arial" panose="020B0604020202020204" pitchFamily="34" charset="0"/>
              </a:rPr>
              <a:t>Care in Action</a:t>
            </a:r>
            <a:r>
              <a:rPr lang="uk-UA" altLang="uk-UA" sz="1600" b="1">
                <a:latin typeface="Arial" panose="020B0604020202020204" pitchFamily="34" charset="0"/>
                <a:cs typeface="Arial" panose="020B0604020202020204" pitchFamily="34" charset="0"/>
              </a:rPr>
              <a:t> – Турбота в дії</a:t>
            </a:r>
            <a:r>
              <a:rPr lang="uk-UA" altLang="uk-UA" sz="1600">
                <a:latin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ru-RU" altLang="uk-UA" sz="16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560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625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3475" y="105251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84"/>
          <a:stretch>
            <a:fillRect/>
          </a:stretch>
        </p:blipFill>
        <p:spPr bwMode="auto">
          <a:xfrm>
            <a:off x="6084888" y="3860800"/>
            <a:ext cx="2932112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76700"/>
            <a:ext cx="24923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16338"/>
            <a:ext cx="2843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Заголовок 1"/>
          <p:cNvSpPr>
            <a:spLocks/>
          </p:cNvSpPr>
          <p:nvPr/>
        </p:nvSpPr>
        <p:spPr bwMode="auto">
          <a:xfrm>
            <a:off x="1450975" y="5840413"/>
            <a:ext cx="756602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2563" indent="-180975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Char char="-"/>
            </a:pPr>
            <a:r>
              <a:rPr lang="uk-UA" altLang="uk-UA" sz="1800" b="1">
                <a:latin typeface="Arial" panose="020B0604020202020204" pitchFamily="34" charset="0"/>
                <a:cs typeface="Arial" panose="020B0604020202020204" pitchFamily="34" charset="0"/>
              </a:rPr>
              <a:t>Пошук патронатних вихователів (ЗМІ, сайт ЛМР – «кнопка», аудіо ролик в транспорті)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Char char="-"/>
            </a:pPr>
            <a:r>
              <a:rPr lang="uk-UA" altLang="uk-UA" sz="1800" b="1">
                <a:latin typeface="Arial" panose="020B0604020202020204" pitchFamily="34" charset="0"/>
                <a:cs typeface="Arial" panose="020B0604020202020204" pitchFamily="34" charset="0"/>
              </a:rPr>
              <a:t>Виготовлена поліграфічна продукція профілактичного змісту</a:t>
            </a:r>
            <a:endParaRPr lang="ru-RU" altLang="uk-UA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30163"/>
            <a:ext cx="7040563" cy="374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Плани</a:t>
            </a:r>
            <a:endParaRPr lang="uk-UA" sz="2800" b="1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>
          <a:xfrm>
            <a:off x="1370013" y="404813"/>
            <a:ext cx="7773987" cy="6337300"/>
          </a:xfrm>
        </p:spPr>
        <p:txBody>
          <a:bodyPr anchor="t"/>
          <a:lstStyle/>
          <a:p>
            <a:pPr marL="357188" indent="-357188">
              <a:lnSpc>
                <a:spcPct val="90000"/>
              </a:lnSpc>
              <a:spcBef>
                <a:spcPct val="0"/>
              </a:spcBef>
              <a:buClrTx/>
              <a:buFont typeface="Wingdings 3" panose="05040102010807070707" pitchFamily="18" charset="2"/>
              <a:buAutoNum type="arabicPeriod"/>
            </a:pPr>
            <a:r>
              <a:rPr lang="uk-UA" alt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Приведення структури СуСД до вимог законодавства та зміна підходів до організації роботи щодо сімей в СЖО (район - сектора).</a:t>
            </a:r>
          </a:p>
          <a:p>
            <a:pPr marL="357188" indent="-357188">
              <a:lnSpc>
                <a:spcPct val="90000"/>
              </a:lnSpc>
              <a:spcBef>
                <a:spcPct val="0"/>
              </a:spcBef>
              <a:buClrTx/>
              <a:buFont typeface="Wingdings 3" panose="05040102010807070707" pitchFamily="18" charset="2"/>
              <a:buAutoNum type="arabicPeriod"/>
            </a:pPr>
            <a:r>
              <a:rPr lang="uk-UA" alt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Створення єдиної черги усиновителів.</a:t>
            </a:r>
          </a:p>
          <a:p>
            <a:pPr marL="357188" indent="-357188">
              <a:lnSpc>
                <a:spcPct val="90000"/>
              </a:lnSpc>
              <a:spcBef>
                <a:spcPct val="0"/>
              </a:spcBef>
              <a:buClrTx/>
              <a:buFont typeface="Wingdings 3" panose="05040102010807070707" pitchFamily="18" charset="2"/>
              <a:buAutoNum type="arabicPeriod"/>
            </a:pPr>
            <a:r>
              <a:rPr lang="uk-UA" alt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Ведення діяльності щодо ПС та ДБСТ виключно в ЛМР.</a:t>
            </a:r>
          </a:p>
          <a:p>
            <a:pPr marL="357188" indent="-357188">
              <a:lnSpc>
                <a:spcPct val="90000"/>
              </a:lnSpc>
              <a:spcBef>
                <a:spcPct val="0"/>
              </a:spcBef>
              <a:buClrTx/>
              <a:buFont typeface="Wingdings 3" panose="05040102010807070707" pitchFamily="18" charset="2"/>
              <a:buAutoNum type="arabicPeriod"/>
            </a:pPr>
            <a:r>
              <a:rPr lang="uk-UA" alt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Матеріально-технічне забезпечення ДБСТ.</a:t>
            </a:r>
          </a:p>
          <a:p>
            <a:pPr marL="357188" indent="-357188">
              <a:lnSpc>
                <a:spcPct val="90000"/>
              </a:lnSpc>
              <a:spcBef>
                <a:spcPct val="0"/>
              </a:spcBef>
              <a:buClrTx/>
              <a:buFont typeface="Wingdings 3" panose="05040102010807070707" pitchFamily="18" charset="2"/>
              <a:buAutoNum type="arabicPeriod"/>
            </a:pPr>
            <a:r>
              <a:rPr lang="uk-UA" alt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Створення п'ятого в </a:t>
            </a:r>
            <a:r>
              <a:rPr lang="uk-UA" alt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м.Львові</a:t>
            </a:r>
            <a:r>
              <a:rPr lang="uk-UA" alt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ДБСТ. </a:t>
            </a:r>
          </a:p>
          <a:p>
            <a:pPr marL="357188" indent="-357188">
              <a:lnSpc>
                <a:spcPct val="90000"/>
              </a:lnSpc>
              <a:spcBef>
                <a:spcPct val="0"/>
              </a:spcBef>
              <a:buClrTx/>
              <a:buFont typeface="Wingdings 3" panose="05040102010807070707" pitchFamily="18" charset="2"/>
              <a:buAutoNum type="arabicPeriod"/>
            </a:pPr>
            <a:r>
              <a:rPr lang="uk-UA" alt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Пошук батьків-вихователів для шостого ДБСТ та пошук кандидатів в прийомні батьки.</a:t>
            </a:r>
          </a:p>
          <a:p>
            <a:pPr marL="357188" indent="-357188">
              <a:lnSpc>
                <a:spcPct val="90000"/>
              </a:lnSpc>
              <a:spcBef>
                <a:spcPct val="0"/>
              </a:spcBef>
              <a:buClrTx/>
              <a:buFont typeface="Wingdings 3" panose="05040102010807070707" pitchFamily="18" charset="2"/>
              <a:buAutoNum type="arabicPeriod"/>
            </a:pPr>
            <a:r>
              <a:rPr lang="uk-UA" alt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Пошук кандидатів та розвиток мережі патронатних сімей.</a:t>
            </a:r>
          </a:p>
          <a:p>
            <a:pPr marL="357188" indent="-357188">
              <a:lnSpc>
                <a:spcPct val="90000"/>
              </a:lnSpc>
              <a:spcBef>
                <a:spcPct val="0"/>
              </a:spcBef>
              <a:buClrTx/>
              <a:buFont typeface="Wingdings 3" panose="05040102010807070707" pitchFamily="18" charset="2"/>
              <a:buAutoNum type="arabicPeriod"/>
            </a:pPr>
            <a:r>
              <a:rPr lang="uk-UA" alt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Координація виконання Плану заходів щодо ремонту 12 квартир та придбання нового житла ДС, ДПБП.</a:t>
            </a:r>
          </a:p>
          <a:p>
            <a:pPr marL="357188" indent="-357188">
              <a:lnSpc>
                <a:spcPct val="90000"/>
              </a:lnSpc>
              <a:spcBef>
                <a:spcPct val="0"/>
              </a:spcBef>
              <a:buClrTx/>
              <a:buFont typeface="Wingdings 3" panose="05040102010807070707" pitchFamily="18" charset="2"/>
              <a:buAutoNum type="arabicPeriod"/>
            </a:pPr>
            <a:r>
              <a:rPr lang="uk-UA" alt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Сприяння роботі дитячої дорадчої ради.</a:t>
            </a:r>
          </a:p>
          <a:p>
            <a:pPr marL="357188" indent="-357188">
              <a:lnSpc>
                <a:spcPct val="90000"/>
              </a:lnSpc>
              <a:spcBef>
                <a:spcPct val="0"/>
              </a:spcBef>
              <a:buClrTx/>
              <a:buFont typeface="Wingdings 3" panose="05040102010807070707" pitchFamily="18" charset="2"/>
              <a:buAutoNum type="arabicPeriod"/>
            </a:pPr>
            <a:r>
              <a:rPr lang="uk-UA" alt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Напрацювання та реалізація Плану заходів щодо реформування системи інституційного догляду та виховання дітей.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6" descr="Світлина від Ганни Возняк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419475"/>
            <a:ext cx="250983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8" descr="Світлина від Ганни Возняк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69850"/>
            <a:ext cx="306387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https://scontent.flwo1-1.fna.fbcdn.net/v/t34.0-12/26753814_831310300389936_854629086_n.jpg?oh=263d69d16b084a48dc7beb2e84a1e74c&amp;oe=5A59A4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19" b="16289"/>
          <a:stretch>
            <a:fillRect/>
          </a:stretch>
        </p:blipFill>
        <p:spPr bwMode="auto">
          <a:xfrm>
            <a:off x="123825" y="4149725"/>
            <a:ext cx="28797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1"/>
          <p:cNvPicPr>
            <a:picLocks noChangeAspect="1"/>
          </p:cNvPicPr>
          <p:nvPr/>
        </p:nvPicPr>
        <p:blipFill>
          <a:blip r:embed="rId5" cstate="print">
            <a:lum bright="4000" contras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00" r="14175"/>
          <a:stretch>
            <a:fillRect/>
          </a:stretch>
        </p:blipFill>
        <p:spPr bwMode="auto">
          <a:xfrm>
            <a:off x="6807200" y="53975"/>
            <a:ext cx="224313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Світлина від Olena Kavkun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5288" y="4333875"/>
            <a:ext cx="3652837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4" descr="https://scontent.flwo1-1.fna.fbcdn.net/v/t34.0-12/26754807_2020331417983934_1921019021_n.jpg?oh=38b609dad4eb06b5a0df5d8cbb6e5218&amp;oe=5A597E9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0" t="13611"/>
          <a:stretch>
            <a:fillRect/>
          </a:stretch>
        </p:blipFill>
        <p:spPr bwMode="auto">
          <a:xfrm>
            <a:off x="3289300" y="58738"/>
            <a:ext cx="33464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0" descr="DSCN60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60"/>
          <a:stretch>
            <a:fillRect/>
          </a:stretch>
        </p:blipFill>
        <p:spPr bwMode="auto">
          <a:xfrm>
            <a:off x="6300788" y="2139950"/>
            <a:ext cx="216535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 descr="Світлина від Тетяни Ужицької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34" r="16435" b="5835"/>
          <a:stretch>
            <a:fillRect/>
          </a:stretch>
        </p:blipFill>
        <p:spPr bwMode="auto">
          <a:xfrm>
            <a:off x="107950" y="1843088"/>
            <a:ext cx="30956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4" descr="Світлина від Demkura  Taras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001838"/>
            <a:ext cx="354806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he-Third-Man-Print-C100717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6675"/>
            <a:ext cx="4608513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4" descr="Картинки по запросу дитина копіює батьків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0244" name="AutoShape 6" descr="Картинки по запросу дитина копіює батьків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pic>
        <p:nvPicPr>
          <p:cNvPr id="10245" name="Picture 8" descr="Картинки по запросу дитина копіює батькі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325"/>
            <a:ext cx="4637087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14" descr="Картинки по запросу дитина копіює батьків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0247" name="AutoShape 16" descr="Картинки по запросу дитина копіює батьків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0248" name="AutoShape 18" descr="Відповідальність і діти: поради батькам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0249" name="AutoShape 20" descr="Картинки по запросу дитина копіює батьків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0250" name="AutoShape 22" descr="Картинки по запросу дитина копіює батьків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0251" name="AutoShape 24" descr="Картинки по запросу дитина копіює батьків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0252" name="AutoShape 26" descr="Картинки по запросу дитина копіює батьків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Місце для номера слайда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4187169-E256-4E29-81CE-641291B0FAF9}" type="slidenum">
              <a:rPr lang="uk-UA" altLang="uk-UA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uk-UA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350" y="44450"/>
            <a:ext cx="7526338" cy="576263"/>
          </a:xfrm>
        </p:spPr>
        <p:txBody>
          <a:bodyPr/>
          <a:lstStyle/>
          <a:p>
            <a:pPr marL="628650" algn="ctr" eaLnBrk="1" hangingPunct="1"/>
            <a:r>
              <a:rPr lang="uk-UA" altLang="uk-UA" sz="24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Подолання соціального сирітства</a:t>
            </a:r>
            <a:endParaRPr lang="ru-RU" altLang="uk-UA" sz="2400" smtClean="0">
              <a:solidFill>
                <a:schemeClr val="accent1"/>
              </a:solidFill>
              <a:latin typeface="municipal_lviv_106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6378259"/>
              </p:ext>
            </p:extLst>
          </p:nvPr>
        </p:nvGraphicFramePr>
        <p:xfrm>
          <a:off x="1420813" y="3192463"/>
          <a:ext cx="7596187" cy="3605212"/>
        </p:xfrm>
        <a:graphic>
          <a:graphicData uri="http://schemas.openxmlformats.org/presentationml/2006/ole">
            <p:oleObj spid="_x0000_s11276" name="Лист" r:id="rId3" imgW="7324775" imgH="3476448" progId="Excel.Sheet.8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412875" y="760413"/>
          <a:ext cx="7469188" cy="2051050"/>
        </p:xfrm>
        <a:graphic>
          <a:graphicData uri="http://schemas.openxmlformats.org/presentationml/2006/ole">
            <p:oleObj spid="_x0000_s11277" r:id="rId4" imgW="7468247" imgH="2048434" progId="Excel.Sheet.8">
              <p:embed/>
            </p:oleObj>
          </a:graphicData>
        </a:graphic>
      </p:graphicFrame>
      <p:sp>
        <p:nvSpPr>
          <p:cNvPr id="4" name="Овальная выноска 3"/>
          <p:cNvSpPr/>
          <p:nvPr/>
        </p:nvSpPr>
        <p:spPr>
          <a:xfrm>
            <a:off x="7897813" y="3141663"/>
            <a:ext cx="1096962" cy="530225"/>
          </a:xfrm>
          <a:prstGeom prst="wedgeEllipseCallout">
            <a:avLst>
              <a:gd name="adj1" fmla="val -3514"/>
              <a:gd name="adj2" fmla="val 914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0000"/>
                </a:solidFill>
              </a:rPr>
              <a:t>92</a:t>
            </a:r>
            <a:r>
              <a:rPr lang="uk-UA" sz="1600" b="1" dirty="0"/>
              <a:t> </a:t>
            </a:r>
            <a:r>
              <a:rPr lang="uk-UA" sz="1400" dirty="0" err="1"/>
              <a:t>м.Львів</a:t>
            </a:r>
            <a:endParaRPr lang="uk-UA" sz="14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5651500" y="5084763"/>
            <a:ext cx="1114425" cy="531812"/>
          </a:xfrm>
          <a:prstGeom prst="wedgeEllipseCallout">
            <a:avLst>
              <a:gd name="adj1" fmla="val -86912"/>
              <a:gd name="adj2" fmla="val -280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0000"/>
                </a:solidFill>
              </a:rPr>
              <a:t>30 </a:t>
            </a:r>
            <a:r>
              <a:rPr lang="uk-UA" sz="1400" dirty="0" err="1"/>
              <a:t>м.Львів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427984" y="3405485"/>
          <a:ext cx="4608512" cy="331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91" name="Місце для номера слайда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48AC0AF-576A-45A1-A0D8-E3811FDA9BDD}" type="slidenum">
              <a:rPr lang="uk-UA" altLang="uk-UA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uk-UA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54150" y="44450"/>
            <a:ext cx="7439025" cy="720725"/>
          </a:xfrm>
        </p:spPr>
        <p:txBody>
          <a:bodyPr/>
          <a:lstStyle/>
          <a:p>
            <a:pPr marL="1588" algn="ctr" eaLnBrk="1" hangingPunct="1"/>
            <a:r>
              <a:rPr lang="uk-UA" altLang="uk-UA" sz="24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Діти, які опинилися </a:t>
            </a:r>
            <a:r>
              <a:rPr lang="en-US" altLang="uk-UA" sz="24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uk-UA" sz="24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uk-UA" sz="24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складних життєвих обставинах</a:t>
            </a:r>
            <a:endParaRPr lang="ru-RU" altLang="uk-UA" sz="2400" b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293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00025" y="1423988"/>
          <a:ext cx="5359400" cy="4000500"/>
        </p:xfrm>
        <a:graphic>
          <a:graphicData uri="http://schemas.openxmlformats.org/presentationml/2006/ole">
            <p:oleObj spid="_x0000_s12298" r:id="rId5" imgW="5358848" imgH="3999323" progId="Excel.Sheet.8">
              <p:embed/>
            </p:oleObj>
          </a:graphicData>
        </a:graphic>
      </p:graphicFrame>
      <p:sp>
        <p:nvSpPr>
          <p:cNvPr id="12294" name="Заголовок 1"/>
          <p:cNvSpPr>
            <a:spLocks/>
          </p:cNvSpPr>
          <p:nvPr/>
        </p:nvSpPr>
        <p:spPr bwMode="auto">
          <a:xfrm>
            <a:off x="5345113" y="944563"/>
            <a:ext cx="356711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uk-UA" sz="1800" b="1">
                <a:latin typeface="Arial" panose="020B0604020202020204" pitchFamily="34" charset="0"/>
                <a:cs typeface="Arial" panose="020B0604020202020204" pitchFamily="34" charset="0"/>
              </a:rPr>
              <a:t>Впродовж року поставлено на облік в СЖО 61 д</a:t>
            </a:r>
            <a:r>
              <a:rPr lang="uk-UA" altLang="uk-UA" sz="1800" b="1">
                <a:latin typeface="Arial" panose="020B0604020202020204" pitchFamily="34" charset="0"/>
                <a:cs typeface="Arial" panose="020B0604020202020204" pitchFamily="34" charset="0"/>
              </a:rPr>
              <a:t>итину</a:t>
            </a:r>
            <a:r>
              <a:rPr lang="ru-RU" altLang="uk-UA" sz="18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altLang="uk-UA" sz="1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uk-UA" sz="1800" b="1">
                <a:latin typeface="Arial" panose="020B0604020202020204" pitchFamily="34" charset="0"/>
                <a:cs typeface="Arial" panose="020B0604020202020204" pitchFamily="34" charset="0"/>
              </a:rPr>
              <a:t>знято з обліку 37 дітей.</a:t>
            </a:r>
          </a:p>
        </p:txBody>
      </p:sp>
      <p:sp>
        <p:nvSpPr>
          <p:cNvPr id="12295" name="TextBox 2"/>
          <p:cNvSpPr txBox="1">
            <a:spLocks noChangeArrowheads="1"/>
          </p:cNvSpPr>
          <p:nvPr/>
        </p:nvSpPr>
        <p:spPr bwMode="auto">
          <a:xfrm>
            <a:off x="1454150" y="1023938"/>
            <a:ext cx="362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uk-UA" sz="2000" b="1">
                <a:latin typeface="Arial" panose="020B0604020202020204" pitchFamily="34" charset="0"/>
              </a:rPr>
              <a:t>На обліку в СЖО </a:t>
            </a:r>
            <a:r>
              <a:rPr lang="en-US" altLang="uk-UA" sz="2000" b="1">
                <a:latin typeface="Arial" panose="020B0604020202020204" pitchFamily="34" charset="0"/>
              </a:rPr>
              <a:t>10</a:t>
            </a:r>
            <a:r>
              <a:rPr lang="uk-UA" altLang="uk-UA" sz="2000" b="1">
                <a:latin typeface="Arial" panose="020B0604020202020204" pitchFamily="34" charset="0"/>
              </a:rPr>
              <a:t>4 дітей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646238" y="-26988"/>
            <a:ext cx="7040562" cy="863601"/>
          </a:xfrm>
        </p:spPr>
        <p:txBody>
          <a:bodyPr/>
          <a:lstStyle/>
          <a:p>
            <a:pPr marL="1588" algn="ctr" eaLnBrk="1" hangingPunct="1"/>
            <a:r>
              <a:rPr lang="uk-UA" altLang="uk-UA" sz="24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Діти, які опинилися </a:t>
            </a:r>
            <a:r>
              <a:rPr lang="en-US" altLang="uk-UA" sz="24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uk-UA" sz="24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uk-UA" sz="24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складних життєвих обставинах</a:t>
            </a:r>
            <a:endParaRPr lang="ru-RU" altLang="uk-UA" sz="2400" b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393378" y="849389"/>
          <a:ext cx="5065920" cy="292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0" name="Текст 2"/>
          <p:cNvSpPr>
            <a:spLocks noGrp="1"/>
          </p:cNvSpPr>
          <p:nvPr>
            <p:ph type="body" idx="1"/>
          </p:nvPr>
        </p:nvSpPr>
        <p:spPr>
          <a:xfrm>
            <a:off x="5695950" y="4005263"/>
            <a:ext cx="3024188" cy="1063625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uk-UA" altLang="uk-UA" sz="1600" smtClean="0">
                <a:solidFill>
                  <a:srgbClr val="25B2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Зникнення підстав – </a:t>
            </a:r>
            <a:br>
              <a:rPr lang="uk-UA" altLang="uk-UA" sz="1600" smtClean="0">
                <a:solidFill>
                  <a:srgbClr val="25B2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uk-UA" sz="1600" smtClean="0">
                <a:solidFill>
                  <a:srgbClr val="25B2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дітей (30%)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uk-UA" altLang="uk-UA" sz="1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Надано статус ДПБП - </a:t>
            </a:r>
            <a:br>
              <a:rPr lang="uk-UA" altLang="uk-UA" sz="1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uk-UA" sz="1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дітям (43%)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292725" y="5373688"/>
            <a:ext cx="1584325" cy="1020762"/>
          </a:xfrm>
          <a:prstGeom prst="wedgeRectCallout">
            <a:avLst>
              <a:gd name="adj1" fmla="val -882"/>
              <a:gd name="adj2" fmla="val -68227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uk-UA" sz="1600" b="1" smtClean="0">
                <a:solidFill>
                  <a:srgbClr val="000000"/>
                </a:solidFill>
                <a:cs typeface="Arial" panose="020B0604020202020204" pitchFamily="34" charset="0"/>
              </a:rPr>
              <a:t>не своєчасне втручання в сім'ю </a:t>
            </a:r>
          </a:p>
        </p:txBody>
      </p:sp>
      <p:sp>
        <p:nvSpPr>
          <p:cNvPr id="14342" name="Прямоугольная выноска 15"/>
          <p:cNvSpPr>
            <a:spLocks noChangeArrowheads="1"/>
          </p:cNvSpPr>
          <p:nvPr/>
        </p:nvSpPr>
        <p:spPr bwMode="auto">
          <a:xfrm>
            <a:off x="6948488" y="5373688"/>
            <a:ext cx="2049462" cy="1020762"/>
          </a:xfrm>
          <a:prstGeom prst="wedgeRectCallout">
            <a:avLst>
              <a:gd name="adj1" fmla="val 2829"/>
              <a:gd name="adj2" fmla="val -73171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uk-UA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ефективність вжитих заходів,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uk-UA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т.ч. наданих послуг</a:t>
            </a:r>
          </a:p>
        </p:txBody>
      </p:sp>
      <p:sp>
        <p:nvSpPr>
          <p:cNvPr id="14343" name="TextBox 18"/>
          <p:cNvSpPr txBox="1">
            <a:spLocks noChangeArrowheads="1"/>
          </p:cNvSpPr>
          <p:nvPr/>
        </p:nvSpPr>
        <p:spPr bwMode="auto">
          <a:xfrm>
            <a:off x="6061075" y="1085850"/>
            <a:ext cx="412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uk-UA" sz="1400" b="1">
                <a:latin typeface="Arial" panose="020B0604020202020204" pitchFamily="34" charset="0"/>
              </a:rPr>
              <a:t>61</a:t>
            </a:r>
          </a:p>
        </p:txBody>
      </p:sp>
      <p:sp>
        <p:nvSpPr>
          <p:cNvPr id="20" name="Стрелка вниз 19"/>
          <p:cNvSpPr>
            <a:spLocks noChangeArrowheads="1"/>
          </p:cNvSpPr>
          <p:nvPr/>
        </p:nvSpPr>
        <p:spPr bwMode="auto">
          <a:xfrm rot="-5400000">
            <a:off x="5350669" y="4307681"/>
            <a:ext cx="215900" cy="331788"/>
          </a:xfrm>
          <a:prstGeom prst="downArrow">
            <a:avLst>
              <a:gd name="adj1" fmla="val 50000"/>
              <a:gd name="adj2" fmla="val 50080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uk-UA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45" name="Овальная выноска 11"/>
          <p:cNvSpPr>
            <a:spLocks noChangeArrowheads="1"/>
          </p:cNvSpPr>
          <p:nvPr/>
        </p:nvSpPr>
        <p:spPr bwMode="auto">
          <a:xfrm>
            <a:off x="7221538" y="1127125"/>
            <a:ext cx="590550" cy="527050"/>
          </a:xfrm>
          <a:prstGeom prst="wedgeEllipseCallout">
            <a:avLst>
              <a:gd name="adj1" fmla="val -159509"/>
              <a:gd name="adj2" fmla="val -24153"/>
            </a:avLst>
          </a:prstGeom>
          <a:solidFill>
            <a:schemeClr val="bg1"/>
          </a:solidFill>
          <a:ln w="25400" algn="ctr">
            <a:solidFill>
              <a:srgbClr val="00FF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uk-UA" sz="1600" b="1">
                <a:solidFill>
                  <a:srgbClr val="FF0000"/>
                </a:solidFill>
                <a:latin typeface="Calibri" panose="020F0502020204030204" pitchFamily="34" charset="0"/>
              </a:rPr>
              <a:t>50</a:t>
            </a:r>
            <a:endParaRPr lang="uk-UA" altLang="uk-UA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346" name="Object 14"/>
          <p:cNvGraphicFramePr>
            <a:graphicFrameLocks noChangeAspect="1"/>
          </p:cNvGraphicFramePr>
          <p:nvPr/>
        </p:nvGraphicFramePr>
        <p:xfrm>
          <a:off x="1404938" y="3789363"/>
          <a:ext cx="3883025" cy="2598737"/>
        </p:xfrm>
        <a:graphic>
          <a:graphicData uri="http://schemas.openxmlformats.org/presentationml/2006/ole">
            <p:oleObj spid="_x0000_s14350" name="Диаграмма" r:id="rId4" imgW="4333825" imgH="2867202" progId="Excel.Sheet.8">
              <p:embed/>
            </p:oleObj>
          </a:graphicData>
        </a:graphic>
      </p:graphicFrame>
      <p:sp>
        <p:nvSpPr>
          <p:cNvPr id="14347" name="TextBox 18"/>
          <p:cNvSpPr txBox="1">
            <a:spLocks noChangeArrowheads="1"/>
          </p:cNvSpPr>
          <p:nvPr/>
        </p:nvSpPr>
        <p:spPr bwMode="auto">
          <a:xfrm>
            <a:off x="4665663" y="4005263"/>
            <a:ext cx="412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uk-UA" sz="1400" b="1">
                <a:latin typeface="Arial" panose="020B0604020202020204" pitchFamily="34" charset="0"/>
              </a:rPr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/>
          </p:cNvSpPr>
          <p:nvPr/>
        </p:nvSpPr>
        <p:spPr bwMode="auto">
          <a:xfrm>
            <a:off x="1646238" y="117475"/>
            <a:ext cx="70405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588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1588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588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588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1588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4587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9159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13731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18303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дітей відібраних від батьків</a:t>
            </a:r>
            <a:endParaRPr lang="ru-RU" altLang="uk-UA" sz="24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363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87450" y="404813"/>
          <a:ext cx="6264275" cy="4103687"/>
        </p:xfrm>
        <a:graphic>
          <a:graphicData uri="http://schemas.openxmlformats.org/presentationml/2006/ole">
            <p:oleObj spid="_x0000_s15381" name="Диаграмма" r:id="rId3" imgW="5114975" imgH="4657858" progId="MSGraph.Chart.8">
              <p:embed followColorScheme="full"/>
            </p:oleObj>
          </a:graphicData>
        </a:graphic>
      </p:graphicFrame>
      <p:sp>
        <p:nvSpPr>
          <p:cNvPr id="15364" name="AutoShape 7"/>
          <p:cNvSpPr>
            <a:spLocks noChangeArrowheads="1"/>
          </p:cNvSpPr>
          <p:nvPr/>
        </p:nvSpPr>
        <p:spPr bwMode="auto">
          <a:xfrm>
            <a:off x="5508625" y="908050"/>
            <a:ext cx="3455988" cy="1008063"/>
          </a:xfrm>
          <a:prstGeom prst="wedgeRectCallout">
            <a:avLst>
              <a:gd name="adj1" fmla="val -20602"/>
              <a:gd name="adj2" fmla="val 706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800" b="1">
                <a:latin typeface="Arial" panose="020B0604020202020204" pitchFamily="34" charset="0"/>
              </a:rPr>
              <a:t>Залізничний – 4</a:t>
            </a:r>
            <a:r>
              <a:rPr lang="en-US" altLang="uk-UA" sz="1800" b="1">
                <a:latin typeface="Arial" panose="020B0604020202020204" pitchFamily="34" charset="0"/>
              </a:rPr>
              <a:t> </a:t>
            </a:r>
            <a:r>
              <a:rPr lang="uk-UA" altLang="uk-UA" sz="1800" b="1">
                <a:latin typeface="Arial" panose="020B0604020202020204" pitchFamily="34" charset="0"/>
              </a:rPr>
              <a:t>       </a:t>
            </a:r>
            <a:r>
              <a:rPr lang="en-US" altLang="uk-UA" sz="1800" b="1">
                <a:latin typeface="Arial" panose="020B0604020202020204" pitchFamily="34" charset="0"/>
              </a:rPr>
              <a:t>(1 </a:t>
            </a:r>
            <a:r>
              <a:rPr lang="uk-UA" altLang="uk-UA" sz="1800" b="1">
                <a:latin typeface="Arial" panose="020B0604020202020204" pitchFamily="34" charset="0"/>
              </a:rPr>
              <a:t>сім’я)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800" b="1">
                <a:latin typeface="Arial" panose="020B0604020202020204" pitchFamily="34" charset="0"/>
              </a:rPr>
              <a:t>Шевченківський – 4 (3 сім’ї)</a:t>
            </a:r>
            <a:endParaRPr lang="en-US" altLang="uk-UA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800" b="1">
                <a:latin typeface="Arial" panose="020B0604020202020204" pitchFamily="34" charset="0"/>
              </a:rPr>
              <a:t>Франківський – 1      (1 сім’я)</a:t>
            </a:r>
            <a:endParaRPr lang="uk-UA" altLang="uk-UA" sz="1800">
              <a:latin typeface="Arial" panose="020B0604020202020204" pitchFamily="34" charset="0"/>
            </a:endParaRPr>
          </a:p>
        </p:txBody>
      </p:sp>
      <p:graphicFrame>
        <p:nvGraphicFramePr>
          <p:cNvPr id="41044" name="Group 84"/>
          <p:cNvGraphicFramePr>
            <a:graphicFrameLocks noGrp="1"/>
          </p:cNvGraphicFramePr>
          <p:nvPr>
            <p:ph sz="half" idx="4294967295"/>
          </p:nvPr>
        </p:nvGraphicFramePr>
        <p:xfrm>
          <a:off x="1619250" y="4508500"/>
          <a:ext cx="7318375" cy="2130425"/>
        </p:xfrm>
        <a:graphic>
          <a:graphicData uri="http://schemas.openxmlformats.org/drawingml/2006/table">
            <a:tbl>
              <a:tblPr/>
              <a:tblGrid>
                <a:gridCol w="2349500"/>
                <a:gridCol w="2259013"/>
                <a:gridCol w="2709862"/>
              </a:tblGrid>
              <a:tr h="682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3409D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municipal_lviv_106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unicipal_lviv_106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Джерело отримання інформації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3409D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municipal_lviv_106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unicipal_lviv_106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Облік в СЖО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3409D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municipal_lviv_106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unicipal_lviv_106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Місце влаштування дітей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3409D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municipal_lviv_106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unicipal_lviv_106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Мешканці –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Поліція –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ЦСССДМ – 2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СуСД – 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3409D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municipal_lviv_106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unicipal_lviv_106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Не перебували – 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endParaRPr kumimoji="0" lang="uk-UA" alt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Перебували –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3409D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municipal_lviv_106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unicipal_lviv_106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unicipal_lviv_106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Будинок дитини       –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Дитячий будинок     – 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Притулок для дітей –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6542088" y="1125538"/>
            <a:ext cx="2374900" cy="1216025"/>
          </a:xfrm>
        </p:spPr>
        <p:txBody>
          <a:bodyPr/>
          <a:lstStyle/>
          <a:p>
            <a:r>
              <a:rPr lang="uk-UA" altLang="uk-UA" sz="2000" smtClean="0">
                <a:latin typeface="municipal_lviv_106"/>
              </a:rPr>
              <a:t>Більшість це майнові злочини (крадіжки та шахрайство)</a:t>
            </a:r>
          </a:p>
        </p:txBody>
      </p:sp>
      <p:graphicFrame>
        <p:nvGraphicFramePr>
          <p:cNvPr id="16387" name="Object 8"/>
          <p:cNvGraphicFramePr>
            <a:graphicFrameLocks noChangeAspect="1"/>
          </p:cNvGraphicFramePr>
          <p:nvPr/>
        </p:nvGraphicFramePr>
        <p:xfrm>
          <a:off x="1784350" y="857250"/>
          <a:ext cx="4732338" cy="2703513"/>
        </p:xfrm>
        <a:graphic>
          <a:graphicData uri="http://schemas.openxmlformats.org/presentationml/2006/ole">
            <p:oleObj spid="_x0000_s16395" name="Диаграмма" r:id="rId3" imgW="4737003" imgH="2712955" progId="Excel.Sheet.8">
              <p:embed/>
            </p:oleObj>
          </a:graphicData>
        </a:graphic>
      </p:graphicFrame>
      <p:sp>
        <p:nvSpPr>
          <p:cNvPr id="16388" name="Заголовок 1"/>
          <p:cNvSpPr>
            <a:spLocks/>
          </p:cNvSpPr>
          <p:nvPr/>
        </p:nvSpPr>
        <p:spPr bwMode="auto">
          <a:xfrm>
            <a:off x="1398588" y="-119063"/>
            <a:ext cx="76692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uk-UA" altLang="uk-UA"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злочинів,</a:t>
            </a:r>
            <a:r>
              <a:rPr lang="uk-UA" altLang="uk-UA"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скоєних</a:t>
            </a:r>
            <a:r>
              <a:rPr lang="uk-UA" altLang="uk-UA"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дітьми</a:t>
            </a:r>
            <a:r>
              <a:rPr lang="uk-UA" altLang="uk-UA"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м. Львові</a:t>
            </a:r>
            <a:endParaRPr lang="en-US" altLang="uk-UA" sz="24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9" name="Заголовок 1"/>
          <p:cNvSpPr>
            <a:spLocks/>
          </p:cNvSpPr>
          <p:nvPr/>
        </p:nvSpPr>
        <p:spPr bwMode="auto">
          <a:xfrm>
            <a:off x="1439863" y="3621088"/>
            <a:ext cx="7669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uk-UA" altLang="uk-UA"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звернень щодо насильства над дітьми</a:t>
            </a:r>
            <a:endParaRPr lang="ru-RU" altLang="uk-UA" sz="24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390" name="Диаграмма 10"/>
          <p:cNvGraphicFramePr>
            <a:graphicFrameLocks/>
          </p:cNvGraphicFramePr>
          <p:nvPr/>
        </p:nvGraphicFramePr>
        <p:xfrm>
          <a:off x="2133600" y="4025900"/>
          <a:ext cx="6197600" cy="2767013"/>
        </p:xfrm>
        <a:graphic>
          <a:graphicData uri="http://schemas.openxmlformats.org/presentationml/2006/ole">
            <p:oleObj spid="_x0000_s16396" name="Диаграмма" r:id="rId4" imgW="6200169" imgH="27739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Місце для номера слайда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EE9C8A7-3BC8-4228-97DB-41BC6C142397}" type="slidenum">
              <a:rPr lang="uk-UA" altLang="uk-UA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uk-UA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366838" y="-26988"/>
            <a:ext cx="7742237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uk-UA" altLang="uk-UA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Діти-сироти та діти, позбавлені батьківського піклування </a:t>
            </a:r>
            <a:r>
              <a:rPr lang="uk-UA" altLang="uk-UA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(станом на 01.01.2018)</a:t>
            </a:r>
            <a:endParaRPr lang="ru-RU" altLang="uk-UA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366838" y="1344613"/>
            <a:ext cx="21256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uk-UA" altLang="uk-UA" sz="1800" b="1">
                <a:latin typeface="Arial" panose="020B0604020202020204" pitchFamily="34" charset="0"/>
                <a:cs typeface="Arial" panose="020B0604020202020204" pitchFamily="34" charset="0"/>
              </a:rPr>
              <a:t>Впродовж року надано статус ДС, ДПБП – </a:t>
            </a:r>
            <a:br>
              <a:rPr lang="uk-UA" altLang="uk-UA" sz="1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uk-UA" sz="1800" b="1" u="sng">
                <a:latin typeface="Arial" panose="020B0604020202020204" pitchFamily="34" charset="0"/>
                <a:cs typeface="Arial" panose="020B0604020202020204" pitchFamily="34" charset="0"/>
              </a:rPr>
              <a:t>77 дітям</a:t>
            </a:r>
            <a:r>
              <a:rPr lang="uk-UA" altLang="uk-UA" sz="1800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uk-UA" altLang="uk-UA" sz="1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uk-UA" sz="1800" b="1">
                <a:latin typeface="Arial" panose="020B0604020202020204" pitchFamily="34" charset="0"/>
                <a:cs typeface="Arial" panose="020B0604020202020204" pitchFamily="34" charset="0"/>
              </a:rPr>
              <a:t>Знято з обліку – 112 дітей.</a:t>
            </a:r>
            <a:endParaRPr lang="ru-RU" altLang="uk-UA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82738" y="3990975"/>
            <a:ext cx="2844800" cy="8064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Усиновлено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33 дітей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32475" y="3990975"/>
            <a:ext cx="2987675" cy="8064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Влаштовано під опіку 65 дітей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313" y="4976813"/>
            <a:ext cx="5248275" cy="8286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прийомних сімей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4 ДБСТ 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6086475" y="5084763"/>
            <a:ext cx="155575" cy="6016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6337300" y="5157788"/>
            <a:ext cx="1538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400" b="1">
                <a:latin typeface="Arial" panose="020B0604020202020204" pitchFamily="34" charset="0"/>
                <a:cs typeface="Arial" panose="020B0604020202020204" pitchFamily="34" charset="0"/>
              </a:rPr>
              <a:t>51 дітей</a:t>
            </a:r>
          </a:p>
        </p:txBody>
      </p:sp>
      <p:graphicFrame>
        <p:nvGraphicFramePr>
          <p:cNvPr id="17418" name="Object 3"/>
          <p:cNvGraphicFramePr>
            <a:graphicFrameLocks noChangeAspect="1"/>
          </p:cNvGraphicFramePr>
          <p:nvPr/>
        </p:nvGraphicFramePr>
        <p:xfrm>
          <a:off x="3008313" y="908050"/>
          <a:ext cx="6078537" cy="2954338"/>
        </p:xfrm>
        <a:graphic>
          <a:graphicData uri="http://schemas.openxmlformats.org/presentationml/2006/ole">
            <p:oleObj spid="_x0000_s17423" r:id="rId3" imgW="6078239" imgH="2956816" progId="Excel.Sheet.8">
              <p:embed/>
            </p:oleObj>
          </a:graphicData>
        </a:graphic>
      </p:graphicFrame>
      <p:sp>
        <p:nvSpPr>
          <p:cNvPr id="17419" name="Text Box 5"/>
          <p:cNvSpPr txBox="1">
            <a:spLocks noChangeArrowheads="1"/>
          </p:cNvSpPr>
          <p:nvPr/>
        </p:nvSpPr>
        <p:spPr bwMode="auto">
          <a:xfrm>
            <a:off x="3492500" y="692150"/>
            <a:ext cx="5194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uk-UA" altLang="uk-UA" sz="2000" b="1">
                <a:latin typeface="Arial" panose="020B0604020202020204" pitchFamily="34" charset="0"/>
              </a:rPr>
              <a:t> </a:t>
            </a:r>
            <a:r>
              <a:rPr lang="uk-UA" altLang="uk-UA" sz="1600" b="1">
                <a:latin typeface="Arial" panose="020B0604020202020204" pitchFamily="34" charset="0"/>
              </a:rPr>
              <a:t>607     611      620      621</a:t>
            </a:r>
            <a:r>
              <a:rPr lang="en-US" altLang="uk-UA" sz="1600" b="1">
                <a:latin typeface="Arial" panose="020B0604020202020204" pitchFamily="34" charset="0"/>
              </a:rPr>
              <a:t>     598</a:t>
            </a:r>
            <a:r>
              <a:rPr lang="uk-UA" altLang="uk-UA" sz="1600" b="1">
                <a:latin typeface="Arial" panose="020B0604020202020204" pitchFamily="34" charset="0"/>
              </a:rPr>
              <a:t>      57</a:t>
            </a:r>
            <a:r>
              <a:rPr lang="en-US" altLang="uk-UA" sz="1600" b="1">
                <a:latin typeface="Arial" panose="020B0604020202020204" pitchFamily="34" charset="0"/>
              </a:rPr>
              <a:t>0</a:t>
            </a:r>
            <a:r>
              <a:rPr lang="uk-UA" altLang="uk-UA" sz="1600" b="1">
                <a:latin typeface="Arial" panose="020B0604020202020204" pitchFamily="34" charset="0"/>
              </a:rPr>
              <a:t>     562     526</a:t>
            </a:r>
            <a:endParaRPr lang="ru-RU" altLang="uk-UA" sz="1600" b="1">
              <a:latin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82738" y="5935663"/>
            <a:ext cx="7237412" cy="8064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рік </a:t>
            </a:r>
            <a:r>
              <a:rPr lang="uk-UA" alt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створено 1 прийомну сім’ю з 2 дітьми та </a:t>
            </a:r>
            <a:r>
              <a:rPr lang="uk-UA" altLang="uk-UA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довлаштовано</a:t>
            </a:r>
            <a:r>
              <a:rPr lang="uk-UA" alt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ДБСТ 4 дітей</a:t>
            </a:r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Диаграмма 10"/>
          <p:cNvGraphicFramePr>
            <a:graphicFrameLocks/>
          </p:cNvGraphicFramePr>
          <p:nvPr/>
        </p:nvGraphicFramePr>
        <p:xfrm>
          <a:off x="1403350" y="885825"/>
          <a:ext cx="7561263" cy="5070475"/>
        </p:xfrm>
        <a:graphic>
          <a:graphicData uri="http://schemas.openxmlformats.org/presentationml/2006/ole">
            <p:oleObj spid="_x0000_s18443" r:id="rId4" imgW="7565792" imgH="5072312" progId="Excel.Sheet.8">
              <p:embed/>
            </p:oleObj>
          </a:graphicData>
        </a:graphic>
      </p:graphicFrame>
      <p:sp>
        <p:nvSpPr>
          <p:cNvPr id="18435" name="Місце для номера слайда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90CAA24-F87E-459B-8EC4-5C9DFCE88378}" type="slidenum">
              <a:rPr lang="uk-UA" altLang="uk-UA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uk-UA" altLang="uk-UA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1547813" y="5949950"/>
            <a:ext cx="7416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93600" bIns="36000">
            <a:spAutoFit/>
          </a:bodyPr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uk-UA" altLang="uk-UA" sz="2400" b="1">
                <a:latin typeface="Arial" panose="020B0604020202020204" pitchFamily="34" charset="0"/>
                <a:cs typeface="Arial" panose="020B0604020202020204" pitchFamily="34" charset="0"/>
              </a:rPr>
              <a:t>Загалом із 526 дітей в сімейних формах влаштування виховуються </a:t>
            </a:r>
            <a:r>
              <a:rPr lang="en-US" altLang="uk-UA" sz="2400" b="1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uk-UA" altLang="uk-UA" sz="2400" b="1">
                <a:latin typeface="Arial" panose="020B0604020202020204" pitchFamily="34" charset="0"/>
                <a:cs typeface="Arial" panose="020B0604020202020204" pitchFamily="34" charset="0"/>
              </a:rPr>
              <a:t>4 дітей (9</a:t>
            </a:r>
            <a:r>
              <a:rPr lang="en-US" altLang="uk-UA" sz="2400" b="1"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uk-UA" altLang="uk-UA" sz="2400" b="1">
                <a:latin typeface="Arial" panose="020B0604020202020204" pitchFamily="34" charset="0"/>
                <a:cs typeface="Arial" panose="020B0604020202020204" pitchFamily="34" charset="0"/>
              </a:rPr>
              <a:t>0%)</a:t>
            </a:r>
          </a:p>
        </p:txBody>
      </p:sp>
      <p:sp>
        <p:nvSpPr>
          <p:cNvPr id="18437" name="Rectangle 2"/>
          <p:cNvSpPr>
            <a:spLocks/>
          </p:cNvSpPr>
          <p:nvPr/>
        </p:nvSpPr>
        <p:spPr bwMode="auto">
          <a:xfrm>
            <a:off x="1871663" y="44450"/>
            <a:ext cx="65833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uk-UA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Влаштування дітей-сиріт та дітей, позбавлених батьківського піклування</a:t>
            </a:r>
          </a:p>
        </p:txBody>
      </p: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7740650" y="4251325"/>
            <a:ext cx="12239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uk-UA" sz="1400" b="1">
                <a:solidFill>
                  <a:srgbClr val="FF0000"/>
                </a:solidFill>
                <a:latin typeface="Arial" panose="020B0604020202020204" pitchFamily="34" charset="0"/>
              </a:rPr>
              <a:t>Інтернатні заклади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uk-UA" sz="1400" b="1">
                <a:solidFill>
                  <a:srgbClr val="FF0000"/>
                </a:solidFill>
                <a:latin typeface="Arial" panose="020B0604020202020204" pitchFamily="34" charset="0"/>
              </a:rPr>
              <a:t>33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uk-UA" sz="1400" b="1">
                <a:solidFill>
                  <a:srgbClr val="FF0000"/>
                </a:solidFill>
                <a:latin typeface="Arial" panose="020B0604020202020204" pitchFamily="34" charset="0"/>
              </a:rPr>
              <a:t>6%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624638" y="4292600"/>
            <a:ext cx="1116012" cy="33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Текст 2"/>
          <p:cNvSpPr>
            <a:spLocks noGrp="1"/>
          </p:cNvSpPr>
          <p:nvPr>
            <p:ph type="body" idx="1"/>
          </p:nvPr>
        </p:nvSpPr>
        <p:spPr>
          <a:xfrm>
            <a:off x="1403350" y="765175"/>
            <a:ext cx="7740650" cy="576263"/>
          </a:xfrm>
        </p:spPr>
        <p:txBody>
          <a:bodyPr/>
          <a:lstStyle/>
          <a:p>
            <a:pPr algn="ctr"/>
            <a:r>
              <a:rPr lang="uk-UA" altLang="uk-UA" sz="2000" smtClean="0">
                <a:latin typeface="Arial" panose="020B0604020202020204" pitchFamily="34" charset="0"/>
                <a:cs typeface="Arial" panose="020B0604020202020204" pitchFamily="34" charset="0"/>
              </a:rPr>
              <a:t>Всього – 526 дітей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5d5e6560ba36884527413a53517d17866972f5"/>
</p:tagLst>
</file>

<file path=ppt/theme/theme1.xml><?xml version="1.0" encoding="utf-8"?>
<a:theme xmlns:a="http://schemas.openxmlformats.org/drawingml/2006/main" name="Спеціальне оформлення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12466</TotalTime>
  <Words>665</Words>
  <Application>Microsoft Office PowerPoint</Application>
  <PresentationFormat>Экран (4:3)</PresentationFormat>
  <Paragraphs>118</Paragraphs>
  <Slides>15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Спеціальне оформлення</vt:lpstr>
      <vt:lpstr>1_Тема Office</vt:lpstr>
      <vt:lpstr>Лист</vt:lpstr>
      <vt:lpstr>Лист Microsoft Office Excel 97-2003</vt:lpstr>
      <vt:lpstr>Диаграмма</vt:lpstr>
      <vt:lpstr>Звіт про роботу відділу «Служба у справах дітей» за 2017 рік  </vt:lpstr>
      <vt:lpstr>Слайд 2</vt:lpstr>
      <vt:lpstr>Подолання соціального сирітства</vt:lpstr>
      <vt:lpstr>Діти, які опинилися  в складних життєвих обставинах</vt:lpstr>
      <vt:lpstr>Діти, які опинилися  в складних життєвих обставинах</vt:lpstr>
      <vt:lpstr>Слайд 6</vt:lpstr>
      <vt:lpstr>Слайд 7</vt:lpstr>
      <vt:lpstr>Слайд 8</vt:lpstr>
      <vt:lpstr>Слайд 9</vt:lpstr>
      <vt:lpstr>Кількість дітей в інтернатних закладах</vt:lpstr>
      <vt:lpstr>Матеріально-технічне забезпечення 4-х ДБСТ</vt:lpstr>
      <vt:lpstr>Слайд 12</vt:lpstr>
      <vt:lpstr>Заходи</vt:lpstr>
      <vt:lpstr>Плани</vt:lpstr>
      <vt:lpstr>Слайд 15</vt:lpstr>
    </vt:vector>
  </TitlesOfParts>
  <Company>City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Marianne</dc:creator>
  <cp:lastModifiedBy>Ekkert.Iryna</cp:lastModifiedBy>
  <cp:revision>920</cp:revision>
  <cp:lastPrinted>2018-01-17T08:02:35Z</cp:lastPrinted>
  <dcterms:created xsi:type="dcterms:W3CDTF">2011-04-06T07:10:57Z</dcterms:created>
  <dcterms:modified xsi:type="dcterms:W3CDTF">2018-01-22T08:53:36Z</dcterms:modified>
</cp:coreProperties>
</file>