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9" r:id="rId2"/>
  </p:sldMasterIdLst>
  <p:notesMasterIdLst>
    <p:notesMasterId r:id="rId18"/>
  </p:notesMasterIdLst>
  <p:handoutMasterIdLst>
    <p:handoutMasterId r:id="rId19"/>
  </p:handoutMasterIdLst>
  <p:sldIdLst>
    <p:sldId id="908" r:id="rId3"/>
    <p:sldId id="993" r:id="rId4"/>
    <p:sldId id="976" r:id="rId5"/>
    <p:sldId id="975" r:id="rId6"/>
    <p:sldId id="984" r:id="rId7"/>
    <p:sldId id="996" r:id="rId8"/>
    <p:sldId id="985" r:id="rId9"/>
    <p:sldId id="972" r:id="rId10"/>
    <p:sldId id="973" r:id="rId11"/>
    <p:sldId id="995" r:id="rId12"/>
    <p:sldId id="983" r:id="rId13"/>
    <p:sldId id="992" r:id="rId14"/>
    <p:sldId id="977" r:id="rId15"/>
    <p:sldId id="988" r:id="rId16"/>
    <p:sldId id="994" r:id="rId17"/>
  </p:sldIdLst>
  <p:sldSz cx="9144000" cy="6858000" type="screen4x3"/>
  <p:notesSz cx="6735763" cy="9866313"/>
  <p:custDataLst>
    <p:tags r:id="rId20"/>
  </p:custDataLst>
  <p:defaultTextStyle>
    <a:defPPr>
      <a:defRPr lang="uk-U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E9EDF4"/>
    <a:srgbClr val="D0D8E8"/>
    <a:srgbClr val="B9CDE5"/>
    <a:srgbClr val="25B21E"/>
    <a:srgbClr val="184FA8"/>
    <a:srgbClr val="1146AF"/>
    <a:srgbClr val="23409D"/>
    <a:srgbClr val="00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із теми 1 –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0A15C55-8517-42AA-B614-E9B94910E393}" styleName="Помірний стиль 2 –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Помірний стиль 2 –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41" autoAdjust="0"/>
    <p:restoredTop sz="94788" autoAdjust="0"/>
  </p:normalViewPr>
  <p:slideViewPr>
    <p:cSldViewPr snapToObjects="1">
      <p:cViewPr varScale="1">
        <p:scale>
          <a:sx n="103" d="100"/>
          <a:sy n="103" d="100"/>
        </p:scale>
        <p:origin x="-168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2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uk-UA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ser>
          <c:idx val="0"/>
          <c:order val="0"/>
          <c:tx>
            <c:strRef>
              <c:f>'для гр.'!$C$3</c:f>
              <c:strCache>
                <c:ptCount val="1"/>
                <c:pt idx="0">
                  <c:v>Зал</c:v>
                </c:pt>
              </c:strCache>
            </c:strRef>
          </c:tx>
          <c:spPr>
            <a:solidFill>
              <a:srgbClr val="00FFFF"/>
            </a:solidFill>
            <a:ln w="25400">
              <a:noFill/>
            </a:ln>
          </c:spP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uk-UA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'для гр.'!$B$4:$B$15</c:f>
              <c:strCache>
                <c:ptCount val="12"/>
                <c:pt idx="0">
                  <c:v>січень</c:v>
                </c:pt>
                <c:pt idx="1">
                  <c:v>лютий</c:v>
                </c:pt>
                <c:pt idx="2">
                  <c:v>березень</c:v>
                </c:pt>
                <c:pt idx="3">
                  <c:v>квітень</c:v>
                </c:pt>
                <c:pt idx="4">
                  <c:v>травень</c:v>
                </c:pt>
                <c:pt idx="5">
                  <c:v>червень</c:v>
                </c:pt>
                <c:pt idx="6">
                  <c:v>липень</c:v>
                </c:pt>
                <c:pt idx="7">
                  <c:v>серпень</c:v>
                </c:pt>
                <c:pt idx="8">
                  <c:v>вересень</c:v>
                </c:pt>
                <c:pt idx="9">
                  <c:v>жовтень</c:v>
                </c:pt>
                <c:pt idx="10">
                  <c:v>листопад</c:v>
                </c:pt>
                <c:pt idx="11">
                  <c:v>грудень</c:v>
                </c:pt>
              </c:strCache>
            </c:strRef>
          </c:cat>
          <c:val>
            <c:numRef>
              <c:f>'для гр.'!$C$4:$C$15</c:f>
              <c:numCache>
                <c:formatCode>General</c:formatCode>
                <c:ptCount val="12"/>
                <c:pt idx="0">
                  <c:v>13</c:v>
                </c:pt>
                <c:pt idx="1">
                  <c:v>13</c:v>
                </c:pt>
                <c:pt idx="2">
                  <c:v>11</c:v>
                </c:pt>
                <c:pt idx="3">
                  <c:v>12</c:v>
                </c:pt>
                <c:pt idx="4">
                  <c:v>13</c:v>
                </c:pt>
                <c:pt idx="5">
                  <c:v>13</c:v>
                </c:pt>
                <c:pt idx="6">
                  <c:v>17</c:v>
                </c:pt>
                <c:pt idx="7">
                  <c:v>21</c:v>
                </c:pt>
                <c:pt idx="8">
                  <c:v>20</c:v>
                </c:pt>
                <c:pt idx="9">
                  <c:v>20</c:v>
                </c:pt>
                <c:pt idx="10">
                  <c:v>19</c:v>
                </c:pt>
                <c:pt idx="11">
                  <c:v>17</c:v>
                </c:pt>
              </c:numCache>
            </c:numRef>
          </c:val>
        </c:ser>
        <c:ser>
          <c:idx val="1"/>
          <c:order val="1"/>
          <c:tx>
            <c:strRef>
              <c:f>'для гр.'!$D$3</c:f>
              <c:strCache>
                <c:ptCount val="1"/>
                <c:pt idx="0">
                  <c:v>Фр</c:v>
                </c:pt>
              </c:strCache>
            </c:strRef>
          </c:tx>
          <c:spPr>
            <a:solidFill>
              <a:srgbClr val="FF00FF"/>
            </a:solidFill>
            <a:ln w="25400">
              <a:noFill/>
            </a:ln>
          </c:spP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uk-UA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'для гр.'!$B$4:$B$15</c:f>
              <c:strCache>
                <c:ptCount val="12"/>
                <c:pt idx="0">
                  <c:v>січень</c:v>
                </c:pt>
                <c:pt idx="1">
                  <c:v>лютий</c:v>
                </c:pt>
                <c:pt idx="2">
                  <c:v>березень</c:v>
                </c:pt>
                <c:pt idx="3">
                  <c:v>квітень</c:v>
                </c:pt>
                <c:pt idx="4">
                  <c:v>травень</c:v>
                </c:pt>
                <c:pt idx="5">
                  <c:v>червень</c:v>
                </c:pt>
                <c:pt idx="6">
                  <c:v>липень</c:v>
                </c:pt>
                <c:pt idx="7">
                  <c:v>серпень</c:v>
                </c:pt>
                <c:pt idx="8">
                  <c:v>вересень</c:v>
                </c:pt>
                <c:pt idx="9">
                  <c:v>жовтень</c:v>
                </c:pt>
                <c:pt idx="10">
                  <c:v>листопад</c:v>
                </c:pt>
                <c:pt idx="11">
                  <c:v>грудень</c:v>
                </c:pt>
              </c:strCache>
            </c:strRef>
          </c:cat>
          <c:val>
            <c:numRef>
              <c:f>'для гр.'!$D$4:$D$15</c:f>
              <c:numCache>
                <c:formatCode>General</c:formatCode>
                <c:ptCount val="12"/>
                <c:pt idx="0">
                  <c:v>9</c:v>
                </c:pt>
                <c:pt idx="1">
                  <c:v>9</c:v>
                </c:pt>
                <c:pt idx="2">
                  <c:v>9</c:v>
                </c:pt>
                <c:pt idx="3">
                  <c:v>9</c:v>
                </c:pt>
                <c:pt idx="4">
                  <c:v>8</c:v>
                </c:pt>
                <c:pt idx="5">
                  <c:v>10</c:v>
                </c:pt>
                <c:pt idx="6">
                  <c:v>10</c:v>
                </c:pt>
                <c:pt idx="7">
                  <c:v>11</c:v>
                </c:pt>
                <c:pt idx="8">
                  <c:v>11</c:v>
                </c:pt>
                <c:pt idx="9">
                  <c:v>11</c:v>
                </c:pt>
                <c:pt idx="10">
                  <c:v>8</c:v>
                </c:pt>
                <c:pt idx="11">
                  <c:v>9</c:v>
                </c:pt>
              </c:numCache>
            </c:numRef>
          </c:val>
        </c:ser>
        <c:ser>
          <c:idx val="2"/>
          <c:order val="2"/>
          <c:tx>
            <c:strRef>
              <c:f>'для гр.'!$E$3</c:f>
              <c:strCache>
                <c:ptCount val="1"/>
                <c:pt idx="0">
                  <c:v>Гал</c:v>
                </c:pt>
              </c:strCache>
            </c:strRef>
          </c:tx>
          <c:spPr>
            <a:solidFill>
              <a:srgbClr val="00FF00"/>
            </a:solidFill>
            <a:ln w="25400">
              <a:noFill/>
            </a:ln>
          </c:spP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uk-UA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'для гр.'!$B$4:$B$15</c:f>
              <c:strCache>
                <c:ptCount val="12"/>
                <c:pt idx="0">
                  <c:v>січень</c:v>
                </c:pt>
                <c:pt idx="1">
                  <c:v>лютий</c:v>
                </c:pt>
                <c:pt idx="2">
                  <c:v>березень</c:v>
                </c:pt>
                <c:pt idx="3">
                  <c:v>квітень</c:v>
                </c:pt>
                <c:pt idx="4">
                  <c:v>травень</c:v>
                </c:pt>
                <c:pt idx="5">
                  <c:v>червень</c:v>
                </c:pt>
                <c:pt idx="6">
                  <c:v>липень</c:v>
                </c:pt>
                <c:pt idx="7">
                  <c:v>серпень</c:v>
                </c:pt>
                <c:pt idx="8">
                  <c:v>вересень</c:v>
                </c:pt>
                <c:pt idx="9">
                  <c:v>жовтень</c:v>
                </c:pt>
                <c:pt idx="10">
                  <c:v>листопад</c:v>
                </c:pt>
                <c:pt idx="11">
                  <c:v>грудень</c:v>
                </c:pt>
              </c:strCache>
            </c:strRef>
          </c:cat>
          <c:val>
            <c:numRef>
              <c:f>'для гр.'!$E$4:$E$15</c:f>
              <c:numCache>
                <c:formatCode>General</c:formatCode>
                <c:ptCount val="12"/>
                <c:pt idx="0">
                  <c:v>11</c:v>
                </c:pt>
                <c:pt idx="1">
                  <c:v>11</c:v>
                </c:pt>
                <c:pt idx="2">
                  <c:v>13</c:v>
                </c:pt>
                <c:pt idx="3">
                  <c:v>13</c:v>
                </c:pt>
                <c:pt idx="4">
                  <c:v>13</c:v>
                </c:pt>
                <c:pt idx="5">
                  <c:v>13</c:v>
                </c:pt>
                <c:pt idx="6">
                  <c:v>13</c:v>
                </c:pt>
                <c:pt idx="7">
                  <c:v>13</c:v>
                </c:pt>
                <c:pt idx="8">
                  <c:v>13</c:v>
                </c:pt>
                <c:pt idx="9">
                  <c:v>11</c:v>
                </c:pt>
                <c:pt idx="10">
                  <c:v>11</c:v>
                </c:pt>
                <c:pt idx="11">
                  <c:v>11</c:v>
                </c:pt>
              </c:numCache>
            </c:numRef>
          </c:val>
        </c:ser>
        <c:ser>
          <c:idx val="3"/>
          <c:order val="3"/>
          <c:tx>
            <c:strRef>
              <c:f>'для гр.'!$F$3</c:f>
              <c:strCache>
                <c:ptCount val="1"/>
                <c:pt idx="0">
                  <c:v>Шев</c:v>
                </c:pt>
              </c:strCache>
            </c:strRef>
          </c:tx>
          <c:spPr>
            <a:solidFill>
              <a:srgbClr val="FFCC99"/>
            </a:solidFill>
            <a:ln w="25400">
              <a:noFill/>
            </a:ln>
          </c:spP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uk-UA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'для гр.'!$B$4:$B$15</c:f>
              <c:strCache>
                <c:ptCount val="12"/>
                <c:pt idx="0">
                  <c:v>січень</c:v>
                </c:pt>
                <c:pt idx="1">
                  <c:v>лютий</c:v>
                </c:pt>
                <c:pt idx="2">
                  <c:v>березень</c:v>
                </c:pt>
                <c:pt idx="3">
                  <c:v>квітень</c:v>
                </c:pt>
                <c:pt idx="4">
                  <c:v>травень</c:v>
                </c:pt>
                <c:pt idx="5">
                  <c:v>червень</c:v>
                </c:pt>
                <c:pt idx="6">
                  <c:v>липень</c:v>
                </c:pt>
                <c:pt idx="7">
                  <c:v>серпень</c:v>
                </c:pt>
                <c:pt idx="8">
                  <c:v>вересень</c:v>
                </c:pt>
                <c:pt idx="9">
                  <c:v>жовтень</c:v>
                </c:pt>
                <c:pt idx="10">
                  <c:v>листопад</c:v>
                </c:pt>
                <c:pt idx="11">
                  <c:v>грудень</c:v>
                </c:pt>
              </c:strCache>
            </c:strRef>
          </c:cat>
          <c:val>
            <c:numRef>
              <c:f>'для гр.'!$F$4:$F$15</c:f>
              <c:numCache>
                <c:formatCode>General</c:formatCode>
                <c:ptCount val="12"/>
                <c:pt idx="0">
                  <c:v>14</c:v>
                </c:pt>
                <c:pt idx="1">
                  <c:v>13</c:v>
                </c:pt>
                <c:pt idx="2">
                  <c:v>13</c:v>
                </c:pt>
                <c:pt idx="3">
                  <c:v>13</c:v>
                </c:pt>
                <c:pt idx="4">
                  <c:v>13</c:v>
                </c:pt>
                <c:pt idx="5">
                  <c:v>13</c:v>
                </c:pt>
                <c:pt idx="6">
                  <c:v>8</c:v>
                </c:pt>
                <c:pt idx="7">
                  <c:v>6</c:v>
                </c:pt>
                <c:pt idx="8">
                  <c:v>6</c:v>
                </c:pt>
                <c:pt idx="9">
                  <c:v>6</c:v>
                </c:pt>
                <c:pt idx="10">
                  <c:v>17</c:v>
                </c:pt>
                <c:pt idx="11">
                  <c:v>17</c:v>
                </c:pt>
              </c:numCache>
            </c:numRef>
          </c:val>
        </c:ser>
        <c:ser>
          <c:idx val="4"/>
          <c:order val="4"/>
          <c:tx>
            <c:strRef>
              <c:f>'для гр.'!$G$3</c:f>
              <c:strCache>
                <c:ptCount val="1"/>
                <c:pt idx="0">
                  <c:v>Лич</c:v>
                </c:pt>
              </c:strCache>
            </c:strRef>
          </c:tx>
          <c:spPr>
            <a:solidFill>
              <a:srgbClr val="CCFFFF"/>
            </a:solidFill>
            <a:ln w="25400">
              <a:noFill/>
            </a:ln>
          </c:spP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uk-UA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'для гр.'!$B$4:$B$15</c:f>
              <c:strCache>
                <c:ptCount val="12"/>
                <c:pt idx="0">
                  <c:v>січень</c:v>
                </c:pt>
                <c:pt idx="1">
                  <c:v>лютий</c:v>
                </c:pt>
                <c:pt idx="2">
                  <c:v>березень</c:v>
                </c:pt>
                <c:pt idx="3">
                  <c:v>квітень</c:v>
                </c:pt>
                <c:pt idx="4">
                  <c:v>травень</c:v>
                </c:pt>
                <c:pt idx="5">
                  <c:v>червень</c:v>
                </c:pt>
                <c:pt idx="6">
                  <c:v>липень</c:v>
                </c:pt>
                <c:pt idx="7">
                  <c:v>серпень</c:v>
                </c:pt>
                <c:pt idx="8">
                  <c:v>вересень</c:v>
                </c:pt>
                <c:pt idx="9">
                  <c:v>жовтень</c:v>
                </c:pt>
                <c:pt idx="10">
                  <c:v>листопад</c:v>
                </c:pt>
                <c:pt idx="11">
                  <c:v>грудень</c:v>
                </c:pt>
              </c:strCache>
            </c:strRef>
          </c:cat>
          <c:val>
            <c:numRef>
              <c:f>'для гр.'!$G$4:$G$15</c:f>
              <c:numCache>
                <c:formatCode>General</c:formatCode>
                <c:ptCount val="12"/>
                <c:pt idx="0">
                  <c:v>24</c:v>
                </c:pt>
                <c:pt idx="1">
                  <c:v>24</c:v>
                </c:pt>
                <c:pt idx="2">
                  <c:v>23</c:v>
                </c:pt>
                <c:pt idx="3">
                  <c:v>24</c:v>
                </c:pt>
                <c:pt idx="4">
                  <c:v>25</c:v>
                </c:pt>
                <c:pt idx="5">
                  <c:v>26</c:v>
                </c:pt>
                <c:pt idx="6">
                  <c:v>27</c:v>
                </c:pt>
                <c:pt idx="7">
                  <c:v>27</c:v>
                </c:pt>
                <c:pt idx="8">
                  <c:v>27</c:v>
                </c:pt>
                <c:pt idx="9">
                  <c:v>28</c:v>
                </c:pt>
                <c:pt idx="10">
                  <c:v>32</c:v>
                </c:pt>
                <c:pt idx="11">
                  <c:v>32</c:v>
                </c:pt>
              </c:numCache>
            </c:numRef>
          </c:val>
        </c:ser>
        <c:ser>
          <c:idx val="5"/>
          <c:order val="5"/>
          <c:tx>
            <c:strRef>
              <c:f>'для гр.'!$H$3</c:f>
              <c:strCache>
                <c:ptCount val="1"/>
                <c:pt idx="0">
                  <c:v>Сих</c:v>
                </c:pt>
              </c:strCache>
            </c:strRef>
          </c:tx>
          <c:spPr>
            <a:solidFill>
              <a:srgbClr val="FFFF00"/>
            </a:solidFill>
            <a:ln w="25400">
              <a:noFill/>
            </a:ln>
          </c:spP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uk-UA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'для гр.'!$B$4:$B$15</c:f>
              <c:strCache>
                <c:ptCount val="12"/>
                <c:pt idx="0">
                  <c:v>січень</c:v>
                </c:pt>
                <c:pt idx="1">
                  <c:v>лютий</c:v>
                </c:pt>
                <c:pt idx="2">
                  <c:v>березень</c:v>
                </c:pt>
                <c:pt idx="3">
                  <c:v>квітень</c:v>
                </c:pt>
                <c:pt idx="4">
                  <c:v>травень</c:v>
                </c:pt>
                <c:pt idx="5">
                  <c:v>червень</c:v>
                </c:pt>
                <c:pt idx="6">
                  <c:v>липень</c:v>
                </c:pt>
                <c:pt idx="7">
                  <c:v>серпень</c:v>
                </c:pt>
                <c:pt idx="8">
                  <c:v>вересень</c:v>
                </c:pt>
                <c:pt idx="9">
                  <c:v>жовтень</c:v>
                </c:pt>
                <c:pt idx="10">
                  <c:v>листопад</c:v>
                </c:pt>
                <c:pt idx="11">
                  <c:v>грудень</c:v>
                </c:pt>
              </c:strCache>
            </c:strRef>
          </c:cat>
          <c:val>
            <c:numRef>
              <c:f>'для гр.'!$H$4:$H$15</c:f>
              <c:numCache>
                <c:formatCode>General</c:formatCode>
                <c:ptCount val="12"/>
                <c:pt idx="0">
                  <c:v>14</c:v>
                </c:pt>
                <c:pt idx="1">
                  <c:v>14</c:v>
                </c:pt>
                <c:pt idx="2">
                  <c:v>13</c:v>
                </c:pt>
                <c:pt idx="3">
                  <c:v>14</c:v>
                </c:pt>
                <c:pt idx="4">
                  <c:v>13</c:v>
                </c:pt>
                <c:pt idx="5">
                  <c:v>13</c:v>
                </c:pt>
                <c:pt idx="6">
                  <c:v>13</c:v>
                </c:pt>
                <c:pt idx="7">
                  <c:v>13</c:v>
                </c:pt>
                <c:pt idx="8">
                  <c:v>13</c:v>
                </c:pt>
                <c:pt idx="9">
                  <c:v>15</c:v>
                </c:pt>
                <c:pt idx="10">
                  <c:v>18</c:v>
                </c:pt>
                <c:pt idx="11">
                  <c:v>18</c:v>
                </c:pt>
              </c:numCache>
            </c:numRef>
          </c:val>
        </c:ser>
        <c:dLbls/>
        <c:gapWidth val="50"/>
        <c:overlap val="100"/>
        <c:axId val="108068864"/>
        <c:axId val="108070400"/>
      </c:barChart>
      <c:lineChart>
        <c:grouping val="standard"/>
        <c:ser>
          <c:idx val="6"/>
          <c:order val="6"/>
          <c:tx>
            <c:strRef>
              <c:f>'для гр.'!$I$3</c:f>
              <c:strCache>
                <c:ptCount val="1"/>
                <c:pt idx="0">
                  <c:v>За Львів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dLbl>
              <c:idx val="0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uk-UA"/>
                </a:p>
              </c:txPr>
            </c:dLbl>
            <c:dLbl>
              <c:idx val="11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uk-UA"/>
                </a:p>
              </c:txPr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uk-UA"/>
              </a:p>
            </c:txPr>
            <c:dLblPos val="t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'для гр.'!$B$4:$B$15</c:f>
              <c:strCache>
                <c:ptCount val="12"/>
                <c:pt idx="0">
                  <c:v>січень</c:v>
                </c:pt>
                <c:pt idx="1">
                  <c:v>лютий</c:v>
                </c:pt>
                <c:pt idx="2">
                  <c:v>березень</c:v>
                </c:pt>
                <c:pt idx="3">
                  <c:v>квітень</c:v>
                </c:pt>
                <c:pt idx="4">
                  <c:v>травень</c:v>
                </c:pt>
                <c:pt idx="5">
                  <c:v>червень</c:v>
                </c:pt>
                <c:pt idx="6">
                  <c:v>липень</c:v>
                </c:pt>
                <c:pt idx="7">
                  <c:v>серпень</c:v>
                </c:pt>
                <c:pt idx="8">
                  <c:v>вересень</c:v>
                </c:pt>
                <c:pt idx="9">
                  <c:v>жовтень</c:v>
                </c:pt>
                <c:pt idx="10">
                  <c:v>листопад</c:v>
                </c:pt>
                <c:pt idx="11">
                  <c:v>грудень</c:v>
                </c:pt>
              </c:strCache>
            </c:strRef>
          </c:cat>
          <c:val>
            <c:numRef>
              <c:f>'для гр.'!$I$4:$I$15</c:f>
              <c:numCache>
                <c:formatCode>General</c:formatCode>
                <c:ptCount val="12"/>
                <c:pt idx="0">
                  <c:v>85</c:v>
                </c:pt>
                <c:pt idx="1">
                  <c:v>84</c:v>
                </c:pt>
                <c:pt idx="2">
                  <c:v>82</c:v>
                </c:pt>
                <c:pt idx="3">
                  <c:v>85</c:v>
                </c:pt>
                <c:pt idx="4">
                  <c:v>85</c:v>
                </c:pt>
                <c:pt idx="5">
                  <c:v>88</c:v>
                </c:pt>
                <c:pt idx="6">
                  <c:v>88</c:v>
                </c:pt>
                <c:pt idx="7">
                  <c:v>91</c:v>
                </c:pt>
                <c:pt idx="8">
                  <c:v>90</c:v>
                </c:pt>
                <c:pt idx="9">
                  <c:v>91</c:v>
                </c:pt>
                <c:pt idx="10">
                  <c:v>105</c:v>
                </c:pt>
                <c:pt idx="11">
                  <c:v>104</c:v>
                </c:pt>
              </c:numCache>
            </c:numRef>
          </c:val>
        </c:ser>
        <c:dLbls/>
        <c:upDownBars>
          <c:gapWidth val="150"/>
          <c:upBars/>
          <c:downBars/>
        </c:upDownBars>
        <c:marker val="1"/>
        <c:axId val="108068864"/>
        <c:axId val="108070400"/>
      </c:lineChart>
      <c:catAx>
        <c:axId val="10806886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uk-UA"/>
          </a:p>
        </c:txPr>
        <c:crossAx val="108070400"/>
        <c:crosses val="autoZero"/>
        <c:auto val="1"/>
        <c:lblAlgn val="ctr"/>
        <c:lblOffset val="100"/>
      </c:catAx>
      <c:valAx>
        <c:axId val="10807040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808080"/>
                </a:solidFill>
                <a:latin typeface="Calibri"/>
                <a:ea typeface="Calibri"/>
                <a:cs typeface="Calibri"/>
              </a:defRPr>
            </a:pPr>
            <a:endParaRPr lang="uk-UA"/>
          </a:p>
        </c:txPr>
        <c:crossAx val="10806886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egendEntry>
        <c:idx val="6"/>
        <c:delete val="1"/>
      </c:legendEntry>
      <c:layout>
        <c:manualLayout>
          <c:xMode val="edge"/>
          <c:yMode val="edge"/>
          <c:x val="0.25541170989989898"/>
          <c:y val="0.8919860627177697"/>
          <c:w val="0.48701412323459592"/>
          <c:h val="7.6655052264808385E-2"/>
        </c:manualLayout>
      </c:layout>
      <c:spPr>
        <a:noFill/>
        <a:ln w="25400">
          <a:noFill/>
        </a:ln>
      </c:spPr>
      <c:txPr>
        <a:bodyPr/>
        <a:lstStyle/>
        <a:p>
          <a:pPr>
            <a:defRPr sz="825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uk-UA"/>
        </a:p>
      </c:txPr>
    </c:legend>
    <c:plotVisOnly val="1"/>
    <c:dispBlanksAs val="gap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uk-UA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uk-UA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uk-UA"/>
              <a:t>Причини постановки на облік </a:t>
            </a:r>
          </a:p>
        </c:rich>
      </c:tx>
      <c:layout/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5.806463807257662E-2"/>
          <c:y val="0.10855280593519662"/>
          <c:w val="0.9053782455020275"/>
          <c:h val="0.5723693403855824"/>
        </c:manualLayout>
      </c:layout>
      <c:barChart>
        <c:barDir val="col"/>
        <c:grouping val="stacked"/>
        <c:ser>
          <c:idx val="0"/>
          <c:order val="0"/>
          <c:tx>
            <c:strRef>
              <c:f>'для гр.'!$C$36</c:f>
              <c:strCache>
                <c:ptCount val="1"/>
                <c:pt idx="0">
                  <c:v>Ухиляння від  батьківських обов'язків</c:v>
                </c:pt>
              </c:strCache>
            </c:strRef>
          </c:tx>
          <c:spPr>
            <a:solidFill>
              <a:srgbClr val="00FFFF"/>
            </a:solidFill>
            <a:ln w="25400">
              <a:noFill/>
            </a:ln>
          </c:spPr>
          <c:dLbls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uk-UA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'За Львів'!$B$8:$B$19</c:f>
              <c:strCache>
                <c:ptCount val="12"/>
                <c:pt idx="0">
                  <c:v>Січень</c:v>
                </c:pt>
                <c:pt idx="1">
                  <c:v>Лютий</c:v>
                </c:pt>
                <c:pt idx="2">
                  <c:v>Березень</c:v>
                </c:pt>
                <c:pt idx="3">
                  <c:v>Квітень</c:v>
                </c:pt>
                <c:pt idx="4">
                  <c:v>Травень</c:v>
                </c:pt>
                <c:pt idx="5">
                  <c:v>Червень</c:v>
                </c:pt>
                <c:pt idx="6">
                  <c:v>Липень</c:v>
                </c:pt>
                <c:pt idx="7">
                  <c:v>Серпень</c:v>
                </c:pt>
                <c:pt idx="8">
                  <c:v>Вересень</c:v>
                </c:pt>
                <c:pt idx="9">
                  <c:v>Жовтень</c:v>
                </c:pt>
                <c:pt idx="10">
                  <c:v>Листопад</c:v>
                </c:pt>
                <c:pt idx="11">
                  <c:v>Грудень</c:v>
                </c:pt>
              </c:strCache>
            </c:strRef>
          </c:cat>
          <c:val>
            <c:numRef>
              <c:f>'За Львів'!$J$8:$J$19</c:f>
              <c:numCache>
                <c:formatCode>General</c:formatCode>
                <c:ptCount val="12"/>
                <c:pt idx="0">
                  <c:v>7</c:v>
                </c:pt>
                <c:pt idx="1">
                  <c:v>1</c:v>
                </c:pt>
                <c:pt idx="2">
                  <c:v>5</c:v>
                </c:pt>
                <c:pt idx="3">
                  <c:v>1</c:v>
                </c:pt>
                <c:pt idx="4">
                  <c:v>1</c:v>
                </c:pt>
                <c:pt idx="5">
                  <c:v>3</c:v>
                </c:pt>
                <c:pt idx="6">
                  <c:v>8</c:v>
                </c:pt>
                <c:pt idx="7">
                  <c:v>5</c:v>
                </c:pt>
                <c:pt idx="8">
                  <c:v>0</c:v>
                </c:pt>
                <c:pt idx="9">
                  <c:v>3</c:v>
                </c:pt>
                <c:pt idx="10">
                  <c:v>15</c:v>
                </c:pt>
                <c:pt idx="11">
                  <c:v>1</c:v>
                </c:pt>
              </c:numCache>
            </c:numRef>
          </c:val>
        </c:ser>
        <c:ser>
          <c:idx val="1"/>
          <c:order val="1"/>
          <c:tx>
            <c:strRef>
              <c:f>'для гр.'!$D$36</c:f>
              <c:strCache>
                <c:ptCount val="1"/>
                <c:pt idx="0">
                  <c:v>Жорстоке поводження з дитиною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uk-UA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'За Львів'!$B$8:$B$19</c:f>
              <c:strCache>
                <c:ptCount val="12"/>
                <c:pt idx="0">
                  <c:v>Січень</c:v>
                </c:pt>
                <c:pt idx="1">
                  <c:v>Лютий</c:v>
                </c:pt>
                <c:pt idx="2">
                  <c:v>Березень</c:v>
                </c:pt>
                <c:pt idx="3">
                  <c:v>Квітень</c:v>
                </c:pt>
                <c:pt idx="4">
                  <c:v>Травень</c:v>
                </c:pt>
                <c:pt idx="5">
                  <c:v>Червень</c:v>
                </c:pt>
                <c:pt idx="6">
                  <c:v>Липень</c:v>
                </c:pt>
                <c:pt idx="7">
                  <c:v>Серпень</c:v>
                </c:pt>
                <c:pt idx="8">
                  <c:v>Вересень</c:v>
                </c:pt>
                <c:pt idx="9">
                  <c:v>Жовтень</c:v>
                </c:pt>
                <c:pt idx="10">
                  <c:v>Листопад</c:v>
                </c:pt>
                <c:pt idx="11">
                  <c:v>Грудень</c:v>
                </c:pt>
              </c:strCache>
            </c:strRef>
          </c:cat>
          <c:val>
            <c:numRef>
              <c:f>'За Львів'!$K$8:$K$19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  <c:pt idx="4">
                  <c:v>0</c:v>
                </c:pt>
                <c:pt idx="5">
                  <c:v>1</c:v>
                </c:pt>
                <c:pt idx="6">
                  <c:v>1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2</c:v>
                </c:pt>
                <c:pt idx="11">
                  <c:v>0</c:v>
                </c:pt>
              </c:numCache>
            </c:numRef>
          </c:val>
        </c:ser>
        <c:ser>
          <c:idx val="2"/>
          <c:order val="2"/>
          <c:tx>
            <c:strRef>
              <c:f>'для гр.'!$E$36</c:f>
              <c:strCache>
                <c:ptCount val="1"/>
                <c:pt idx="0">
                  <c:v>Найгірші форми дитячої праці</c:v>
                </c:pt>
              </c:strCache>
            </c:strRef>
          </c:tx>
          <c:spPr>
            <a:solidFill>
              <a:srgbClr val="9BBB59"/>
            </a:solidFill>
            <a:ln w="25400">
              <a:noFill/>
            </a:ln>
          </c:spPr>
          <c:cat>
            <c:strRef>
              <c:f>'За Львів'!$B$8:$B$19</c:f>
              <c:strCache>
                <c:ptCount val="12"/>
                <c:pt idx="0">
                  <c:v>Січень</c:v>
                </c:pt>
                <c:pt idx="1">
                  <c:v>Лютий</c:v>
                </c:pt>
                <c:pt idx="2">
                  <c:v>Березень</c:v>
                </c:pt>
                <c:pt idx="3">
                  <c:v>Квітень</c:v>
                </c:pt>
                <c:pt idx="4">
                  <c:v>Травень</c:v>
                </c:pt>
                <c:pt idx="5">
                  <c:v>Червень</c:v>
                </c:pt>
                <c:pt idx="6">
                  <c:v>Липень</c:v>
                </c:pt>
                <c:pt idx="7">
                  <c:v>Серпень</c:v>
                </c:pt>
                <c:pt idx="8">
                  <c:v>Вересень</c:v>
                </c:pt>
                <c:pt idx="9">
                  <c:v>Жовтень</c:v>
                </c:pt>
                <c:pt idx="10">
                  <c:v>Листопад</c:v>
                </c:pt>
                <c:pt idx="11">
                  <c:v>Грудень</c:v>
                </c:pt>
              </c:strCache>
            </c:strRef>
          </c:cat>
          <c:val>
            <c:numRef>
              <c:f>'За Львів'!$L$8:$L$19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</c:ser>
        <c:ser>
          <c:idx val="3"/>
          <c:order val="3"/>
          <c:tx>
            <c:strRef>
              <c:f>'для гр.'!$F$36</c:f>
              <c:strCache>
                <c:ptCount val="1"/>
                <c:pt idx="0">
                  <c:v>Залишення місця проживання </c:v>
                </c:pt>
              </c:strCache>
            </c:strRef>
          </c:tx>
          <c:spPr>
            <a:solidFill>
              <a:srgbClr val="FFFF00"/>
            </a:solidFill>
            <a:ln w="25400">
              <a:noFill/>
            </a:ln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uk-UA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'За Львів'!$B$8:$B$19</c:f>
              <c:strCache>
                <c:ptCount val="12"/>
                <c:pt idx="0">
                  <c:v>Січень</c:v>
                </c:pt>
                <c:pt idx="1">
                  <c:v>Лютий</c:v>
                </c:pt>
                <c:pt idx="2">
                  <c:v>Березень</c:v>
                </c:pt>
                <c:pt idx="3">
                  <c:v>Квітень</c:v>
                </c:pt>
                <c:pt idx="4">
                  <c:v>Травень</c:v>
                </c:pt>
                <c:pt idx="5">
                  <c:v>Червень</c:v>
                </c:pt>
                <c:pt idx="6">
                  <c:v>Липень</c:v>
                </c:pt>
                <c:pt idx="7">
                  <c:v>Серпень</c:v>
                </c:pt>
                <c:pt idx="8">
                  <c:v>Вересень</c:v>
                </c:pt>
                <c:pt idx="9">
                  <c:v>Жовтень</c:v>
                </c:pt>
                <c:pt idx="10">
                  <c:v>Листопад</c:v>
                </c:pt>
                <c:pt idx="11">
                  <c:v>Грудень</c:v>
                </c:pt>
              </c:strCache>
            </c:strRef>
          </c:cat>
          <c:val>
            <c:numRef>
              <c:f>'За Львів'!$M$8:$M$19</c:f>
              <c:numCache>
                <c:formatCode>General</c:formatCode>
                <c:ptCount val="12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1</c:v>
                </c:pt>
                <c:pt idx="11">
                  <c:v>0</c:v>
                </c:pt>
              </c:numCache>
            </c:numRef>
          </c:val>
        </c:ser>
        <c:ser>
          <c:idx val="4"/>
          <c:order val="4"/>
          <c:tx>
            <c:strRef>
              <c:f>'для гр.'!$G$36</c:f>
              <c:strCache>
                <c:ptCount val="1"/>
                <c:pt idx="0">
                  <c:v>ДС,ДПБП з АР Крим або АТО        </c:v>
                </c:pt>
              </c:strCache>
            </c:strRef>
          </c:tx>
          <c:spPr>
            <a:solidFill>
              <a:srgbClr val="4BACC6"/>
            </a:solidFill>
            <a:ln w="25400">
              <a:noFill/>
            </a:ln>
          </c:spPr>
          <c:dLbls>
            <c:dLbl>
              <c:idx val="8"/>
              <c:layout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/>
                  </a:pPr>
                  <a:endParaRPr lang="uk-UA"/>
                </a:p>
              </c:txPr>
              <c:showVal val="1"/>
              <c:extLst>
                <c:ext xmlns:c15="http://schemas.microsoft.com/office/drawing/2012/chart" uri="{CE6537A1-D6FC-4f65-9D91-7224C49458BB}"/>
              </c:extLst>
            </c:dLbl>
            <c:delete val="1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/>
                </a:pPr>
                <a:endParaRPr lang="uk-UA"/>
              </a:p>
            </c:txPr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'За Львів'!$B$8:$B$19</c:f>
              <c:strCache>
                <c:ptCount val="12"/>
                <c:pt idx="0">
                  <c:v>Січень</c:v>
                </c:pt>
                <c:pt idx="1">
                  <c:v>Лютий</c:v>
                </c:pt>
                <c:pt idx="2">
                  <c:v>Березень</c:v>
                </c:pt>
                <c:pt idx="3">
                  <c:v>Квітень</c:v>
                </c:pt>
                <c:pt idx="4">
                  <c:v>Травень</c:v>
                </c:pt>
                <c:pt idx="5">
                  <c:v>Червень</c:v>
                </c:pt>
                <c:pt idx="6">
                  <c:v>Липень</c:v>
                </c:pt>
                <c:pt idx="7">
                  <c:v>Серпень</c:v>
                </c:pt>
                <c:pt idx="8">
                  <c:v>Вересень</c:v>
                </c:pt>
                <c:pt idx="9">
                  <c:v>Жовтень</c:v>
                </c:pt>
                <c:pt idx="10">
                  <c:v>Листопад</c:v>
                </c:pt>
                <c:pt idx="11">
                  <c:v>Грудень</c:v>
                </c:pt>
              </c:strCache>
            </c:strRef>
          </c:cat>
          <c:val>
            <c:numRef>
              <c:f>'За Львів'!$N$8:$N$19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</c:ser>
        <c:dLbls/>
        <c:gapWidth val="50"/>
        <c:overlap val="100"/>
        <c:axId val="111710976"/>
        <c:axId val="111712512"/>
      </c:barChart>
      <c:catAx>
        <c:axId val="11171097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uk-UA"/>
          </a:p>
        </c:txPr>
        <c:crossAx val="111712512"/>
        <c:crosses val="autoZero"/>
        <c:auto val="1"/>
        <c:lblAlgn val="ctr"/>
        <c:lblOffset val="100"/>
      </c:catAx>
      <c:valAx>
        <c:axId val="111712512"/>
        <c:scaling>
          <c:orientation val="minMax"/>
        </c:scaling>
        <c:axPos val="l"/>
        <c:numFmt formatCode="General" sourceLinked="1"/>
        <c:maj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808080"/>
                </a:solidFill>
                <a:latin typeface="Calibri"/>
                <a:ea typeface="Calibri"/>
                <a:cs typeface="Calibri"/>
              </a:defRPr>
            </a:pPr>
            <a:endParaRPr lang="uk-UA"/>
          </a:p>
        </c:txPr>
        <c:crossAx val="11171097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1.9354838709677427E-2"/>
          <c:y val="0.86513296035363996"/>
          <c:w val="0.93548590297180589"/>
          <c:h val="0.1250003453515679"/>
        </c:manualLayout>
      </c:layout>
      <c:spPr>
        <a:noFill/>
        <a:ln w="25400">
          <a:noFill/>
        </a:ln>
      </c:spPr>
      <c:txPr>
        <a:bodyPr/>
        <a:lstStyle/>
        <a:p>
          <a:pPr>
            <a:defRPr sz="755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uk-UA"/>
        </a:p>
      </c:txPr>
    </c:legend>
    <c:plotVisOnly val="1"/>
    <c:dispBlanksAs val="gap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uk-UA"/>
    </a:p>
  </c:txPr>
  <c:externalData r:id="rId2"/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34B199C-7F80-4700-A099-78A64611CF36}" type="datetimeFigureOut">
              <a:rPr lang="uk-UA"/>
              <a:pPr>
                <a:defRPr/>
              </a:pPr>
              <a:t>22.01.2018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AE070D3-51F8-4D63-9956-750824CE1BF4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xmlns="" val="617457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CE705F6-F906-4306-A9B6-067863B95106}" type="datetimeFigureOut">
              <a:rPr lang="uk-UA"/>
              <a:pPr>
                <a:defRPr/>
              </a:pPr>
              <a:t>22.01.2018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noProof="0" smtClean="0"/>
              <a:t>Зразок тексту</a:t>
            </a:r>
          </a:p>
          <a:p>
            <a:pPr lvl="1"/>
            <a:r>
              <a:rPr lang="uk-UA" noProof="0" smtClean="0"/>
              <a:t>Другий рівень</a:t>
            </a:r>
          </a:p>
          <a:p>
            <a:pPr lvl="2"/>
            <a:r>
              <a:rPr lang="uk-UA" noProof="0" smtClean="0"/>
              <a:t>Третій рівень</a:t>
            </a:r>
          </a:p>
          <a:p>
            <a:pPr lvl="3"/>
            <a:r>
              <a:rPr lang="uk-UA" noProof="0" smtClean="0"/>
              <a:t>Четвертий рівень</a:t>
            </a:r>
          </a:p>
          <a:p>
            <a:pPr lvl="4"/>
            <a:r>
              <a:rPr lang="uk-UA" noProof="0" smtClean="0"/>
              <a:t>П'ятий рівень</a:t>
            </a:r>
            <a:endParaRPr lang="uk-UA" noProof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1E5D7B3-9B92-43B2-8FA7-111191EC88A6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xmlns="" val="41708135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4EE1B11-0C26-4649-ACCF-3763E86D9CF3}" type="slidenum">
              <a:rPr lang="uk-UA" altLang="uk-UA" smtClean="0"/>
              <a:pPr>
                <a:spcBef>
                  <a:spcPct val="0"/>
                </a:spcBef>
              </a:pPr>
              <a:t>4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xmlns="" val="945761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9EBC897-8D94-41E2-8CBE-0904A644E4DF}" type="slidenum">
              <a:rPr lang="uk-UA" altLang="uk-UA" smtClean="0"/>
              <a:pPr>
                <a:spcBef>
                  <a:spcPct val="0"/>
                </a:spcBef>
              </a:pPr>
              <a:t>9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xmlns="" val="2319667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FE63AAB-7787-4C19-94B0-DC2C28EAE703}" type="slidenum">
              <a:rPr lang="uk-UA" altLang="uk-UA" smtClean="0"/>
              <a:pPr>
                <a:spcBef>
                  <a:spcPct val="0"/>
                </a:spcBef>
              </a:pPr>
              <a:t>13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xmlns="" val="1369158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6"/>
          <p:cNvSpPr/>
          <p:nvPr userDrawn="1"/>
        </p:nvSpPr>
        <p:spPr>
          <a:xfrm>
            <a:off x="0" y="-38100"/>
            <a:ext cx="9144000" cy="6896100"/>
          </a:xfrm>
          <a:prstGeom prst="rect">
            <a:avLst/>
          </a:prstGeom>
          <a:solidFill>
            <a:srgbClr val="234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5" name="Прямокутник 9"/>
          <p:cNvSpPr/>
          <p:nvPr userDrawn="1"/>
        </p:nvSpPr>
        <p:spPr>
          <a:xfrm>
            <a:off x="5697538" y="1209675"/>
            <a:ext cx="3554412" cy="1858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6" name="Рисунок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61075" y="1539875"/>
            <a:ext cx="2632075" cy="119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5697124" y="3070690"/>
            <a:ext cx="3446876" cy="1470025"/>
          </a:xfrm>
        </p:spPr>
        <p:txBody>
          <a:bodyPr>
            <a:normAutofit/>
          </a:bodyPr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9" name="Підзаголовок 2"/>
          <p:cNvSpPr>
            <a:spLocks noGrp="1"/>
          </p:cNvSpPr>
          <p:nvPr>
            <p:ph type="subTitle" idx="1"/>
          </p:nvPr>
        </p:nvSpPr>
        <p:spPr>
          <a:xfrm>
            <a:off x="5697124" y="4540715"/>
            <a:ext cx="3446876" cy="131596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dirty="0" smtClean="0"/>
              <a:t>Зразок підзаголовка</a:t>
            </a:r>
            <a:endParaRPr lang="uk-UA" dirty="0"/>
          </a:p>
        </p:txBody>
      </p:sp>
      <p:sp>
        <p:nvSpPr>
          <p:cNvPr id="7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F7276-B719-427B-887B-FD0C87EAD7C4}" type="datetimeFigureOut">
              <a:rPr lang="uk-UA"/>
              <a:pPr>
                <a:defRPr/>
              </a:pPr>
              <a:t>22.01.2018</a:t>
            </a:fld>
            <a:endParaRPr lang="uk-UA"/>
          </a:p>
        </p:txBody>
      </p:sp>
      <p:sp>
        <p:nvSpPr>
          <p:cNvPr id="10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1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332A0-A68B-43DD-B38F-26FCC15BA41A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xmlns="" val="1671360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61035-6E6B-4841-89AF-A96435A7DEF1}" type="datetimeFigureOut">
              <a:rPr lang="uk-UA"/>
              <a:pPr>
                <a:defRPr/>
              </a:pPr>
              <a:t>22.01.2018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1DE27-B991-4D76-9B2B-812E73F334E4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xmlns="" val="1683512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6"/>
          <p:cNvSpPr/>
          <p:nvPr userDrawn="1"/>
        </p:nvSpPr>
        <p:spPr>
          <a:xfrm>
            <a:off x="0" y="-38100"/>
            <a:ext cx="1390650" cy="6977063"/>
          </a:xfrm>
          <a:prstGeom prst="rect">
            <a:avLst/>
          </a:prstGeom>
          <a:solidFill>
            <a:srgbClr val="234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5" name="Прямокутник 7"/>
          <p:cNvSpPr/>
          <p:nvPr userDrawn="1"/>
        </p:nvSpPr>
        <p:spPr>
          <a:xfrm>
            <a:off x="250825" y="549275"/>
            <a:ext cx="1216025" cy="674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6" name="Рисунок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650" y="677863"/>
            <a:ext cx="1016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кутник 6"/>
          <p:cNvSpPr/>
          <p:nvPr userDrawn="1"/>
        </p:nvSpPr>
        <p:spPr>
          <a:xfrm>
            <a:off x="0" y="-38100"/>
            <a:ext cx="9144000" cy="6896100"/>
          </a:xfrm>
          <a:prstGeom prst="rect">
            <a:avLst/>
          </a:prstGeom>
          <a:solidFill>
            <a:srgbClr val="234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8" name="Прямокутник 7"/>
          <p:cNvSpPr/>
          <p:nvPr userDrawn="1"/>
        </p:nvSpPr>
        <p:spPr>
          <a:xfrm>
            <a:off x="5697538" y="1209675"/>
            <a:ext cx="3554412" cy="1858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9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61075" y="1539875"/>
            <a:ext cx="2632075" cy="119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97124" y="3070690"/>
            <a:ext cx="3446876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5697124" y="4540715"/>
            <a:ext cx="3446876" cy="131596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dirty="0" smtClean="0"/>
              <a:t>Зразок підзаголовка</a:t>
            </a:r>
            <a:endParaRPr lang="uk-UA" dirty="0"/>
          </a:p>
        </p:txBody>
      </p:sp>
      <p:sp>
        <p:nvSpPr>
          <p:cNvPr id="10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2B7E9-EA77-4A2F-B0AE-4487925A1477}" type="datetimeFigureOut">
              <a:rPr lang="uk-UA"/>
              <a:pPr>
                <a:defRPr/>
              </a:pPr>
              <a:t>22.01.2018</a:t>
            </a:fld>
            <a:endParaRPr lang="uk-UA"/>
          </a:p>
        </p:txBody>
      </p:sp>
      <p:sp>
        <p:nvSpPr>
          <p:cNvPr id="11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2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8976F-67F6-4643-BEA2-B30E134B4277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xmlns="" val="29188230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6"/>
          <p:cNvSpPr/>
          <p:nvPr userDrawn="1"/>
        </p:nvSpPr>
        <p:spPr>
          <a:xfrm>
            <a:off x="0" y="-38100"/>
            <a:ext cx="1390650" cy="6977063"/>
          </a:xfrm>
          <a:prstGeom prst="rect">
            <a:avLst/>
          </a:prstGeom>
          <a:solidFill>
            <a:srgbClr val="234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4" name="Прямокутник 7"/>
          <p:cNvSpPr/>
          <p:nvPr userDrawn="1"/>
        </p:nvSpPr>
        <p:spPr>
          <a:xfrm>
            <a:off x="250825" y="549275"/>
            <a:ext cx="1216025" cy="674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5" name="Рисунок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650" y="677863"/>
            <a:ext cx="1016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90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кутник 23"/>
          <p:cNvSpPr/>
          <p:nvPr userDrawn="1"/>
        </p:nvSpPr>
        <p:spPr>
          <a:xfrm>
            <a:off x="250825" y="549275"/>
            <a:ext cx="1216025" cy="674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8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650" y="677863"/>
            <a:ext cx="1016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2186734" y="1493785"/>
            <a:ext cx="5895655" cy="1317302"/>
          </a:xfrm>
        </p:spPr>
        <p:txBody>
          <a:bodyPr>
            <a:noAutofit/>
          </a:bodyPr>
          <a:lstStyle>
            <a:lvl1pPr algn="l">
              <a:defRPr sz="3400">
                <a:solidFill>
                  <a:schemeClr val="tx1"/>
                </a:solidFill>
                <a:latin typeface="municipal_lviv_106" pitchFamily="50" charset="0"/>
              </a:defRPr>
            </a:lvl1pPr>
          </a:lstStyle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9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unicipal_lviv_106" pitchFamily="50" charset="0"/>
              </a:defRPr>
            </a:lvl1pPr>
          </a:lstStyle>
          <a:p>
            <a:pPr>
              <a:defRPr/>
            </a:pPr>
            <a:fld id="{84D38D69-BB68-44D0-9A1D-8C7B1154CE00}" type="datetimeFigureOut">
              <a:rPr lang="uk-UA"/>
              <a:pPr>
                <a:defRPr/>
              </a:pPr>
              <a:t>22.01.2018</a:t>
            </a:fld>
            <a:endParaRPr lang="uk-UA" dirty="0"/>
          </a:p>
        </p:txBody>
      </p:sp>
      <p:sp>
        <p:nvSpPr>
          <p:cNvPr id="10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unicipal_lviv_106" pitchFamily="50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1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municipal_lviv_106"/>
              </a:defRPr>
            </a:lvl1pPr>
          </a:lstStyle>
          <a:p>
            <a:pPr>
              <a:defRPr/>
            </a:pPr>
            <a:fld id="{8CC8F2AB-9F0D-4C27-B581-BFA293B3A3A9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xmlns="" val="5947582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 userDrawn="1"/>
        </p:nvSpPr>
        <p:spPr>
          <a:xfrm>
            <a:off x="0" y="-38100"/>
            <a:ext cx="1390650" cy="6977063"/>
          </a:xfrm>
          <a:prstGeom prst="rect">
            <a:avLst/>
          </a:prstGeom>
          <a:solidFill>
            <a:srgbClr val="234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8" name="Прямокутник 7"/>
          <p:cNvSpPr/>
          <p:nvPr userDrawn="1"/>
        </p:nvSpPr>
        <p:spPr>
          <a:xfrm>
            <a:off x="250825" y="549275"/>
            <a:ext cx="1216025" cy="674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9" name="Рисунок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650" y="677863"/>
            <a:ext cx="1016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кутник 9"/>
          <p:cNvSpPr/>
          <p:nvPr userDrawn="1"/>
        </p:nvSpPr>
        <p:spPr>
          <a:xfrm>
            <a:off x="0" y="-38100"/>
            <a:ext cx="1390650" cy="6977063"/>
          </a:xfrm>
          <a:prstGeom prst="rect">
            <a:avLst/>
          </a:prstGeom>
          <a:solidFill>
            <a:srgbClr val="234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1" name="Прямокутник 10"/>
          <p:cNvSpPr/>
          <p:nvPr userDrawn="1"/>
        </p:nvSpPr>
        <p:spPr>
          <a:xfrm>
            <a:off x="250825" y="549275"/>
            <a:ext cx="1216025" cy="674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12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650" y="677863"/>
            <a:ext cx="1016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6674" y="274638"/>
            <a:ext cx="7040126" cy="1143000"/>
          </a:xfrm>
        </p:spPr>
        <p:txBody>
          <a:bodyPr>
            <a:normAutofit/>
          </a:bodyPr>
          <a:lstStyle>
            <a:lvl1pPr algn="l">
              <a:defRPr sz="3400">
                <a:solidFill>
                  <a:schemeClr val="tx1"/>
                </a:solidFill>
                <a:latin typeface="municipal_lviv_106" pitchFamily="50" charset="0"/>
              </a:defRPr>
            </a:lvl1pPr>
          </a:lstStyle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646674" y="1535113"/>
            <a:ext cx="3375374" cy="639762"/>
          </a:xfrm>
        </p:spPr>
        <p:txBody>
          <a:bodyPr anchor="b"/>
          <a:lstStyle>
            <a:lvl1pPr marL="0" indent="0">
              <a:buNone/>
              <a:defRPr sz="2400" b="1">
                <a:latin typeface="municipal_lviv_106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dirty="0" smtClean="0"/>
              <a:t>Зразок тексту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5299549" y="1535113"/>
            <a:ext cx="338725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dirty="0" smtClean="0"/>
              <a:t>Зразок тексту</a:t>
            </a:r>
          </a:p>
        </p:txBody>
      </p:sp>
      <p:sp>
        <p:nvSpPr>
          <p:cNvPr id="13" name="Місце для вмісту 2"/>
          <p:cNvSpPr>
            <a:spLocks noGrp="1"/>
          </p:cNvSpPr>
          <p:nvPr>
            <p:ph sz="half" idx="13"/>
          </p:nvPr>
        </p:nvSpPr>
        <p:spPr>
          <a:xfrm>
            <a:off x="1646674" y="2174875"/>
            <a:ext cx="3375375" cy="3951288"/>
          </a:xfrm>
        </p:spPr>
        <p:txBody>
          <a:bodyPr/>
          <a:lstStyle>
            <a:lvl1pPr marL="342900" indent="-342900">
              <a:buClr>
                <a:srgbClr val="23409D"/>
              </a:buClr>
              <a:buFont typeface="Wingdings 3" pitchFamily="18" charset="2"/>
              <a:buChar char=""/>
              <a:defRPr sz="2800">
                <a:solidFill>
                  <a:schemeClr val="tx1"/>
                </a:solidFill>
                <a:latin typeface="municipal_lviv_106" pitchFamily="50" charset="0"/>
              </a:defRPr>
            </a:lvl1pPr>
            <a:lvl2pPr>
              <a:defRPr sz="2400">
                <a:solidFill>
                  <a:schemeClr val="tx1"/>
                </a:solidFill>
                <a:latin typeface="municipal_lviv_106" pitchFamily="50" charset="0"/>
              </a:defRPr>
            </a:lvl2pPr>
            <a:lvl3pPr>
              <a:defRPr sz="2000">
                <a:solidFill>
                  <a:schemeClr val="tx1"/>
                </a:solidFill>
                <a:latin typeface="municipal_lviv_106" pitchFamily="50" charset="0"/>
              </a:defRPr>
            </a:lvl3pPr>
            <a:lvl4pPr>
              <a:defRPr sz="1800">
                <a:solidFill>
                  <a:schemeClr val="tx1"/>
                </a:solidFill>
                <a:latin typeface="municipal_lviv_106" pitchFamily="50" charset="0"/>
              </a:defRPr>
            </a:lvl4pPr>
            <a:lvl5pPr>
              <a:defRPr sz="1800">
                <a:solidFill>
                  <a:schemeClr val="tx1"/>
                </a:solidFill>
                <a:latin typeface="municipal_lviv_106" pitchFamily="50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  <a:p>
            <a:pPr lvl="2"/>
            <a:r>
              <a:rPr lang="uk-UA" dirty="0" smtClean="0"/>
              <a:t>Третій рівень</a:t>
            </a:r>
          </a:p>
          <a:p>
            <a:pPr lvl="3"/>
            <a:r>
              <a:rPr lang="uk-UA" dirty="0" smtClean="0"/>
              <a:t>Четвертий рівень</a:t>
            </a:r>
          </a:p>
          <a:p>
            <a:pPr lvl="4"/>
            <a:r>
              <a:rPr lang="uk-UA" dirty="0" smtClean="0"/>
              <a:t>П'ятий рівень</a:t>
            </a:r>
            <a:endParaRPr lang="uk-UA" dirty="0"/>
          </a:p>
        </p:txBody>
      </p:sp>
      <p:sp>
        <p:nvSpPr>
          <p:cNvPr id="1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5299549" y="2174875"/>
            <a:ext cx="3375375" cy="3951288"/>
          </a:xfrm>
        </p:spPr>
        <p:txBody>
          <a:bodyPr/>
          <a:lstStyle>
            <a:lvl1pPr marL="342900" indent="-342900">
              <a:buClr>
                <a:srgbClr val="23409D"/>
              </a:buClr>
              <a:buFont typeface="Wingdings 3" pitchFamily="18" charset="2"/>
              <a:buChar char=""/>
              <a:defRPr sz="2800">
                <a:solidFill>
                  <a:schemeClr val="tx1"/>
                </a:solidFill>
                <a:latin typeface="municipal_lviv_106" pitchFamily="50" charset="0"/>
              </a:defRPr>
            </a:lvl1pPr>
            <a:lvl2pPr>
              <a:defRPr sz="2400">
                <a:solidFill>
                  <a:schemeClr val="tx1"/>
                </a:solidFill>
                <a:latin typeface="municipal_lviv_106" pitchFamily="50" charset="0"/>
              </a:defRPr>
            </a:lvl2pPr>
            <a:lvl3pPr>
              <a:defRPr sz="2000">
                <a:solidFill>
                  <a:schemeClr val="tx1"/>
                </a:solidFill>
                <a:latin typeface="municipal_lviv_106" pitchFamily="50" charset="0"/>
              </a:defRPr>
            </a:lvl3pPr>
            <a:lvl4pPr>
              <a:defRPr sz="1800">
                <a:solidFill>
                  <a:schemeClr val="tx1"/>
                </a:solidFill>
                <a:latin typeface="municipal_lviv_106" pitchFamily="50" charset="0"/>
              </a:defRPr>
            </a:lvl4pPr>
            <a:lvl5pPr>
              <a:defRPr sz="1800">
                <a:solidFill>
                  <a:schemeClr val="tx1"/>
                </a:solidFill>
                <a:latin typeface="municipal_lviv_106" pitchFamily="50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  <a:p>
            <a:pPr lvl="2"/>
            <a:r>
              <a:rPr lang="uk-UA" dirty="0" smtClean="0"/>
              <a:t>Третій рівень</a:t>
            </a:r>
          </a:p>
          <a:p>
            <a:pPr lvl="3"/>
            <a:r>
              <a:rPr lang="uk-UA" dirty="0" smtClean="0"/>
              <a:t>Четвертий рівень</a:t>
            </a:r>
          </a:p>
          <a:p>
            <a:pPr lvl="4"/>
            <a:r>
              <a:rPr lang="uk-UA" dirty="0" smtClean="0"/>
              <a:t>П'ятий рівень</a:t>
            </a:r>
            <a:endParaRPr lang="uk-UA" dirty="0"/>
          </a:p>
        </p:txBody>
      </p:sp>
      <p:sp>
        <p:nvSpPr>
          <p:cNvPr id="15" name="Місце для дати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CC2410-4D09-4F95-A647-EEFF22DF72F8}" type="datetimeFigureOut">
              <a:rPr lang="uk-UA"/>
              <a:pPr>
                <a:defRPr/>
              </a:pPr>
              <a:t>22.01.2018</a:t>
            </a:fld>
            <a:endParaRPr lang="uk-UA"/>
          </a:p>
        </p:txBody>
      </p:sp>
      <p:sp>
        <p:nvSpPr>
          <p:cNvPr id="16" name="Місце для нижнього колонтитула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7" name="Місце для номера слайда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E9C50-5703-40B2-AD83-B7A878D88240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xmlns="" val="3611718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BF3E2-CD34-4026-A5F4-E35A56929556}" type="datetimeFigureOut">
              <a:rPr lang="uk-UA"/>
              <a:pPr>
                <a:defRPr/>
              </a:pPr>
              <a:t>22.01.2018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11387-2DB9-4924-B8CC-E4F6C23D204F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xmlns="" val="4005613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EBCC9-766F-49C8-9C63-D3E4070C3194}" type="datetimeFigureOut">
              <a:rPr lang="uk-UA"/>
              <a:pPr>
                <a:defRPr/>
              </a:pPr>
              <a:t>22.01.2018</a:t>
            </a:fld>
            <a:endParaRPr lang="uk-UA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93F64-D03B-41F3-B342-0A32D07B26B3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xmlns="" val="2775826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1E99C2-EFB8-4D3E-9386-F867E8FDE3E1}" type="datetimeFigureOut">
              <a:rPr lang="uk-UA"/>
              <a:pPr>
                <a:defRPr/>
              </a:pPr>
              <a:t>22.01.2018</a:t>
            </a:fld>
            <a:endParaRPr lang="uk-UA"/>
          </a:p>
        </p:txBody>
      </p:sp>
      <p:sp>
        <p:nvSpPr>
          <p:cNvPr id="8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D411E-521B-43A2-BF3C-368C28C08A33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xmlns="" val="3620426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BD860-CCDE-4177-A38B-C3164A4FC933}" type="datetimeFigureOut">
              <a:rPr lang="uk-UA"/>
              <a:pPr>
                <a:defRPr/>
              </a:pPr>
              <a:t>22.01.2018</a:t>
            </a:fld>
            <a:endParaRPr lang="uk-UA"/>
          </a:p>
        </p:txBody>
      </p:sp>
      <p:sp>
        <p:nvSpPr>
          <p:cNvPr id="4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17804-63C4-413B-90DB-24953D7C9734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xmlns="" val="814235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879D1-9C4D-4999-BBC6-A91E1813A78F}" type="datetimeFigureOut">
              <a:rPr lang="uk-UA"/>
              <a:pPr>
                <a:defRPr/>
              </a:pPr>
              <a:t>22.01.2018</a:t>
            </a:fld>
            <a:endParaRPr lang="uk-UA"/>
          </a:p>
        </p:txBody>
      </p:sp>
      <p:sp>
        <p:nvSpPr>
          <p:cNvPr id="3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10DC2-9C24-4DF3-A55A-DDF32FAB44CE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xmlns="" val="84839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A6908-340F-4184-8815-37816171780E}" type="datetimeFigureOut">
              <a:rPr lang="uk-UA"/>
              <a:pPr>
                <a:defRPr/>
              </a:pPr>
              <a:t>22.01.2018</a:t>
            </a:fld>
            <a:endParaRPr lang="uk-UA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67016-924E-4C1F-9AF3-50E752030D0C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xmlns="" val="1802997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330A8-BF12-49BB-ACEF-F2D599E1334C}" type="datetimeFigureOut">
              <a:rPr lang="uk-UA"/>
              <a:pPr>
                <a:defRPr/>
              </a:pPr>
              <a:t>22.01.2018</a:t>
            </a:fld>
            <a:endParaRPr lang="uk-UA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A5864-EBAC-4765-97E0-7E50113C7C3C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xmlns="" val="75772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3B528-5FA4-496A-ACCB-021AB02FEF92}" type="datetimeFigureOut">
              <a:rPr lang="uk-UA"/>
              <a:pPr>
                <a:defRPr/>
              </a:pPr>
              <a:t>22.01.2018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1B15A-5041-43C8-8BF1-D5D8968D6F03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xmlns="" val="4168165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Місце для заголовка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uk-UA" smtClean="0"/>
              <a:t>Зразок заголовка</a:t>
            </a:r>
          </a:p>
        </p:txBody>
      </p:sp>
      <p:sp>
        <p:nvSpPr>
          <p:cNvPr id="1027" name="Місце для тексту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uk-UA" smtClean="0"/>
              <a:t>Зразок тексту</a:t>
            </a:r>
          </a:p>
          <a:p>
            <a:pPr lvl="1"/>
            <a:r>
              <a:rPr lang="uk-UA" altLang="uk-UA" smtClean="0"/>
              <a:t>Другий рівень</a:t>
            </a:r>
          </a:p>
          <a:p>
            <a:pPr lvl="2"/>
            <a:r>
              <a:rPr lang="uk-UA" altLang="uk-UA" smtClean="0"/>
              <a:t>Третій рівень</a:t>
            </a:r>
          </a:p>
          <a:p>
            <a:pPr lvl="3"/>
            <a:r>
              <a:rPr lang="uk-UA" altLang="uk-UA" smtClean="0"/>
              <a:t>Четвертий рівень</a:t>
            </a:r>
          </a:p>
          <a:p>
            <a:pPr lvl="4"/>
            <a:r>
              <a:rPr lang="uk-UA" altLang="uk-UA" smtClean="0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2ED4E7E-C868-4B21-8BCB-FED16A67A686}" type="datetimeFigureOut">
              <a:rPr lang="uk-UA"/>
              <a:pPr>
                <a:defRPr/>
              </a:pPr>
              <a:t>22.01.2018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0AAECD2-63C5-43C1-9809-7B8F0F44BA8A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municipal_lviv_106" pitchFamily="50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unicipal_lviv_106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unicipal_lviv_106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unicipal_lviv_106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unicipal_lviv_106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unicipal_lviv_106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unicipal_lviv_106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unicipal_lviv_106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unicipal_lviv_106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23409D"/>
        </a:buClr>
        <a:buFont typeface="Wingdings 3" panose="05040102010807070707" pitchFamily="18" charset="2"/>
        <a:buChar char=""/>
        <a:defRPr sz="3200" kern="1200">
          <a:solidFill>
            <a:schemeClr val="tx1"/>
          </a:solidFill>
          <a:latin typeface="municipal_lviv_106" pitchFamily="50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municipal_lviv_106" pitchFamily="50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unicipal_lviv_106" pitchFamily="50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municipal_lviv_106" pitchFamily="50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municipal_lviv_106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Місце для заголовка 1"/>
          <p:cNvSpPr>
            <a:spLocks noGrp="1"/>
          </p:cNvSpPr>
          <p:nvPr>
            <p:ph type="title"/>
          </p:nvPr>
        </p:nvSpPr>
        <p:spPr bwMode="auto">
          <a:xfrm>
            <a:off x="1916113" y="274638"/>
            <a:ext cx="67706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uk-UA" smtClean="0"/>
              <a:t>Зразок заголовка</a:t>
            </a:r>
          </a:p>
        </p:txBody>
      </p:sp>
      <p:sp>
        <p:nvSpPr>
          <p:cNvPr id="2051" name="Місце для тексту 2"/>
          <p:cNvSpPr>
            <a:spLocks noGrp="1"/>
          </p:cNvSpPr>
          <p:nvPr>
            <p:ph type="body" idx="1"/>
          </p:nvPr>
        </p:nvSpPr>
        <p:spPr bwMode="auto">
          <a:xfrm>
            <a:off x="1916113" y="1600200"/>
            <a:ext cx="677068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uk-UA" smtClean="0"/>
              <a:t>Зразок тексту</a:t>
            </a:r>
          </a:p>
          <a:p>
            <a:pPr lvl="1"/>
            <a:r>
              <a:rPr lang="uk-UA" altLang="uk-UA" smtClean="0"/>
              <a:t>Другий рівень</a:t>
            </a:r>
          </a:p>
          <a:p>
            <a:pPr lvl="2"/>
            <a:r>
              <a:rPr lang="uk-UA" altLang="uk-UA" smtClean="0"/>
              <a:t>Третій рівень</a:t>
            </a:r>
          </a:p>
          <a:p>
            <a:pPr lvl="3"/>
            <a:r>
              <a:rPr lang="uk-UA" altLang="uk-UA" smtClean="0"/>
              <a:t>Четвертий рівень</a:t>
            </a:r>
          </a:p>
          <a:p>
            <a:pPr lvl="4"/>
            <a:r>
              <a:rPr lang="uk-UA" altLang="uk-UA" smtClean="0"/>
              <a:t>П'ятий рівень</a:t>
            </a:r>
          </a:p>
        </p:txBody>
      </p:sp>
      <p:sp>
        <p:nvSpPr>
          <p:cNvPr id="14" name="Місце для дати 6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762514B-BA9F-43AC-A9F2-C1814B67A345}" type="datetimeFigureOut">
              <a:rPr lang="uk-UA"/>
              <a:pPr>
                <a:defRPr/>
              </a:pPr>
              <a:t>22.01.2018</a:t>
            </a:fld>
            <a:endParaRPr lang="uk-UA"/>
          </a:p>
        </p:txBody>
      </p:sp>
      <p:sp>
        <p:nvSpPr>
          <p:cNvPr id="15" name="Місце для нижнього колонтитула 7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6" name="Місце для номера слайда 8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4187441-BF27-40C0-9805-09C090E3D97E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 kern="1200">
          <a:solidFill>
            <a:schemeClr val="tx1"/>
          </a:solidFill>
          <a:latin typeface="municipal_lviv_106" pitchFamily="50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municipal_lviv_106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municipal_lviv_106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municipal_lviv_106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municipal_lviv_106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municipal_lviv_106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municipal_lviv_106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municipal_lviv_106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municipal_lviv_106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23409D"/>
        </a:buClr>
        <a:buFont typeface="Wingdings 3" panose="05040102010807070707" pitchFamily="18" charset="2"/>
        <a:buChar char=""/>
        <a:defRPr sz="2200" kern="1200">
          <a:solidFill>
            <a:schemeClr val="tx1"/>
          </a:solidFill>
          <a:latin typeface="municipal_lviv_106" pitchFamily="50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municipal_lviv_106" pitchFamily="50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unicipal_lviv_106" pitchFamily="50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municipal_lviv_106" pitchFamily="50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municipal_lviv_106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_____Microsoft_Office_Excel_97-20032.xls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_____Microsoft_Office_Excel_97-20033.xls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_____Microsoft_Office_Excel_97-20034.xls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5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_____Microsoft_Office_Excel_97-20036.xls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7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_____Microsoft_Office_Excel_97-20038.xls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B0C6E1"/>
            </a:gs>
            <a:gs pos="100000">
              <a:srgbClr val="B0C6E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2"/>
          <p:cNvSpPr>
            <a:spLocks noGrp="1"/>
          </p:cNvSpPr>
          <p:nvPr>
            <p:ph type="ctrTitle"/>
          </p:nvPr>
        </p:nvSpPr>
        <p:spPr>
          <a:xfrm>
            <a:off x="5737225" y="3213100"/>
            <a:ext cx="3311525" cy="2384425"/>
          </a:xfrm>
        </p:spPr>
        <p:txBody>
          <a:bodyPr/>
          <a:lstStyle/>
          <a:p>
            <a:pPr algn="ctr" eaLnBrk="1" hangingPunct="1"/>
            <a:r>
              <a:rPr lang="uk-UA" altLang="uk-UA" sz="2800" b="1" smtClean="0">
                <a:latin typeface="Arial" panose="020B0604020202020204" pitchFamily="34" charset="0"/>
                <a:cs typeface="Arial" panose="020B0604020202020204" pitchFamily="34" charset="0"/>
              </a:rPr>
              <a:t>Звіт про роботу відділу «Служба у справах дітей» за 2017 рік </a:t>
            </a:r>
            <a:r>
              <a:rPr lang="uk-UA" altLang="uk-UA" sz="2800" smtClean="0">
                <a:latin typeface="Calibri" panose="020F0502020204030204" pitchFamily="34" charset="0"/>
              </a:rPr>
              <a:t/>
            </a:r>
            <a:br>
              <a:rPr lang="uk-UA" altLang="uk-UA" sz="2800" smtClean="0">
                <a:latin typeface="Calibri" panose="020F0502020204030204" pitchFamily="34" charset="0"/>
              </a:rPr>
            </a:br>
            <a:endParaRPr lang="uk-UA" altLang="uk-UA" sz="280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>
            <p:ph type="title" idx="4294967295"/>
          </p:nvPr>
        </p:nvSpPr>
        <p:spPr>
          <a:xfrm>
            <a:off x="1403350" y="115888"/>
            <a:ext cx="7632700" cy="576262"/>
          </a:xfrm>
        </p:spPr>
        <p:txBody>
          <a:bodyPr/>
          <a:lstStyle/>
          <a:p>
            <a:r>
              <a:rPr lang="uk-UA" altLang="uk-UA" sz="2400" b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Кількість</a:t>
            </a:r>
            <a:r>
              <a:rPr lang="uk-UA" altLang="uk-UA" sz="2400" b="1" smtClean="0">
                <a:latin typeface="Arial" panose="020B0604020202020204" pitchFamily="34" charset="0"/>
              </a:rPr>
              <a:t> </a:t>
            </a:r>
            <a:r>
              <a:rPr lang="uk-UA" altLang="uk-UA" sz="2400" b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дітей</a:t>
            </a:r>
            <a:r>
              <a:rPr lang="uk-UA" altLang="uk-UA" sz="2400" b="1" smtClean="0">
                <a:latin typeface="Arial" panose="020B0604020202020204" pitchFamily="34" charset="0"/>
              </a:rPr>
              <a:t> </a:t>
            </a:r>
            <a:r>
              <a:rPr lang="uk-UA" altLang="uk-UA" sz="2400" b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uk-UA" altLang="uk-UA" sz="2400" b="1" smtClean="0">
                <a:latin typeface="Arial" panose="020B0604020202020204" pitchFamily="34" charset="0"/>
              </a:rPr>
              <a:t> </a:t>
            </a:r>
            <a:r>
              <a:rPr lang="uk-UA" altLang="uk-UA" sz="2400" b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інтернатних</a:t>
            </a:r>
            <a:r>
              <a:rPr lang="uk-UA" altLang="uk-UA" sz="2400" b="1" smtClean="0">
                <a:latin typeface="Arial" panose="020B0604020202020204" pitchFamily="34" charset="0"/>
              </a:rPr>
              <a:t> </a:t>
            </a:r>
            <a:r>
              <a:rPr lang="uk-UA" altLang="uk-UA" sz="2400" b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закладах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474788" y="5805488"/>
            <a:ext cx="7561262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6000" tIns="36000" rIns="93600" bIns="36000">
            <a:spAutoFit/>
          </a:bodyPr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800">
                <a:latin typeface="Arial" panose="020B0604020202020204" pitchFamily="34" charset="0"/>
              </a:rPr>
              <a:t>     </a:t>
            </a:r>
          </a:p>
        </p:txBody>
      </p:sp>
      <p:sp>
        <p:nvSpPr>
          <p:cNvPr id="20484" name="Text Box 5"/>
          <p:cNvSpPr txBox="1">
            <a:spLocks noChangeArrowheads="1"/>
          </p:cNvSpPr>
          <p:nvPr/>
        </p:nvSpPr>
        <p:spPr bwMode="auto">
          <a:xfrm>
            <a:off x="1403350" y="765175"/>
            <a:ext cx="7561263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6000" tIns="36000" rIns="93600" bIns="36000">
            <a:spAutoFit/>
          </a:bodyPr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800">
                <a:latin typeface="Arial" panose="020B0604020202020204" pitchFamily="34" charset="0"/>
              </a:rPr>
              <a:t>    В державних закладах інтернатного типу перебуває </a:t>
            </a:r>
            <a:r>
              <a:rPr lang="en-US" altLang="uk-UA" sz="1800" b="1">
                <a:latin typeface="Arial" panose="020B0604020202020204" pitchFamily="34" charset="0"/>
              </a:rPr>
              <a:t>3</a:t>
            </a:r>
            <a:r>
              <a:rPr lang="uk-UA" altLang="uk-UA" sz="1800" b="1">
                <a:latin typeface="Arial" panose="020B0604020202020204" pitchFamily="34" charset="0"/>
              </a:rPr>
              <a:t>3</a:t>
            </a:r>
            <a:r>
              <a:rPr lang="uk-UA" altLang="uk-UA" sz="1800">
                <a:latin typeface="Arial" panose="020B0604020202020204" pitchFamily="34" charset="0"/>
              </a:rPr>
              <a:t> дитини, що складає </a:t>
            </a:r>
            <a:r>
              <a:rPr lang="en-US" altLang="uk-UA" sz="1800" b="1">
                <a:latin typeface="Arial" panose="020B0604020202020204" pitchFamily="34" charset="0"/>
              </a:rPr>
              <a:t>6</a:t>
            </a:r>
            <a:r>
              <a:rPr lang="uk-UA" altLang="uk-UA" sz="1800" b="1">
                <a:latin typeface="Arial" panose="020B0604020202020204" pitchFamily="34" charset="0"/>
              </a:rPr>
              <a:t>,</a:t>
            </a:r>
            <a:r>
              <a:rPr lang="en-US" altLang="uk-UA" sz="1800" b="1">
                <a:latin typeface="Arial" panose="020B0604020202020204" pitchFamily="34" charset="0"/>
              </a:rPr>
              <a:t>3</a:t>
            </a:r>
            <a:r>
              <a:rPr lang="uk-UA" altLang="uk-UA" sz="1800" b="1">
                <a:latin typeface="Arial" panose="020B0604020202020204" pitchFamily="34" charset="0"/>
              </a:rPr>
              <a:t>%</a:t>
            </a:r>
            <a:r>
              <a:rPr lang="uk-UA" altLang="uk-UA" sz="1800">
                <a:latin typeface="Arial" panose="020B0604020202020204" pitchFamily="34" charset="0"/>
              </a:rPr>
              <a:t> від загальної кількості ДС та ДПБП. </a:t>
            </a:r>
          </a:p>
        </p:txBody>
      </p:sp>
      <p:graphicFrame>
        <p:nvGraphicFramePr>
          <p:cNvPr id="20485" name="Object 6"/>
          <p:cNvGraphicFramePr>
            <a:graphicFrameLocks noChangeAspect="1"/>
          </p:cNvGraphicFramePr>
          <p:nvPr/>
        </p:nvGraphicFramePr>
        <p:xfrm>
          <a:off x="1042988" y="1878013"/>
          <a:ext cx="6510337" cy="3619500"/>
        </p:xfrm>
        <a:graphic>
          <a:graphicData uri="http://schemas.openxmlformats.org/presentationml/2006/ole">
            <p:oleObj spid="_x0000_s20493" name="Диаграмма" r:id="rId3" imgW="5095966" imgH="4648200" progId="MSGraph.Chart.8">
              <p:embed followColorScheme="full"/>
            </p:oleObj>
          </a:graphicData>
        </a:graphic>
      </p:graphicFrame>
      <p:sp>
        <p:nvSpPr>
          <p:cNvPr id="20486" name="Text Box 7"/>
          <p:cNvSpPr txBox="1">
            <a:spLocks noChangeArrowheads="1"/>
          </p:cNvSpPr>
          <p:nvPr/>
        </p:nvSpPr>
        <p:spPr bwMode="auto">
          <a:xfrm>
            <a:off x="1546225" y="5497513"/>
            <a:ext cx="7489825" cy="903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6000" tIns="36000" rIns="93600" bIns="36000">
            <a:spAutoFit/>
          </a:bodyPr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800">
                <a:latin typeface="Arial" panose="020B0604020202020204" pitchFamily="34" charset="0"/>
              </a:rPr>
              <a:t>    За період з 2010 року </a:t>
            </a:r>
            <a:r>
              <a:rPr lang="uk-UA" altLang="uk-UA" sz="1800" u="sng">
                <a:latin typeface="Arial" panose="020B0604020202020204" pitchFamily="34" charset="0"/>
              </a:rPr>
              <a:t>з первинного обліку міста</a:t>
            </a:r>
            <a:r>
              <a:rPr lang="uk-UA" altLang="uk-UA" sz="1800">
                <a:latin typeface="Arial" panose="020B0604020202020204" pitchFamily="34" charset="0"/>
              </a:rPr>
              <a:t>  усиновлено </a:t>
            </a:r>
            <a:br>
              <a:rPr lang="uk-UA" altLang="uk-UA" sz="1800">
                <a:latin typeface="Arial" panose="020B0604020202020204" pitchFamily="34" charset="0"/>
              </a:rPr>
            </a:br>
            <a:r>
              <a:rPr lang="uk-UA" altLang="uk-UA" sz="1800">
                <a:latin typeface="Arial" panose="020B0604020202020204" pitchFamily="34" charset="0"/>
              </a:rPr>
              <a:t>понад 150 дітей, створено 13 прийомних сімей з 22 дітьми та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800">
                <a:latin typeface="Arial" panose="020B0604020202020204" pitchFamily="34" charset="0"/>
              </a:rPr>
              <a:t>три ДБСТ на 30 дітей. </a:t>
            </a:r>
          </a:p>
        </p:txBody>
      </p:sp>
      <p:sp>
        <p:nvSpPr>
          <p:cNvPr id="20487" name="Text Box 8"/>
          <p:cNvSpPr txBox="1">
            <a:spLocks noChangeArrowheads="1"/>
          </p:cNvSpPr>
          <p:nvPr/>
        </p:nvSpPr>
        <p:spPr bwMode="auto">
          <a:xfrm>
            <a:off x="1476375" y="1438275"/>
            <a:ext cx="6048375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6000" tIns="36000" rIns="93600" bIns="36000">
            <a:spAutoFit/>
          </a:bodyPr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800" b="1">
                <a:solidFill>
                  <a:schemeClr val="hlink"/>
                </a:solidFill>
                <a:latin typeface="Arial" panose="020B0604020202020204" pitchFamily="34" charset="0"/>
              </a:rPr>
              <a:t>Кількість дітей яким надано статус ДС, ДПБП 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800" b="1">
                <a:solidFill>
                  <a:schemeClr val="hlink"/>
                </a:solidFill>
                <a:latin typeface="Arial" panose="020B0604020202020204" pitchFamily="34" charset="0"/>
              </a:rPr>
              <a:t>+143  +140  +130  +110  +92   +87   +88    +86   +77</a:t>
            </a:r>
          </a:p>
        </p:txBody>
      </p:sp>
      <p:sp>
        <p:nvSpPr>
          <p:cNvPr id="2" name="Скругленная прямоугольная выноска 1"/>
          <p:cNvSpPr/>
          <p:nvPr/>
        </p:nvSpPr>
        <p:spPr>
          <a:xfrm>
            <a:off x="6875463" y="2111375"/>
            <a:ext cx="2160587" cy="1389063"/>
          </a:xfrm>
          <a:prstGeom prst="wedgeRoundRectCallout">
            <a:avLst>
              <a:gd name="adj1" fmla="val -50162"/>
              <a:gd name="adj2" fmla="val -65988"/>
              <a:gd name="adj3" fmla="val 16667"/>
            </a:avLst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dirty="0">
                <a:solidFill>
                  <a:schemeClr val="tx1"/>
                </a:solidFill>
              </a:rPr>
              <a:t>з них, </a:t>
            </a:r>
          </a:p>
          <a:p>
            <a:pPr algn="ctr" eaLnBrk="1" hangingPunct="1">
              <a:defRPr/>
            </a:pPr>
            <a:r>
              <a:rPr lang="uk-UA" b="1" dirty="0">
                <a:solidFill>
                  <a:schemeClr val="tx1"/>
                </a:solidFill>
              </a:rPr>
              <a:t>41 дитина (53,2%) </a:t>
            </a:r>
            <a:r>
              <a:rPr lang="uk-UA" dirty="0">
                <a:solidFill>
                  <a:schemeClr val="tx1"/>
                </a:solidFill>
              </a:rPr>
              <a:t>набули статусу </a:t>
            </a:r>
            <a:r>
              <a:rPr lang="uk-UA" u="sng" dirty="0">
                <a:solidFill>
                  <a:schemeClr val="tx1"/>
                </a:solidFill>
              </a:rPr>
              <a:t>вже перебуваючи </a:t>
            </a:r>
            <a:r>
              <a:rPr lang="uk-UA" dirty="0">
                <a:solidFill>
                  <a:schemeClr val="tx1"/>
                </a:solidFill>
              </a:rPr>
              <a:t>в закладах</a:t>
            </a:r>
          </a:p>
        </p:txBody>
      </p:sp>
      <p:sp>
        <p:nvSpPr>
          <p:cNvPr id="3" name="Стрелка вниз 2"/>
          <p:cNvSpPr/>
          <p:nvPr/>
        </p:nvSpPr>
        <p:spPr>
          <a:xfrm>
            <a:off x="7667625" y="3500438"/>
            <a:ext cx="576263" cy="3603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019925" y="3933825"/>
            <a:ext cx="1871663" cy="1150938"/>
          </a:xfrm>
          <a:prstGeom prst="round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dirty="0">
                <a:solidFill>
                  <a:schemeClr val="tx1"/>
                </a:solidFill>
              </a:rPr>
              <a:t>з яких </a:t>
            </a:r>
            <a:r>
              <a:rPr lang="uk-UA" b="1" dirty="0">
                <a:solidFill>
                  <a:schemeClr val="tx1"/>
                </a:solidFill>
              </a:rPr>
              <a:t>28</a:t>
            </a:r>
            <a:r>
              <a:rPr lang="uk-UA" dirty="0">
                <a:solidFill>
                  <a:schemeClr val="tx1"/>
                </a:solidFill>
              </a:rPr>
              <a:t> дітей влаштовані в СФВ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1863" y="4070350"/>
            <a:ext cx="3013075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638" y="1196975"/>
            <a:ext cx="2911475" cy="21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650" y="3616325"/>
            <a:ext cx="2066925" cy="275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Місце для номера слайда 8"/>
          <p:cNvSpPr>
            <a:spLocks noGrp="1"/>
          </p:cNvSpPr>
          <p:nvPr>
            <p:ph type="sldNum" sz="quarter" idx="16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6ED08D8-FB52-446F-BA92-4A08C694BE18}" type="slidenum">
              <a:rPr lang="uk-UA" altLang="uk-UA" sz="900" smtClean="0">
                <a:solidFill>
                  <a:srgbClr val="898989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uk-UA" altLang="uk-UA" sz="900" smtClean="0">
              <a:solidFill>
                <a:srgbClr val="898989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1510" name="Rectangle 2"/>
          <p:cNvSpPr>
            <a:spLocks noGrp="1"/>
          </p:cNvSpPr>
          <p:nvPr>
            <p:ph type="title" idx="4294967295"/>
          </p:nvPr>
        </p:nvSpPr>
        <p:spPr>
          <a:xfrm>
            <a:off x="1403350" y="61913"/>
            <a:ext cx="7489825" cy="504825"/>
          </a:xfrm>
        </p:spPr>
        <p:txBody>
          <a:bodyPr/>
          <a:lstStyle/>
          <a:p>
            <a:pPr eaLnBrk="1" hangingPunct="1"/>
            <a:r>
              <a:rPr lang="uk-UA" altLang="uk-UA" sz="2400" b="1" smtClean="0">
                <a:solidFill>
                  <a:schemeClr val="accent1"/>
                </a:solidFill>
                <a:latin typeface="Arial" panose="020B0604020202020204" pitchFamily="34" charset="0"/>
              </a:rPr>
              <a:t>Матеріально-технічне забезпечення 4-х ДБСТ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 flipH="1">
            <a:off x="4103688" y="1436688"/>
            <a:ext cx="468312" cy="3365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кругленный прямоугольник 21"/>
          <p:cNvSpPr/>
          <p:nvPr/>
        </p:nvSpPr>
        <p:spPr>
          <a:xfrm>
            <a:off x="1857375" y="1773238"/>
            <a:ext cx="2427288" cy="201136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Принтер, кухонний комбайн, кондиціонер, сушильну машину,  </a:t>
            </a:r>
            <a:b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морозильні камери, холодильник,</a:t>
            </a:r>
          </a:p>
          <a:p>
            <a:pPr algn="ctr">
              <a:defRPr/>
            </a:pP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велосипед, </a:t>
            </a:r>
            <a:r>
              <a:rPr lang="uk-UA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мультиварку</a:t>
            </a:r>
            <a:endParaRPr lang="uk-UA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5435600" y="1412875"/>
            <a:ext cx="0" cy="3365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Скругленный прямоугольник 30"/>
          <p:cNvSpPr/>
          <p:nvPr/>
        </p:nvSpPr>
        <p:spPr>
          <a:xfrm>
            <a:off x="6743700" y="1773238"/>
            <a:ext cx="2149475" cy="198278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Поточний ремонт в 2 ДБСТ</a:t>
            </a:r>
          </a:p>
          <a:p>
            <a:pPr algn="ctr">
              <a:defRPr/>
            </a:pP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(вул. Тракт </a:t>
            </a:r>
            <a:r>
              <a:rPr lang="uk-UA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Глинянський</a:t>
            </a: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та вул. Драгана)</a:t>
            </a: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7812088" y="1463675"/>
            <a:ext cx="0" cy="3095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3941763" y="692150"/>
            <a:ext cx="2286000" cy="87312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Придбано</a:t>
            </a:r>
          </a:p>
        </p:txBody>
      </p:sp>
      <p:sp>
        <p:nvSpPr>
          <p:cNvPr id="21517" name="TextBox 3"/>
          <p:cNvSpPr txBox="1">
            <a:spLocks noChangeArrowheads="1"/>
          </p:cNvSpPr>
          <p:nvPr/>
        </p:nvSpPr>
        <p:spPr bwMode="auto">
          <a:xfrm>
            <a:off x="1912938" y="6372225"/>
            <a:ext cx="62595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uk-UA" altLang="uk-UA" sz="2000" b="1" dirty="0">
                <a:latin typeface="Arial" panose="020B0604020202020204" pitchFamily="34" charset="0"/>
              </a:rPr>
              <a:t>З міського бюджету </a:t>
            </a:r>
            <a:r>
              <a:rPr lang="uk-UA" altLang="uk-UA" sz="2000" b="1">
                <a:latin typeface="Arial" panose="020B0604020202020204" pitchFamily="34" charset="0"/>
              </a:rPr>
              <a:t>використано </a:t>
            </a:r>
            <a:r>
              <a:rPr lang="uk-UA" altLang="uk-UA" sz="2000" b="1" smtClean="0">
                <a:latin typeface="Arial" panose="020B0604020202020204" pitchFamily="34" charset="0"/>
              </a:rPr>
              <a:t>215 646 грн</a:t>
            </a:r>
            <a:r>
              <a:rPr lang="uk-UA" altLang="uk-UA" sz="2000" b="1" dirty="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452938" y="1773238"/>
            <a:ext cx="2135187" cy="201136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хлібопіч</a:t>
            </a: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праски, меблі в дитячу кімнату, </a:t>
            </a:r>
            <a:r>
              <a:rPr lang="uk-UA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пос</a:t>
            </a: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uk-UA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іль</a:t>
            </a: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 посуд та господарське приладдя </a:t>
            </a:r>
          </a:p>
        </p:txBody>
      </p:sp>
      <p:sp>
        <p:nvSpPr>
          <p:cNvPr id="14" name="Овал 13"/>
          <p:cNvSpPr/>
          <p:nvPr/>
        </p:nvSpPr>
        <p:spPr>
          <a:xfrm>
            <a:off x="6680200" y="692150"/>
            <a:ext cx="2284413" cy="86677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uk-UA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Проведено</a:t>
            </a:r>
            <a:endParaRPr lang="uk-UA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uk-UA" sz="15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20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78" t="7359" r="5782"/>
          <a:stretch>
            <a:fillRect/>
          </a:stretch>
        </p:blipFill>
        <p:spPr bwMode="auto">
          <a:xfrm>
            <a:off x="2968625" y="4083050"/>
            <a:ext cx="2898775" cy="228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Прямая со стрелкой 16"/>
          <p:cNvCxnSpPr/>
          <p:nvPr/>
        </p:nvCxnSpPr>
        <p:spPr>
          <a:xfrm>
            <a:off x="2484438" y="1700213"/>
            <a:ext cx="0" cy="7207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3419475" y="1638300"/>
            <a:ext cx="404813" cy="56673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2" name="Rectangle 2"/>
          <p:cNvSpPr txBox="1">
            <a:spLocks/>
          </p:cNvSpPr>
          <p:nvPr/>
        </p:nvSpPr>
        <p:spPr bwMode="auto">
          <a:xfrm>
            <a:off x="1403350" y="44450"/>
            <a:ext cx="75866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2000" b="1">
                <a:solidFill>
                  <a:schemeClr val="accent1"/>
                </a:solidFill>
                <a:latin typeface="Arial" panose="020B0604020202020204" pitchFamily="34" charset="0"/>
              </a:rPr>
              <a:t>Придбання та ремонт житла  ДС, ДПБП та осіб з їх числа</a:t>
            </a:r>
          </a:p>
        </p:txBody>
      </p:sp>
      <p:sp>
        <p:nvSpPr>
          <p:cNvPr id="9" name="Овал 8"/>
          <p:cNvSpPr/>
          <p:nvPr/>
        </p:nvSpPr>
        <p:spPr>
          <a:xfrm>
            <a:off x="1722438" y="1074738"/>
            <a:ext cx="2562225" cy="841375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Придбано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 квартири</a:t>
            </a:r>
          </a:p>
        </p:txBody>
      </p:sp>
      <p:sp>
        <p:nvSpPr>
          <p:cNvPr id="22534" name="Текст 2"/>
          <p:cNvSpPr txBox="1">
            <a:spLocks/>
          </p:cNvSpPr>
          <p:nvPr/>
        </p:nvSpPr>
        <p:spPr bwMode="auto">
          <a:xfrm>
            <a:off x="1485900" y="2481263"/>
            <a:ext cx="2016125" cy="1668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ctr">
              <a:buFont typeface="Wingdings 3" panose="05040102010807070707" pitchFamily="18" charset="2"/>
              <a:buNone/>
            </a:pPr>
            <a:r>
              <a:rPr lang="uk-UA" altLang="uk-UA" sz="2000" b="1">
                <a:latin typeface="Arial" panose="020B0604020202020204" pitchFamily="34" charset="0"/>
                <a:cs typeface="Arial" panose="020B0604020202020204" pitchFamily="34" charset="0"/>
              </a:rPr>
              <a:t>1 квартиру</a:t>
            </a:r>
          </a:p>
          <a:p>
            <a:pPr algn="ctr">
              <a:buFont typeface="Wingdings 3" panose="05040102010807070707" pitchFamily="18" charset="2"/>
              <a:buNone/>
            </a:pPr>
            <a:r>
              <a:rPr lang="uk-UA" altLang="uk-UA" sz="2000">
                <a:latin typeface="Arial" panose="020B0604020202020204" pitchFamily="34" charset="0"/>
                <a:cs typeface="Arial" panose="020B0604020202020204" pitchFamily="34" charset="0"/>
              </a:rPr>
              <a:t>по регіональній Програмі (область, місто)</a:t>
            </a:r>
          </a:p>
        </p:txBody>
      </p:sp>
      <p:sp>
        <p:nvSpPr>
          <p:cNvPr id="22535" name="Текст 2"/>
          <p:cNvSpPr txBox="1">
            <a:spLocks/>
          </p:cNvSpPr>
          <p:nvPr/>
        </p:nvSpPr>
        <p:spPr bwMode="auto">
          <a:xfrm>
            <a:off x="3708400" y="2244725"/>
            <a:ext cx="2330450" cy="1905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ctr">
              <a:buFont typeface="Wingdings 3" panose="05040102010807070707" pitchFamily="18" charset="2"/>
              <a:buNone/>
            </a:pPr>
            <a:r>
              <a:rPr lang="uk-UA" altLang="uk-UA" sz="2000" b="1">
                <a:latin typeface="Arial" panose="020B0604020202020204" pitchFamily="34" charset="0"/>
                <a:cs typeface="Arial" panose="020B0604020202020204" pitchFamily="34" charset="0"/>
              </a:rPr>
              <a:t>2 квартири </a:t>
            </a:r>
          </a:p>
          <a:p>
            <a:pPr algn="ctr">
              <a:buFont typeface="Wingdings 3" panose="05040102010807070707" pitchFamily="18" charset="2"/>
              <a:buNone/>
            </a:pPr>
            <a:r>
              <a:rPr lang="uk-UA" altLang="uk-UA" sz="2000">
                <a:latin typeface="Arial" panose="020B0604020202020204" pitchFamily="34" charset="0"/>
                <a:cs typeface="Arial" panose="020B0604020202020204" pitchFamily="34" charset="0"/>
              </a:rPr>
              <a:t>по міській Програмі </a:t>
            </a:r>
            <a:r>
              <a:rPr lang="uk-UA" altLang="uk-UA" sz="2000" u="sng">
                <a:latin typeface="Arial" panose="020B0604020202020204" pitchFamily="34" charset="0"/>
                <a:cs typeface="Arial" panose="020B0604020202020204" pitchFamily="34" charset="0"/>
              </a:rPr>
              <a:t>співфінансування</a:t>
            </a:r>
            <a:r>
              <a:rPr lang="uk-UA" altLang="uk-UA" sz="2000">
                <a:latin typeface="Arial" panose="020B0604020202020204" pitchFamily="34" charset="0"/>
                <a:cs typeface="Arial" panose="020B0604020202020204" pitchFamily="34" charset="0"/>
              </a:rPr>
              <a:t> житла (місто, опікуни)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619250" y="4473575"/>
            <a:ext cx="4249738" cy="1979613"/>
          </a:xfrm>
          <a:prstGeom prst="roundRect">
            <a:avLst/>
          </a:prstGeom>
          <a:solidFill>
            <a:srgbClr val="FFFF00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uk-UA" altLang="uk-UA" sz="2000" b="1" smtClean="0">
                <a:cs typeface="Arial" panose="020B0604020202020204" pitchFamily="34" charset="0"/>
              </a:rPr>
              <a:t>Загальна сума витрат складає 1 985 795 грн, з них:</a:t>
            </a:r>
          </a:p>
          <a:p>
            <a:pPr>
              <a:buFontTx/>
              <a:buChar char="-"/>
              <a:defRPr/>
            </a:pPr>
            <a:r>
              <a:rPr lang="uk-UA" altLang="uk-UA" sz="2000" smtClean="0">
                <a:cs typeface="Arial" panose="020B0604020202020204" pitchFamily="34" charset="0"/>
              </a:rPr>
              <a:t> область -    171 630 грн</a:t>
            </a:r>
          </a:p>
          <a:p>
            <a:pPr>
              <a:buFontTx/>
              <a:buChar char="-"/>
              <a:defRPr/>
            </a:pPr>
            <a:r>
              <a:rPr lang="uk-UA" altLang="uk-UA" sz="2000" smtClean="0">
                <a:cs typeface="Arial" panose="020B0604020202020204" pitchFamily="34" charset="0"/>
              </a:rPr>
              <a:t> місто      - 1 396 565 грн</a:t>
            </a:r>
          </a:p>
          <a:p>
            <a:pPr>
              <a:buFontTx/>
              <a:buChar char="-"/>
              <a:defRPr/>
            </a:pPr>
            <a:r>
              <a:rPr lang="uk-UA" altLang="uk-UA" sz="2000" u="sng" smtClean="0">
                <a:cs typeface="Arial" panose="020B0604020202020204" pitchFamily="34" charset="0"/>
              </a:rPr>
              <a:t> 2 опікуни -   417 600 грн</a:t>
            </a:r>
          </a:p>
        </p:txBody>
      </p:sp>
      <p:grpSp>
        <p:nvGrpSpPr>
          <p:cNvPr id="22537" name="Group 16"/>
          <p:cNvGrpSpPr>
            <a:grpSpLocks/>
          </p:cNvGrpSpPr>
          <p:nvPr/>
        </p:nvGrpSpPr>
        <p:grpSpPr bwMode="auto">
          <a:xfrm>
            <a:off x="6227763" y="1125538"/>
            <a:ext cx="2689225" cy="4319587"/>
            <a:chOff x="3969" y="709"/>
            <a:chExt cx="1694" cy="2721"/>
          </a:xfrm>
        </p:grpSpPr>
        <p:cxnSp>
          <p:nvCxnSpPr>
            <p:cNvPr id="18" name="Прямая со стрелкой 17"/>
            <p:cNvCxnSpPr/>
            <p:nvPr/>
          </p:nvCxnSpPr>
          <p:spPr>
            <a:xfrm>
              <a:off x="4830" y="2613"/>
              <a:ext cx="0" cy="22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/>
            <p:cNvCxnSpPr/>
            <p:nvPr/>
          </p:nvCxnSpPr>
          <p:spPr>
            <a:xfrm>
              <a:off x="4830" y="1253"/>
              <a:ext cx="0" cy="13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Скругленный прямоугольник 28"/>
            <p:cNvSpPr/>
            <p:nvPr/>
          </p:nvSpPr>
          <p:spPr>
            <a:xfrm>
              <a:off x="4014" y="2843"/>
              <a:ext cx="1614" cy="587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  <a:alpha val="7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uk-UA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Загальна сума витрат складає 438 968 грн</a:t>
              </a:r>
            </a:p>
          </p:txBody>
        </p:sp>
        <p:sp>
          <p:nvSpPr>
            <p:cNvPr id="25" name="Овал 24"/>
            <p:cNvSpPr/>
            <p:nvPr/>
          </p:nvSpPr>
          <p:spPr>
            <a:xfrm>
              <a:off x="4014" y="709"/>
              <a:ext cx="1614" cy="53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uk-UA" sz="2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Ремонт</a:t>
              </a:r>
            </a:p>
          </p:txBody>
        </p:sp>
        <p:sp>
          <p:nvSpPr>
            <p:cNvPr id="22542" name="Текст 2"/>
            <p:cNvSpPr txBox="1">
              <a:spLocks/>
            </p:cNvSpPr>
            <p:nvPr/>
          </p:nvSpPr>
          <p:spPr bwMode="auto">
            <a:xfrm>
              <a:off x="3969" y="1414"/>
              <a:ext cx="1694" cy="12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b"/>
            <a:lstStyle>
              <a:lvl1pPr>
                <a:spcBef>
                  <a:spcPct val="20000"/>
                </a:spcBef>
                <a:buClr>
                  <a:srgbClr val="23409D"/>
                </a:buClr>
                <a:buFont typeface="Wingdings 3" panose="05040102010807070707" pitchFamily="18" charset="2"/>
                <a:buChar char=""/>
                <a:defRPr sz="2200">
                  <a:solidFill>
                    <a:schemeClr val="tx1"/>
                  </a:solidFill>
                  <a:latin typeface="municipal_lviv_106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municipal_lviv_106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municipal_lviv_106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municipal_lviv_106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municipal_lviv_106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municipal_lviv_106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municipal_lviv_106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municipal_lviv_106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municipal_lviv_106"/>
                </a:defRPr>
              </a:lvl9pPr>
            </a:lstStyle>
            <a:p>
              <a:pPr algn="ctr">
                <a:buFont typeface="Wingdings 3" panose="05040102010807070707" pitchFamily="18" charset="2"/>
                <a:buNone/>
              </a:pPr>
              <a:r>
                <a:rPr lang="uk-UA" altLang="uk-UA" sz="1900">
                  <a:latin typeface="Arial" panose="020B0604020202020204" pitchFamily="34" charset="0"/>
                  <a:cs typeface="Arial" panose="020B0604020202020204" pitchFamily="34" charset="0"/>
                </a:rPr>
                <a:t>В рамках міської Програми приведення житла до санітарних норм відремонтовано </a:t>
              </a:r>
            </a:p>
            <a:p>
              <a:pPr algn="ctr">
                <a:buFont typeface="Wingdings 3" panose="05040102010807070707" pitchFamily="18" charset="2"/>
                <a:buNone/>
              </a:pPr>
              <a:r>
                <a:rPr lang="uk-UA" altLang="uk-UA" sz="1900" b="1">
                  <a:latin typeface="Arial" panose="020B0604020202020204" pitchFamily="34" charset="0"/>
                  <a:cs typeface="Arial" panose="020B0604020202020204" pitchFamily="34" charset="0"/>
                </a:rPr>
                <a:t>8 квартир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8" y="2420938"/>
            <a:ext cx="2490787" cy="166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945" r="18483"/>
          <a:stretch>
            <a:fillRect/>
          </a:stretch>
        </p:blipFill>
        <p:spPr bwMode="auto">
          <a:xfrm>
            <a:off x="1504950" y="692150"/>
            <a:ext cx="19875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50975" y="44450"/>
            <a:ext cx="2714625" cy="388938"/>
          </a:xfrm>
        </p:spPr>
        <p:txBody>
          <a:bodyPr/>
          <a:lstStyle/>
          <a:p>
            <a:pPr marL="628650" algn="just" eaLnBrk="1" hangingPunct="1"/>
            <a:r>
              <a:rPr lang="uk-UA" altLang="uk-UA" sz="2800" b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Заходи</a:t>
            </a:r>
            <a:endParaRPr lang="ru-RU" altLang="uk-UA" sz="2800" b="1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57" name="Заголовок 1"/>
          <p:cNvSpPr>
            <a:spLocks/>
          </p:cNvSpPr>
          <p:nvPr/>
        </p:nvSpPr>
        <p:spPr bwMode="auto">
          <a:xfrm>
            <a:off x="6265863" y="188913"/>
            <a:ext cx="2843212" cy="75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1588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600" b="1">
                <a:latin typeface="Arial" panose="020B0604020202020204" pitchFamily="34" charset="0"/>
                <a:cs typeface="Arial" panose="020B0604020202020204" pitchFamily="34" charset="0"/>
              </a:rPr>
              <a:t>Спільний цикл заходів з Центром опіки сиріт УГКЦ “Духовний світ дитини”</a:t>
            </a:r>
            <a:endParaRPr lang="ru-RU" altLang="uk-UA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58" name="Заголовок 1"/>
          <p:cNvSpPr>
            <a:spLocks/>
          </p:cNvSpPr>
          <p:nvPr/>
        </p:nvSpPr>
        <p:spPr bwMode="auto">
          <a:xfrm>
            <a:off x="4787900" y="3213100"/>
            <a:ext cx="3843338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1588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600" b="1">
                <a:latin typeface="Arial" panose="020B0604020202020204" pitchFamily="34" charset="0"/>
                <a:cs typeface="Arial" panose="020B0604020202020204" pitchFamily="34" charset="0"/>
              </a:rPr>
              <a:t>Заходи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600" b="1">
                <a:latin typeface="Arial" panose="020B0604020202020204" pitchFamily="34" charset="0"/>
                <a:cs typeface="Arial" panose="020B0604020202020204" pitchFamily="34" charset="0"/>
              </a:rPr>
              <a:t>“Школа здорового способу життя”</a:t>
            </a:r>
            <a:endParaRPr lang="ru-RU" altLang="uk-UA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59" name="Заголовок 1"/>
          <p:cNvSpPr>
            <a:spLocks/>
          </p:cNvSpPr>
          <p:nvPr/>
        </p:nvSpPr>
        <p:spPr bwMode="auto">
          <a:xfrm>
            <a:off x="3419475" y="2565400"/>
            <a:ext cx="2857500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1588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600" b="1">
                <a:latin typeface="Arial" panose="020B0604020202020204" pitchFamily="34" charset="0"/>
                <a:cs typeface="Arial" panose="020B0604020202020204" pitchFamily="34" charset="0"/>
              </a:rPr>
              <a:t>Спільний захід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600" b="1">
                <a:latin typeface="Arial" panose="020B0604020202020204" pitchFamily="34" charset="0"/>
                <a:cs typeface="Arial" panose="020B0604020202020204" pitchFamily="34" charset="0"/>
              </a:rPr>
              <a:t>“Таланти в дії” з ГО “</a:t>
            </a:r>
            <a:r>
              <a:rPr lang="de-DE" altLang="uk-UA" sz="1600" b="1">
                <a:latin typeface="Arial" panose="020B0604020202020204" pitchFamily="34" charset="0"/>
                <a:cs typeface="Arial" panose="020B0604020202020204" pitchFamily="34" charset="0"/>
              </a:rPr>
              <a:t>Care in Action</a:t>
            </a:r>
            <a:r>
              <a:rPr lang="uk-UA" altLang="uk-UA" sz="1600" b="1">
                <a:latin typeface="Arial" panose="020B0604020202020204" pitchFamily="34" charset="0"/>
                <a:cs typeface="Arial" panose="020B0604020202020204" pitchFamily="34" charset="0"/>
              </a:rPr>
              <a:t> – Турбота в дії</a:t>
            </a:r>
            <a:r>
              <a:rPr lang="uk-UA" altLang="uk-UA" sz="1600">
                <a:latin typeface="Calibri" panose="020F0502020204030204" pitchFamily="34" charset="0"/>
                <a:cs typeface="Arial" panose="020B0604020202020204" pitchFamily="34" charset="0"/>
              </a:rPr>
              <a:t>”</a:t>
            </a:r>
            <a:endParaRPr lang="ru-RU" altLang="uk-UA" sz="16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3560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2500" y="476250"/>
            <a:ext cx="28575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1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3475" y="1052513"/>
            <a:ext cx="28575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2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984"/>
          <a:stretch>
            <a:fillRect/>
          </a:stretch>
        </p:blipFill>
        <p:spPr bwMode="auto">
          <a:xfrm>
            <a:off x="6084888" y="3860800"/>
            <a:ext cx="2932112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3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750" y="4076700"/>
            <a:ext cx="2492375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4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2138" y="3716338"/>
            <a:ext cx="2843212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5" name="Заголовок 1"/>
          <p:cNvSpPr>
            <a:spLocks/>
          </p:cNvSpPr>
          <p:nvPr/>
        </p:nvSpPr>
        <p:spPr bwMode="auto">
          <a:xfrm>
            <a:off x="1450975" y="5840413"/>
            <a:ext cx="7566025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182563" indent="-180975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Char char="-"/>
            </a:pPr>
            <a:r>
              <a:rPr lang="uk-UA" altLang="uk-UA" sz="1800" b="1">
                <a:latin typeface="Arial" panose="020B0604020202020204" pitchFamily="34" charset="0"/>
                <a:cs typeface="Arial" panose="020B0604020202020204" pitchFamily="34" charset="0"/>
              </a:rPr>
              <a:t>Пошук патронатних вихователів (ЗМІ, сайт ЛМР – «кнопка», аудіо ролик в транспорті)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Char char="-"/>
            </a:pPr>
            <a:r>
              <a:rPr lang="uk-UA" altLang="uk-UA" sz="1800" b="1">
                <a:latin typeface="Arial" panose="020B0604020202020204" pitchFamily="34" charset="0"/>
                <a:cs typeface="Arial" panose="020B0604020202020204" pitchFamily="34" charset="0"/>
              </a:rPr>
              <a:t>Виготовлена поліграфічна продукція профілактичного змісту</a:t>
            </a:r>
            <a:endParaRPr lang="ru-RU" altLang="uk-UA" sz="1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9725" y="30163"/>
            <a:ext cx="7040563" cy="37465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uk-UA" sz="2800" b="1" dirty="0" smtClean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Плани</a:t>
            </a:r>
            <a:endParaRPr lang="uk-UA" sz="2800" b="1" dirty="0">
              <a:solidFill>
                <a:schemeClr val="accent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603" name="Текст 2"/>
          <p:cNvSpPr>
            <a:spLocks noGrp="1"/>
          </p:cNvSpPr>
          <p:nvPr>
            <p:ph type="body" idx="1"/>
          </p:nvPr>
        </p:nvSpPr>
        <p:spPr>
          <a:xfrm>
            <a:off x="1370013" y="404813"/>
            <a:ext cx="7773987" cy="6337300"/>
          </a:xfrm>
        </p:spPr>
        <p:txBody>
          <a:bodyPr anchor="t"/>
          <a:lstStyle/>
          <a:p>
            <a:pPr marL="357188" indent="-357188">
              <a:lnSpc>
                <a:spcPct val="90000"/>
              </a:lnSpc>
              <a:spcBef>
                <a:spcPct val="0"/>
              </a:spcBef>
              <a:buClrTx/>
              <a:buFont typeface="Wingdings 3" panose="05040102010807070707" pitchFamily="18" charset="2"/>
              <a:buAutoNum type="arabicPeriod"/>
            </a:pPr>
            <a:r>
              <a:rPr lang="uk-UA" alt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Приведення структури СуСД до вимог законодавства та зміна підходів до організації роботи щодо сімей в СЖО (район - сектора).</a:t>
            </a:r>
          </a:p>
          <a:p>
            <a:pPr marL="357188" indent="-357188">
              <a:lnSpc>
                <a:spcPct val="90000"/>
              </a:lnSpc>
              <a:spcBef>
                <a:spcPct val="0"/>
              </a:spcBef>
              <a:buClrTx/>
              <a:buFont typeface="Wingdings 3" panose="05040102010807070707" pitchFamily="18" charset="2"/>
              <a:buAutoNum type="arabicPeriod"/>
            </a:pPr>
            <a:r>
              <a:rPr lang="uk-UA" alt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Створення єдиної черги усиновителів.</a:t>
            </a:r>
          </a:p>
          <a:p>
            <a:pPr marL="357188" indent="-357188">
              <a:lnSpc>
                <a:spcPct val="90000"/>
              </a:lnSpc>
              <a:spcBef>
                <a:spcPct val="0"/>
              </a:spcBef>
              <a:buClrTx/>
              <a:buFont typeface="Wingdings 3" panose="05040102010807070707" pitchFamily="18" charset="2"/>
              <a:buAutoNum type="arabicPeriod"/>
            </a:pPr>
            <a:r>
              <a:rPr lang="uk-UA" alt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Ведення діяльності щодо ПС та ДБСТ виключно в ЛМР.</a:t>
            </a:r>
          </a:p>
          <a:p>
            <a:pPr marL="357188" indent="-357188">
              <a:lnSpc>
                <a:spcPct val="90000"/>
              </a:lnSpc>
              <a:spcBef>
                <a:spcPct val="0"/>
              </a:spcBef>
              <a:buClrTx/>
              <a:buFont typeface="Wingdings 3" panose="05040102010807070707" pitchFamily="18" charset="2"/>
              <a:buAutoNum type="arabicPeriod"/>
            </a:pPr>
            <a:r>
              <a:rPr lang="uk-UA" alt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Матеріально-технічне забезпечення ДБСТ.</a:t>
            </a:r>
          </a:p>
          <a:p>
            <a:pPr marL="357188" indent="-357188">
              <a:lnSpc>
                <a:spcPct val="90000"/>
              </a:lnSpc>
              <a:spcBef>
                <a:spcPct val="0"/>
              </a:spcBef>
              <a:buClrTx/>
              <a:buFont typeface="Wingdings 3" panose="05040102010807070707" pitchFamily="18" charset="2"/>
              <a:buAutoNum type="arabicPeriod"/>
            </a:pPr>
            <a:r>
              <a:rPr lang="uk-UA" alt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Створення п'ятого в </a:t>
            </a:r>
            <a:r>
              <a:rPr lang="uk-UA" altLang="uk-U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м.Львові</a:t>
            </a:r>
            <a:r>
              <a:rPr lang="uk-UA" alt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 ДБСТ. </a:t>
            </a:r>
          </a:p>
          <a:p>
            <a:pPr marL="357188" indent="-357188">
              <a:lnSpc>
                <a:spcPct val="90000"/>
              </a:lnSpc>
              <a:spcBef>
                <a:spcPct val="0"/>
              </a:spcBef>
              <a:buClrTx/>
              <a:buFont typeface="Wingdings 3" panose="05040102010807070707" pitchFamily="18" charset="2"/>
              <a:buAutoNum type="arabicPeriod"/>
            </a:pPr>
            <a:r>
              <a:rPr lang="uk-UA" alt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Пошук батьків-вихователів для шостого ДБСТ та пошук кандидатів в прийомні батьки.</a:t>
            </a:r>
          </a:p>
          <a:p>
            <a:pPr marL="357188" indent="-357188">
              <a:lnSpc>
                <a:spcPct val="90000"/>
              </a:lnSpc>
              <a:spcBef>
                <a:spcPct val="0"/>
              </a:spcBef>
              <a:buClrTx/>
              <a:buFont typeface="Wingdings 3" panose="05040102010807070707" pitchFamily="18" charset="2"/>
              <a:buAutoNum type="arabicPeriod"/>
            </a:pPr>
            <a:r>
              <a:rPr lang="uk-UA" alt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Пошук кандидатів та розвиток мережі патронатних сімей.</a:t>
            </a:r>
          </a:p>
          <a:p>
            <a:pPr marL="357188" indent="-357188">
              <a:lnSpc>
                <a:spcPct val="90000"/>
              </a:lnSpc>
              <a:spcBef>
                <a:spcPct val="0"/>
              </a:spcBef>
              <a:buClrTx/>
              <a:buFont typeface="Wingdings 3" panose="05040102010807070707" pitchFamily="18" charset="2"/>
              <a:buAutoNum type="arabicPeriod"/>
            </a:pPr>
            <a:r>
              <a:rPr lang="uk-UA" alt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Координація виконання Плану заходів щодо ремонту 12 квартир та придбання нового житла ДС, ДПБП.</a:t>
            </a:r>
          </a:p>
          <a:p>
            <a:pPr marL="357188" indent="-357188">
              <a:lnSpc>
                <a:spcPct val="90000"/>
              </a:lnSpc>
              <a:spcBef>
                <a:spcPct val="0"/>
              </a:spcBef>
              <a:buClrTx/>
              <a:buFont typeface="Wingdings 3" panose="05040102010807070707" pitchFamily="18" charset="2"/>
              <a:buAutoNum type="arabicPeriod"/>
            </a:pPr>
            <a:r>
              <a:rPr lang="uk-UA" alt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Сприяння роботі дитячої дорадчої ради.</a:t>
            </a:r>
          </a:p>
          <a:p>
            <a:pPr marL="357188" indent="-357188">
              <a:lnSpc>
                <a:spcPct val="90000"/>
              </a:lnSpc>
              <a:spcBef>
                <a:spcPct val="0"/>
              </a:spcBef>
              <a:buClrTx/>
              <a:buFont typeface="Wingdings 3" panose="05040102010807070707" pitchFamily="18" charset="2"/>
              <a:buAutoNum type="arabicPeriod"/>
            </a:pPr>
            <a:r>
              <a:rPr lang="uk-UA" alt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Напрацювання та реалізація Плану заходів щодо реформування системи інституційного догляду та виховання дітей.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6" descr="Світлина від Ганни Возняк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40500" y="3419475"/>
            <a:ext cx="2509838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18" descr="Світлина від Ганни Возняк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9700" y="69850"/>
            <a:ext cx="3063875" cy="226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2" descr="https://scontent.flwo1-1.fna.fbcdn.net/v/t34.0-12/26753814_831310300389936_854629086_n.jpg?oh=263d69d16b084a48dc7beb2e84a1e74c&amp;oe=5A59A43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219" b="16289"/>
          <a:stretch>
            <a:fillRect/>
          </a:stretch>
        </p:blipFill>
        <p:spPr bwMode="auto">
          <a:xfrm>
            <a:off x="123825" y="4149725"/>
            <a:ext cx="2879725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Рисунок 1"/>
          <p:cNvPicPr>
            <a:picLocks noChangeAspect="1"/>
          </p:cNvPicPr>
          <p:nvPr/>
        </p:nvPicPr>
        <p:blipFill>
          <a:blip r:embed="rId5" cstate="print">
            <a:lum bright="4000" contrast="-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400" r="14175"/>
          <a:stretch>
            <a:fillRect/>
          </a:stretch>
        </p:blipFill>
        <p:spPr bwMode="auto">
          <a:xfrm>
            <a:off x="6807200" y="53975"/>
            <a:ext cx="2243138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8" descr="Світлина від Olena Kavkun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35288" y="4333875"/>
            <a:ext cx="3652837" cy="240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24" descr="https://scontent.flwo1-1.fna.fbcdn.net/v/t34.0-12/26754807_2020331417983934_1921019021_n.jpg?oh=38b609dad4eb06b5a0df5d8cbb6e5218&amp;oe=5A597E9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00" t="13611"/>
          <a:stretch>
            <a:fillRect/>
          </a:stretch>
        </p:blipFill>
        <p:spPr bwMode="auto">
          <a:xfrm>
            <a:off x="3289300" y="58738"/>
            <a:ext cx="3346450" cy="221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20" descr="DSCN602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860"/>
          <a:stretch>
            <a:fillRect/>
          </a:stretch>
        </p:blipFill>
        <p:spPr bwMode="auto">
          <a:xfrm>
            <a:off x="6300788" y="2139950"/>
            <a:ext cx="2165350" cy="208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10" descr="Світлина від Тетяни Ужицької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634" r="16435" b="5835"/>
          <a:stretch>
            <a:fillRect/>
          </a:stretch>
        </p:blipFill>
        <p:spPr bwMode="auto">
          <a:xfrm>
            <a:off x="107950" y="1843088"/>
            <a:ext cx="3095625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4" name="Picture 14" descr="Світлина від Demkura  Taras.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675" y="2001838"/>
            <a:ext cx="3548063" cy="243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The-Third-Man-Print-C1007176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50" y="66675"/>
            <a:ext cx="4608513" cy="665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AutoShape 4" descr="Картинки по запросу дитина копіює батьків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uk-UA" altLang="uk-UA" sz="1800">
              <a:latin typeface="Arial" panose="020B0604020202020204" pitchFamily="34" charset="0"/>
            </a:endParaRPr>
          </a:p>
        </p:txBody>
      </p:sp>
      <p:sp>
        <p:nvSpPr>
          <p:cNvPr id="10244" name="AutoShape 6" descr="Картинки по запросу дитина копіює батьків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uk-UA" altLang="uk-UA" sz="1800">
              <a:latin typeface="Arial" panose="020B0604020202020204" pitchFamily="34" charset="0"/>
            </a:endParaRPr>
          </a:p>
        </p:txBody>
      </p:sp>
      <p:pic>
        <p:nvPicPr>
          <p:cNvPr id="10245" name="Picture 8" descr="Картинки по запросу дитина копіює батькі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538" y="314325"/>
            <a:ext cx="4637087" cy="289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AutoShape 14" descr="Картинки по запросу дитина копіює батьків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uk-UA" altLang="uk-UA" sz="1800">
              <a:latin typeface="Arial" panose="020B0604020202020204" pitchFamily="34" charset="0"/>
            </a:endParaRPr>
          </a:p>
        </p:txBody>
      </p:sp>
      <p:sp>
        <p:nvSpPr>
          <p:cNvPr id="10247" name="AutoShape 16" descr="Картинки по запросу дитина копіює батьків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uk-UA" altLang="uk-UA" sz="1800">
              <a:latin typeface="Arial" panose="020B0604020202020204" pitchFamily="34" charset="0"/>
            </a:endParaRPr>
          </a:p>
        </p:txBody>
      </p:sp>
      <p:sp>
        <p:nvSpPr>
          <p:cNvPr id="10248" name="AutoShape 18" descr="Відповідальність і діти: поради батькам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uk-UA" altLang="uk-UA" sz="1800">
              <a:latin typeface="Arial" panose="020B0604020202020204" pitchFamily="34" charset="0"/>
            </a:endParaRPr>
          </a:p>
        </p:txBody>
      </p:sp>
      <p:sp>
        <p:nvSpPr>
          <p:cNvPr id="10249" name="AutoShape 20" descr="Картинки по запросу дитина копіює батьків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uk-UA" altLang="uk-UA" sz="1800">
              <a:latin typeface="Arial" panose="020B0604020202020204" pitchFamily="34" charset="0"/>
            </a:endParaRPr>
          </a:p>
        </p:txBody>
      </p:sp>
      <p:sp>
        <p:nvSpPr>
          <p:cNvPr id="10250" name="AutoShape 22" descr="Картинки по запросу дитина копіює батьків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uk-UA" altLang="uk-UA" sz="1800">
              <a:latin typeface="Arial" panose="020B0604020202020204" pitchFamily="34" charset="0"/>
            </a:endParaRPr>
          </a:p>
        </p:txBody>
      </p:sp>
      <p:sp>
        <p:nvSpPr>
          <p:cNvPr id="10251" name="AutoShape 24" descr="Картинки по запросу дитина копіює батьків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uk-UA" altLang="uk-UA" sz="1800">
              <a:latin typeface="Arial" panose="020B0604020202020204" pitchFamily="34" charset="0"/>
            </a:endParaRPr>
          </a:p>
        </p:txBody>
      </p:sp>
      <p:sp>
        <p:nvSpPr>
          <p:cNvPr id="10252" name="AutoShape 26" descr="Картинки по запросу дитина копіює батьків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uk-UA" altLang="uk-UA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Місце для номера слайда 8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84187169-E256-4E29-81CE-641291B0FAF9}" type="slidenum">
              <a:rPr lang="uk-UA" altLang="uk-UA" sz="1200">
                <a:solidFill>
                  <a:srgbClr val="898989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uk-UA" altLang="uk-UA" sz="1200">
              <a:solidFill>
                <a:srgbClr val="898989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267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03350" y="44450"/>
            <a:ext cx="7526338" cy="576263"/>
          </a:xfrm>
        </p:spPr>
        <p:txBody>
          <a:bodyPr/>
          <a:lstStyle/>
          <a:p>
            <a:pPr marL="628650" algn="ctr" eaLnBrk="1" hangingPunct="1"/>
            <a:r>
              <a:rPr lang="uk-UA" altLang="uk-UA" sz="2400" b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Подолання соціального сирітства</a:t>
            </a:r>
            <a:endParaRPr lang="ru-RU" altLang="uk-UA" sz="2400" smtClean="0">
              <a:solidFill>
                <a:schemeClr val="accent1"/>
              </a:solidFill>
              <a:latin typeface="municipal_lviv_106"/>
            </a:endParaRPr>
          </a:p>
        </p:txBody>
      </p:sp>
      <p:graphicFrame>
        <p:nvGraphicFramePr>
          <p:cNvPr id="1126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06378259"/>
              </p:ext>
            </p:extLst>
          </p:nvPr>
        </p:nvGraphicFramePr>
        <p:xfrm>
          <a:off x="1420813" y="3192463"/>
          <a:ext cx="7596187" cy="3605212"/>
        </p:xfrm>
        <a:graphic>
          <a:graphicData uri="http://schemas.openxmlformats.org/presentationml/2006/ole">
            <p:oleObj spid="_x0000_s11276" name="Лист" r:id="rId3" imgW="7324775" imgH="3476448" progId="Excel.Sheet.8">
              <p:embed/>
            </p:oleObj>
          </a:graphicData>
        </a:graphic>
      </p:graphicFrame>
      <p:graphicFrame>
        <p:nvGraphicFramePr>
          <p:cNvPr id="11269" name="Object 5"/>
          <p:cNvGraphicFramePr>
            <a:graphicFrameLocks noChangeAspect="1"/>
          </p:cNvGraphicFramePr>
          <p:nvPr/>
        </p:nvGraphicFramePr>
        <p:xfrm>
          <a:off x="1412875" y="760413"/>
          <a:ext cx="7469188" cy="2051050"/>
        </p:xfrm>
        <a:graphic>
          <a:graphicData uri="http://schemas.openxmlformats.org/presentationml/2006/ole">
            <p:oleObj spid="_x0000_s11277" r:id="rId4" imgW="7468247" imgH="2048434" progId="Excel.Sheet.8">
              <p:embed/>
            </p:oleObj>
          </a:graphicData>
        </a:graphic>
      </p:graphicFrame>
      <p:sp>
        <p:nvSpPr>
          <p:cNvPr id="4" name="Овальная выноска 3"/>
          <p:cNvSpPr/>
          <p:nvPr/>
        </p:nvSpPr>
        <p:spPr>
          <a:xfrm>
            <a:off x="7897813" y="3141663"/>
            <a:ext cx="1096962" cy="530225"/>
          </a:xfrm>
          <a:prstGeom prst="wedgeEllipseCallout">
            <a:avLst>
              <a:gd name="adj1" fmla="val -3514"/>
              <a:gd name="adj2" fmla="val 9145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k-UA" sz="1600" b="1" dirty="0">
                <a:solidFill>
                  <a:srgbClr val="FF0000"/>
                </a:solidFill>
              </a:rPr>
              <a:t>92</a:t>
            </a:r>
            <a:r>
              <a:rPr lang="uk-UA" sz="1600" b="1" dirty="0"/>
              <a:t> </a:t>
            </a:r>
            <a:r>
              <a:rPr lang="uk-UA" sz="1400" dirty="0" err="1"/>
              <a:t>м.Львів</a:t>
            </a:r>
            <a:endParaRPr lang="uk-UA" sz="1400" dirty="0"/>
          </a:p>
        </p:txBody>
      </p:sp>
      <p:sp>
        <p:nvSpPr>
          <p:cNvPr id="9" name="Овальная выноска 8"/>
          <p:cNvSpPr/>
          <p:nvPr/>
        </p:nvSpPr>
        <p:spPr>
          <a:xfrm>
            <a:off x="5651500" y="5084763"/>
            <a:ext cx="1114425" cy="531812"/>
          </a:xfrm>
          <a:prstGeom prst="wedgeEllipseCallout">
            <a:avLst>
              <a:gd name="adj1" fmla="val -86912"/>
              <a:gd name="adj2" fmla="val -2806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k-UA" sz="1600" b="1" dirty="0">
                <a:solidFill>
                  <a:srgbClr val="FF0000"/>
                </a:solidFill>
              </a:rPr>
              <a:t>30 </a:t>
            </a:r>
            <a:r>
              <a:rPr lang="uk-UA" sz="1400" dirty="0" err="1"/>
              <a:t>м.Львів</a:t>
            </a:r>
            <a:endParaRPr lang="uk-UA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Диаграмма 7"/>
          <p:cNvGraphicFramePr>
            <a:graphicFrameLocks/>
          </p:cNvGraphicFramePr>
          <p:nvPr/>
        </p:nvGraphicFramePr>
        <p:xfrm>
          <a:off x="4427984" y="3405485"/>
          <a:ext cx="4608512" cy="3315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291" name="Місце для номера слайда 8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C48AC0AF-576A-45A1-A0D8-E3811FDA9BDD}" type="slidenum">
              <a:rPr lang="uk-UA" altLang="uk-UA" sz="1200">
                <a:solidFill>
                  <a:srgbClr val="898989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uk-UA" altLang="uk-UA" sz="1200">
              <a:solidFill>
                <a:srgbClr val="898989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29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54150" y="44450"/>
            <a:ext cx="7439025" cy="720725"/>
          </a:xfrm>
        </p:spPr>
        <p:txBody>
          <a:bodyPr/>
          <a:lstStyle/>
          <a:p>
            <a:pPr marL="1588" algn="ctr" eaLnBrk="1" hangingPunct="1"/>
            <a:r>
              <a:rPr lang="uk-UA" altLang="uk-UA" sz="2400" b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Діти, які опинилися </a:t>
            </a:r>
            <a:r>
              <a:rPr lang="en-US" altLang="uk-UA" sz="2400" b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uk-UA" sz="2400" b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uk-UA" sz="2400" b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складних життєвих обставинах</a:t>
            </a:r>
            <a:endParaRPr lang="ru-RU" altLang="uk-UA" sz="2400" b="1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293" name="Содержимое 3"/>
          <p:cNvGraphicFramePr>
            <a:graphicFrameLocks noGrp="1"/>
          </p:cNvGraphicFramePr>
          <p:nvPr>
            <p:ph idx="4294967295"/>
          </p:nvPr>
        </p:nvGraphicFramePr>
        <p:xfrm>
          <a:off x="200025" y="1423988"/>
          <a:ext cx="5359400" cy="4000500"/>
        </p:xfrm>
        <a:graphic>
          <a:graphicData uri="http://schemas.openxmlformats.org/presentationml/2006/ole">
            <p:oleObj spid="_x0000_s12298" r:id="rId5" imgW="5358848" imgH="3999323" progId="Excel.Sheet.8">
              <p:embed/>
            </p:oleObj>
          </a:graphicData>
        </a:graphic>
      </p:graphicFrame>
      <p:sp>
        <p:nvSpPr>
          <p:cNvPr id="12294" name="Заголовок 1"/>
          <p:cNvSpPr>
            <a:spLocks/>
          </p:cNvSpPr>
          <p:nvPr/>
        </p:nvSpPr>
        <p:spPr bwMode="auto">
          <a:xfrm>
            <a:off x="5345113" y="944563"/>
            <a:ext cx="3567112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1800" b="1">
                <a:latin typeface="Arial" panose="020B0604020202020204" pitchFamily="34" charset="0"/>
                <a:cs typeface="Arial" panose="020B0604020202020204" pitchFamily="34" charset="0"/>
              </a:rPr>
              <a:t>Впродовж року поставлено на облік в СЖО 61 д</a:t>
            </a:r>
            <a:r>
              <a:rPr lang="uk-UA" altLang="uk-UA" sz="1800" b="1">
                <a:latin typeface="Arial" panose="020B0604020202020204" pitchFamily="34" charset="0"/>
                <a:cs typeface="Arial" panose="020B0604020202020204" pitchFamily="34" charset="0"/>
              </a:rPr>
              <a:t>итину</a:t>
            </a:r>
            <a:r>
              <a:rPr lang="ru-RU" altLang="uk-UA" sz="1800" b="1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br>
              <a:rPr lang="ru-RU" altLang="uk-UA" sz="1800" b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uk-UA" sz="1800" b="1">
                <a:latin typeface="Arial" panose="020B0604020202020204" pitchFamily="34" charset="0"/>
                <a:cs typeface="Arial" panose="020B0604020202020204" pitchFamily="34" charset="0"/>
              </a:rPr>
              <a:t>знято з обліку 37 дітей.</a:t>
            </a:r>
          </a:p>
        </p:txBody>
      </p:sp>
      <p:sp>
        <p:nvSpPr>
          <p:cNvPr id="12295" name="TextBox 2"/>
          <p:cNvSpPr txBox="1">
            <a:spLocks noChangeArrowheads="1"/>
          </p:cNvSpPr>
          <p:nvPr/>
        </p:nvSpPr>
        <p:spPr bwMode="auto">
          <a:xfrm>
            <a:off x="1454150" y="1023938"/>
            <a:ext cx="36226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uk-UA" altLang="uk-UA" sz="2000" b="1">
                <a:latin typeface="Arial" panose="020B0604020202020204" pitchFamily="34" charset="0"/>
              </a:rPr>
              <a:t>На обліку в СЖО </a:t>
            </a:r>
            <a:r>
              <a:rPr lang="en-US" altLang="uk-UA" sz="2000" b="1">
                <a:latin typeface="Arial" panose="020B0604020202020204" pitchFamily="34" charset="0"/>
              </a:rPr>
              <a:t>10</a:t>
            </a:r>
            <a:r>
              <a:rPr lang="uk-UA" altLang="uk-UA" sz="2000" b="1">
                <a:latin typeface="Arial" panose="020B0604020202020204" pitchFamily="34" charset="0"/>
              </a:rPr>
              <a:t>4 дітей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1646238" y="-26988"/>
            <a:ext cx="7040562" cy="863601"/>
          </a:xfrm>
        </p:spPr>
        <p:txBody>
          <a:bodyPr/>
          <a:lstStyle/>
          <a:p>
            <a:pPr marL="1588" algn="ctr" eaLnBrk="1" hangingPunct="1"/>
            <a:r>
              <a:rPr lang="uk-UA" altLang="uk-UA" sz="2400" b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Діти, які опинилися </a:t>
            </a:r>
            <a:r>
              <a:rPr lang="en-US" altLang="uk-UA" sz="2400" b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uk-UA" sz="2400" b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uk-UA" sz="2400" b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складних життєвих обставинах</a:t>
            </a:r>
            <a:endParaRPr lang="ru-RU" altLang="uk-UA" sz="2400" b="1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Диаграмма 8"/>
          <p:cNvGraphicFramePr>
            <a:graphicFrameLocks/>
          </p:cNvGraphicFramePr>
          <p:nvPr/>
        </p:nvGraphicFramePr>
        <p:xfrm>
          <a:off x="1393378" y="849389"/>
          <a:ext cx="5065920" cy="29227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340" name="Текст 2"/>
          <p:cNvSpPr>
            <a:spLocks noGrp="1"/>
          </p:cNvSpPr>
          <p:nvPr>
            <p:ph type="body" idx="1"/>
          </p:nvPr>
        </p:nvSpPr>
        <p:spPr>
          <a:xfrm>
            <a:off x="5695950" y="4005263"/>
            <a:ext cx="3024188" cy="1063625"/>
          </a:xfrm>
        </p:spPr>
        <p:txBody>
          <a:bodyPr/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uk-UA" altLang="uk-UA" sz="1600" smtClean="0">
                <a:solidFill>
                  <a:srgbClr val="25B2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Зникнення підстав – </a:t>
            </a:r>
            <a:br>
              <a:rPr lang="uk-UA" altLang="uk-UA" sz="1600" smtClean="0">
                <a:solidFill>
                  <a:srgbClr val="25B21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uk-UA" sz="1600" smtClean="0">
                <a:solidFill>
                  <a:srgbClr val="25B2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дітей (30%)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uk-UA" altLang="uk-UA" sz="160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Надано статус ДПБП - </a:t>
            </a:r>
            <a:br>
              <a:rPr lang="uk-UA" altLang="uk-UA" sz="160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uk-UA" sz="160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дітям (43%)</a:t>
            </a:r>
          </a:p>
        </p:txBody>
      </p:sp>
      <p:sp>
        <p:nvSpPr>
          <p:cNvPr id="15" name="Прямоугольная выноска 14"/>
          <p:cNvSpPr/>
          <p:nvPr/>
        </p:nvSpPr>
        <p:spPr>
          <a:xfrm>
            <a:off x="5292725" y="5373688"/>
            <a:ext cx="1584325" cy="1020762"/>
          </a:xfrm>
          <a:prstGeom prst="wedgeRectCallout">
            <a:avLst>
              <a:gd name="adj1" fmla="val -882"/>
              <a:gd name="adj2" fmla="val -68227"/>
            </a:avLst>
          </a:prstGeom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uk-UA" altLang="uk-UA" sz="1600" b="1" smtClean="0">
                <a:solidFill>
                  <a:srgbClr val="000000"/>
                </a:solidFill>
                <a:cs typeface="Arial" panose="020B0604020202020204" pitchFamily="34" charset="0"/>
              </a:rPr>
              <a:t>не своєчасне втручання в сім'ю </a:t>
            </a:r>
          </a:p>
        </p:txBody>
      </p:sp>
      <p:sp>
        <p:nvSpPr>
          <p:cNvPr id="14342" name="Прямоугольная выноска 15"/>
          <p:cNvSpPr>
            <a:spLocks noChangeArrowheads="1"/>
          </p:cNvSpPr>
          <p:nvPr/>
        </p:nvSpPr>
        <p:spPr bwMode="auto">
          <a:xfrm>
            <a:off x="6948488" y="5373688"/>
            <a:ext cx="2049462" cy="1020762"/>
          </a:xfrm>
          <a:prstGeom prst="wedgeRectCallout">
            <a:avLst>
              <a:gd name="adj1" fmla="val 2829"/>
              <a:gd name="adj2" fmla="val -73171"/>
            </a:avLst>
          </a:prstGeom>
          <a:solidFill>
            <a:schemeClr val="bg1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uk-UA" altLang="uk-UA" sz="16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ефективність вжитих заходів,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uk-UA" altLang="uk-UA" sz="16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т.ч. наданих послуг</a:t>
            </a:r>
          </a:p>
        </p:txBody>
      </p:sp>
      <p:sp>
        <p:nvSpPr>
          <p:cNvPr id="14343" name="TextBox 18"/>
          <p:cNvSpPr txBox="1">
            <a:spLocks noChangeArrowheads="1"/>
          </p:cNvSpPr>
          <p:nvPr/>
        </p:nvSpPr>
        <p:spPr bwMode="auto">
          <a:xfrm>
            <a:off x="6061075" y="1085850"/>
            <a:ext cx="412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uk-UA" altLang="uk-UA" sz="1400" b="1">
                <a:latin typeface="Arial" panose="020B0604020202020204" pitchFamily="34" charset="0"/>
              </a:rPr>
              <a:t>61</a:t>
            </a:r>
          </a:p>
        </p:txBody>
      </p:sp>
      <p:sp>
        <p:nvSpPr>
          <p:cNvPr id="20" name="Стрелка вниз 19"/>
          <p:cNvSpPr>
            <a:spLocks noChangeArrowheads="1"/>
          </p:cNvSpPr>
          <p:nvPr/>
        </p:nvSpPr>
        <p:spPr bwMode="auto">
          <a:xfrm rot="-5400000">
            <a:off x="5350669" y="4307681"/>
            <a:ext cx="215900" cy="331788"/>
          </a:xfrm>
          <a:prstGeom prst="downArrow">
            <a:avLst>
              <a:gd name="adj1" fmla="val 50000"/>
              <a:gd name="adj2" fmla="val 50080"/>
            </a:avLst>
          </a:prstGeom>
          <a:solidFill>
            <a:schemeClr val="bg1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vert="eaVert" anchor="ctr"/>
          <a:lstStyle/>
          <a:p>
            <a:pPr algn="ctr">
              <a:defRPr/>
            </a:pPr>
            <a:endParaRPr lang="uk-UA">
              <a:solidFill>
                <a:schemeClr val="lt1"/>
              </a:solidFill>
              <a:latin typeface="+mn-lt"/>
            </a:endParaRPr>
          </a:p>
        </p:txBody>
      </p:sp>
      <p:sp>
        <p:nvSpPr>
          <p:cNvPr id="14345" name="Овальная выноска 11"/>
          <p:cNvSpPr>
            <a:spLocks noChangeArrowheads="1"/>
          </p:cNvSpPr>
          <p:nvPr/>
        </p:nvSpPr>
        <p:spPr bwMode="auto">
          <a:xfrm>
            <a:off x="7221538" y="1127125"/>
            <a:ext cx="590550" cy="527050"/>
          </a:xfrm>
          <a:prstGeom prst="wedgeEllipseCallout">
            <a:avLst>
              <a:gd name="adj1" fmla="val -159509"/>
              <a:gd name="adj2" fmla="val -24153"/>
            </a:avLst>
          </a:prstGeom>
          <a:solidFill>
            <a:schemeClr val="bg1"/>
          </a:solidFill>
          <a:ln w="25400" algn="ctr">
            <a:solidFill>
              <a:srgbClr val="00FFFF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uk-UA" altLang="uk-UA" sz="1600" b="1">
                <a:solidFill>
                  <a:srgbClr val="FF0000"/>
                </a:solidFill>
                <a:latin typeface="Calibri" panose="020F0502020204030204" pitchFamily="34" charset="0"/>
              </a:rPr>
              <a:t>50</a:t>
            </a:r>
            <a:endParaRPr lang="uk-UA" altLang="uk-UA" sz="1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14346" name="Object 14"/>
          <p:cNvGraphicFramePr>
            <a:graphicFrameLocks noChangeAspect="1"/>
          </p:cNvGraphicFramePr>
          <p:nvPr/>
        </p:nvGraphicFramePr>
        <p:xfrm>
          <a:off x="1404938" y="3789363"/>
          <a:ext cx="3883025" cy="2598737"/>
        </p:xfrm>
        <a:graphic>
          <a:graphicData uri="http://schemas.openxmlformats.org/presentationml/2006/ole">
            <p:oleObj spid="_x0000_s14350" name="Диаграмма" r:id="rId4" imgW="4333825" imgH="2867202" progId="Excel.Sheet.8">
              <p:embed/>
            </p:oleObj>
          </a:graphicData>
        </a:graphic>
      </p:graphicFrame>
      <p:sp>
        <p:nvSpPr>
          <p:cNvPr id="14347" name="TextBox 18"/>
          <p:cNvSpPr txBox="1">
            <a:spLocks noChangeArrowheads="1"/>
          </p:cNvSpPr>
          <p:nvPr/>
        </p:nvSpPr>
        <p:spPr bwMode="auto">
          <a:xfrm>
            <a:off x="4665663" y="4005263"/>
            <a:ext cx="412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uk-UA" altLang="uk-UA" sz="1400" b="1">
                <a:latin typeface="Arial" panose="020B0604020202020204" pitchFamily="34" charset="0"/>
              </a:rPr>
              <a:t>37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/>
          </p:cNvSpPr>
          <p:nvPr/>
        </p:nvSpPr>
        <p:spPr bwMode="auto">
          <a:xfrm>
            <a:off x="1646238" y="117475"/>
            <a:ext cx="7040562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1588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1588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58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588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1588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45878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91598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137318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1830388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2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Кількість дітей відібраних від батьків</a:t>
            </a:r>
            <a:endParaRPr lang="ru-RU" altLang="uk-UA" sz="24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363" name="Object 5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187450" y="404813"/>
          <a:ext cx="6264275" cy="4103687"/>
        </p:xfrm>
        <a:graphic>
          <a:graphicData uri="http://schemas.openxmlformats.org/presentationml/2006/ole">
            <p:oleObj spid="_x0000_s15381" name="Диаграмма" r:id="rId3" imgW="5114975" imgH="4657858" progId="MSGraph.Chart.8">
              <p:embed followColorScheme="full"/>
            </p:oleObj>
          </a:graphicData>
        </a:graphic>
      </p:graphicFrame>
      <p:sp>
        <p:nvSpPr>
          <p:cNvPr id="15364" name="AutoShape 7"/>
          <p:cNvSpPr>
            <a:spLocks noChangeArrowheads="1"/>
          </p:cNvSpPr>
          <p:nvPr/>
        </p:nvSpPr>
        <p:spPr bwMode="auto">
          <a:xfrm>
            <a:off x="5508625" y="908050"/>
            <a:ext cx="3455988" cy="1008063"/>
          </a:xfrm>
          <a:prstGeom prst="wedgeRectCallout">
            <a:avLst>
              <a:gd name="adj1" fmla="val -20602"/>
              <a:gd name="adj2" fmla="val 7063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800" b="1">
                <a:latin typeface="Arial" panose="020B0604020202020204" pitchFamily="34" charset="0"/>
              </a:rPr>
              <a:t>Залізничний – 4</a:t>
            </a:r>
            <a:r>
              <a:rPr lang="en-US" altLang="uk-UA" sz="1800" b="1">
                <a:latin typeface="Arial" panose="020B0604020202020204" pitchFamily="34" charset="0"/>
              </a:rPr>
              <a:t> </a:t>
            </a:r>
            <a:r>
              <a:rPr lang="uk-UA" altLang="uk-UA" sz="1800" b="1">
                <a:latin typeface="Arial" panose="020B0604020202020204" pitchFamily="34" charset="0"/>
              </a:rPr>
              <a:t>       </a:t>
            </a:r>
            <a:r>
              <a:rPr lang="en-US" altLang="uk-UA" sz="1800" b="1">
                <a:latin typeface="Arial" panose="020B0604020202020204" pitchFamily="34" charset="0"/>
              </a:rPr>
              <a:t>(1 </a:t>
            </a:r>
            <a:r>
              <a:rPr lang="uk-UA" altLang="uk-UA" sz="1800" b="1">
                <a:latin typeface="Arial" panose="020B0604020202020204" pitchFamily="34" charset="0"/>
              </a:rPr>
              <a:t>сім’я)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800" b="1">
                <a:latin typeface="Arial" panose="020B0604020202020204" pitchFamily="34" charset="0"/>
              </a:rPr>
              <a:t>Шевченківський – 4 (3 сім’ї)</a:t>
            </a:r>
            <a:endParaRPr lang="en-US" altLang="uk-UA" sz="18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800" b="1">
                <a:latin typeface="Arial" panose="020B0604020202020204" pitchFamily="34" charset="0"/>
              </a:rPr>
              <a:t>Франківський – 1      (1 сім’я)</a:t>
            </a:r>
            <a:endParaRPr lang="uk-UA" altLang="uk-UA" sz="1800">
              <a:latin typeface="Arial" panose="020B0604020202020204" pitchFamily="34" charset="0"/>
            </a:endParaRPr>
          </a:p>
        </p:txBody>
      </p:sp>
      <p:graphicFrame>
        <p:nvGraphicFramePr>
          <p:cNvPr id="41044" name="Group 84"/>
          <p:cNvGraphicFramePr>
            <a:graphicFrameLocks noGrp="1"/>
          </p:cNvGraphicFramePr>
          <p:nvPr>
            <p:ph sz="half" idx="4294967295"/>
          </p:nvPr>
        </p:nvGraphicFramePr>
        <p:xfrm>
          <a:off x="1619250" y="4508500"/>
          <a:ext cx="7318375" cy="2130425"/>
        </p:xfrm>
        <a:graphic>
          <a:graphicData uri="http://schemas.openxmlformats.org/drawingml/2006/table">
            <a:tbl>
              <a:tblPr/>
              <a:tblGrid>
                <a:gridCol w="2349500"/>
                <a:gridCol w="2259013"/>
                <a:gridCol w="2709862"/>
              </a:tblGrid>
              <a:tr h="6826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23409D"/>
                        </a:buClr>
                        <a:buFont typeface="Wingdings 3" panose="05040102010807070707" pitchFamily="18" charset="2"/>
                        <a:defRPr sz="2000">
                          <a:solidFill>
                            <a:schemeClr val="tx1"/>
                          </a:solidFill>
                          <a:latin typeface="municipal_lviv_106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unicipal_lviv_106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anose="05040102010807070707" pitchFamily="18" charset="2"/>
                        <a:buNone/>
                        <a:tabLst/>
                      </a:pPr>
                      <a:r>
                        <a:rPr kumimoji="0" lang="uk-UA" alt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Джерело отримання інформації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23409D"/>
                        </a:buClr>
                        <a:buFont typeface="Wingdings 3" panose="05040102010807070707" pitchFamily="18" charset="2"/>
                        <a:defRPr sz="2000">
                          <a:solidFill>
                            <a:schemeClr val="tx1"/>
                          </a:solidFill>
                          <a:latin typeface="municipal_lviv_106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unicipal_lviv_106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anose="05040102010807070707" pitchFamily="18" charset="2"/>
                        <a:buNone/>
                        <a:tabLst/>
                      </a:pPr>
                      <a:r>
                        <a:rPr kumimoji="0" lang="uk-UA" alt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Облік в СЖО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23409D"/>
                        </a:buClr>
                        <a:buFont typeface="Wingdings 3" panose="05040102010807070707" pitchFamily="18" charset="2"/>
                        <a:defRPr sz="2000">
                          <a:solidFill>
                            <a:schemeClr val="tx1"/>
                          </a:solidFill>
                          <a:latin typeface="municipal_lviv_106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unicipal_lviv_106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anose="05040102010807070707" pitchFamily="18" charset="2"/>
                        <a:buNone/>
                        <a:tabLst/>
                      </a:pPr>
                      <a:r>
                        <a:rPr kumimoji="0" lang="uk-UA" alt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Місце влаштування дітей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7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23409D"/>
                        </a:buClr>
                        <a:buFont typeface="Wingdings 3" panose="05040102010807070707" pitchFamily="18" charset="2"/>
                        <a:defRPr sz="2000">
                          <a:solidFill>
                            <a:schemeClr val="tx1"/>
                          </a:solidFill>
                          <a:latin typeface="municipal_lviv_106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unicipal_lviv_106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anose="05040102010807070707" pitchFamily="18" charset="2"/>
                        <a:buNone/>
                        <a:tabLst/>
                      </a:pPr>
                      <a:r>
                        <a:rPr kumimoji="0" lang="uk-UA" alt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Мешканці – 1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anose="05040102010807070707" pitchFamily="18" charset="2"/>
                        <a:buNone/>
                        <a:tabLst/>
                      </a:pPr>
                      <a:r>
                        <a:rPr kumimoji="0" lang="uk-UA" alt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Поліція – 1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anose="05040102010807070707" pitchFamily="18" charset="2"/>
                        <a:buNone/>
                        <a:tabLst/>
                      </a:pPr>
                      <a:r>
                        <a:rPr kumimoji="0" lang="uk-UA" alt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ЦСССДМ – 2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anose="05040102010807070707" pitchFamily="18" charset="2"/>
                        <a:buNone/>
                        <a:tabLst/>
                      </a:pPr>
                      <a:r>
                        <a:rPr kumimoji="0" lang="uk-UA" alt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СуСД – 1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23409D"/>
                        </a:buClr>
                        <a:buFont typeface="Wingdings 3" panose="05040102010807070707" pitchFamily="18" charset="2"/>
                        <a:defRPr sz="2000">
                          <a:solidFill>
                            <a:schemeClr val="tx1"/>
                          </a:solidFill>
                          <a:latin typeface="municipal_lviv_106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unicipal_lviv_106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anose="05040102010807070707" pitchFamily="18" charset="2"/>
                        <a:buNone/>
                        <a:tabLst/>
                      </a:pPr>
                      <a:r>
                        <a:rPr kumimoji="0" lang="uk-UA" alt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Не перебували – 7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anose="05040102010807070707" pitchFamily="18" charset="2"/>
                        <a:buNone/>
                        <a:tabLst/>
                      </a:pPr>
                      <a:endParaRPr kumimoji="0" lang="uk-UA" altLang="uk-UA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anose="05040102010807070707" pitchFamily="18" charset="2"/>
                        <a:buNone/>
                        <a:tabLst/>
                      </a:pPr>
                      <a:r>
                        <a:rPr kumimoji="0" lang="uk-UA" alt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Перебували – 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23409D"/>
                        </a:buClr>
                        <a:buFont typeface="Wingdings 3" panose="05040102010807070707" pitchFamily="18" charset="2"/>
                        <a:defRPr sz="2000">
                          <a:solidFill>
                            <a:schemeClr val="tx1"/>
                          </a:solidFill>
                          <a:latin typeface="municipal_lviv_106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municipal_lviv_106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municipal_lviv_106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anose="05040102010807070707" pitchFamily="18" charset="2"/>
                        <a:buNone/>
                        <a:tabLst/>
                      </a:pPr>
                      <a:r>
                        <a:rPr kumimoji="0" lang="uk-UA" alt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Будинок дитини       – 4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anose="05040102010807070707" pitchFamily="18" charset="2"/>
                        <a:buNone/>
                        <a:tabLst/>
                      </a:pPr>
                      <a:r>
                        <a:rPr kumimoji="0" lang="uk-UA" alt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Дитячий будинок     – 2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anose="05040102010807070707" pitchFamily="18" charset="2"/>
                        <a:buNone/>
                        <a:tabLst/>
                      </a:pPr>
                      <a:r>
                        <a:rPr kumimoji="0" lang="uk-UA" alt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Притулок для дітей – 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Текст 2"/>
          <p:cNvSpPr>
            <a:spLocks noGrp="1"/>
          </p:cNvSpPr>
          <p:nvPr>
            <p:ph type="body" idx="1"/>
          </p:nvPr>
        </p:nvSpPr>
        <p:spPr>
          <a:xfrm>
            <a:off x="6542088" y="1125538"/>
            <a:ext cx="2374900" cy="1216025"/>
          </a:xfrm>
        </p:spPr>
        <p:txBody>
          <a:bodyPr/>
          <a:lstStyle/>
          <a:p>
            <a:r>
              <a:rPr lang="uk-UA" altLang="uk-UA" sz="2000" smtClean="0">
                <a:latin typeface="municipal_lviv_106"/>
              </a:rPr>
              <a:t>Більшість це майнові злочини (крадіжки та шахрайство)</a:t>
            </a:r>
          </a:p>
        </p:txBody>
      </p:sp>
      <p:graphicFrame>
        <p:nvGraphicFramePr>
          <p:cNvPr id="16387" name="Object 8"/>
          <p:cNvGraphicFramePr>
            <a:graphicFrameLocks noChangeAspect="1"/>
          </p:cNvGraphicFramePr>
          <p:nvPr/>
        </p:nvGraphicFramePr>
        <p:xfrm>
          <a:off x="1784350" y="857250"/>
          <a:ext cx="4732338" cy="2703513"/>
        </p:xfrm>
        <a:graphic>
          <a:graphicData uri="http://schemas.openxmlformats.org/presentationml/2006/ole">
            <p:oleObj spid="_x0000_s16395" name="Диаграмма" r:id="rId3" imgW="4737003" imgH="2712955" progId="Excel.Sheet.8">
              <p:embed/>
            </p:oleObj>
          </a:graphicData>
        </a:graphic>
      </p:graphicFrame>
      <p:sp>
        <p:nvSpPr>
          <p:cNvPr id="16388" name="Заголовок 1"/>
          <p:cNvSpPr>
            <a:spLocks/>
          </p:cNvSpPr>
          <p:nvPr/>
        </p:nvSpPr>
        <p:spPr bwMode="auto">
          <a:xfrm>
            <a:off x="1398588" y="-119063"/>
            <a:ext cx="766921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2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Кількість</a:t>
            </a:r>
            <a:r>
              <a:rPr lang="uk-UA" altLang="uk-UA" sz="1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uk-UA" sz="2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злочинів,</a:t>
            </a:r>
            <a:r>
              <a:rPr lang="uk-UA" altLang="uk-UA" sz="1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uk-UA" sz="2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скоєних</a:t>
            </a:r>
            <a:r>
              <a:rPr lang="uk-UA" altLang="uk-UA" sz="1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uk-UA" sz="2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дітьми</a:t>
            </a:r>
            <a:r>
              <a:rPr lang="uk-UA" altLang="uk-UA" sz="1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uk-UA" sz="2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м. Львові</a:t>
            </a:r>
            <a:endParaRPr lang="en-US" altLang="uk-UA" sz="24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89" name="Заголовок 1"/>
          <p:cNvSpPr>
            <a:spLocks/>
          </p:cNvSpPr>
          <p:nvPr/>
        </p:nvSpPr>
        <p:spPr bwMode="auto">
          <a:xfrm>
            <a:off x="1439863" y="3621088"/>
            <a:ext cx="76692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2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Кількість</a:t>
            </a:r>
            <a:r>
              <a:rPr lang="uk-UA" altLang="uk-UA" sz="1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uk-UA" sz="2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звернень щодо насильства над дітьми</a:t>
            </a:r>
            <a:endParaRPr lang="ru-RU" altLang="uk-UA" sz="24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390" name="Диаграмма 10"/>
          <p:cNvGraphicFramePr>
            <a:graphicFrameLocks/>
          </p:cNvGraphicFramePr>
          <p:nvPr/>
        </p:nvGraphicFramePr>
        <p:xfrm>
          <a:off x="2133600" y="4025900"/>
          <a:ext cx="6197600" cy="2767013"/>
        </p:xfrm>
        <a:graphic>
          <a:graphicData uri="http://schemas.openxmlformats.org/presentationml/2006/ole">
            <p:oleObj spid="_x0000_s16396" name="Диаграмма" r:id="rId4" imgW="6200169" imgH="2773920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Місце для номера слайда 8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9EE9C8A7-3BC8-4228-97DB-41BC6C142397}" type="slidenum">
              <a:rPr lang="uk-UA" altLang="uk-UA" sz="1200">
                <a:solidFill>
                  <a:srgbClr val="898989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uk-UA" altLang="uk-UA" sz="1200">
              <a:solidFill>
                <a:srgbClr val="898989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411" name="Text Box 4"/>
          <p:cNvSpPr txBox="1">
            <a:spLocks noChangeArrowheads="1"/>
          </p:cNvSpPr>
          <p:nvPr/>
        </p:nvSpPr>
        <p:spPr bwMode="auto">
          <a:xfrm>
            <a:off x="1366838" y="-26988"/>
            <a:ext cx="7742237" cy="762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uk-UA" altLang="uk-UA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Діти-сироти та діти, позбавлені батьківського піклування </a:t>
            </a:r>
            <a:r>
              <a:rPr lang="uk-UA" altLang="uk-UA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(станом на 01.01.2018)</a:t>
            </a:r>
            <a:endParaRPr lang="ru-RU" altLang="uk-UA" b="1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2" name="Text Box 6"/>
          <p:cNvSpPr txBox="1">
            <a:spLocks noChangeArrowheads="1"/>
          </p:cNvSpPr>
          <p:nvPr/>
        </p:nvSpPr>
        <p:spPr bwMode="auto">
          <a:xfrm>
            <a:off x="1366838" y="1344613"/>
            <a:ext cx="2125662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uk-UA" altLang="uk-UA" sz="1800" b="1">
                <a:latin typeface="Arial" panose="020B0604020202020204" pitchFamily="34" charset="0"/>
                <a:cs typeface="Arial" panose="020B0604020202020204" pitchFamily="34" charset="0"/>
              </a:rPr>
              <a:t>Впродовж року надано статус ДС, ДПБП – </a:t>
            </a:r>
            <a:br>
              <a:rPr lang="uk-UA" altLang="uk-UA" sz="1800" b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uk-UA" sz="1800" b="1" u="sng">
                <a:latin typeface="Arial" panose="020B0604020202020204" pitchFamily="34" charset="0"/>
                <a:cs typeface="Arial" panose="020B0604020202020204" pitchFamily="34" charset="0"/>
              </a:rPr>
              <a:t>77 дітям</a:t>
            </a:r>
            <a:r>
              <a:rPr lang="uk-UA" altLang="uk-UA" sz="1800" b="1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uk-UA" altLang="uk-UA" sz="1800" b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uk-UA" sz="1800" b="1">
                <a:latin typeface="Arial" panose="020B0604020202020204" pitchFamily="34" charset="0"/>
                <a:cs typeface="Arial" panose="020B0604020202020204" pitchFamily="34" charset="0"/>
              </a:rPr>
              <a:t>Знято з обліку – 112 дітей.</a:t>
            </a:r>
            <a:endParaRPr lang="ru-RU" altLang="uk-UA" sz="1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82738" y="3990975"/>
            <a:ext cx="2844800" cy="8064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Усиновлено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33 дітей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832475" y="3990975"/>
            <a:ext cx="2987675" cy="8064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Влаштовано під опіку 65 дітей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627313" y="4976813"/>
            <a:ext cx="5248275" cy="82867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прийомних сімей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4 ДБСТ </a:t>
            </a:r>
          </a:p>
        </p:txBody>
      </p:sp>
      <p:sp>
        <p:nvSpPr>
          <p:cNvPr id="11" name="Правая фигурная скобка 10"/>
          <p:cNvSpPr/>
          <p:nvPr/>
        </p:nvSpPr>
        <p:spPr>
          <a:xfrm>
            <a:off x="6086475" y="5084763"/>
            <a:ext cx="155575" cy="601662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7" name="TextBox 11"/>
          <p:cNvSpPr txBox="1">
            <a:spLocks noChangeArrowheads="1"/>
          </p:cNvSpPr>
          <p:nvPr/>
        </p:nvSpPr>
        <p:spPr bwMode="auto">
          <a:xfrm>
            <a:off x="6337300" y="5157788"/>
            <a:ext cx="15382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2400" b="1">
                <a:latin typeface="Arial" panose="020B0604020202020204" pitchFamily="34" charset="0"/>
                <a:cs typeface="Arial" panose="020B0604020202020204" pitchFamily="34" charset="0"/>
              </a:rPr>
              <a:t>51 дітей</a:t>
            </a:r>
          </a:p>
        </p:txBody>
      </p:sp>
      <p:graphicFrame>
        <p:nvGraphicFramePr>
          <p:cNvPr id="17418" name="Object 3"/>
          <p:cNvGraphicFramePr>
            <a:graphicFrameLocks noChangeAspect="1"/>
          </p:cNvGraphicFramePr>
          <p:nvPr/>
        </p:nvGraphicFramePr>
        <p:xfrm>
          <a:off x="3008313" y="908050"/>
          <a:ext cx="6078537" cy="2954338"/>
        </p:xfrm>
        <a:graphic>
          <a:graphicData uri="http://schemas.openxmlformats.org/presentationml/2006/ole">
            <p:oleObj spid="_x0000_s17423" r:id="rId3" imgW="6078239" imgH="2956816" progId="Excel.Sheet.8">
              <p:embed/>
            </p:oleObj>
          </a:graphicData>
        </a:graphic>
      </p:graphicFrame>
      <p:sp>
        <p:nvSpPr>
          <p:cNvPr id="17419" name="Text Box 5"/>
          <p:cNvSpPr txBox="1">
            <a:spLocks noChangeArrowheads="1"/>
          </p:cNvSpPr>
          <p:nvPr/>
        </p:nvSpPr>
        <p:spPr bwMode="auto">
          <a:xfrm>
            <a:off x="3492500" y="692150"/>
            <a:ext cx="5194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uk-UA" altLang="uk-UA" sz="2000" b="1">
                <a:latin typeface="Arial" panose="020B0604020202020204" pitchFamily="34" charset="0"/>
              </a:rPr>
              <a:t> </a:t>
            </a:r>
            <a:r>
              <a:rPr lang="uk-UA" altLang="uk-UA" sz="1600" b="1">
                <a:latin typeface="Arial" panose="020B0604020202020204" pitchFamily="34" charset="0"/>
              </a:rPr>
              <a:t>607     611      620      621</a:t>
            </a:r>
            <a:r>
              <a:rPr lang="en-US" altLang="uk-UA" sz="1600" b="1">
                <a:latin typeface="Arial" panose="020B0604020202020204" pitchFamily="34" charset="0"/>
              </a:rPr>
              <a:t>     598</a:t>
            </a:r>
            <a:r>
              <a:rPr lang="uk-UA" altLang="uk-UA" sz="1600" b="1">
                <a:latin typeface="Arial" panose="020B0604020202020204" pitchFamily="34" charset="0"/>
              </a:rPr>
              <a:t>      57</a:t>
            </a:r>
            <a:r>
              <a:rPr lang="en-US" altLang="uk-UA" sz="1600" b="1">
                <a:latin typeface="Arial" panose="020B0604020202020204" pitchFamily="34" charset="0"/>
              </a:rPr>
              <a:t>0</a:t>
            </a:r>
            <a:r>
              <a:rPr lang="uk-UA" altLang="uk-UA" sz="1600" b="1">
                <a:latin typeface="Arial" panose="020B0604020202020204" pitchFamily="34" charset="0"/>
              </a:rPr>
              <a:t>     562     526</a:t>
            </a:r>
            <a:endParaRPr lang="ru-RU" altLang="uk-UA" sz="1600" b="1">
              <a:latin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582738" y="5935663"/>
            <a:ext cx="7237412" cy="8064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 рік </a:t>
            </a:r>
            <a:r>
              <a:rPr lang="uk-UA" altLang="uk-U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створено 1 прийомну сім’ю з 2 дітьми та </a:t>
            </a:r>
            <a:r>
              <a:rPr lang="uk-UA" altLang="uk-UA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довлаштовано</a:t>
            </a:r>
            <a:r>
              <a:rPr lang="uk-UA" altLang="uk-U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ДБСТ 4 дітей</a:t>
            </a:r>
            <a:endParaRPr lang="uk-UA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Диаграмма 10"/>
          <p:cNvGraphicFramePr>
            <a:graphicFrameLocks/>
          </p:cNvGraphicFramePr>
          <p:nvPr/>
        </p:nvGraphicFramePr>
        <p:xfrm>
          <a:off x="1403350" y="885825"/>
          <a:ext cx="7561263" cy="5070475"/>
        </p:xfrm>
        <a:graphic>
          <a:graphicData uri="http://schemas.openxmlformats.org/presentationml/2006/ole">
            <p:oleObj spid="_x0000_s18443" r:id="rId4" imgW="7565792" imgH="5072312" progId="Excel.Sheet.8">
              <p:embed/>
            </p:oleObj>
          </a:graphicData>
        </a:graphic>
      </p:graphicFrame>
      <p:sp>
        <p:nvSpPr>
          <p:cNvPr id="18435" name="Місце для номера слайда 8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790CAA24-F87E-459B-8EC4-5C9DFCE88378}" type="slidenum">
              <a:rPr lang="uk-UA" altLang="uk-UA" sz="1200">
                <a:solidFill>
                  <a:srgbClr val="898989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uk-UA" altLang="uk-UA" sz="1200">
              <a:solidFill>
                <a:srgbClr val="898989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436" name="Text Box 12"/>
          <p:cNvSpPr txBox="1">
            <a:spLocks noChangeArrowheads="1"/>
          </p:cNvSpPr>
          <p:nvPr/>
        </p:nvSpPr>
        <p:spPr bwMode="auto">
          <a:xfrm>
            <a:off x="1547813" y="5949950"/>
            <a:ext cx="7416800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93600" bIns="36000">
            <a:spAutoFit/>
          </a:bodyPr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uk-UA" altLang="uk-UA" sz="2400" b="1">
                <a:latin typeface="Arial" panose="020B0604020202020204" pitchFamily="34" charset="0"/>
                <a:cs typeface="Arial" panose="020B0604020202020204" pitchFamily="34" charset="0"/>
              </a:rPr>
              <a:t>Загалом із 526 дітей в сімейних формах влаштування виховуються </a:t>
            </a:r>
            <a:r>
              <a:rPr lang="en-US" altLang="uk-UA" sz="2400" b="1"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  <a:r>
              <a:rPr lang="uk-UA" altLang="uk-UA" sz="2400" b="1">
                <a:latin typeface="Arial" panose="020B0604020202020204" pitchFamily="34" charset="0"/>
                <a:cs typeface="Arial" panose="020B0604020202020204" pitchFamily="34" charset="0"/>
              </a:rPr>
              <a:t>4 дітей (9</a:t>
            </a:r>
            <a:r>
              <a:rPr lang="en-US" altLang="uk-UA" sz="2400" b="1">
                <a:latin typeface="Arial" panose="020B0604020202020204" pitchFamily="34" charset="0"/>
                <a:cs typeface="Arial" panose="020B0604020202020204" pitchFamily="34" charset="0"/>
              </a:rPr>
              <a:t>2,</a:t>
            </a:r>
            <a:r>
              <a:rPr lang="uk-UA" altLang="uk-UA" sz="2400" b="1">
                <a:latin typeface="Arial" panose="020B0604020202020204" pitchFamily="34" charset="0"/>
                <a:cs typeface="Arial" panose="020B0604020202020204" pitchFamily="34" charset="0"/>
              </a:rPr>
              <a:t>0%)</a:t>
            </a:r>
          </a:p>
        </p:txBody>
      </p:sp>
      <p:sp>
        <p:nvSpPr>
          <p:cNvPr id="18437" name="Rectangle 2"/>
          <p:cNvSpPr>
            <a:spLocks/>
          </p:cNvSpPr>
          <p:nvPr/>
        </p:nvSpPr>
        <p:spPr bwMode="auto">
          <a:xfrm>
            <a:off x="1871663" y="44450"/>
            <a:ext cx="6583362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uk-UA" altLang="uk-UA" sz="2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Влаштування дітей-сиріт та дітей, позбавлених батьківського піклування</a:t>
            </a:r>
          </a:p>
        </p:txBody>
      </p:sp>
      <p:sp>
        <p:nvSpPr>
          <p:cNvPr id="18438" name="TextBox 2"/>
          <p:cNvSpPr txBox="1">
            <a:spLocks noChangeArrowheads="1"/>
          </p:cNvSpPr>
          <p:nvPr/>
        </p:nvSpPr>
        <p:spPr bwMode="auto">
          <a:xfrm>
            <a:off x="7740650" y="4251325"/>
            <a:ext cx="122396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uk-UA" altLang="uk-UA" sz="1400" b="1">
                <a:solidFill>
                  <a:srgbClr val="FF0000"/>
                </a:solidFill>
                <a:latin typeface="Arial" panose="020B0604020202020204" pitchFamily="34" charset="0"/>
              </a:rPr>
              <a:t>Інтернатні заклади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uk-UA" altLang="uk-UA" sz="1400" b="1">
                <a:solidFill>
                  <a:srgbClr val="FF0000"/>
                </a:solidFill>
                <a:latin typeface="Arial" panose="020B0604020202020204" pitchFamily="34" charset="0"/>
              </a:rPr>
              <a:t>33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uk-UA" altLang="uk-UA" sz="1400" b="1">
                <a:solidFill>
                  <a:srgbClr val="FF0000"/>
                </a:solidFill>
                <a:latin typeface="Arial" panose="020B0604020202020204" pitchFamily="34" charset="0"/>
              </a:rPr>
              <a:t>6%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624638" y="4292600"/>
            <a:ext cx="1116012" cy="330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0" name="Текст 2"/>
          <p:cNvSpPr>
            <a:spLocks noGrp="1"/>
          </p:cNvSpPr>
          <p:nvPr>
            <p:ph type="body" idx="1"/>
          </p:nvPr>
        </p:nvSpPr>
        <p:spPr>
          <a:xfrm>
            <a:off x="1403350" y="765175"/>
            <a:ext cx="7740650" cy="576263"/>
          </a:xfrm>
        </p:spPr>
        <p:txBody>
          <a:bodyPr/>
          <a:lstStyle/>
          <a:p>
            <a:pPr algn="ctr"/>
            <a:r>
              <a:rPr lang="uk-UA" altLang="uk-UA" sz="2000" smtClean="0">
                <a:latin typeface="Arial" panose="020B0604020202020204" pitchFamily="34" charset="0"/>
                <a:cs typeface="Arial" panose="020B0604020202020204" pitchFamily="34" charset="0"/>
              </a:rPr>
              <a:t>Всього – 526 дітей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875d5e6560ba36884527413a53517d17866972f5"/>
</p:tagLst>
</file>

<file path=ppt/theme/theme1.xml><?xml version="1.0" encoding="utf-8"?>
<a:theme xmlns:a="http://schemas.openxmlformats.org/drawingml/2006/main" name="Спеціальне оформлення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12466</TotalTime>
  <Words>665</Words>
  <Application>Microsoft Office PowerPoint</Application>
  <PresentationFormat>Экран (4:3)</PresentationFormat>
  <Paragraphs>118</Paragraphs>
  <Slides>15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Спеціальне оформлення</vt:lpstr>
      <vt:lpstr>1_Тема Office</vt:lpstr>
      <vt:lpstr>Лист</vt:lpstr>
      <vt:lpstr>Лист Microsoft Office Excel 97-2003</vt:lpstr>
      <vt:lpstr>Диаграмма</vt:lpstr>
      <vt:lpstr>Звіт про роботу відділу «Служба у справах дітей» за 2017 рік  </vt:lpstr>
      <vt:lpstr>Слайд 2</vt:lpstr>
      <vt:lpstr>Подолання соціального сирітства</vt:lpstr>
      <vt:lpstr>Діти, які опинилися  в складних життєвих обставинах</vt:lpstr>
      <vt:lpstr>Діти, які опинилися  в складних життєвих обставинах</vt:lpstr>
      <vt:lpstr>Слайд 6</vt:lpstr>
      <vt:lpstr>Слайд 7</vt:lpstr>
      <vt:lpstr>Слайд 8</vt:lpstr>
      <vt:lpstr>Слайд 9</vt:lpstr>
      <vt:lpstr>Кількість дітей в інтернатних закладах</vt:lpstr>
      <vt:lpstr>Матеріально-технічне забезпечення 4-х ДБСТ</vt:lpstr>
      <vt:lpstr>Слайд 12</vt:lpstr>
      <vt:lpstr>Заходи</vt:lpstr>
      <vt:lpstr>Плани</vt:lpstr>
      <vt:lpstr>Слайд 15</vt:lpstr>
    </vt:vector>
  </TitlesOfParts>
  <Company>City Institute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Marianne</dc:creator>
  <cp:lastModifiedBy>Ekkert.Iryna</cp:lastModifiedBy>
  <cp:revision>920</cp:revision>
  <cp:lastPrinted>2018-01-17T08:02:35Z</cp:lastPrinted>
  <dcterms:created xsi:type="dcterms:W3CDTF">2011-04-06T07:10:57Z</dcterms:created>
  <dcterms:modified xsi:type="dcterms:W3CDTF">2018-01-22T08:53:36Z</dcterms:modified>
</cp:coreProperties>
</file>