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382" r:id="rId3"/>
    <p:sldId id="362" r:id="rId4"/>
    <p:sldId id="376" r:id="rId5"/>
    <p:sldId id="377" r:id="rId6"/>
    <p:sldId id="371" r:id="rId7"/>
    <p:sldId id="372" r:id="rId8"/>
    <p:sldId id="364" r:id="rId9"/>
    <p:sldId id="418" r:id="rId10"/>
    <p:sldId id="410" r:id="rId11"/>
    <p:sldId id="397" r:id="rId12"/>
    <p:sldId id="389" r:id="rId13"/>
    <p:sldId id="413" r:id="rId14"/>
    <p:sldId id="438" r:id="rId15"/>
    <p:sldId id="440" r:id="rId16"/>
    <p:sldId id="430" r:id="rId17"/>
    <p:sldId id="414" r:id="rId18"/>
    <p:sldId id="441" r:id="rId19"/>
    <p:sldId id="411" r:id="rId20"/>
    <p:sldId id="434" r:id="rId21"/>
    <p:sldId id="444" r:id="rId22"/>
    <p:sldId id="446" r:id="rId23"/>
    <p:sldId id="447" r:id="rId24"/>
    <p:sldId id="448" r:id="rId25"/>
    <p:sldId id="383" r:id="rId26"/>
  </p:sldIdLst>
  <p:sldSz cx="9144000" cy="6858000" type="screen4x3"/>
  <p:notesSz cx="6858000" cy="9313863"/>
  <p:custDataLst>
    <p:tags r:id="rId28"/>
  </p:custDataLst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unicipal_lviv_10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unicipal_lviv_10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unicipal_lviv_10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unicipal_lviv_10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unicipal_lviv_108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unicipal_lviv_108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unicipal_lviv_108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unicipal_lviv_108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unicipal_lviv_108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9D"/>
    <a:srgbClr val="F8A662"/>
    <a:srgbClr val="F9B47B"/>
    <a:srgbClr val="184FA8"/>
    <a:srgbClr val="284066"/>
    <a:srgbClr val="AABCCA"/>
    <a:srgbClr val="CCECFF"/>
    <a:srgbClr val="604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88298" autoAdjust="0"/>
  </p:normalViewPr>
  <p:slideViewPr>
    <p:cSldViewPr snapToObjects="1">
      <p:cViewPr varScale="1">
        <p:scale>
          <a:sx n="91" d="100"/>
          <a:sy n="91" d="100"/>
        </p:scale>
        <p:origin x="12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3BC9B06-F859-45FB-95C9-854EDBCE44C7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2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33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8847138"/>
            <a:ext cx="297338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DC4E73-74BF-4D46-830B-B8F8F1554792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 userDrawn="1"/>
        </p:nvSpPr>
        <p:spPr>
          <a:xfrm>
            <a:off x="0" y="-38100"/>
            <a:ext cx="9144000" cy="6896100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5" name="Прямокутник 7"/>
          <p:cNvSpPr/>
          <p:nvPr userDrawn="1"/>
        </p:nvSpPr>
        <p:spPr>
          <a:xfrm>
            <a:off x="5697538" y="1209675"/>
            <a:ext cx="3554412" cy="185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6" name="Рисунок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75" y="1539875"/>
            <a:ext cx="263207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7124" y="3070690"/>
            <a:ext cx="3446876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697124" y="4540715"/>
            <a:ext cx="3446876" cy="13159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576B-6BD0-43C6-A965-D70748F2538C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349DC-25CB-45E1-89EA-79D642E9212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866F0-26F2-4C09-9EFB-8359ABF68079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477A-9AF4-42F7-B529-6C5100E70B5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6"/>
          <p:cNvSpPr/>
          <p:nvPr userDrawn="1"/>
        </p:nvSpPr>
        <p:spPr>
          <a:xfrm>
            <a:off x="0" y="-38100"/>
            <a:ext cx="9144000" cy="6896100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5" name="Прямокутник 9"/>
          <p:cNvSpPr/>
          <p:nvPr userDrawn="1"/>
        </p:nvSpPr>
        <p:spPr>
          <a:xfrm>
            <a:off x="5697538" y="1209675"/>
            <a:ext cx="3554412" cy="1858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6" name="Рисунок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1075" y="1539875"/>
            <a:ext cx="2632075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697124" y="3070690"/>
            <a:ext cx="3446876" cy="1470025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9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697124" y="4540715"/>
            <a:ext cx="3446876" cy="13159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14F91-E3EA-42BD-AEFB-C912FDB1929F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10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7FE7-8662-464E-B5F1-8990F147F5A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2925-8CED-4A5B-B6F4-DEBBC2794333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877B-3E9D-4F62-83F1-82ADA1FA7D27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D206-7686-45EB-AE6B-C9AEFA0B6C27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0E80-ACE1-4ACE-B6C3-0CCD1E461B2F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C6F8A-4000-4ED5-8553-5757FA85105C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D544-FA3A-492B-BC55-1F4BA4722B3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39E0-F8F6-4BC4-BEC4-A22B82DE79A1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3383-8B56-41F8-A95E-A868FB59509B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654E-5D0D-4659-B621-46E472CF61CC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4463-C4F2-4DF1-B634-7CCAD731CC4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BFC2B-4E80-4588-8C44-5B332B948CB2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C6FD-9B49-4FC9-8F27-0512B78C951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8ADE5-07A0-4845-9683-3F50C4538484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5054-E459-4D8B-A149-A783C579B9D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F8AF-0F36-429E-AA14-1490354FB1D2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1873A-C8F0-4198-8ADA-0220E498ABD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3"/>
          <p:cNvSpPr/>
          <p:nvPr userDrawn="1"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5" name="Прямокутник 10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6" name="Рисунок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700" y="137318"/>
            <a:ext cx="6583338" cy="951421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  <a:latin typeface="municipal_lviv_106" pitchFamily="50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71700" y="1600200"/>
            <a:ext cx="6815100" cy="4525963"/>
          </a:xfrm>
        </p:spPr>
        <p:txBody>
          <a:bodyPr>
            <a:normAutofit/>
          </a:bodyPr>
          <a:lstStyle>
            <a:lvl1pPr marL="342900" indent="-342900">
              <a:buClr>
                <a:srgbClr val="23409D"/>
              </a:buClr>
              <a:buFont typeface="Wingdings 3" pitchFamily="18" charset="2"/>
              <a:buChar char=""/>
              <a:defRPr sz="1800">
                <a:latin typeface="municipal_lviv_106" pitchFamily="50" charset="0"/>
              </a:defRPr>
            </a:lvl1pPr>
            <a:lvl2pPr>
              <a:defRPr sz="1800">
                <a:latin typeface="municipal_lviv_106" pitchFamily="50" charset="0"/>
              </a:defRPr>
            </a:lvl2pPr>
            <a:lvl3pPr>
              <a:defRPr sz="1800">
                <a:latin typeface="municipal_lviv_106" pitchFamily="50" charset="0"/>
              </a:defRPr>
            </a:lvl3pPr>
            <a:lvl4pPr>
              <a:defRPr sz="1800">
                <a:latin typeface="municipal_lviv_106" pitchFamily="50" charset="0"/>
              </a:defRPr>
            </a:lvl4pPr>
            <a:lvl5pPr>
              <a:defRPr sz="1800">
                <a:latin typeface="municipal_lviv_106" pitchFamily="50" charset="0"/>
              </a:defRPr>
            </a:lvl5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851C-2759-494A-9FF8-42A0D5DD5336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1698-7580-4B6C-A57E-153E79B0879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F395-1A51-4E51-81C8-81A047A245A4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23F2-C74C-44F8-8894-12CAC021464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8"/>
          <p:cNvSpPr/>
          <p:nvPr userDrawn="1"/>
        </p:nvSpPr>
        <p:spPr>
          <a:xfrm>
            <a:off x="7451725" y="549275"/>
            <a:ext cx="1800225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225425" y="138113"/>
            <a:ext cx="8229600" cy="344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NatGrotesk Light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000" dirty="0" smtClean="0"/>
              <a:t>Зразок заголовка</a:t>
            </a:r>
            <a:endParaRPr lang="uk-UA" sz="2000" dirty="0"/>
          </a:p>
        </p:txBody>
      </p:sp>
      <p:sp>
        <p:nvSpPr>
          <p:cNvPr id="7" name="Прямокутник 12"/>
          <p:cNvSpPr/>
          <p:nvPr userDrawn="1"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8" name="Прямокутник 13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9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674" y="274638"/>
            <a:ext cx="7040125" cy="114300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tx1"/>
                </a:solidFill>
                <a:latin typeface="municipal_lviv_106" pitchFamily="50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646674" y="1600200"/>
            <a:ext cx="3375375" cy="4525963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99549" y="1600200"/>
            <a:ext cx="3375375" cy="4525963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0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DA70-3359-453F-931D-75B158AD393C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11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04D48-247B-4599-A0F2-F7B5810F2983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9"/>
          <p:cNvSpPr/>
          <p:nvPr userDrawn="1"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8" name="Прямокутник 10"/>
          <p:cNvSpPr/>
          <p:nvPr userDrawn="1"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9" name="Рисунок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674" y="274638"/>
            <a:ext cx="7040126" cy="1143000"/>
          </a:xfrm>
        </p:spPr>
        <p:txBody>
          <a:bodyPr>
            <a:normAutofit/>
          </a:bodyPr>
          <a:lstStyle>
            <a:lvl1pPr algn="l">
              <a:defRPr sz="3400">
                <a:solidFill>
                  <a:schemeClr val="tx1"/>
                </a:solidFill>
                <a:latin typeface="municipal_lviv_106" pitchFamily="50" charset="0"/>
              </a:defRPr>
            </a:lvl1pPr>
          </a:lstStyle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646674" y="1535113"/>
            <a:ext cx="3375374" cy="639762"/>
          </a:xfrm>
        </p:spPr>
        <p:txBody>
          <a:bodyPr anchor="b"/>
          <a:lstStyle>
            <a:lvl1pPr marL="0" indent="0">
              <a:buNone/>
              <a:defRPr sz="2400" b="1">
                <a:latin typeface="municipal_lviv_106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5299549" y="1535113"/>
            <a:ext cx="338725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dirty="0" smtClean="0"/>
              <a:t>Зразок тексту</a:t>
            </a:r>
          </a:p>
        </p:txBody>
      </p:sp>
      <p:sp>
        <p:nvSpPr>
          <p:cNvPr id="13" name="Місце для вмісту 2"/>
          <p:cNvSpPr>
            <a:spLocks noGrp="1"/>
          </p:cNvSpPr>
          <p:nvPr>
            <p:ph sz="half" idx="13"/>
          </p:nvPr>
        </p:nvSpPr>
        <p:spPr>
          <a:xfrm>
            <a:off x="1646674" y="2174875"/>
            <a:ext cx="3375375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299549" y="2174875"/>
            <a:ext cx="3375375" cy="3951288"/>
          </a:xfrm>
        </p:spPr>
        <p:txBody>
          <a:bodyPr/>
          <a:lstStyle>
            <a:lvl1pPr marL="342900" indent="-342900">
              <a:buClr>
                <a:srgbClr val="23409D"/>
              </a:buClr>
              <a:buFont typeface="Wingdings 3" pitchFamily="18" charset="2"/>
              <a:buChar char=""/>
              <a:defRPr sz="2800">
                <a:solidFill>
                  <a:schemeClr val="tx1"/>
                </a:solidFill>
                <a:latin typeface="municipal_lviv_106" pitchFamily="50" charset="0"/>
              </a:defRPr>
            </a:lvl1pPr>
            <a:lvl2pPr>
              <a:defRPr sz="2400">
                <a:solidFill>
                  <a:schemeClr val="tx1"/>
                </a:solidFill>
                <a:latin typeface="municipal_lviv_106" pitchFamily="50" charset="0"/>
              </a:defRPr>
            </a:lvl2pPr>
            <a:lvl3pPr>
              <a:defRPr sz="2000">
                <a:solidFill>
                  <a:schemeClr val="tx1"/>
                </a:solidFill>
                <a:latin typeface="municipal_lviv_106" pitchFamily="50" charset="0"/>
              </a:defRPr>
            </a:lvl3pPr>
            <a:lvl4pPr>
              <a:defRPr sz="1800">
                <a:solidFill>
                  <a:schemeClr val="tx1"/>
                </a:solidFill>
                <a:latin typeface="municipal_lviv_106" pitchFamily="50" charset="0"/>
              </a:defRPr>
            </a:lvl4pPr>
            <a:lvl5pPr>
              <a:defRPr sz="1800">
                <a:solidFill>
                  <a:schemeClr val="tx1"/>
                </a:solidFill>
                <a:latin typeface="municipal_lviv_106" pitchFamily="50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10" name="Місце для дати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572DA-8C32-4BB3-8204-F70331F85090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11" name="Місце для нижнього колонтитула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Місце для номера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89EA8-159A-4DFC-B201-D5752C261091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60ED6-A4A5-42A9-95A0-CA8BB90C6C10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49950-468C-4856-9CFD-FC37F7623455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1F1C4-796B-458E-9306-2A6331C8150C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EC79-C91B-4A7E-9A8C-E680964BB3D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2A96-A0B6-479C-A9D8-88AD1F622B8B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F73F0-CEBF-4978-AFB3-9A470B7E903D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6B297-F596-4E32-ABBB-69E438EE9DCA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292D-16E0-4909-B31C-A0458C1AC6EC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6E62-7261-41A5-A7D2-BEAF6674DEBE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475E-B9A7-443C-B07D-0866B70F863A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1916113" y="274638"/>
            <a:ext cx="6770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1916113" y="1600200"/>
            <a:ext cx="67706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A7D524-CE37-49C6-8DB9-C5E6B79E3119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E0B666-C7DA-4556-8573-4B24C5EDADE0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0" y="-38100"/>
            <a:ext cx="1390650" cy="6977063"/>
          </a:xfrm>
          <a:prstGeom prst="rect">
            <a:avLst/>
          </a:prstGeom>
          <a:solidFill>
            <a:srgbClr val="234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8" name="Прямокутник 7"/>
          <p:cNvSpPr/>
          <p:nvPr/>
        </p:nvSpPr>
        <p:spPr>
          <a:xfrm>
            <a:off x="250825" y="549275"/>
            <a:ext cx="1216025" cy="67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1033" name="Рисунок 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4650" y="677863"/>
            <a:ext cx="101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municipal_lviv_106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unicipal_lviv_106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3409D"/>
        </a:buClr>
        <a:buFont typeface="Wingdings 3" pitchFamily="18" charset="2"/>
        <a:buChar char=""/>
        <a:defRPr sz="22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</a:p>
        </p:txBody>
      </p:sp>
      <p:sp>
        <p:nvSpPr>
          <p:cNvPr id="12291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4C56ED-0849-4FDC-845B-B5DBE80FA966}" type="datetimeFigureOut">
              <a:rPr lang="uk-UA"/>
              <a:pPr>
                <a:defRPr/>
              </a:pPr>
              <a:t>02.02.2018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7AEFE5-F189-4449-83EA-D47C171895AE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unicipal_lviv_106" pitchFamily="50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unicipal_lviv_106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3409D"/>
        </a:buClr>
        <a:buFont typeface="Wingdings 3" pitchFamily="18" charset="2"/>
        <a:buChar char=""/>
        <a:defRPr sz="32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unicipal_lviv_106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>
          <a:xfrm>
            <a:off x="5697538" y="3070225"/>
            <a:ext cx="3446462" cy="1470025"/>
          </a:xfrm>
        </p:spPr>
        <p:txBody>
          <a:bodyPr/>
          <a:lstStyle/>
          <a:p>
            <a:pPr algn="ctr"/>
            <a:r>
              <a:rPr lang="uk-UA" smtClean="0">
                <a:latin typeface="municipal_lviv_106"/>
              </a:rPr>
              <a:t>ЛКП «Граніт»</a:t>
            </a:r>
            <a:endParaRPr lang="en-US" smtClean="0">
              <a:latin typeface="municipal_lviv_106"/>
            </a:endParaRPr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97538" y="4540250"/>
            <a:ext cx="3446462" cy="1316038"/>
          </a:xfrm>
        </p:spPr>
        <p:txBody>
          <a:bodyPr/>
          <a:lstStyle/>
          <a:p>
            <a:pPr algn="ctr"/>
            <a:r>
              <a:rPr lang="uk-UA" dirty="0" smtClean="0">
                <a:latin typeface="municipal_lviv_106"/>
              </a:rPr>
              <a:t>Звіт про виконану роботу у 20</a:t>
            </a:r>
            <a:r>
              <a:rPr lang="en-US" dirty="0" smtClean="0">
                <a:latin typeface="municipal_lviv_106"/>
              </a:rPr>
              <a:t>1</a:t>
            </a:r>
            <a:r>
              <a:rPr lang="uk-UA" dirty="0" smtClean="0">
                <a:latin typeface="municipal_lviv_106"/>
              </a:rPr>
              <a:t>7 році.</a:t>
            </a:r>
            <a:endParaRPr lang="en-US" dirty="0" smtClean="0">
              <a:latin typeface="municipal_lviv_10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municipal_lviv_106"/>
              </a:rPr>
              <a:t>Ремонт сходових кліток</a:t>
            </a:r>
            <a:endParaRPr lang="ru-RU" dirty="0" smtClean="0">
              <a:latin typeface="municipal_lviv_106"/>
            </a:endParaRPr>
          </a:p>
        </p:txBody>
      </p:sp>
      <p:sp>
        <p:nvSpPr>
          <p:cNvPr id="37890" name="Text Box 7"/>
          <p:cNvSpPr txBox="1">
            <a:spLocks noChangeArrowheads="1"/>
          </p:cNvSpPr>
          <p:nvPr/>
        </p:nvSpPr>
        <p:spPr bwMode="auto">
          <a:xfrm>
            <a:off x="1692275" y="1417638"/>
            <a:ext cx="1943100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Залізнична,2</a:t>
            </a:r>
            <a:endParaRPr lang="ru-RU" dirty="0"/>
          </a:p>
        </p:txBody>
      </p:sp>
      <p:sp>
        <p:nvSpPr>
          <p:cNvPr id="37892" name="AutoShape 7" descr="https://mail.ukr.net/attach/show/14234831300713279552/3/%D0%B3%D0%BE%D1%80%D0%BE%D0%B4%D0%BE%2050.JPG"/>
          <p:cNvSpPr>
            <a:spLocks noChangeAspect="1" noChangeArrowheads="1"/>
          </p:cNvSpPr>
          <p:nvPr/>
        </p:nvSpPr>
        <p:spPr bwMode="auto">
          <a:xfrm>
            <a:off x="-323850" y="-242888"/>
            <a:ext cx="97917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AutoShape 9" descr="https://mail.ukr.net/attach/show/14234831300713279552/3/%D0%B3%D0%BE%D1%80%D0%BE%D0%B4%D0%BE%2050.JPG"/>
          <p:cNvSpPr>
            <a:spLocks noChangeAspect="1" noChangeArrowheads="1"/>
          </p:cNvSpPr>
          <p:nvPr/>
        </p:nvSpPr>
        <p:spPr bwMode="auto">
          <a:xfrm>
            <a:off x="-323850" y="-242888"/>
            <a:ext cx="9791700" cy="73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940424" y="1449388"/>
            <a:ext cx="2520007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Марка Вовчка,38</a:t>
            </a:r>
            <a:endParaRPr lang="ru-RU" dirty="0"/>
          </a:p>
        </p:txBody>
      </p:sp>
      <p:pic>
        <p:nvPicPr>
          <p:cNvPr id="59394" name="Picture 2" descr="C:\Users\GRANIT\Desktop\презинтація\пРЕЗЕНТАЦІЯ папка (2)\Залізнична,2 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16100"/>
            <a:ext cx="3635375" cy="4781252"/>
          </a:xfrm>
          <a:prstGeom prst="rect">
            <a:avLst/>
          </a:prstGeom>
          <a:noFill/>
        </p:spPr>
      </p:pic>
      <p:pic>
        <p:nvPicPr>
          <p:cNvPr id="59395" name="Picture 3" descr="C:\Users\GRANIT\Desktop\презинтація\фото на призентацію 2018\Копія Копія М.Вовчка,38\DSCN2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031" y="1818720"/>
            <a:ext cx="3948559" cy="477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smtClean="0">
                <a:latin typeface="municipal_lviv_106"/>
              </a:rPr>
              <a:t>Ремонт сходових кліток</a:t>
            </a:r>
            <a:endParaRPr lang="ru-RU" smtClean="0">
              <a:latin typeface="municipal_lviv_106"/>
            </a:endParaRPr>
          </a:p>
        </p:txBody>
      </p:sp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1916113" y="1417639"/>
            <a:ext cx="2151831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err="1" smtClean="0"/>
              <a:t>Ол.Степанівни</a:t>
            </a:r>
            <a:r>
              <a:rPr lang="uk-UA" dirty="0" smtClean="0"/>
              <a:t>,44</a:t>
            </a:r>
            <a:endParaRPr lang="ru-RU" dirty="0"/>
          </a:p>
        </p:txBody>
      </p:sp>
      <p:sp>
        <p:nvSpPr>
          <p:cNvPr id="38915" name="Text Box 10"/>
          <p:cNvSpPr txBox="1">
            <a:spLocks noChangeArrowheads="1"/>
          </p:cNvSpPr>
          <p:nvPr/>
        </p:nvSpPr>
        <p:spPr bwMode="auto">
          <a:xfrm>
            <a:off x="5376863" y="1417638"/>
            <a:ext cx="2074862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err="1" smtClean="0"/>
              <a:t>Стародубська</a:t>
            </a:r>
            <a:r>
              <a:rPr lang="uk-UA" dirty="0" smtClean="0"/>
              <a:t>,6</a:t>
            </a:r>
            <a:endParaRPr lang="ru-RU" dirty="0"/>
          </a:p>
        </p:txBody>
      </p:sp>
      <p:pic>
        <p:nvPicPr>
          <p:cNvPr id="58370" name="Picture 2" descr="C:\Users\GRANIT\Desktop\презинтація\пРЕЗЕНТАЦІЯ папка (2)\Ол.Степанівни,44 сх.кл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784351"/>
            <a:ext cx="3384377" cy="4869160"/>
          </a:xfrm>
          <a:prstGeom prst="rect">
            <a:avLst/>
          </a:prstGeom>
          <a:noFill/>
        </p:spPr>
      </p:pic>
      <p:pic>
        <p:nvPicPr>
          <p:cNvPr id="58371" name="Picture 3" descr="C:\Users\GRANIT\Desktop\презинтація\пРЕЗЕНТАЦІЯ папка (2)\стародубська  6 сх одова 1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84351"/>
            <a:ext cx="3538736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>
          <a:xfrm>
            <a:off x="1916113" y="274638"/>
            <a:ext cx="6770687" cy="1858962"/>
          </a:xfrm>
        </p:spPr>
        <p:txBody>
          <a:bodyPr/>
          <a:lstStyle/>
          <a:p>
            <a:r>
              <a:rPr lang="uk-UA" sz="2100" b="1" dirty="0" smtClean="0">
                <a:latin typeface="municipal_lviv_106"/>
              </a:rPr>
              <a:t>Загальна площа покрівель складає 154802,9 м2, з них: </a:t>
            </a:r>
            <a:br>
              <a:rPr lang="uk-UA" sz="2100" b="1" dirty="0" smtClean="0">
                <a:latin typeface="municipal_lviv_106"/>
              </a:rPr>
            </a:br>
            <a:r>
              <a:rPr lang="uk-UA" sz="2100" b="1" dirty="0" smtClean="0">
                <a:latin typeface="municipal_lviv_106"/>
              </a:rPr>
              <a:t>- шатрова покрівля (шиферна, металева, черепиця) 140505,0 м2;</a:t>
            </a:r>
            <a:br>
              <a:rPr lang="uk-UA" sz="2100" b="1" dirty="0" smtClean="0">
                <a:latin typeface="municipal_lviv_106"/>
              </a:rPr>
            </a:br>
            <a:r>
              <a:rPr lang="uk-UA" sz="2100" b="1" dirty="0" smtClean="0">
                <a:latin typeface="municipal_lviv_106"/>
              </a:rPr>
              <a:t>- м"яка покрівля 14297 м2.</a:t>
            </a:r>
            <a:endParaRPr lang="ru-RU" sz="2100" b="1" dirty="0" smtClean="0">
              <a:latin typeface="municipal_lviv_106"/>
            </a:endParaRPr>
          </a:p>
        </p:txBody>
      </p:sp>
      <p:graphicFrame>
        <p:nvGraphicFramePr>
          <p:cNvPr id="43053" name="Group 45"/>
          <p:cNvGraphicFramePr>
            <a:graphicFrameLocks noGrp="1"/>
          </p:cNvGraphicFramePr>
          <p:nvPr>
            <p:ph idx="4294967295"/>
          </p:nvPr>
        </p:nvGraphicFramePr>
        <p:xfrm>
          <a:off x="1916113" y="2133600"/>
          <a:ext cx="6770687" cy="2898777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Рік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К-сть, буд.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Обсяг, кв.м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Сума, тис.грн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114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2843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115,6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2016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116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2980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134,9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2017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122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2850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186,4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всього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352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8673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436,9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/>
          </p:cNvSpPr>
          <p:nvPr/>
        </p:nvSpPr>
        <p:spPr bwMode="auto">
          <a:xfrm>
            <a:off x="1916113" y="274638"/>
            <a:ext cx="6770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3400" dirty="0">
                <a:latin typeface="municipal_lviv_106"/>
              </a:rPr>
              <a:t>Ремонт покрівель</a:t>
            </a:r>
            <a:endParaRPr lang="ru-RU" sz="3400" dirty="0">
              <a:latin typeface="municipal_lviv_106"/>
            </a:endParaRPr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1692275" y="1417638"/>
            <a:ext cx="1871663" cy="33855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1600" dirty="0" err="1" smtClean="0"/>
              <a:t>Голубовича</a:t>
            </a:r>
            <a:r>
              <a:rPr lang="uk-UA" sz="1600" dirty="0" smtClean="0"/>
              <a:t>,39</a:t>
            </a:r>
            <a:endParaRPr lang="ru-RU" sz="1600" dirty="0"/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7813" y="1989138"/>
            <a:ext cx="38163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163" y="1989138"/>
            <a:ext cx="3527425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/>
          </p:cNvSpPr>
          <p:nvPr/>
        </p:nvSpPr>
        <p:spPr bwMode="auto">
          <a:xfrm>
            <a:off x="1916113" y="274638"/>
            <a:ext cx="6770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uk-UA" sz="3400">
                <a:latin typeface="municipal_lviv_106"/>
              </a:rPr>
              <a:t>Ремонт покрівель</a:t>
            </a:r>
            <a:endParaRPr lang="ru-RU" sz="3400">
              <a:latin typeface="municipal_lviv_106"/>
            </a:endParaRPr>
          </a:p>
        </p:txBody>
      </p:sp>
      <p:sp>
        <p:nvSpPr>
          <p:cNvPr id="78853" name="Text Box 7"/>
          <p:cNvSpPr txBox="1">
            <a:spLocks noChangeArrowheads="1"/>
          </p:cNvSpPr>
          <p:nvPr/>
        </p:nvSpPr>
        <p:spPr bwMode="auto">
          <a:xfrm>
            <a:off x="1476375" y="1444539"/>
            <a:ext cx="3887788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Олени Степанівни</a:t>
            </a:r>
            <a:r>
              <a:rPr lang="uk-UA" dirty="0" smtClean="0"/>
              <a:t>, 23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16" y="2204864"/>
            <a:ext cx="7323577" cy="3788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municipal_lviv_106"/>
              </a:rPr>
              <a:t>Ремонт покрівель(жолоба)</a:t>
            </a:r>
            <a:endParaRPr lang="ru-RU" dirty="0" smtClean="0">
              <a:latin typeface="municipal_lviv_106"/>
            </a:endParaRPr>
          </a:p>
        </p:txBody>
      </p:sp>
      <p:sp>
        <p:nvSpPr>
          <p:cNvPr id="46082" name="Text Box 7"/>
          <p:cNvSpPr txBox="1">
            <a:spLocks noChangeArrowheads="1"/>
          </p:cNvSpPr>
          <p:nvPr/>
        </p:nvSpPr>
        <p:spPr bwMode="auto">
          <a:xfrm>
            <a:off x="1619250" y="1234282"/>
            <a:ext cx="3457575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Морозенка,8</a:t>
            </a:r>
            <a:endParaRPr lang="ru-RU" dirty="0"/>
          </a:p>
        </p:txBody>
      </p:sp>
      <p:pic>
        <p:nvPicPr>
          <p:cNvPr id="60418" name="Picture 2" descr="C:\Users\GRANIT\Desktop\презинтація\пРЕЗЕНТАЦІЯ папка (2)\Морозенка,8 жолоб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2816"/>
            <a:ext cx="3816846" cy="4680520"/>
          </a:xfrm>
          <a:prstGeom prst="rect">
            <a:avLst/>
          </a:prstGeom>
          <a:noFill/>
        </p:spPr>
      </p:pic>
      <p:pic>
        <p:nvPicPr>
          <p:cNvPr id="60419" name="Picture 3" descr="C:\Users\GRANIT\Desktop\презинтація\пРЕЗЕНТАЦІЯ папка (2)\Морозенка,8(жолоба)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2816"/>
            <a:ext cx="3534097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/>
          </p:cNvSpPr>
          <p:nvPr>
            <p:ph type="title" idx="4294967295"/>
          </p:nvPr>
        </p:nvSpPr>
        <p:spPr>
          <a:xfrm>
            <a:off x="1412801" y="172393"/>
            <a:ext cx="7632847" cy="1143000"/>
          </a:xfrm>
        </p:spPr>
        <p:txBody>
          <a:bodyPr/>
          <a:lstStyle/>
          <a:p>
            <a:pPr algn="ctr"/>
            <a:r>
              <a:rPr lang="uk-UA" dirty="0" smtClean="0">
                <a:latin typeface="municipal_lviv_106"/>
              </a:rPr>
              <a:t>Ремонт покрівель (водостічна труба) </a:t>
            </a:r>
            <a:endParaRPr lang="ru-RU" dirty="0" smtClean="0">
              <a:latin typeface="municipal_lviv_106"/>
            </a:endParaRPr>
          </a:p>
        </p:txBody>
      </p:sp>
      <p:sp>
        <p:nvSpPr>
          <p:cNvPr id="48130" name="Text Box 8"/>
          <p:cNvSpPr txBox="1">
            <a:spLocks noChangeArrowheads="1"/>
          </p:cNvSpPr>
          <p:nvPr/>
        </p:nvSpPr>
        <p:spPr bwMode="auto">
          <a:xfrm>
            <a:off x="1619250" y="1417638"/>
            <a:ext cx="1584325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Одеська,14</a:t>
            </a:r>
            <a:endParaRPr lang="ru-RU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29225" y="1417638"/>
            <a:ext cx="3457575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Одеська,16</a:t>
            </a:r>
            <a:endParaRPr lang="ru-RU" dirty="0"/>
          </a:p>
        </p:txBody>
      </p:sp>
      <p:pic>
        <p:nvPicPr>
          <p:cNvPr id="61442" name="Picture 2" descr="C:\Users\GRANIT\Desktop\презинтація\пРЕЗЕНТАЦІЯ папка (2)\Одеська 14 (вод.тр)2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988840"/>
            <a:ext cx="3024758" cy="4558816"/>
          </a:xfrm>
          <a:prstGeom prst="rect">
            <a:avLst/>
          </a:prstGeom>
          <a:noFill/>
        </p:spPr>
      </p:pic>
      <p:pic>
        <p:nvPicPr>
          <p:cNvPr id="61443" name="Picture 3" descr="C:\Users\GRANIT\Desktop\презинтація\пРЕЗЕНТАЦІЯ папка (2)\одеська,16 кут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9225" y="1988840"/>
            <a:ext cx="3159199" cy="455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/>
          </p:cNvSpPr>
          <p:nvPr/>
        </p:nvSpPr>
        <p:spPr bwMode="auto">
          <a:xfrm>
            <a:off x="1916113" y="274638"/>
            <a:ext cx="6770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3400" dirty="0">
              <a:latin typeface="municipal_lviv_106"/>
            </a:endParaRPr>
          </a:p>
        </p:txBody>
      </p:sp>
      <p:sp>
        <p:nvSpPr>
          <p:cNvPr id="79877" name="Text Box 8"/>
          <p:cNvSpPr txBox="1">
            <a:spLocks noChangeArrowheads="1"/>
          </p:cNvSpPr>
          <p:nvPr/>
        </p:nvSpPr>
        <p:spPr bwMode="auto">
          <a:xfrm>
            <a:off x="1619250" y="1233488"/>
            <a:ext cx="3744913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err="1" smtClean="0"/>
              <a:t>Бр.Міхновських</a:t>
            </a:r>
            <a:r>
              <a:rPr lang="uk-UA" dirty="0" smtClean="0"/>
              <a:t>,50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6113" y="404704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000" dirty="0" smtClean="0">
                <a:latin typeface="municipal_lviv_106"/>
              </a:rPr>
              <a:t>Ремонт покрівель (водостічна труба) </a:t>
            </a:r>
            <a:endParaRPr lang="ru-RU" sz="3000" dirty="0"/>
          </a:p>
        </p:txBody>
      </p:sp>
      <p:pic>
        <p:nvPicPr>
          <p:cNvPr id="62466" name="Picture 2" descr="C:\Users\GRANIT\Desktop\презинтація\пРЕЗЕНТАЦІЯ папка (2)\бр.міхновських 50 1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44824"/>
            <a:ext cx="6120680" cy="44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sz="2400" b="1" i="1" dirty="0" smtClean="0">
                <a:latin typeface="municipal_lviv_106"/>
              </a:rPr>
              <a:t>Підвальні</a:t>
            </a:r>
            <a:r>
              <a:rPr lang="uk-UA" sz="2400" i="1" dirty="0" smtClean="0">
                <a:latin typeface="municipal_lviv_106"/>
              </a:rPr>
              <a:t> </a:t>
            </a:r>
            <a:r>
              <a:rPr lang="uk-UA" sz="2400" b="1" i="1" dirty="0" smtClean="0">
                <a:latin typeface="municipal_lviv_106"/>
              </a:rPr>
              <a:t>розводки</a:t>
            </a:r>
            <a:endParaRPr lang="ru-RU" sz="2400" b="1" i="1" dirty="0" smtClean="0">
              <a:latin typeface="municipal_lviv_106"/>
            </a:endParaRPr>
          </a:p>
        </p:txBody>
      </p:sp>
      <p:graphicFrame>
        <p:nvGraphicFramePr>
          <p:cNvPr id="50221" name="Group 45"/>
          <p:cNvGraphicFramePr>
            <a:graphicFrameLocks noGrp="1"/>
          </p:cNvGraphicFramePr>
          <p:nvPr>
            <p:ph idx="4294967295"/>
          </p:nvPr>
        </p:nvGraphicFramePr>
        <p:xfrm>
          <a:off x="1916113" y="1600200"/>
          <a:ext cx="6770687" cy="3305176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3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5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Рік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К-сть, буд.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Обсяг, м/п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Сума, тис.грн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201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127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136,9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94,9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2016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130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140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,1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99,5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2017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136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187,7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215,8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всього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393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464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,7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410,2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/>
          </p:cNvSpPr>
          <p:nvPr>
            <p:ph type="title" idx="4294967295"/>
          </p:nvPr>
        </p:nvSpPr>
        <p:spPr>
          <a:xfrm>
            <a:off x="1403350" y="274638"/>
            <a:ext cx="7740650" cy="1143000"/>
          </a:xfrm>
        </p:spPr>
        <p:txBody>
          <a:bodyPr/>
          <a:lstStyle/>
          <a:p>
            <a:pPr algn="ctr"/>
            <a:r>
              <a:rPr lang="uk-UA" dirty="0" smtClean="0">
                <a:latin typeface="municipal_lviv_106"/>
              </a:rPr>
              <a:t>Підвальні розводки</a:t>
            </a:r>
            <a:br>
              <a:rPr lang="uk-UA" dirty="0" smtClean="0">
                <a:latin typeface="municipal_lviv_106"/>
              </a:rPr>
            </a:br>
            <a:r>
              <a:rPr lang="uk-UA" dirty="0" smtClean="0">
                <a:latin typeface="municipal_lviv_106"/>
              </a:rPr>
              <a:t>(водопровід, каналізація)</a:t>
            </a:r>
            <a:endParaRPr lang="ru-RU" dirty="0" smtClean="0">
              <a:latin typeface="municipal_lviv_106"/>
            </a:endParaRPr>
          </a:p>
        </p:txBody>
      </p:sp>
      <p:sp>
        <p:nvSpPr>
          <p:cNvPr id="54274" name="Text Box 8"/>
          <p:cNvSpPr txBox="1">
            <a:spLocks noChangeArrowheads="1"/>
          </p:cNvSpPr>
          <p:nvPr/>
        </p:nvSpPr>
        <p:spPr bwMode="auto">
          <a:xfrm>
            <a:off x="1619250" y="1548591"/>
            <a:ext cx="3673475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Залізнична,6</a:t>
            </a:r>
            <a:endParaRPr lang="ru-RU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70524" y="1548591"/>
            <a:ext cx="2887689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err="1" smtClean="0"/>
              <a:t>Бр</a:t>
            </a:r>
            <a:r>
              <a:rPr lang="uk-UA" dirty="0" smtClean="0"/>
              <a:t>. Міхновських,27</a:t>
            </a:r>
            <a:endParaRPr lang="ru-RU" dirty="0"/>
          </a:p>
        </p:txBody>
      </p:sp>
      <p:pic>
        <p:nvPicPr>
          <p:cNvPr id="63490" name="Picture 2" descr="C:\Users\GRANIT\Desktop\презинтація\пРЕЗЕНТАЦІЯ папка (2)\Бр.Міхновських,27(водопр) 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286" y="2132856"/>
            <a:ext cx="3354166" cy="4464496"/>
          </a:xfrm>
          <a:prstGeom prst="rect">
            <a:avLst/>
          </a:prstGeom>
          <a:noFill/>
        </p:spPr>
      </p:pic>
      <p:pic>
        <p:nvPicPr>
          <p:cNvPr id="63492" name="Picture 4" descr="C:\Users\GRANIT\Desktop\презинтація\пРЕЗЕНТАЦІЯ папка (2)\водопр Залізн 6 2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132856"/>
            <a:ext cx="3348162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Прямокутник 1"/>
          <p:cNvSpPr>
            <a:spLocks noChangeArrowheads="1"/>
          </p:cNvSpPr>
          <p:nvPr/>
        </p:nvSpPr>
        <p:spPr bwMode="auto">
          <a:xfrm>
            <a:off x="1543910" y="-9172575"/>
            <a:ext cx="7632700" cy="107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ctr"/>
            <a:endParaRPr lang="uk-UA" sz="1200" b="1" dirty="0"/>
          </a:p>
          <a:p>
            <a:pPr algn="just"/>
            <a:endParaRPr lang="ru-RU" sz="1600" b="1" dirty="0"/>
          </a:p>
          <a:p>
            <a:pPr algn="just"/>
            <a:r>
              <a:rPr lang="uk-UA" sz="1600" b="1" dirty="0"/>
              <a:t> </a:t>
            </a:r>
            <a:r>
              <a:rPr lang="uk-UA" sz="1600" dirty="0"/>
              <a:t>Площа житлового фонду ЛКП  «Граніт» Залізничного району складає </a:t>
            </a:r>
            <a:r>
              <a:rPr lang="uk-UA" sz="1600" dirty="0" smtClean="0"/>
              <a:t>       </a:t>
            </a:r>
            <a:r>
              <a:rPr lang="en-US" sz="1600" b="1" dirty="0" smtClean="0"/>
              <a:t>2</a:t>
            </a:r>
            <a:r>
              <a:rPr lang="uk-UA" sz="1600" b="1" dirty="0" smtClean="0"/>
              <a:t>43,</a:t>
            </a:r>
            <a:r>
              <a:rPr lang="uk-UA" sz="1600" b="1" dirty="0"/>
              <a:t>8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тис.кв.м</a:t>
            </a:r>
            <a:r>
              <a:rPr lang="uk-UA" sz="1600" dirty="0"/>
              <a:t>. Чисельність населення -  </a:t>
            </a:r>
            <a:r>
              <a:rPr lang="en-US" sz="1600" b="1" dirty="0" smtClean="0"/>
              <a:t>1</a:t>
            </a:r>
            <a:r>
              <a:rPr lang="uk-UA" sz="1600" b="1" dirty="0" smtClean="0"/>
              <a:t>1,7 </a:t>
            </a:r>
            <a:r>
              <a:rPr lang="uk-UA" sz="1600" b="1" dirty="0" err="1"/>
              <a:t>тис.чол</a:t>
            </a:r>
            <a:r>
              <a:rPr lang="uk-UA" sz="1600" b="1" dirty="0"/>
              <a:t>.</a:t>
            </a:r>
            <a:endParaRPr lang="ru-RU" sz="1600" b="1" dirty="0"/>
          </a:p>
          <a:p>
            <a:pPr algn="just"/>
            <a:r>
              <a:rPr lang="uk-UA" sz="1600" dirty="0"/>
              <a:t>       Житловий фонд у ЛКП «Граніт» Залізничного району це стара історична забудова, декілька нових будинків, приватний сектор: а саме</a:t>
            </a:r>
            <a:r>
              <a:rPr lang="uk-UA" sz="1600" b="1" dirty="0"/>
              <a:t>:  </a:t>
            </a:r>
            <a:endParaRPr lang="ru-RU" sz="1600" dirty="0"/>
          </a:p>
        </p:txBody>
      </p:sp>
      <p:graphicFrame>
        <p:nvGraphicFramePr>
          <p:cNvPr id="26626" name="Диаграмма 2"/>
          <p:cNvGraphicFramePr>
            <a:graphicFrameLocks/>
          </p:cNvGraphicFramePr>
          <p:nvPr/>
        </p:nvGraphicFramePr>
        <p:xfrm>
          <a:off x="1908175" y="1844675"/>
          <a:ext cx="6684963" cy="442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Worksheet" r:id="rId4" imgW="8439161" imgH="4972177" progId="Excel.Sheet.8">
                  <p:embed/>
                </p:oleObj>
              </mc:Choice>
              <mc:Fallback>
                <p:oleObj name="Worksheet" r:id="rId4" imgW="8439161" imgH="4972177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844675"/>
                        <a:ext cx="6684963" cy="442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506538" y="6264275"/>
            <a:ext cx="7272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dirty="0">
                <a:latin typeface="Arial" charset="0"/>
              </a:rPr>
              <a:t>Житловий фонд  по ЛКП «Граніт». налічує  -   </a:t>
            </a:r>
            <a:r>
              <a:rPr lang="en-US" dirty="0" smtClean="0">
                <a:latin typeface="Arial" charset="0"/>
              </a:rPr>
              <a:t>568</a:t>
            </a:r>
            <a:r>
              <a:rPr lang="uk-UA" dirty="0" smtClean="0">
                <a:latin typeface="Arial" charset="0"/>
              </a:rPr>
              <a:t>7  </a:t>
            </a:r>
            <a:r>
              <a:rPr lang="uk-UA" dirty="0">
                <a:latin typeface="Arial" charset="0"/>
              </a:rPr>
              <a:t>квартир.</a:t>
            </a:r>
            <a:endParaRPr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7318"/>
            <a:ext cx="7560840" cy="951421"/>
          </a:xfrm>
        </p:spPr>
        <p:txBody>
          <a:bodyPr/>
          <a:lstStyle/>
          <a:p>
            <a:pPr algn="ctr"/>
            <a:r>
              <a:rPr lang="uk-UA" dirty="0" smtClean="0">
                <a:latin typeface="municipal_lviv_106"/>
              </a:rPr>
              <a:t>Підвальні розводки</a:t>
            </a:r>
            <a:br>
              <a:rPr lang="uk-UA" dirty="0" smtClean="0">
                <a:latin typeface="municipal_lviv_106"/>
              </a:rPr>
            </a:br>
            <a:r>
              <a:rPr lang="uk-UA" dirty="0" smtClean="0">
                <a:latin typeface="municipal_lviv_106"/>
              </a:rPr>
              <a:t>(водопровід, каналізація)</a:t>
            </a:r>
            <a:endParaRPr lang="ru-RU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19250" y="1417638"/>
            <a:ext cx="3673475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Марка Вовчка,27</a:t>
            </a:r>
            <a:endParaRPr lang="ru-RU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70525" y="1417638"/>
            <a:ext cx="2984513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err="1" smtClean="0"/>
              <a:t>Ол.Степанівни</a:t>
            </a:r>
            <a:r>
              <a:rPr lang="uk-UA" dirty="0" smtClean="0"/>
              <a:t>,12</a:t>
            </a:r>
            <a:endParaRPr lang="ru-RU" dirty="0"/>
          </a:p>
        </p:txBody>
      </p:sp>
      <p:pic>
        <p:nvPicPr>
          <p:cNvPr id="64514" name="Picture 2" descr="C:\Users\GRANIT\Desktop\презинтація\фото на призентацію 2018\Копія (2) М.Вовчка27\DSCN2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060848"/>
            <a:ext cx="3673475" cy="4065315"/>
          </a:xfrm>
          <a:prstGeom prst="rect">
            <a:avLst/>
          </a:prstGeom>
          <a:noFill/>
        </p:spPr>
      </p:pic>
      <p:pic>
        <p:nvPicPr>
          <p:cNvPr id="64515" name="Picture 3" descr="C:\Users\GRANIT\Desktop\DSCN2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049091"/>
            <a:ext cx="3563888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152400"/>
            <a:ext cx="7683500" cy="914400"/>
          </a:xfrm>
        </p:spPr>
        <p:txBody>
          <a:bodyPr/>
          <a:lstStyle/>
          <a:p>
            <a:pPr algn="ctr"/>
            <a:r>
              <a:rPr lang="uk-UA" altLang="uk-UA" sz="2000" b="1" i="1" dirty="0" smtClean="0">
                <a:solidFill>
                  <a:srgbClr val="0033CC"/>
                </a:solidFill>
                <a:latin typeface="municipal_lviv_108"/>
              </a:rPr>
              <a:t>Закон України “Про особливості здійснення права власності у багатоквартирному будинку”</a:t>
            </a:r>
            <a:r>
              <a:rPr lang="en-US" altLang="uk-UA" sz="2000" b="1" i="1" dirty="0" smtClean="0">
                <a:solidFill>
                  <a:srgbClr val="0033CC"/>
                </a:solidFill>
                <a:latin typeface="municipal_lviv_108"/>
              </a:rPr>
              <a:t> </a:t>
            </a:r>
            <a:r>
              <a:rPr lang="uk-UA" altLang="uk-UA" sz="2000" b="1" i="1" dirty="0" smtClean="0">
                <a:solidFill>
                  <a:srgbClr val="0033CC"/>
                </a:solidFill>
                <a:latin typeface="municipal_lviv_108"/>
              </a:rPr>
              <a:t>(№417-</a:t>
            </a:r>
            <a:r>
              <a:rPr lang="en-US" altLang="uk-UA" sz="2000" b="1" i="1" dirty="0" smtClean="0">
                <a:solidFill>
                  <a:srgbClr val="0033CC"/>
                </a:solidFill>
                <a:latin typeface="municipal_lviv_108"/>
              </a:rPr>
              <a:t>V</a:t>
            </a:r>
            <a:r>
              <a:rPr lang="uk-UA" altLang="uk-UA" sz="2000" b="1" i="1" dirty="0" smtClean="0">
                <a:solidFill>
                  <a:srgbClr val="0033CC"/>
                </a:solidFill>
                <a:latin typeface="municipal_lviv_108"/>
              </a:rPr>
              <a:t>ІІІ від 14.05.2015р.)</a:t>
            </a:r>
            <a:r>
              <a:rPr lang="en-US" altLang="uk-UA" sz="2000" b="1" i="1" dirty="0" smtClean="0">
                <a:solidFill>
                  <a:srgbClr val="0033CC"/>
                </a:solidFill>
              </a:rPr>
              <a:t/>
            </a:r>
            <a:br>
              <a:rPr lang="en-US" altLang="uk-UA" sz="2000" b="1" i="1" dirty="0" smtClean="0">
                <a:solidFill>
                  <a:srgbClr val="0033CC"/>
                </a:solidFill>
              </a:rPr>
            </a:br>
            <a:endParaRPr lang="ru-RU" altLang="uk-UA" sz="2000" b="1" i="1" dirty="0" smtClean="0">
              <a:solidFill>
                <a:srgbClr val="0033CC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0" y="1066800"/>
            <a:ext cx="7467600" cy="64960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>
                <a:latin typeface="municipal_lviv_108"/>
              </a:rPr>
              <a:t>   </a:t>
            </a:r>
            <a:r>
              <a:rPr lang="uk-UA" sz="2000" dirty="0">
                <a:latin typeface="municipal_lviv_108"/>
              </a:rPr>
              <a:t>    </a:t>
            </a:r>
            <a:r>
              <a:rPr lang="uk-UA" sz="2000" b="1" i="1" dirty="0">
                <a:latin typeface="municipal_lviv_108"/>
              </a:rPr>
              <a:t>Квартира в багатоквартирному будинку не може існувати без під’їзду, сходових </a:t>
            </a:r>
            <a:r>
              <a:rPr lang="uk-UA" sz="2000" b="1" i="1" dirty="0" smtClean="0">
                <a:latin typeface="municipal_lviv_108"/>
              </a:rPr>
              <a:t>кліток, </a:t>
            </a:r>
            <a:r>
              <a:rPr lang="uk-UA" sz="2000" b="1" i="1" dirty="0">
                <a:latin typeface="municipal_lviv_108"/>
              </a:rPr>
              <a:t>даху (горища), фундаменту (підвалу), ліфту, електротехнічної системи, систем водопостачання, каналізації та опалення, які використовуються більш ніж одною квартирою. </a:t>
            </a:r>
          </a:p>
          <a:p>
            <a:pPr>
              <a:lnSpc>
                <a:spcPct val="80000"/>
              </a:lnSpc>
              <a:defRPr/>
            </a:pPr>
            <a:r>
              <a:rPr lang="uk-UA" sz="2000" dirty="0">
                <a:latin typeface="municipal_lviv_108"/>
              </a:rPr>
              <a:t> Усе це називається неподільним та загальним майном,  яке перебуває в </a:t>
            </a:r>
            <a:r>
              <a:rPr lang="uk-UA" sz="2000" b="1" dirty="0">
                <a:latin typeface="municipal_lviv_108"/>
              </a:rPr>
              <a:t>спільній </a:t>
            </a:r>
            <a:r>
              <a:rPr lang="en-US" sz="2000" b="1" dirty="0">
                <a:latin typeface="municipal_lviv_108"/>
              </a:rPr>
              <a:t>c</a:t>
            </a:r>
            <a:r>
              <a:rPr lang="ru-RU" sz="2000" b="1" dirty="0" err="1">
                <a:latin typeface="municipal_lviv_108"/>
              </a:rPr>
              <a:t>умісній</a:t>
            </a:r>
            <a:r>
              <a:rPr lang="ru-RU" sz="2000" b="1" dirty="0">
                <a:latin typeface="municipal_lviv_108"/>
              </a:rPr>
              <a:t> </a:t>
            </a:r>
            <a:r>
              <a:rPr lang="uk-UA" sz="2000" b="1" dirty="0">
                <a:latin typeface="municipal_lviv_108"/>
              </a:rPr>
              <a:t>власності фізичних або юридичних осіб.</a:t>
            </a:r>
          </a:p>
          <a:p>
            <a:pPr algn="just">
              <a:lnSpc>
                <a:spcPct val="80000"/>
              </a:lnSpc>
              <a:defRPr/>
            </a:pPr>
            <a:r>
              <a:rPr lang="uk-UA" sz="2000" dirty="0">
                <a:latin typeface="municipal_lviv_108"/>
              </a:rPr>
              <a:t>      Закон України </a:t>
            </a:r>
            <a:r>
              <a:rPr lang="uk-UA" sz="20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municipal_lviv_108"/>
              </a:rPr>
              <a:t>№417 від 14.05.2015р.”Про особливості здійснення права власності у багатоквартирному </a:t>
            </a:r>
            <a:r>
              <a:rPr lang="uk-UA" sz="2000" b="1" i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unicipal_lviv_108"/>
              </a:rPr>
              <a:t>будинку”</a:t>
            </a:r>
            <a:r>
              <a:rPr lang="uk-UA" sz="2000" dirty="0">
                <a:latin typeface="municipal_lviv_108"/>
              </a:rPr>
              <a:t> у ст. 1 визначає:</a:t>
            </a:r>
          </a:p>
          <a:p>
            <a:pPr algn="just">
              <a:lnSpc>
                <a:spcPct val="80000"/>
              </a:lnSpc>
              <a:defRPr/>
            </a:pPr>
            <a:r>
              <a:rPr lang="uk-UA" sz="2000" dirty="0">
                <a:latin typeface="municipal_lviv_108"/>
              </a:rPr>
              <a:t>    - </a:t>
            </a:r>
            <a:r>
              <a:rPr lang="uk-UA" sz="2000" b="1" u="sng" dirty="0">
                <a:latin typeface="municipal_lviv_108"/>
              </a:rPr>
              <a:t>співвласник багатоквартирного будинку</a:t>
            </a:r>
            <a:r>
              <a:rPr lang="uk-UA" sz="2000" b="1" dirty="0">
                <a:latin typeface="municipal_lviv_108"/>
              </a:rPr>
              <a:t> – власник квартири</a:t>
            </a:r>
            <a:r>
              <a:rPr lang="uk-UA" sz="2000" dirty="0">
                <a:latin typeface="municipal_lviv_108"/>
              </a:rPr>
              <a:t> або нежитлового приміщення;</a:t>
            </a:r>
          </a:p>
          <a:p>
            <a:pPr>
              <a:lnSpc>
                <a:spcPct val="80000"/>
              </a:lnSpc>
              <a:defRPr/>
            </a:pPr>
            <a:r>
              <a:rPr lang="uk-UA" sz="2000" dirty="0">
                <a:latin typeface="municipal_lviv_108"/>
              </a:rPr>
              <a:t>	- </a:t>
            </a:r>
            <a:r>
              <a:rPr lang="uk-UA" sz="2000" b="1" u="sng" dirty="0">
                <a:latin typeface="municipal_lviv_108"/>
              </a:rPr>
              <a:t>спільне майно б/</a:t>
            </a:r>
            <a:r>
              <a:rPr lang="uk-UA" sz="2000" b="1" u="sng" dirty="0" err="1">
                <a:latin typeface="municipal_lviv_108"/>
              </a:rPr>
              <a:t>б</a:t>
            </a:r>
            <a:r>
              <a:rPr lang="uk-UA" sz="2000" b="1" dirty="0">
                <a:latin typeface="municipal_lviv_108"/>
              </a:rPr>
              <a:t> – приміщення загального користування, несучі, огороджувальні конструкції будинку, механічне, електричне, сантехнічне</a:t>
            </a:r>
            <a:r>
              <a:rPr lang="uk-UA" sz="2000" dirty="0">
                <a:latin typeface="municipal_lviv_108"/>
              </a:rPr>
              <a:t> та інше обладнання всередині або за межами будинку, яке обслуговує більше одного житлового або нежитлового приміщення…. </a:t>
            </a:r>
            <a:endParaRPr lang="ru-RU" sz="2000" dirty="0">
              <a:latin typeface="municipal_lviv_108"/>
            </a:endParaRPr>
          </a:p>
          <a:p>
            <a:pPr>
              <a:lnSpc>
                <a:spcPct val="80000"/>
              </a:lnSpc>
              <a:defRPr/>
            </a:pPr>
            <a:endParaRPr lang="ru-RU" sz="2000" dirty="0">
              <a:latin typeface="municipal_lviv_108"/>
            </a:endParaRPr>
          </a:p>
        </p:txBody>
      </p:sp>
    </p:spTree>
    <p:extLst>
      <p:ext uri="{BB962C8B-B14F-4D97-AF65-F5344CB8AC3E}">
        <p14:creationId xmlns:p14="http://schemas.microsoft.com/office/powerpoint/2010/main" val="33498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6050" y="0"/>
            <a:ext cx="7361238" cy="838200"/>
          </a:xfrm>
        </p:spPr>
        <p:txBody>
          <a:bodyPr/>
          <a:lstStyle/>
          <a:p>
            <a:pPr algn="ctr"/>
            <a:r>
              <a:rPr lang="uk-UA" altLang="uk-UA" b="1" dirty="0" smtClean="0">
                <a:solidFill>
                  <a:srgbClr val="0033CC"/>
                </a:solidFill>
                <a:latin typeface="municipal_lviv_108"/>
              </a:rPr>
              <a:t>Форми управління</a:t>
            </a:r>
            <a:r>
              <a:rPr lang="uk-UA" altLang="uk-UA" dirty="0" smtClean="0">
                <a:solidFill>
                  <a:srgbClr val="0033CC"/>
                </a:solidFill>
                <a:latin typeface="municipal_lviv_108"/>
              </a:rPr>
              <a:t> б/б</a:t>
            </a:r>
            <a:endParaRPr lang="ru-RU" altLang="uk-UA" dirty="0" smtClean="0">
              <a:solidFill>
                <a:srgbClr val="0033CC"/>
              </a:solidFill>
              <a:latin typeface="municipal_lviv_10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6050" y="914400"/>
            <a:ext cx="7556500" cy="66040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uk-UA" altLang="uk-UA" sz="2400" dirty="0" smtClean="0">
                <a:latin typeface="municipal_lviv_108"/>
              </a:rPr>
              <a:t>       </a:t>
            </a:r>
            <a:r>
              <a:rPr lang="uk-UA" altLang="uk-UA" sz="2800" i="1" u="sng" dirty="0" smtClean="0">
                <a:latin typeface="municipal_lviv_108"/>
              </a:rPr>
              <a:t>Закон передбачає для мешканців три можливі форми управління б/б:</a:t>
            </a:r>
          </a:p>
          <a:p>
            <a:pPr algn="ctr">
              <a:lnSpc>
                <a:spcPct val="80000"/>
              </a:lnSpc>
            </a:pPr>
            <a:endParaRPr lang="uk-UA" altLang="uk-UA" sz="2400" u="sng" dirty="0" smtClean="0">
              <a:latin typeface="municipal_lviv_108"/>
            </a:endParaRPr>
          </a:p>
          <a:p>
            <a:pPr>
              <a:lnSpc>
                <a:spcPct val="80000"/>
              </a:lnSpc>
            </a:pPr>
            <a:r>
              <a:rPr lang="uk-UA" altLang="uk-UA" sz="2400" b="1" u="sng" dirty="0" smtClean="0">
                <a:latin typeface="municipal_lviv_108"/>
              </a:rPr>
              <a:t>Більшість співвласників</a:t>
            </a:r>
            <a:r>
              <a:rPr lang="uk-UA" altLang="uk-UA" sz="2400" b="1" dirty="0" smtClean="0">
                <a:latin typeface="municipal_lviv_108"/>
              </a:rPr>
              <a:t> без створення  ОСББ (через</a:t>
            </a:r>
            <a:r>
              <a:rPr lang="en-US" altLang="uk-UA" sz="2400" b="1" dirty="0" smtClean="0">
                <a:latin typeface="municipal_lviv_108"/>
              </a:rPr>
              <a:t> </a:t>
            </a:r>
            <a:r>
              <a:rPr lang="uk-UA" altLang="uk-UA" sz="2400" b="1" dirty="0" smtClean="0">
                <a:latin typeface="municipal_lviv_108"/>
              </a:rPr>
              <a:t>збори) </a:t>
            </a:r>
            <a:r>
              <a:rPr lang="uk-UA" altLang="uk-UA" sz="2400" b="1" u="sng" dirty="0" smtClean="0">
                <a:latin typeface="municipal_lviv_108"/>
              </a:rPr>
              <a:t>обирають управителя</a:t>
            </a:r>
            <a:r>
              <a:rPr lang="uk-UA" altLang="uk-UA" sz="2400" b="1" dirty="0" smtClean="0">
                <a:latin typeface="municipal_lviv_108"/>
              </a:rPr>
              <a:t>;</a:t>
            </a:r>
          </a:p>
          <a:p>
            <a:pPr>
              <a:lnSpc>
                <a:spcPct val="80000"/>
              </a:lnSpc>
            </a:pPr>
            <a:endParaRPr lang="uk-UA" altLang="uk-UA" sz="2400" b="1" dirty="0" smtClean="0">
              <a:latin typeface="municipal_lviv_108"/>
            </a:endParaRPr>
          </a:p>
          <a:p>
            <a:pPr>
              <a:lnSpc>
                <a:spcPct val="80000"/>
              </a:lnSpc>
            </a:pPr>
            <a:r>
              <a:rPr lang="uk-UA" altLang="uk-UA" sz="2400" b="1" dirty="0" smtClean="0">
                <a:latin typeface="municipal_lviv_108"/>
              </a:rPr>
              <a:t>Якщо мешканці не обрали управителя самостійно, </a:t>
            </a:r>
            <a:r>
              <a:rPr lang="uk-UA" altLang="uk-UA" sz="2400" b="1" u="sng" dirty="0" smtClean="0">
                <a:latin typeface="municipal_lviv_108"/>
              </a:rPr>
              <a:t>міська рада призначить управителя;</a:t>
            </a:r>
          </a:p>
          <a:p>
            <a:pPr>
              <a:lnSpc>
                <a:spcPct val="80000"/>
              </a:lnSpc>
            </a:pPr>
            <a:endParaRPr lang="uk-UA" altLang="uk-UA" sz="2400" b="1" u="sng" dirty="0" smtClean="0">
              <a:latin typeface="municipal_lviv_108"/>
            </a:endParaRPr>
          </a:p>
          <a:p>
            <a:pPr>
              <a:lnSpc>
                <a:spcPct val="80000"/>
              </a:lnSpc>
            </a:pPr>
            <a:r>
              <a:rPr lang="uk-UA" altLang="uk-UA" sz="2400" b="1" dirty="0" smtClean="0">
                <a:latin typeface="municipal_lviv_108"/>
              </a:rPr>
              <a:t>Об</a:t>
            </a:r>
            <a:r>
              <a:rPr lang="en-US" altLang="uk-UA" sz="2400" b="1" dirty="0" smtClean="0">
                <a:latin typeface="municipal_lviv_108"/>
              </a:rPr>
              <a:t>`</a:t>
            </a:r>
            <a:r>
              <a:rPr lang="uk-UA" altLang="uk-UA" sz="2400" b="1" dirty="0" smtClean="0">
                <a:latin typeface="municipal_lviv_108"/>
              </a:rPr>
              <a:t>єднання співвласників багатоквартирного будинку;</a:t>
            </a:r>
          </a:p>
          <a:p>
            <a:pPr>
              <a:lnSpc>
                <a:spcPct val="80000"/>
              </a:lnSpc>
            </a:pPr>
            <a:endParaRPr lang="uk-UA" altLang="uk-UA" sz="2400" b="1" dirty="0" smtClean="0">
              <a:latin typeface="municipal_lviv_108"/>
            </a:endParaRPr>
          </a:p>
          <a:p>
            <a:pPr>
              <a:lnSpc>
                <a:spcPct val="80000"/>
              </a:lnSpc>
            </a:pPr>
            <a:r>
              <a:rPr lang="uk-UA" altLang="uk-UA" sz="2400" b="1" u="sng" dirty="0" smtClean="0">
                <a:latin typeface="municipal_lviv_108"/>
              </a:rPr>
              <a:t>Малоквартирним будинки</a:t>
            </a:r>
            <a:r>
              <a:rPr lang="uk-UA" altLang="uk-UA" sz="2400" b="1" dirty="0" smtClean="0">
                <a:latin typeface="municipal_lviv_108"/>
              </a:rPr>
              <a:t> (2-10 квартир) доцільно обрати (через</a:t>
            </a:r>
            <a:r>
              <a:rPr lang="en-US" altLang="uk-UA" sz="2400" b="1" dirty="0" smtClean="0">
                <a:latin typeface="municipal_lviv_108"/>
              </a:rPr>
              <a:t> </a:t>
            </a:r>
            <a:r>
              <a:rPr lang="uk-UA" altLang="uk-UA" sz="2400" b="1" dirty="0" smtClean="0">
                <a:latin typeface="municipal_lviv_108"/>
              </a:rPr>
              <a:t>збори) </a:t>
            </a:r>
            <a:r>
              <a:rPr lang="uk-UA" altLang="uk-UA" sz="2400" b="1" u="sng" dirty="0" smtClean="0">
                <a:latin typeface="municipal_lviv_108"/>
              </a:rPr>
              <a:t>самостійне обслуговування</a:t>
            </a:r>
            <a:r>
              <a:rPr lang="uk-UA" altLang="uk-UA" sz="2400" b="1" dirty="0" smtClean="0">
                <a:latin typeface="municipal_lviv_108"/>
              </a:rPr>
              <a:t> будинку, без залучення управителя.</a:t>
            </a:r>
            <a:endParaRPr lang="ru-RU" altLang="uk-UA" sz="2400" b="1" dirty="0" smtClean="0">
              <a:latin typeface="municipal_lviv_108"/>
            </a:endParaRPr>
          </a:p>
        </p:txBody>
      </p:sp>
    </p:spTree>
    <p:extLst>
      <p:ext uri="{BB962C8B-B14F-4D97-AF65-F5344CB8AC3E}">
        <p14:creationId xmlns:p14="http://schemas.microsoft.com/office/powerpoint/2010/main" val="35252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16632"/>
            <a:ext cx="734481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/>
              <a:t>    У </a:t>
            </a:r>
            <a:r>
              <a:rPr lang="uk-UA" sz="2200" b="1" dirty="0"/>
              <a:t>2017 </a:t>
            </a:r>
            <a:r>
              <a:rPr lang="uk-UA" sz="2200" b="1" dirty="0" smtClean="0"/>
              <a:t>році за кошти мешканців, які долучились до </a:t>
            </a:r>
            <a:r>
              <a:rPr lang="uk-UA" sz="2200" b="1" dirty="0" err="1" smtClean="0"/>
              <a:t>співфінансування</a:t>
            </a:r>
            <a:r>
              <a:rPr lang="uk-UA" sz="2200" b="1" dirty="0" smtClean="0"/>
              <a:t> виконано ремонтні роботи на </a:t>
            </a:r>
            <a:r>
              <a:rPr lang="uk-UA" sz="2200" b="1" dirty="0"/>
              <a:t>суму </a:t>
            </a:r>
            <a:r>
              <a:rPr lang="uk-UA" sz="2200" b="1" dirty="0" smtClean="0"/>
              <a:t>67,0 </a:t>
            </a:r>
            <a:r>
              <a:rPr lang="uk-UA" sz="2200" b="1" dirty="0"/>
              <a:t>тис. грн</a:t>
            </a:r>
            <a:r>
              <a:rPr lang="uk-UA" sz="2200" b="1" dirty="0" smtClean="0"/>
              <a:t>., а </a:t>
            </a:r>
            <a:r>
              <a:rPr lang="uk-UA" sz="2200" b="1" dirty="0"/>
              <a:t>саме</a:t>
            </a:r>
            <a:r>
              <a:rPr lang="uk-UA" sz="2200" b="1" dirty="0" smtClean="0"/>
              <a:t>:</a:t>
            </a:r>
            <a:endParaRPr lang="uk-UA" sz="22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/>
              <a:t>Шараневича</a:t>
            </a:r>
            <a:r>
              <a:rPr lang="uk-UA" dirty="0"/>
              <a:t>, 3 – ремонт </a:t>
            </a:r>
            <a:r>
              <a:rPr lang="uk-UA" dirty="0" smtClean="0"/>
              <a:t>фасаду;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/>
              <a:t>Шараневича</a:t>
            </a:r>
            <a:r>
              <a:rPr lang="uk-UA" dirty="0"/>
              <a:t>, 11 – ремонт </a:t>
            </a:r>
            <a:r>
              <a:rPr lang="uk-UA" dirty="0" smtClean="0"/>
              <a:t>фасаду;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Залізнична, 38 – ремонт </a:t>
            </a:r>
            <a:r>
              <a:rPr lang="uk-UA" dirty="0" smtClean="0"/>
              <a:t>фасаду;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Одеська, 14 – ремонт </a:t>
            </a:r>
            <a:r>
              <a:rPr lang="uk-UA" dirty="0" smtClean="0"/>
              <a:t>фасаду;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Городоцька, 106 – ремонт карнизу та заміна водостічної </a:t>
            </a:r>
            <a:r>
              <a:rPr lang="uk-UA" dirty="0" smtClean="0"/>
              <a:t>труби;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/>
              <a:t>Бр</a:t>
            </a:r>
            <a:r>
              <a:rPr lang="uk-UA" dirty="0"/>
              <a:t>. Міхновських, 2 – заміна водостічної </a:t>
            </a:r>
            <a:r>
              <a:rPr lang="uk-UA" dirty="0" smtClean="0"/>
              <a:t>труби;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Залізнична</a:t>
            </a:r>
            <a:r>
              <a:rPr lang="uk-UA" dirty="0"/>
              <a:t>, 4 – встановлено світлодіодні лампи, </a:t>
            </a:r>
            <a:r>
              <a:rPr lang="uk-UA" dirty="0" smtClean="0"/>
              <a:t>виконано ремонт </a:t>
            </a:r>
            <a:r>
              <a:rPr lang="uk-UA" dirty="0"/>
              <a:t>входу у підвал, ремонт дощоприймача, фарбування дверей, встановлення </a:t>
            </a:r>
            <a:r>
              <a:rPr lang="uk-UA" dirty="0" smtClean="0"/>
              <a:t>балясин;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Залізнична</a:t>
            </a:r>
            <a:r>
              <a:rPr lang="uk-UA" dirty="0"/>
              <a:t>, 2 – </a:t>
            </a:r>
            <a:r>
              <a:rPr lang="uk-UA" dirty="0" smtClean="0"/>
              <a:t>заміна </a:t>
            </a:r>
            <a:r>
              <a:rPr lang="uk-UA" dirty="0"/>
              <a:t>водостічної </a:t>
            </a:r>
            <a:r>
              <a:rPr lang="uk-UA" dirty="0" smtClean="0"/>
              <a:t>труби;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Хотинська, 1 – заміна водостічної </a:t>
            </a:r>
            <a:r>
              <a:rPr lang="uk-UA" dirty="0" smtClean="0"/>
              <a:t>труби.</a:t>
            </a:r>
          </a:p>
          <a:p>
            <a:endParaRPr lang="uk-UA" dirty="0"/>
          </a:p>
          <a:p>
            <a:r>
              <a:rPr lang="uk-UA" sz="2200" b="1" dirty="0" smtClean="0"/>
              <a:t>    За кошти СПД виконано ремонт фасадів на суму 36,0 тис. грн., за наступними адресами: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/>
              <a:t>Шараневича</a:t>
            </a:r>
            <a:r>
              <a:rPr lang="uk-UA" dirty="0"/>
              <a:t>, </a:t>
            </a:r>
            <a:r>
              <a:rPr lang="uk-UA" dirty="0" smtClean="0"/>
              <a:t>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Городоцька</a:t>
            </a:r>
            <a:r>
              <a:rPr lang="uk-UA" dirty="0"/>
              <a:t>, </a:t>
            </a:r>
            <a:r>
              <a:rPr lang="uk-UA" dirty="0" smtClean="0"/>
              <a:t>78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/>
              <a:t>Стародубська, </a:t>
            </a:r>
            <a:r>
              <a:rPr lang="uk-UA" dirty="0" smtClean="0"/>
              <a:t>3 </a:t>
            </a:r>
            <a:endParaRPr lang="uk-U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Залізнична</a:t>
            </a:r>
            <a:r>
              <a:rPr lang="uk-UA" dirty="0"/>
              <a:t>, </a:t>
            </a:r>
            <a:r>
              <a:rPr lang="uk-UA" dirty="0" smtClean="0"/>
              <a:t>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Городоцька, 68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Хотинська, 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0065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Прямоугольник 1"/>
          <p:cNvSpPr>
            <a:spLocks noChangeArrowheads="1"/>
          </p:cNvSpPr>
          <p:nvPr/>
        </p:nvSpPr>
        <p:spPr bwMode="auto">
          <a:xfrm>
            <a:off x="1475656" y="333375"/>
            <a:ext cx="741751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200" dirty="0">
              <a:latin typeface="Arial" charset="0"/>
            </a:endParaRPr>
          </a:p>
          <a:p>
            <a:pPr algn="ctr"/>
            <a:r>
              <a:rPr lang="uk-UA" sz="2200" dirty="0">
                <a:latin typeface="Arial" charset="0"/>
              </a:rPr>
              <a:t>          </a:t>
            </a:r>
          </a:p>
          <a:p>
            <a:pPr algn="ctr"/>
            <a:r>
              <a:rPr lang="uk-UA" sz="2400" b="1" dirty="0" smtClean="0">
                <a:latin typeface="Arial" charset="0"/>
              </a:rPr>
              <a:t>Просимо</a:t>
            </a:r>
          </a:p>
          <a:p>
            <a:pPr algn="ctr"/>
            <a:r>
              <a:rPr lang="uk-UA" sz="2400" b="1" dirty="0" smtClean="0">
                <a:latin typeface="Arial" charset="0"/>
              </a:rPr>
              <a:t> усіх мешканців долучатися до </a:t>
            </a:r>
            <a:r>
              <a:rPr lang="uk-UA" sz="2400" b="1" dirty="0" err="1" smtClean="0">
                <a:latin typeface="Arial" charset="0"/>
              </a:rPr>
              <a:t>співфінансування</a:t>
            </a:r>
            <a:r>
              <a:rPr lang="uk-UA" sz="2400" b="1" dirty="0" smtClean="0">
                <a:latin typeface="Arial" charset="0"/>
              </a:rPr>
              <a:t> ремонтних робіт у 2018 році.</a:t>
            </a:r>
          </a:p>
          <a:p>
            <a:pPr algn="ctr"/>
            <a:r>
              <a:rPr lang="uk-UA" sz="2400" b="1" dirty="0" smtClean="0">
                <a:latin typeface="Arial" charset="0"/>
              </a:rPr>
              <a:t>Дякую </a:t>
            </a:r>
            <a:r>
              <a:rPr lang="uk-UA" sz="2400" b="1" dirty="0">
                <a:latin typeface="Arial" charset="0"/>
              </a:rPr>
              <a:t>за </a:t>
            </a:r>
            <a:r>
              <a:rPr lang="uk-UA" sz="2400" b="1" dirty="0" smtClean="0">
                <a:latin typeface="Arial" charset="0"/>
              </a:rPr>
              <a:t>увагу! </a:t>
            </a:r>
          </a:p>
          <a:p>
            <a:pPr algn="ctr"/>
            <a:r>
              <a:rPr lang="uk-UA" sz="2400" b="1" dirty="0" smtClean="0">
                <a:latin typeface="Arial" charset="0"/>
              </a:rPr>
              <a:t>З </a:t>
            </a:r>
            <a:r>
              <a:rPr lang="uk-UA" sz="2400" b="1" dirty="0" smtClean="0">
                <a:latin typeface="Arial" charset="0"/>
              </a:rPr>
              <a:t>повагою</a:t>
            </a:r>
          </a:p>
          <a:p>
            <a:pPr algn="ctr"/>
            <a:r>
              <a:rPr lang="uk-UA" sz="2400" b="1" dirty="0" smtClean="0">
                <a:latin typeface="Arial" charset="0"/>
              </a:rPr>
              <a:t> директор ЛКП </a:t>
            </a:r>
            <a:r>
              <a:rPr lang="uk-UA" sz="2400" b="1" dirty="0">
                <a:latin typeface="Arial" charset="0"/>
              </a:rPr>
              <a:t>“Граніт</a:t>
            </a:r>
            <a:r>
              <a:rPr lang="uk-UA" sz="2400" b="1" dirty="0" smtClean="0">
                <a:latin typeface="Arial" charset="0"/>
              </a:rPr>
              <a:t>”</a:t>
            </a:r>
          </a:p>
          <a:p>
            <a:pPr algn="ctr"/>
            <a:r>
              <a:rPr lang="uk-UA" sz="2400" b="1" dirty="0" smtClean="0">
                <a:latin typeface="Arial" charset="0"/>
              </a:rPr>
              <a:t> </a:t>
            </a:r>
            <a:r>
              <a:rPr lang="uk-UA" sz="2400" b="1" dirty="0" err="1" smtClean="0">
                <a:latin typeface="Arial" charset="0"/>
              </a:rPr>
              <a:t>Стасів</a:t>
            </a:r>
            <a:r>
              <a:rPr lang="uk-UA" sz="2400" b="1" dirty="0" smtClean="0">
                <a:latin typeface="Arial" charset="0"/>
              </a:rPr>
              <a:t> Галина </a:t>
            </a:r>
            <a:r>
              <a:rPr lang="uk-UA" sz="2400" b="1" dirty="0" smtClean="0">
                <a:latin typeface="Arial" charset="0"/>
              </a:rPr>
              <a:t>Іванівна</a:t>
            </a:r>
            <a:r>
              <a:rPr lang="ru-RU" sz="2400" b="1" dirty="0" smtClean="0">
                <a:latin typeface="Arial" charset="0"/>
              </a:rPr>
              <a:t>     </a:t>
            </a:r>
            <a:endParaRPr lang="ru-RU" sz="2400" b="1" dirty="0" smtClean="0">
              <a:latin typeface="Arial" charset="0"/>
            </a:endParaRPr>
          </a:p>
          <a:p>
            <a:pPr algn="ctr"/>
            <a:r>
              <a:rPr lang="ru-RU" sz="2400" b="1" dirty="0" smtClean="0">
                <a:latin typeface="Arial" charset="0"/>
              </a:rPr>
              <a:t> </a:t>
            </a:r>
            <a:r>
              <a:rPr lang="uk-UA" sz="2400" b="1" dirty="0">
                <a:latin typeface="Arial" charset="0"/>
              </a:rPr>
              <a:t>тел. 233-20-07</a:t>
            </a:r>
          </a:p>
          <a:p>
            <a:pPr algn="ctr"/>
            <a:endParaRPr lang="ru-RU" sz="24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 зі стрілкою 25"/>
          <p:cNvCxnSpPr/>
          <p:nvPr/>
        </p:nvCxnSpPr>
        <p:spPr>
          <a:xfrm>
            <a:off x="4583113" y="1871663"/>
            <a:ext cx="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4583113" y="1368425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кутник 9"/>
          <p:cNvSpPr/>
          <p:nvPr/>
        </p:nvSpPr>
        <p:spPr>
          <a:xfrm>
            <a:off x="1476375" y="1528763"/>
            <a:ext cx="2166938" cy="5064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Будинки міських рад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6865938" y="1509713"/>
            <a:ext cx="22320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Приватні будинки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3995738" y="1528763"/>
            <a:ext cx="2466975" cy="503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Інша інфраструктура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3849688" y="2613025"/>
            <a:ext cx="2465387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700" dirty="0">
                <a:solidFill>
                  <a:schemeClr val="tx1"/>
                </a:solidFill>
              </a:rPr>
              <a:t>Доходи </a:t>
            </a:r>
            <a:r>
              <a:rPr lang="uk-UA" sz="1700" dirty="0" smtClean="0">
                <a:solidFill>
                  <a:schemeClr val="tx1"/>
                </a:solidFill>
              </a:rPr>
              <a:t>ЛКП без</a:t>
            </a:r>
          </a:p>
          <a:p>
            <a:pPr algn="ctr">
              <a:defRPr/>
            </a:pPr>
            <a:r>
              <a:rPr lang="uk-UA" sz="1700" dirty="0" smtClean="0">
                <a:solidFill>
                  <a:schemeClr val="tx1"/>
                </a:solidFill>
              </a:rPr>
              <a:t>ПДВ</a:t>
            </a:r>
            <a:endParaRPr lang="ru-RU" sz="1700" dirty="0">
              <a:solidFill>
                <a:schemeClr val="tx1"/>
              </a:solidFill>
            </a:endParaRPr>
          </a:p>
        </p:txBody>
      </p:sp>
      <p:cxnSp>
        <p:nvCxnSpPr>
          <p:cNvPr id="33" name="Пряма зі стрілкою 32"/>
          <p:cNvCxnSpPr/>
          <p:nvPr/>
        </p:nvCxnSpPr>
        <p:spPr>
          <a:xfrm>
            <a:off x="2339975" y="2035175"/>
            <a:ext cx="1509713" cy="577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/>
          <p:cNvCxnSpPr>
            <a:stCxn id="24" idx="2"/>
          </p:cNvCxnSpPr>
          <p:nvPr/>
        </p:nvCxnSpPr>
        <p:spPr>
          <a:xfrm flipH="1">
            <a:off x="5229225" y="2032000"/>
            <a:ext cx="0" cy="581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зі стрілкою 37"/>
          <p:cNvCxnSpPr>
            <a:stCxn id="12" idx="2"/>
          </p:cNvCxnSpPr>
          <p:nvPr/>
        </p:nvCxnSpPr>
        <p:spPr>
          <a:xfrm flipH="1">
            <a:off x="6315075" y="2014538"/>
            <a:ext cx="1666875" cy="598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кутник 43"/>
          <p:cNvSpPr/>
          <p:nvPr/>
        </p:nvSpPr>
        <p:spPr>
          <a:xfrm>
            <a:off x="1476375" y="3644900"/>
            <a:ext cx="2166938" cy="13684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>
                <a:solidFill>
                  <a:schemeClr val="tx1"/>
                </a:solidFill>
              </a:rPr>
              <a:t>Основні доходи   </a:t>
            </a:r>
          </a:p>
          <a:p>
            <a:pPr>
              <a:defRPr/>
            </a:pPr>
            <a:r>
              <a:rPr lang="uk-UA" sz="1200" dirty="0">
                <a:solidFill>
                  <a:schemeClr val="tx1"/>
                </a:solidFill>
              </a:rPr>
              <a:t>1.Утримання будинків і прибудинкових територій</a:t>
            </a:r>
          </a:p>
          <a:p>
            <a:pPr>
              <a:defRPr/>
            </a:pPr>
            <a:r>
              <a:rPr lang="uk-UA" sz="1200" dirty="0">
                <a:solidFill>
                  <a:schemeClr val="tx1"/>
                </a:solidFill>
              </a:rPr>
              <a:t>2.Обслуговування відомчого житла</a:t>
            </a:r>
          </a:p>
          <a:p>
            <a:pPr>
              <a:defRPr/>
            </a:pPr>
            <a:r>
              <a:rPr lang="uk-UA" sz="1200" dirty="0">
                <a:solidFill>
                  <a:schemeClr val="tx1"/>
                </a:solidFill>
              </a:rPr>
              <a:t>3.Експлуатаційні внески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5" name="Прямокутник 44"/>
          <p:cNvSpPr/>
          <p:nvPr/>
        </p:nvSpPr>
        <p:spPr>
          <a:xfrm>
            <a:off x="6588125" y="3644900"/>
            <a:ext cx="2232025" cy="15128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dirty="0">
                <a:solidFill>
                  <a:schemeClr val="tx1"/>
                </a:solidFill>
              </a:rPr>
              <a:t>Додаткові </a:t>
            </a:r>
            <a:r>
              <a:rPr lang="uk-UA" sz="1400" dirty="0" smtClean="0">
                <a:solidFill>
                  <a:schemeClr val="tx1"/>
                </a:solidFill>
              </a:rPr>
              <a:t>доходи</a:t>
            </a:r>
            <a:endParaRPr lang="uk-UA" sz="1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uk-UA" sz="1400" dirty="0">
                <a:solidFill>
                  <a:schemeClr val="tx1"/>
                </a:solidFill>
              </a:rPr>
              <a:t>1</a:t>
            </a:r>
            <a:r>
              <a:rPr lang="uk-UA" sz="1400" dirty="0" smtClean="0">
                <a:solidFill>
                  <a:schemeClr val="tx1"/>
                </a:solidFill>
              </a:rPr>
              <a:t>.Інтернет-провайдери</a:t>
            </a:r>
            <a:r>
              <a:rPr lang="uk-UA" sz="1400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uk-UA" sz="1400" dirty="0">
                <a:solidFill>
                  <a:schemeClr val="tx1"/>
                </a:solidFill>
              </a:rPr>
              <a:t>2</a:t>
            </a:r>
            <a:r>
              <a:rPr lang="uk-UA" sz="1400" dirty="0" smtClean="0">
                <a:solidFill>
                  <a:schemeClr val="tx1"/>
                </a:solidFill>
              </a:rPr>
              <a:t>.Внутрішньобудинкові </a:t>
            </a:r>
            <a:r>
              <a:rPr lang="uk-UA" sz="1400" dirty="0">
                <a:solidFill>
                  <a:schemeClr val="tx1"/>
                </a:solidFill>
              </a:rPr>
              <a:t>електричні мережі.</a:t>
            </a:r>
          </a:p>
          <a:p>
            <a:pPr>
              <a:defRPr/>
            </a:pPr>
            <a:r>
              <a:rPr lang="uk-UA" sz="1400" dirty="0">
                <a:solidFill>
                  <a:schemeClr val="tx1"/>
                </a:solidFill>
              </a:rPr>
              <a:t>3</a:t>
            </a:r>
            <a:r>
              <a:rPr lang="uk-UA" sz="1400" dirty="0" smtClean="0">
                <a:solidFill>
                  <a:schemeClr val="tx1"/>
                </a:solidFill>
              </a:rPr>
              <a:t>.Платні </a:t>
            </a:r>
            <a:r>
              <a:rPr lang="uk-UA" sz="1400" dirty="0">
                <a:solidFill>
                  <a:schemeClr val="tx1"/>
                </a:solidFill>
              </a:rPr>
              <a:t>послуги:довідки Ф-2 приватний </a:t>
            </a:r>
            <a:r>
              <a:rPr lang="uk-UA" sz="1400" dirty="0" smtClean="0">
                <a:solidFill>
                  <a:schemeClr val="tx1"/>
                </a:solidFill>
              </a:rPr>
              <a:t>сектор,послуги </a:t>
            </a:r>
            <a:r>
              <a:rPr lang="uk-UA" sz="1400" dirty="0" err="1" smtClean="0">
                <a:solidFill>
                  <a:schemeClr val="tx1"/>
                </a:solidFill>
              </a:rPr>
              <a:t>МВК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48" name="Пряма зі стрілкою 47"/>
          <p:cNvCxnSpPr/>
          <p:nvPr/>
        </p:nvCxnSpPr>
        <p:spPr>
          <a:xfrm flipH="1">
            <a:off x="3094038" y="3044825"/>
            <a:ext cx="755650" cy="600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зі стрілкою 51"/>
          <p:cNvCxnSpPr/>
          <p:nvPr/>
        </p:nvCxnSpPr>
        <p:spPr>
          <a:xfrm>
            <a:off x="6315075" y="3044825"/>
            <a:ext cx="560388" cy="6000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кутник 1"/>
          <p:cNvSpPr/>
          <p:nvPr/>
        </p:nvSpPr>
        <p:spPr>
          <a:xfrm>
            <a:off x="3995738" y="5589588"/>
            <a:ext cx="2170112" cy="43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>
                <a:solidFill>
                  <a:schemeClr val="tx1"/>
                </a:solidFill>
                <a:cs typeface="Arial" charset="0"/>
              </a:rPr>
              <a:t>8805,5 тис </a:t>
            </a:r>
            <a:r>
              <a:rPr lang="uk-UA" dirty="0">
                <a:solidFill>
                  <a:schemeClr val="tx1"/>
                </a:solidFill>
                <a:cs typeface="Arial" charset="0"/>
              </a:rPr>
              <a:t>. грн.</a:t>
            </a:r>
            <a:endParaRPr lang="ru-RU" dirty="0">
              <a:solidFill>
                <a:schemeClr val="tx1"/>
              </a:solidFill>
              <a:cs typeface="Arial" charset="0"/>
            </a:endParaRPr>
          </a:p>
        </p:txBody>
      </p:sp>
      <p:cxnSp>
        <p:nvCxnSpPr>
          <p:cNvPr id="4" name="Пряма зі стрілкою 3"/>
          <p:cNvCxnSpPr/>
          <p:nvPr/>
        </p:nvCxnSpPr>
        <p:spPr>
          <a:xfrm>
            <a:off x="2627313" y="5013325"/>
            <a:ext cx="1368425" cy="5762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/>
          <p:nvPr/>
        </p:nvCxnSpPr>
        <p:spPr>
          <a:xfrm flipH="1">
            <a:off x="6165850" y="5157788"/>
            <a:ext cx="782638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7" name="Прямоугольник 22"/>
          <p:cNvSpPr>
            <a:spLocks noChangeArrowheads="1"/>
          </p:cNvSpPr>
          <p:nvPr/>
        </p:nvSpPr>
        <p:spPr bwMode="auto">
          <a:xfrm>
            <a:off x="2124075" y="260350"/>
            <a:ext cx="626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dirty="0"/>
              <a:t>Структура доходів ЛКП «Граніт».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Прямоугольник 2"/>
          <p:cNvSpPr>
            <a:spLocks noChangeArrowheads="1"/>
          </p:cNvSpPr>
          <p:nvPr/>
        </p:nvSpPr>
        <p:spPr bwMode="auto">
          <a:xfrm>
            <a:off x="1338263" y="0"/>
            <a:ext cx="769778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uk-UA" sz="1600" dirty="0"/>
              <a:t>Основним джерелом доходу фінансово – господарської діяльності ЛКП є збір коштів за утримання будинків та прибудинкових територій.</a:t>
            </a:r>
          </a:p>
          <a:p>
            <a:pPr algn="just"/>
            <a:r>
              <a:rPr lang="uk-UA" sz="1600" dirty="0"/>
              <a:t> Дохідна частина ЛКП «Граніт»  складається з :</a:t>
            </a:r>
            <a:endParaRPr lang="ru-RU" sz="1600" dirty="0"/>
          </a:p>
          <a:p>
            <a:pPr algn="just"/>
            <a:r>
              <a:rPr lang="uk-UA" sz="1600" dirty="0"/>
              <a:t>    Доходи від основної діяльності – </a:t>
            </a:r>
            <a:r>
              <a:rPr lang="uk-UA" sz="1600" dirty="0" smtClean="0"/>
              <a:t>7716,4 </a:t>
            </a:r>
            <a:r>
              <a:rPr lang="uk-UA" sz="1600" dirty="0"/>
              <a:t>тис. грн. з пільгами і </a:t>
            </a:r>
            <a:r>
              <a:rPr lang="uk-UA" sz="1600" dirty="0" smtClean="0"/>
              <a:t>субсидіями (без ПДВ).</a:t>
            </a:r>
            <a:endParaRPr lang="uk-UA" sz="1600" dirty="0"/>
          </a:p>
          <a:p>
            <a:endParaRPr lang="en-US" dirty="0"/>
          </a:p>
        </p:txBody>
      </p:sp>
      <p:graphicFrame>
        <p:nvGraphicFramePr>
          <p:cNvPr id="30722" name="Диаграмма 3"/>
          <p:cNvGraphicFramePr>
            <a:graphicFrameLocks/>
          </p:cNvGraphicFramePr>
          <p:nvPr/>
        </p:nvGraphicFramePr>
        <p:xfrm>
          <a:off x="1544638" y="1412776"/>
          <a:ext cx="7450137" cy="274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3" name="Worksheet" r:id="rId3" imgW="6314997" imgH="2676391" progId="Excel.Sheet.8">
                  <p:embed/>
                </p:oleObj>
              </mc:Choice>
              <mc:Fallback>
                <p:oleObj name="Worksheet" r:id="rId3" imgW="6314997" imgH="2676391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1412776"/>
                        <a:ext cx="7450137" cy="2745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Прямоугольник 4"/>
          <p:cNvSpPr>
            <a:spLocks noChangeArrowheads="1"/>
          </p:cNvSpPr>
          <p:nvPr/>
        </p:nvSpPr>
        <p:spPr bwMode="auto">
          <a:xfrm>
            <a:off x="1472302" y="3453606"/>
            <a:ext cx="5254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uk-UA" dirty="0">
                <a:latin typeface="Arial" charset="0"/>
              </a:rPr>
              <a:t>Доходи від додаткової </a:t>
            </a:r>
            <a:r>
              <a:rPr lang="uk-UA" sz="1600" dirty="0">
                <a:latin typeface="Arial" charset="0"/>
              </a:rPr>
              <a:t>діяльності – </a:t>
            </a:r>
            <a:r>
              <a:rPr lang="uk-UA" sz="1600" b="1" dirty="0" smtClean="0">
                <a:latin typeface="Arial" charset="0"/>
              </a:rPr>
              <a:t>1089,1 </a:t>
            </a:r>
            <a:r>
              <a:rPr lang="uk-UA" sz="1600" dirty="0" err="1">
                <a:latin typeface="Arial" charset="0"/>
              </a:rPr>
              <a:t>тис.грн</a:t>
            </a:r>
            <a:r>
              <a:rPr lang="uk-UA" sz="1600" dirty="0">
                <a:latin typeface="Arial" charset="0"/>
              </a:rPr>
              <a:t>.</a:t>
            </a:r>
            <a:endParaRPr lang="ru-RU" sz="1600" dirty="0">
              <a:latin typeface="Arial" charset="0"/>
            </a:endParaRPr>
          </a:p>
        </p:txBody>
      </p:sp>
      <p:graphicFrame>
        <p:nvGraphicFramePr>
          <p:cNvPr id="30724" name="Диаграмма 5"/>
          <p:cNvGraphicFramePr>
            <a:graphicFrameLocks/>
          </p:cNvGraphicFramePr>
          <p:nvPr/>
        </p:nvGraphicFramePr>
        <p:xfrm>
          <a:off x="1763687" y="3648075"/>
          <a:ext cx="701518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4" name="Worksheet" r:id="rId5" imgW="6296101" imgH="2486088" progId="Excel.Sheet.8">
                  <p:embed/>
                </p:oleObj>
              </mc:Choice>
              <mc:Fallback>
                <p:oleObj name="Worksheet" r:id="rId5" imgW="6296101" imgH="2486088" progId="Excel.Shee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7" y="3648075"/>
                        <a:ext cx="7015187" cy="294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790700" y="50800"/>
            <a:ext cx="7126288" cy="706438"/>
          </a:xfrm>
        </p:spPr>
        <p:txBody>
          <a:bodyPr/>
          <a:lstStyle/>
          <a:p>
            <a:pPr algn="ctr"/>
            <a:r>
              <a:rPr lang="uk-UA" sz="1600" dirty="0" smtClean="0">
                <a:latin typeface="municipal_lviv_108"/>
              </a:rPr>
              <a:t> Витратна частина ЛКП «Граніт»  включає в себе такі основні видатки:</a:t>
            </a:r>
            <a:endParaRPr lang="en-US" sz="1600" dirty="0" smtClean="0">
              <a:latin typeface="municipal_lviv_108"/>
              <a:cs typeface="Arial" charset="0"/>
            </a:endParaRPr>
          </a:p>
        </p:txBody>
      </p:sp>
      <p:graphicFrame>
        <p:nvGraphicFramePr>
          <p:cNvPr id="2867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775032"/>
              </p:ext>
            </p:extLst>
          </p:nvPr>
        </p:nvGraphicFramePr>
        <p:xfrm>
          <a:off x="2365375" y="981074"/>
          <a:ext cx="5821363" cy="511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9" name="Worksheet" r:id="rId3" imgW="6000786" imgH="4981624" progId="Excel.Sheet.8">
                  <p:embed/>
                </p:oleObj>
              </mc:Choice>
              <mc:Fallback>
                <p:oleObj name="Worksheet" r:id="rId3" imgW="6000786" imgH="4981624" progId="Excel.Shee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981074"/>
                        <a:ext cx="5821363" cy="51122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1042988" y="50800"/>
            <a:ext cx="8229600" cy="704850"/>
          </a:xfrm>
        </p:spPr>
        <p:txBody>
          <a:bodyPr/>
          <a:lstStyle/>
          <a:p>
            <a:pPr algn="ctr"/>
            <a:r>
              <a:rPr lang="uk-UA" sz="1800" dirty="0" smtClean="0">
                <a:latin typeface="municipal_lviv_108"/>
              </a:rPr>
              <a:t> На поточний ремонт житлового фонду у 2017 році було витрачено :</a:t>
            </a:r>
            <a:endParaRPr lang="en-US" sz="1800" dirty="0" smtClean="0">
              <a:latin typeface="municipal_lviv_108"/>
              <a:cs typeface="Arial" charset="0"/>
            </a:endParaRPr>
          </a:p>
        </p:txBody>
      </p:sp>
      <p:graphicFrame>
        <p:nvGraphicFramePr>
          <p:cNvPr id="31746" name="Диаграмма 2"/>
          <p:cNvGraphicFramePr>
            <a:graphicFrameLocks/>
          </p:cNvGraphicFramePr>
          <p:nvPr/>
        </p:nvGraphicFramePr>
        <p:xfrm>
          <a:off x="1438275" y="1109663"/>
          <a:ext cx="7165975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Лист" r:id="rId3" imgW="6067461" imgH="4029029" progId="Excel.Sheet.8">
                  <p:embed/>
                </p:oleObj>
              </mc:Choice>
              <mc:Fallback>
                <p:oleObj name="Лист" r:id="rId3" imgW="6067461" imgH="4029029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109663"/>
                        <a:ext cx="7165975" cy="475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3779838" y="7556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 smtClean="0"/>
              <a:t>716,9 </a:t>
            </a:r>
            <a:r>
              <a:rPr lang="uk-UA" dirty="0"/>
              <a:t>тис. грн.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40" name="Заголовок 1"/>
          <p:cNvSpPr txBox="1">
            <a:spLocks/>
          </p:cNvSpPr>
          <p:nvPr/>
        </p:nvSpPr>
        <p:spPr bwMode="auto">
          <a:xfrm>
            <a:off x="1547813" y="46038"/>
            <a:ext cx="75977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uk-UA" sz="1600" dirty="0"/>
              <a:t>Заборгованість мешканців, більше 3 – ох місяців станом на </a:t>
            </a:r>
            <a:r>
              <a:rPr lang="uk-UA" sz="1600" dirty="0" smtClean="0"/>
              <a:t>01.01.2018р</a:t>
            </a:r>
            <a:r>
              <a:rPr lang="uk-UA" sz="1600" dirty="0"/>
              <a:t>. становить: </a:t>
            </a:r>
            <a:r>
              <a:rPr lang="uk-UA" sz="1600" dirty="0" smtClean="0"/>
              <a:t>754,7 тис</a:t>
            </a:r>
            <a:r>
              <a:rPr lang="uk-UA" sz="1600" dirty="0"/>
              <a:t>. грн.</a:t>
            </a:r>
            <a:endParaRPr lang="en-US" sz="1600" dirty="0"/>
          </a:p>
        </p:txBody>
      </p:sp>
      <p:graphicFrame>
        <p:nvGraphicFramePr>
          <p:cNvPr id="2" name="Group 44"/>
          <p:cNvGraphicFramePr>
            <a:graphicFrameLocks noGrp="1"/>
          </p:cNvGraphicFramePr>
          <p:nvPr/>
        </p:nvGraphicFramePr>
        <p:xfrm>
          <a:off x="1403350" y="908050"/>
          <a:ext cx="7708900" cy="1188792"/>
        </p:xfrm>
        <a:graphic>
          <a:graphicData uri="http://schemas.openxmlformats.org/drawingml/2006/table">
            <a:tbl>
              <a:tblPr/>
              <a:tblGrid>
                <a:gridCol w="237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Квартирна плата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Гаряча вода і опалення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Холодна вода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637,5 тис . грн.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56,2 тис . грн.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525" marR="9525" marT="9528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61,0 тис . грн.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1" marR="91441" marT="45732" marB="457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9759" name="TextBox 2"/>
          <p:cNvSpPr txBox="1">
            <a:spLocks noChangeArrowheads="1"/>
          </p:cNvSpPr>
          <p:nvPr/>
        </p:nvSpPr>
        <p:spPr bwMode="auto">
          <a:xfrm>
            <a:off x="1428750" y="5589240"/>
            <a:ext cx="7196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1600" dirty="0"/>
              <a:t>П</a:t>
            </a:r>
            <a:r>
              <a:rPr lang="uk-UA" sz="1600" dirty="0" smtClean="0"/>
              <a:t>одано 7 </a:t>
            </a:r>
            <a:r>
              <a:rPr lang="uk-UA" sz="1600" dirty="0"/>
              <a:t>справ до Залізничного районного суду на суму </a:t>
            </a:r>
            <a:r>
              <a:rPr lang="uk-UA" sz="1600" dirty="0" smtClean="0"/>
              <a:t> 38,6 </a:t>
            </a:r>
            <a:r>
              <a:rPr lang="uk-UA" sz="1600" dirty="0"/>
              <a:t>тис. грн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Передано у ДВС 13 справ на суму 53,1 </a:t>
            </a:r>
            <a:r>
              <a:rPr lang="uk-UA" sz="1600" dirty="0" err="1" smtClean="0"/>
              <a:t>тис.грн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Отримано рішень суду 20 справ на суму 64,8 тис. грн.</a:t>
            </a:r>
            <a:endParaRPr lang="en-US" sz="1600" dirty="0"/>
          </a:p>
        </p:txBody>
      </p:sp>
      <p:graphicFrame>
        <p:nvGraphicFramePr>
          <p:cNvPr id="29739" name="Диаграмма 2"/>
          <p:cNvGraphicFramePr>
            <a:graphicFrameLocks/>
          </p:cNvGraphicFramePr>
          <p:nvPr/>
        </p:nvGraphicFramePr>
        <p:xfrm>
          <a:off x="2008189" y="2096842"/>
          <a:ext cx="6380236" cy="3324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74" name="Worksheet" r:id="rId3" imgW="6562604" imgH="4534049" progId="Excel.Sheet.8">
                  <p:embed/>
                </p:oleObj>
              </mc:Choice>
              <mc:Fallback>
                <p:oleObj name="Worksheet" r:id="rId3" imgW="6562604" imgH="4534049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9" y="2096842"/>
                        <a:ext cx="6380236" cy="33246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municipal_lviv_106"/>
              </a:rPr>
              <a:t>Аналіз боржників із сумою заборгованості більше 3000 грн</a:t>
            </a:r>
            <a:endParaRPr lang="ru-RU" sz="3000" b="1" dirty="0" smtClean="0">
              <a:latin typeface="municipal_lviv_106"/>
            </a:endParaRPr>
          </a:p>
        </p:txBody>
      </p:sp>
      <p:graphicFrame>
        <p:nvGraphicFramePr>
          <p:cNvPr id="32794" name="Group 26"/>
          <p:cNvGraphicFramePr>
            <a:graphicFrameLocks noGrp="1"/>
          </p:cNvGraphicFramePr>
          <p:nvPr>
            <p:ph idx="4294967295"/>
          </p:nvPr>
        </p:nvGraphicFramePr>
        <p:xfrm>
          <a:off x="1916113" y="1600200"/>
          <a:ext cx="6770687" cy="4525964"/>
        </p:xfrm>
        <a:graphic>
          <a:graphicData uri="http://schemas.openxmlformats.org/drawingml/2006/table">
            <a:tbl>
              <a:tblPr/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61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показник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К-сть квартир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Сума боргу, тис.грн.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Квартплата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77,4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0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Холодне водопостачання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14,9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6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теплопостачання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55,1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1916113" y="274638"/>
            <a:ext cx="6770687" cy="1858962"/>
          </a:xfrm>
        </p:spPr>
        <p:txBody>
          <a:bodyPr/>
          <a:lstStyle/>
          <a:p>
            <a:r>
              <a:rPr lang="uk-UA" sz="2600" b="1" dirty="0" smtClean="0">
                <a:latin typeface="municipal_lviv_106"/>
              </a:rPr>
              <a:t>В будинках комунальної власності, які розташовані на території ЛКП </a:t>
            </a:r>
            <a:r>
              <a:rPr lang="uk-UA" sz="2600" b="1" dirty="0" err="1" smtClean="0">
                <a:latin typeface="municipal_lviv_106"/>
              </a:rPr>
              <a:t>“Граніт”</a:t>
            </a:r>
            <a:r>
              <a:rPr lang="uk-UA" sz="2600" b="1" dirty="0" smtClean="0">
                <a:latin typeface="municipal_lviv_106"/>
              </a:rPr>
              <a:t> є 543 сходових кліток загальною площею 136,6 тис.м2</a:t>
            </a:r>
            <a:endParaRPr lang="ru-RU" sz="2600" b="1" dirty="0" smtClean="0">
              <a:latin typeface="municipal_lviv_106"/>
            </a:endParaRPr>
          </a:p>
        </p:txBody>
      </p:sp>
      <p:graphicFrame>
        <p:nvGraphicFramePr>
          <p:cNvPr id="36909" name="Group 45"/>
          <p:cNvGraphicFramePr>
            <a:graphicFrameLocks noGrp="1"/>
          </p:cNvGraphicFramePr>
          <p:nvPr>
            <p:ph idx="4294967295"/>
          </p:nvPr>
        </p:nvGraphicFramePr>
        <p:xfrm>
          <a:off x="1916113" y="2133600"/>
          <a:ext cx="6770687" cy="2898777"/>
        </p:xfrm>
        <a:graphic>
          <a:graphicData uri="http://schemas.openxmlformats.org/drawingml/2006/table">
            <a:tbl>
              <a:tblPr/>
              <a:tblGrid>
                <a:gridCol w="169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Рік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К-сть, буд.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Обсяг, кв.м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unicipal_lviv_106"/>
                          <a:cs typeface="Arial" charset="0"/>
                        </a:rPr>
                        <a:t>Сума, тис.грн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47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16671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221,6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2016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36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12840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231,1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2017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39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14120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268,3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всього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122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43631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3409D"/>
                        </a:buClr>
                        <a:buSzTx/>
                        <a:buFont typeface="Wingdings 3" pitchFamily="18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721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unicipal_lviv_106"/>
                          <a:cs typeface="Arial" charset="0"/>
                        </a:rPr>
                        <a:t>,0</a:t>
                      </a:r>
                      <a:endParaRPr kumimoji="0" lang="uk-U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unicipal_lviv_106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B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іальне оформлення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7494</TotalTime>
  <Words>801</Words>
  <Application>Microsoft Office PowerPoint</Application>
  <PresentationFormat>Экран (4:3)</PresentationFormat>
  <Paragraphs>231</Paragraphs>
  <Slides>24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municipal_lviv_106</vt:lpstr>
      <vt:lpstr>municipal_lviv_108</vt:lpstr>
      <vt:lpstr>NatGrotesk Light</vt:lpstr>
      <vt:lpstr>Wingdings</vt:lpstr>
      <vt:lpstr>Wingdings 3</vt:lpstr>
      <vt:lpstr>Тема Office</vt:lpstr>
      <vt:lpstr>Спеціальне оформлення</vt:lpstr>
      <vt:lpstr>Worksheet</vt:lpstr>
      <vt:lpstr>Лист</vt:lpstr>
      <vt:lpstr>ЛКП «Граніт»</vt:lpstr>
      <vt:lpstr>Презентация PowerPoint</vt:lpstr>
      <vt:lpstr>Презентация PowerPoint</vt:lpstr>
      <vt:lpstr>Презентация PowerPoint</vt:lpstr>
      <vt:lpstr> Витратна частина ЛКП «Граніт»  включає в себе такі основні видатки:</vt:lpstr>
      <vt:lpstr> На поточний ремонт житлового фонду у 2017 році було витрачено :</vt:lpstr>
      <vt:lpstr>Презентация PowerPoint</vt:lpstr>
      <vt:lpstr>Аналіз боржників із сумою заборгованості більше 3000 грн</vt:lpstr>
      <vt:lpstr>В будинках комунальної власності, які розташовані на території ЛКП “Граніт” є 543 сходових кліток загальною площею 136,6 тис.м2</vt:lpstr>
      <vt:lpstr>Ремонт сходових кліток</vt:lpstr>
      <vt:lpstr>Ремонт сходових кліток</vt:lpstr>
      <vt:lpstr>Загальна площа покрівель складає 154802,9 м2, з них:  - шатрова покрівля (шиферна, металева, черепиця) 140505,0 м2; - м"яка покрівля 14297 м2.</vt:lpstr>
      <vt:lpstr>Презентация PowerPoint</vt:lpstr>
      <vt:lpstr>Презентация PowerPoint</vt:lpstr>
      <vt:lpstr>Ремонт покрівель(жолоба)</vt:lpstr>
      <vt:lpstr>Ремонт покрівель (водостічна труба) </vt:lpstr>
      <vt:lpstr>Презентация PowerPoint</vt:lpstr>
      <vt:lpstr>Підвальні розводки</vt:lpstr>
      <vt:lpstr>Підвальні розводки (водопровід, каналізація)</vt:lpstr>
      <vt:lpstr>Підвальні розводки (водопровід, каналізація)</vt:lpstr>
      <vt:lpstr>Закон України “Про особливості здійснення права власності у багатоквартирному будинку” (№417-VІІІ від 14.05.2015р.) </vt:lpstr>
      <vt:lpstr>Форми управління б/б</vt:lpstr>
      <vt:lpstr>Презентация PowerPoint</vt:lpstr>
      <vt:lpstr>Презентация PowerPoint</vt:lpstr>
    </vt:vector>
  </TitlesOfParts>
  <Company>City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Marianne</dc:creator>
  <cp:lastModifiedBy>user</cp:lastModifiedBy>
  <cp:revision>729</cp:revision>
  <cp:lastPrinted>2012-12-21T06:58:21Z</cp:lastPrinted>
  <dcterms:created xsi:type="dcterms:W3CDTF">2011-04-06T07:10:57Z</dcterms:created>
  <dcterms:modified xsi:type="dcterms:W3CDTF">2018-02-02T18:58:38Z</dcterms:modified>
</cp:coreProperties>
</file>