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72"/>
  </p:notesMasterIdLst>
  <p:sldIdLst>
    <p:sldId id="521" r:id="rId3"/>
    <p:sldId id="390" r:id="rId4"/>
    <p:sldId id="462" r:id="rId5"/>
    <p:sldId id="463" r:id="rId6"/>
    <p:sldId id="465" r:id="rId7"/>
    <p:sldId id="440" r:id="rId8"/>
    <p:sldId id="490" r:id="rId9"/>
    <p:sldId id="441" r:id="rId10"/>
    <p:sldId id="491" r:id="rId11"/>
    <p:sldId id="492" r:id="rId12"/>
    <p:sldId id="466" r:id="rId13"/>
    <p:sldId id="488" r:id="rId14"/>
    <p:sldId id="493" r:id="rId15"/>
    <p:sldId id="467" r:id="rId16"/>
    <p:sldId id="447" r:id="rId17"/>
    <p:sldId id="452" r:id="rId18"/>
    <p:sldId id="449" r:id="rId19"/>
    <p:sldId id="469" r:id="rId20"/>
    <p:sldId id="470" r:id="rId21"/>
    <p:sldId id="444" r:id="rId22"/>
    <p:sldId id="443" r:id="rId23"/>
    <p:sldId id="453" r:id="rId24"/>
    <p:sldId id="472" r:id="rId25"/>
    <p:sldId id="455" r:id="rId26"/>
    <p:sldId id="456" r:id="rId27"/>
    <p:sldId id="457" r:id="rId28"/>
    <p:sldId id="473" r:id="rId29"/>
    <p:sldId id="458" r:id="rId30"/>
    <p:sldId id="475" r:id="rId31"/>
    <p:sldId id="478" r:id="rId32"/>
    <p:sldId id="505" r:id="rId33"/>
    <p:sldId id="522" r:id="rId34"/>
    <p:sldId id="523" r:id="rId35"/>
    <p:sldId id="506" r:id="rId36"/>
    <p:sldId id="477" r:id="rId37"/>
    <p:sldId id="494" r:id="rId38"/>
    <p:sldId id="524" r:id="rId39"/>
    <p:sldId id="525" r:id="rId40"/>
    <p:sldId id="495" r:id="rId41"/>
    <p:sldId id="496" r:id="rId42"/>
    <p:sldId id="497" r:id="rId43"/>
    <p:sldId id="498" r:id="rId44"/>
    <p:sldId id="499" r:id="rId45"/>
    <p:sldId id="516" r:id="rId46"/>
    <p:sldId id="503" r:id="rId47"/>
    <p:sldId id="504" r:id="rId48"/>
    <p:sldId id="509" r:id="rId49"/>
    <p:sldId id="507" r:id="rId50"/>
    <p:sldId id="508" r:id="rId51"/>
    <p:sldId id="479" r:id="rId52"/>
    <p:sldId id="530" r:id="rId53"/>
    <p:sldId id="515" r:id="rId54"/>
    <p:sldId id="517" r:id="rId55"/>
    <p:sldId id="518" r:id="rId56"/>
    <p:sldId id="480" r:id="rId57"/>
    <p:sldId id="481" r:id="rId58"/>
    <p:sldId id="484" r:id="rId59"/>
    <p:sldId id="485" r:id="rId60"/>
    <p:sldId id="486" r:id="rId61"/>
    <p:sldId id="510" r:id="rId62"/>
    <p:sldId id="512" r:id="rId63"/>
    <p:sldId id="487" r:id="rId64"/>
    <p:sldId id="511" r:id="rId65"/>
    <p:sldId id="454" r:id="rId66"/>
    <p:sldId id="513" r:id="rId67"/>
    <p:sldId id="529" r:id="rId68"/>
    <p:sldId id="526" r:id="rId69"/>
    <p:sldId id="527" r:id="rId70"/>
    <p:sldId id="528" r:id="rId71"/>
  </p:sldIdLst>
  <p:sldSz cx="9144000" cy="6858000" type="screen4x3"/>
  <p:notesSz cx="6858000" cy="9313863"/>
  <p:custDataLst>
    <p:tags r:id="rId73"/>
  </p:custDataLst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unicipal_lviv_108" pitchFamily="50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84FA8"/>
    <a:srgbClr val="23409D"/>
    <a:srgbClr val="F8A662"/>
    <a:srgbClr val="F9B47B"/>
    <a:srgbClr val="1146AF"/>
    <a:srgbClr val="0476BC"/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із теми 1 –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294" autoAdjust="0"/>
    <p:restoredTop sz="88298" autoAdjust="0"/>
  </p:normalViewPr>
  <p:slideViewPr>
    <p:cSldViewPr snapToObjects="1">
      <p:cViewPr varScale="1">
        <p:scale>
          <a:sx n="71" d="100"/>
          <a:sy n="71" d="100"/>
        </p:scale>
        <p:origin x="-102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17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09732BF-EB7E-4D19-9CEE-5E1FD45F4D4A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00138" y="698500"/>
            <a:ext cx="46577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22775"/>
            <a:ext cx="5486400" cy="41925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noProof="0" smtClean="0"/>
              <a:t>Зразок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П'ятий рівень</a:t>
            </a:r>
            <a:endParaRPr lang="uk-UA" noProof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847138"/>
            <a:ext cx="2973388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3025" y="8847138"/>
            <a:ext cx="2973388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5CAF097-AE07-4D17-B423-912B0295AC68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000" b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13"/>
          <p:cNvSpPr/>
          <p:nvPr userDrawn="1"/>
        </p:nvSpPr>
        <p:spPr>
          <a:xfrm>
            <a:off x="0" y="-38100"/>
            <a:ext cx="1390650" cy="6977063"/>
          </a:xfrm>
          <a:prstGeom prst="rect">
            <a:avLst/>
          </a:prstGeom>
          <a:solidFill>
            <a:srgbClr val="2340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5" name="Прямокутник 10"/>
          <p:cNvSpPr/>
          <p:nvPr userDrawn="1"/>
        </p:nvSpPr>
        <p:spPr>
          <a:xfrm>
            <a:off x="250825" y="549275"/>
            <a:ext cx="1216025" cy="67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6" name="Рисунок 1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" y="677863"/>
            <a:ext cx="101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1700" y="137318"/>
            <a:ext cx="6583338" cy="951421"/>
          </a:xfrm>
        </p:spPr>
        <p:txBody>
          <a:bodyPr>
            <a:noAutofit/>
          </a:bodyPr>
          <a:lstStyle>
            <a:lvl1pPr algn="l">
              <a:defRPr sz="3200">
                <a:solidFill>
                  <a:schemeClr val="tx1"/>
                </a:solidFill>
                <a:latin typeface="municipal_lviv_106" pitchFamily="50" charset="0"/>
              </a:defRPr>
            </a:lvl1pPr>
          </a:lstStyle>
          <a:p>
            <a:r>
              <a:rPr lang="uk-UA" dirty="0" smtClean="0"/>
              <a:t>Зразок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871700" y="1600200"/>
            <a:ext cx="6815100" cy="4525963"/>
          </a:xfrm>
        </p:spPr>
        <p:txBody>
          <a:bodyPr>
            <a:normAutofit/>
          </a:bodyPr>
          <a:lstStyle>
            <a:lvl1pPr marL="342900" indent="-342900">
              <a:buClr>
                <a:srgbClr val="23409D"/>
              </a:buClr>
              <a:buFont typeface="Wingdings 3" pitchFamily="18" charset="2"/>
              <a:buChar char=""/>
              <a:defRPr sz="1800">
                <a:latin typeface="municipal_lviv_106" pitchFamily="50" charset="0"/>
              </a:defRPr>
            </a:lvl1pPr>
            <a:lvl2pPr>
              <a:defRPr sz="1800">
                <a:latin typeface="municipal_lviv_106" pitchFamily="50" charset="0"/>
              </a:defRPr>
            </a:lvl2pPr>
            <a:lvl3pPr>
              <a:defRPr sz="1800">
                <a:latin typeface="municipal_lviv_106" pitchFamily="50" charset="0"/>
              </a:defRPr>
            </a:lvl3pPr>
            <a:lvl4pPr>
              <a:defRPr sz="1800">
                <a:latin typeface="municipal_lviv_106" pitchFamily="50" charset="0"/>
              </a:defRPr>
            </a:lvl4pPr>
            <a:lvl5pPr>
              <a:defRPr sz="1800">
                <a:latin typeface="municipal_lviv_106" pitchFamily="50" charset="0"/>
              </a:defRPr>
            </a:lvl5pPr>
          </a:lstStyle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uk-UA" dirty="0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7E56C-64E7-4E7B-B461-10A9ADCA91DB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6C815-4EDE-4B81-A9F2-F47AABF36D29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6"/>
          <p:cNvSpPr/>
          <p:nvPr userDrawn="1"/>
        </p:nvSpPr>
        <p:spPr>
          <a:xfrm>
            <a:off x="0" y="-38100"/>
            <a:ext cx="9144000" cy="6896100"/>
          </a:xfrm>
          <a:prstGeom prst="rect">
            <a:avLst/>
          </a:prstGeom>
          <a:solidFill>
            <a:srgbClr val="2340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5" name="Прямокутник 9"/>
          <p:cNvSpPr/>
          <p:nvPr userDrawn="1"/>
        </p:nvSpPr>
        <p:spPr>
          <a:xfrm>
            <a:off x="5697538" y="1209675"/>
            <a:ext cx="3554412" cy="1858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6" name="Рисунок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1075" y="1539875"/>
            <a:ext cx="263207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697124" y="3070690"/>
            <a:ext cx="3446876" cy="1470025"/>
          </a:xfrm>
        </p:spPr>
        <p:txBody>
          <a:bodyPr>
            <a:normAutofit/>
          </a:bodyPr>
          <a:lstStyle>
            <a:lvl1pPr>
              <a:defRPr sz="3400">
                <a:solidFill>
                  <a:schemeClr val="bg1"/>
                </a:solidFill>
              </a:defRPr>
            </a:lvl1pPr>
          </a:lstStyle>
          <a:p>
            <a:r>
              <a:rPr lang="uk-UA" dirty="0" smtClean="0"/>
              <a:t>Зразок заголовка</a:t>
            </a:r>
            <a:endParaRPr lang="uk-UA" dirty="0"/>
          </a:p>
        </p:txBody>
      </p:sp>
      <p:sp>
        <p:nvSpPr>
          <p:cNvPr id="9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697124" y="4540715"/>
            <a:ext cx="3446876" cy="13159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dirty="0" smtClean="0"/>
              <a:t>Зразок підзаголовка</a:t>
            </a:r>
            <a:endParaRPr lang="uk-UA" dirty="0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DE07B-89DC-44D8-9933-0A672B7718F7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10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1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CD218-F2EE-442A-8C92-F130579000A1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32E9B-FCEC-4E85-81D5-66448B201CFE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CA219-E4E8-49FE-9BD6-C9C864EE03A3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3E220-C141-4C58-94B1-721FEF35C0AC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BB26D-C609-45B1-B37C-989B7A5E4A39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946FF-C854-42A7-825E-6AF649866176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E753D-13AD-43E5-8650-B46CB1CB8B69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5FD75-110B-4944-9604-F53F1DB4ADCB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FAE7B-3143-411E-8106-00103E639CC2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B1B74-3CD2-4255-B79D-90371446D220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A5D3D-B927-46E3-9264-EB699E174A33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F5EBB-ADC7-4111-85D0-CF13434D394E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05EDD-0FB2-4CED-A22B-90CAB452C09D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5A6F9-5B60-4A48-A715-55612E9C3982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3D495-F57A-4481-8447-7AF901C24AF4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4E720-CBDF-4576-BD0C-6184DFE8B630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121AF-DB95-4015-8616-15468A229853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FC3BE-52C5-4599-9B57-C58379AA44A9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09EA5-19F0-485F-8369-68CF2185824D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8"/>
          <p:cNvSpPr/>
          <p:nvPr userDrawn="1"/>
        </p:nvSpPr>
        <p:spPr>
          <a:xfrm>
            <a:off x="7451725" y="549275"/>
            <a:ext cx="1800225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6" name="Заголовок 1"/>
          <p:cNvSpPr txBox="1">
            <a:spLocks/>
          </p:cNvSpPr>
          <p:nvPr userDrawn="1"/>
        </p:nvSpPr>
        <p:spPr>
          <a:xfrm>
            <a:off x="225425" y="138113"/>
            <a:ext cx="8229600" cy="344487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200" kern="1200">
                <a:solidFill>
                  <a:schemeClr val="bg1"/>
                </a:solidFill>
                <a:latin typeface="NatGrotesk Light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uk-UA" sz="2000" dirty="0" smtClean="0"/>
              <a:t>Зразок заголовка</a:t>
            </a:r>
            <a:endParaRPr lang="uk-UA" sz="2000" dirty="0"/>
          </a:p>
        </p:txBody>
      </p:sp>
      <p:sp>
        <p:nvSpPr>
          <p:cNvPr id="7" name="Прямокутник 12"/>
          <p:cNvSpPr/>
          <p:nvPr userDrawn="1"/>
        </p:nvSpPr>
        <p:spPr>
          <a:xfrm>
            <a:off x="0" y="-38100"/>
            <a:ext cx="1390650" cy="6977063"/>
          </a:xfrm>
          <a:prstGeom prst="rect">
            <a:avLst/>
          </a:prstGeom>
          <a:solidFill>
            <a:srgbClr val="2340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8" name="Прямокутник 13"/>
          <p:cNvSpPr/>
          <p:nvPr userDrawn="1"/>
        </p:nvSpPr>
        <p:spPr>
          <a:xfrm>
            <a:off x="250825" y="549275"/>
            <a:ext cx="1216025" cy="67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9" name="Рисунок 13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" y="677863"/>
            <a:ext cx="101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6674" y="274638"/>
            <a:ext cx="7040125" cy="1143000"/>
          </a:xfrm>
        </p:spPr>
        <p:txBody>
          <a:bodyPr>
            <a:normAutofit/>
          </a:bodyPr>
          <a:lstStyle>
            <a:lvl1pPr algn="l">
              <a:defRPr sz="3400">
                <a:solidFill>
                  <a:schemeClr val="tx1"/>
                </a:solidFill>
                <a:latin typeface="municipal_lviv_106" pitchFamily="50" charset="0"/>
              </a:defRPr>
            </a:lvl1pPr>
          </a:lstStyle>
          <a:p>
            <a:r>
              <a:rPr lang="uk-UA" dirty="0" smtClean="0"/>
              <a:t>Зразок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646674" y="1600200"/>
            <a:ext cx="3375375" cy="4525963"/>
          </a:xfrm>
        </p:spPr>
        <p:txBody>
          <a:bodyPr/>
          <a:lstStyle>
            <a:lvl1pPr marL="342900" indent="-342900">
              <a:buClr>
                <a:srgbClr val="23409D"/>
              </a:buClr>
              <a:buFont typeface="Wingdings 3" pitchFamily="18" charset="2"/>
              <a:buChar char=""/>
              <a:defRPr sz="2800">
                <a:solidFill>
                  <a:schemeClr val="tx1"/>
                </a:solidFill>
                <a:latin typeface="municipal_lviv_106" pitchFamily="50" charset="0"/>
              </a:defRPr>
            </a:lvl1pPr>
            <a:lvl2pPr>
              <a:defRPr sz="2400">
                <a:solidFill>
                  <a:schemeClr val="tx1"/>
                </a:solidFill>
                <a:latin typeface="municipal_lviv_106" pitchFamily="50" charset="0"/>
              </a:defRPr>
            </a:lvl2pPr>
            <a:lvl3pPr>
              <a:defRPr sz="2000">
                <a:solidFill>
                  <a:schemeClr val="tx1"/>
                </a:solidFill>
                <a:latin typeface="municipal_lviv_106" pitchFamily="50" charset="0"/>
              </a:defRPr>
            </a:lvl3pPr>
            <a:lvl4pPr>
              <a:defRPr sz="1800">
                <a:solidFill>
                  <a:schemeClr val="tx1"/>
                </a:solidFill>
                <a:latin typeface="municipal_lviv_106" pitchFamily="50" charset="0"/>
              </a:defRPr>
            </a:lvl4pPr>
            <a:lvl5pPr>
              <a:defRPr sz="1800">
                <a:solidFill>
                  <a:schemeClr val="tx1"/>
                </a:solidFill>
                <a:latin typeface="municipal_lviv_106" pitchFamily="50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5299549" y="1600200"/>
            <a:ext cx="3375375" cy="4525963"/>
          </a:xfrm>
        </p:spPr>
        <p:txBody>
          <a:bodyPr/>
          <a:lstStyle>
            <a:lvl1pPr marL="342900" indent="-342900">
              <a:buClr>
                <a:srgbClr val="23409D"/>
              </a:buClr>
              <a:buFont typeface="Wingdings 3" pitchFamily="18" charset="2"/>
              <a:buChar char=""/>
              <a:defRPr sz="2800">
                <a:solidFill>
                  <a:schemeClr val="tx1"/>
                </a:solidFill>
                <a:latin typeface="municipal_lviv_106" pitchFamily="50" charset="0"/>
              </a:defRPr>
            </a:lvl1pPr>
            <a:lvl2pPr>
              <a:defRPr sz="2400">
                <a:solidFill>
                  <a:schemeClr val="tx1"/>
                </a:solidFill>
                <a:latin typeface="municipal_lviv_106" pitchFamily="50" charset="0"/>
              </a:defRPr>
            </a:lvl2pPr>
            <a:lvl3pPr>
              <a:defRPr sz="2000">
                <a:solidFill>
                  <a:schemeClr val="tx1"/>
                </a:solidFill>
                <a:latin typeface="municipal_lviv_106" pitchFamily="50" charset="0"/>
              </a:defRPr>
            </a:lvl3pPr>
            <a:lvl4pPr>
              <a:defRPr sz="1800">
                <a:solidFill>
                  <a:schemeClr val="tx1"/>
                </a:solidFill>
                <a:latin typeface="municipal_lviv_106" pitchFamily="50" charset="0"/>
              </a:defRPr>
            </a:lvl4pPr>
            <a:lvl5pPr>
              <a:defRPr sz="1800">
                <a:solidFill>
                  <a:schemeClr val="tx1"/>
                </a:solidFill>
                <a:latin typeface="municipal_lviv_106" pitchFamily="50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uk-UA" dirty="0"/>
          </a:p>
        </p:txBody>
      </p:sp>
      <p:sp>
        <p:nvSpPr>
          <p:cNvPr id="10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7C652-A4BE-4160-8555-1CC071424851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11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2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843F9-611C-4593-B7C0-6F33022F6F9B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9"/>
          <p:cNvSpPr/>
          <p:nvPr userDrawn="1"/>
        </p:nvSpPr>
        <p:spPr>
          <a:xfrm>
            <a:off x="0" y="-38100"/>
            <a:ext cx="1390650" cy="6977063"/>
          </a:xfrm>
          <a:prstGeom prst="rect">
            <a:avLst/>
          </a:prstGeom>
          <a:solidFill>
            <a:srgbClr val="2340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8" name="Прямокутник 10"/>
          <p:cNvSpPr/>
          <p:nvPr userDrawn="1"/>
        </p:nvSpPr>
        <p:spPr>
          <a:xfrm>
            <a:off x="250825" y="549275"/>
            <a:ext cx="1216025" cy="67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9" name="Рисунок 1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0" y="677863"/>
            <a:ext cx="101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6674" y="274638"/>
            <a:ext cx="7040126" cy="1143000"/>
          </a:xfrm>
        </p:spPr>
        <p:txBody>
          <a:bodyPr>
            <a:normAutofit/>
          </a:bodyPr>
          <a:lstStyle>
            <a:lvl1pPr algn="l">
              <a:defRPr sz="3400">
                <a:solidFill>
                  <a:schemeClr val="tx1"/>
                </a:solidFill>
                <a:latin typeface="municipal_lviv_106" pitchFamily="50" charset="0"/>
              </a:defRPr>
            </a:lvl1pPr>
          </a:lstStyle>
          <a:p>
            <a:r>
              <a:rPr lang="uk-UA" dirty="0" smtClean="0"/>
              <a:t>Зразок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646674" y="1535113"/>
            <a:ext cx="3375374" cy="639762"/>
          </a:xfrm>
        </p:spPr>
        <p:txBody>
          <a:bodyPr anchor="b"/>
          <a:lstStyle>
            <a:lvl1pPr marL="0" indent="0">
              <a:buNone/>
              <a:defRPr sz="2400" b="1">
                <a:latin typeface="municipal_lviv_106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dirty="0" smtClean="0"/>
              <a:t>Зразок тексту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5299549" y="1535113"/>
            <a:ext cx="338725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dirty="0" smtClean="0"/>
              <a:t>Зразок тексту</a:t>
            </a:r>
          </a:p>
        </p:txBody>
      </p:sp>
      <p:sp>
        <p:nvSpPr>
          <p:cNvPr id="13" name="Місце для вмісту 2"/>
          <p:cNvSpPr>
            <a:spLocks noGrp="1"/>
          </p:cNvSpPr>
          <p:nvPr>
            <p:ph sz="half" idx="13"/>
          </p:nvPr>
        </p:nvSpPr>
        <p:spPr>
          <a:xfrm>
            <a:off x="1646674" y="2174875"/>
            <a:ext cx="3375375" cy="3951288"/>
          </a:xfrm>
        </p:spPr>
        <p:txBody>
          <a:bodyPr/>
          <a:lstStyle>
            <a:lvl1pPr marL="342900" indent="-342900">
              <a:buClr>
                <a:srgbClr val="23409D"/>
              </a:buClr>
              <a:buFont typeface="Wingdings 3" pitchFamily="18" charset="2"/>
              <a:buChar char=""/>
              <a:defRPr sz="2800">
                <a:solidFill>
                  <a:schemeClr val="tx1"/>
                </a:solidFill>
                <a:latin typeface="municipal_lviv_106" pitchFamily="50" charset="0"/>
              </a:defRPr>
            </a:lvl1pPr>
            <a:lvl2pPr>
              <a:defRPr sz="2400">
                <a:solidFill>
                  <a:schemeClr val="tx1"/>
                </a:solidFill>
                <a:latin typeface="municipal_lviv_106" pitchFamily="50" charset="0"/>
              </a:defRPr>
            </a:lvl2pPr>
            <a:lvl3pPr>
              <a:defRPr sz="2000">
                <a:solidFill>
                  <a:schemeClr val="tx1"/>
                </a:solidFill>
                <a:latin typeface="municipal_lviv_106" pitchFamily="50" charset="0"/>
              </a:defRPr>
            </a:lvl3pPr>
            <a:lvl4pPr>
              <a:defRPr sz="1800">
                <a:solidFill>
                  <a:schemeClr val="tx1"/>
                </a:solidFill>
                <a:latin typeface="municipal_lviv_106" pitchFamily="50" charset="0"/>
              </a:defRPr>
            </a:lvl4pPr>
            <a:lvl5pPr>
              <a:defRPr sz="1800">
                <a:solidFill>
                  <a:schemeClr val="tx1"/>
                </a:solidFill>
                <a:latin typeface="municipal_lviv_106" pitchFamily="50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uk-UA" dirty="0"/>
          </a:p>
        </p:txBody>
      </p:sp>
      <p:sp>
        <p:nvSpPr>
          <p:cNvPr id="1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5299549" y="2174875"/>
            <a:ext cx="3375375" cy="3951288"/>
          </a:xfrm>
        </p:spPr>
        <p:txBody>
          <a:bodyPr/>
          <a:lstStyle>
            <a:lvl1pPr marL="342900" indent="-342900">
              <a:buClr>
                <a:srgbClr val="23409D"/>
              </a:buClr>
              <a:buFont typeface="Wingdings 3" pitchFamily="18" charset="2"/>
              <a:buChar char=""/>
              <a:defRPr sz="2800">
                <a:solidFill>
                  <a:schemeClr val="tx1"/>
                </a:solidFill>
                <a:latin typeface="municipal_lviv_106" pitchFamily="50" charset="0"/>
              </a:defRPr>
            </a:lvl1pPr>
            <a:lvl2pPr>
              <a:defRPr sz="2400">
                <a:solidFill>
                  <a:schemeClr val="tx1"/>
                </a:solidFill>
                <a:latin typeface="municipal_lviv_106" pitchFamily="50" charset="0"/>
              </a:defRPr>
            </a:lvl2pPr>
            <a:lvl3pPr>
              <a:defRPr sz="2000">
                <a:solidFill>
                  <a:schemeClr val="tx1"/>
                </a:solidFill>
                <a:latin typeface="municipal_lviv_106" pitchFamily="50" charset="0"/>
              </a:defRPr>
            </a:lvl3pPr>
            <a:lvl4pPr>
              <a:defRPr sz="1800">
                <a:solidFill>
                  <a:schemeClr val="tx1"/>
                </a:solidFill>
                <a:latin typeface="municipal_lviv_106" pitchFamily="50" charset="0"/>
              </a:defRPr>
            </a:lvl4pPr>
            <a:lvl5pPr>
              <a:defRPr sz="1800">
                <a:solidFill>
                  <a:schemeClr val="tx1"/>
                </a:solidFill>
                <a:latin typeface="municipal_lviv_106" pitchFamily="50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uk-UA" dirty="0"/>
          </a:p>
        </p:txBody>
      </p:sp>
      <p:sp>
        <p:nvSpPr>
          <p:cNvPr id="10" name="Місце для дати 6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8FD1E-0B39-4288-A2AB-55782B5ACABA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11" name="Місце для нижнього колонтитула 7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2" name="Місце для номера слайда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D7DDC-4A74-4578-89BA-8996E154574A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C2F51-C67D-4E50-992F-C657FFD8E1A1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014C8-CC48-4B62-BEBC-EE94EB18D29E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9B3F9-F468-4478-B48B-E5D70E808BED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27CE2-ACDB-433F-B4C2-84D0F873754B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405D5-1C60-497E-966E-8076F0289F1B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09EF1-6D01-400D-A051-6CB28B7085D1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42208-858D-4C82-88EF-F42C8A5A15D2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15F5E-A1DF-4787-980F-A0E7D7D5939A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2F13B-D290-44F2-AF60-B6D4E064FFD0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C7E3-3CA7-4DDC-9892-4BB8E5D5F305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8441-FAE7-425E-87BF-80F8166E7D27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24FB1-AFFA-4D52-B64E-D28AFB1008CE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1916113" y="274638"/>
            <a:ext cx="6770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1916113" y="1600200"/>
            <a:ext cx="67706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B38D82-A940-4818-8608-35975E9813C6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8F1152-39EE-4C40-A6BC-AFCC47DB88C6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  <p:sp>
        <p:nvSpPr>
          <p:cNvPr id="7" name="Прямокутник 6"/>
          <p:cNvSpPr/>
          <p:nvPr/>
        </p:nvSpPr>
        <p:spPr>
          <a:xfrm>
            <a:off x="0" y="-38100"/>
            <a:ext cx="1390650" cy="6977063"/>
          </a:xfrm>
          <a:prstGeom prst="rect">
            <a:avLst/>
          </a:prstGeom>
          <a:solidFill>
            <a:srgbClr val="2340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8" name="Прямокутник 7"/>
          <p:cNvSpPr/>
          <p:nvPr/>
        </p:nvSpPr>
        <p:spPr>
          <a:xfrm>
            <a:off x="250825" y="549275"/>
            <a:ext cx="1216025" cy="67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1033" name="Рисунок 8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4650" y="677863"/>
            <a:ext cx="1016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1"/>
          </a:solidFill>
          <a:latin typeface="municipal_lviv_106" pitchFamily="50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municipal_lviv_106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23409D"/>
        </a:buClr>
        <a:buFont typeface="Wingdings 3" pitchFamily="18" charset="2"/>
        <a:buChar char=""/>
        <a:defRPr sz="2200"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</a:p>
        </p:txBody>
      </p:sp>
      <p:sp>
        <p:nvSpPr>
          <p:cNvPr id="1126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B1AF66-6F12-4AD2-A2C9-A5E09A25D09D}" type="datetimeFigureOut">
              <a:rPr lang="uk-UA"/>
              <a:pPr>
                <a:defRPr/>
              </a:pPr>
              <a:t>23.02.2016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6F6D53-6D75-45DC-9DDD-976DFA7698BF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unicipal_lviv_106" pitchFamily="50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unicipal_lviv_106" pitchFamily="5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23409D"/>
        </a:buClr>
        <a:buFont typeface="Wingdings 3" pitchFamily="18" charset="2"/>
        <a:buChar char=""/>
        <a:defRPr sz="3200"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municipal_lviv_106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2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.bin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8" descr="D: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4363" y="1362075"/>
            <a:ext cx="686435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1692275" y="333375"/>
            <a:ext cx="7056438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600" b="1">
                <a:solidFill>
                  <a:srgbClr val="23409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Звіт Залізничної районної адміністрації </a:t>
            </a:r>
          </a:p>
          <a:p>
            <a:pPr algn="ctr">
              <a:defRPr/>
            </a:pPr>
            <a:r>
              <a:rPr lang="uk-UA" sz="2600" b="1">
                <a:solidFill>
                  <a:srgbClr val="23409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 проведену роботу у 2015 році</a:t>
            </a:r>
            <a:endParaRPr lang="ru-RU" sz="2600" b="1">
              <a:solidFill>
                <a:srgbClr val="23409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>
          <a:xfrm>
            <a:off x="2627313" y="260350"/>
            <a:ext cx="5483225" cy="561975"/>
          </a:xfrm>
        </p:spPr>
        <p:txBody>
          <a:bodyPr/>
          <a:lstStyle/>
          <a:p>
            <a:pPr algn="ctr" eaLnBrk="1" hangingPunct="1"/>
            <a:r>
              <a:rPr lang="uk-UA" sz="2900" smtClean="0">
                <a:latin typeface="Arial" charset="0"/>
                <a:cs typeface="Times New Roman" pitchFamily="18" charset="0"/>
              </a:rPr>
              <a:t>вул.Городоцька, 50</a:t>
            </a:r>
          </a:p>
        </p:txBody>
      </p:sp>
      <p:sp>
        <p:nvSpPr>
          <p:cNvPr id="59394" name="Текст 2"/>
          <p:cNvSpPr>
            <a:spLocks noGrp="1"/>
          </p:cNvSpPr>
          <p:nvPr>
            <p:ph type="body" idx="1"/>
          </p:nvPr>
        </p:nvSpPr>
        <p:spPr>
          <a:xfrm>
            <a:off x="2124075" y="836613"/>
            <a:ext cx="2681288" cy="454025"/>
          </a:xfrm>
        </p:spPr>
        <p:txBody>
          <a:bodyPr/>
          <a:lstStyle/>
          <a:p>
            <a:pPr algn="ctr" eaLnBrk="1" hangingPunct="1"/>
            <a:r>
              <a:rPr lang="uk-UA" altLang="uk-UA" b="0" i="1" smtClean="0">
                <a:latin typeface="Times New Roman" pitchFamily="18" charset="0"/>
                <a:cs typeface="Times New Roman" pitchFamily="18" charset="0"/>
              </a:rPr>
              <a:t>до ремонту</a:t>
            </a:r>
          </a:p>
        </p:txBody>
      </p:sp>
      <p:sp>
        <p:nvSpPr>
          <p:cNvPr id="59395" name="Текст 3"/>
          <p:cNvSpPr>
            <a:spLocks noGrp="1"/>
          </p:cNvSpPr>
          <p:nvPr>
            <p:ph type="body" sz="quarter" idx="3"/>
          </p:nvPr>
        </p:nvSpPr>
        <p:spPr>
          <a:xfrm>
            <a:off x="6084888" y="3141663"/>
            <a:ext cx="2843212" cy="358775"/>
          </a:xfrm>
        </p:spPr>
        <p:txBody>
          <a:bodyPr/>
          <a:lstStyle/>
          <a:p>
            <a:pPr algn="ctr" eaLnBrk="1" hangingPunct="1"/>
            <a:r>
              <a:rPr lang="uk-UA" altLang="uk-UA" b="0" i="1" smtClean="0">
                <a:latin typeface="Times New Roman" pitchFamily="18" charset="0"/>
                <a:cs typeface="Times New Roman" pitchFamily="18" charset="0"/>
              </a:rPr>
              <a:t>після ремонту</a:t>
            </a:r>
          </a:p>
        </p:txBody>
      </p:sp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268413"/>
            <a:ext cx="4824413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3551238"/>
            <a:ext cx="5068887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G:\Фото до проведення робіт з поточного та капітального  ремонту 2015р\Сяйво\Сяйво виконані роботи\Алмазна 19- покрів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6075" y="692150"/>
            <a:ext cx="4827588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TextBox 6"/>
          <p:cNvSpPr txBox="1">
            <a:spLocks noChangeArrowheads="1"/>
          </p:cNvSpPr>
          <p:nvPr/>
        </p:nvSpPr>
        <p:spPr bwMode="auto">
          <a:xfrm>
            <a:off x="1908175" y="188913"/>
            <a:ext cx="59769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200">
                <a:latin typeface="Arial" charset="0"/>
              </a:rPr>
              <a:t>вул. Алмазна, 19 (покрівля)</a:t>
            </a:r>
            <a:endParaRPr lang="en-US" sz="2200">
              <a:latin typeface="Arial" charset="0"/>
            </a:endParaRPr>
          </a:p>
        </p:txBody>
      </p:sp>
      <p:pic>
        <p:nvPicPr>
          <p:cNvPr id="604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716338"/>
            <a:ext cx="4467225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>
          <a:xfrm>
            <a:off x="1835150" y="274638"/>
            <a:ext cx="6851650" cy="706437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Arial" charset="0"/>
                <a:cs typeface="Times New Roman" pitchFamily="18" charset="0"/>
              </a:rPr>
              <a:t>вул. Алмазна, 17</a:t>
            </a:r>
          </a:p>
        </p:txBody>
      </p:sp>
      <p:sp>
        <p:nvSpPr>
          <p:cNvPr id="61442" name="Текст 2"/>
          <p:cNvSpPr>
            <a:spLocks noGrp="1"/>
          </p:cNvSpPr>
          <p:nvPr>
            <p:ph type="body" idx="1"/>
          </p:nvPr>
        </p:nvSpPr>
        <p:spPr>
          <a:xfrm>
            <a:off x="2555875" y="981075"/>
            <a:ext cx="2438400" cy="431800"/>
          </a:xfrm>
        </p:spPr>
        <p:txBody>
          <a:bodyPr/>
          <a:lstStyle/>
          <a:p>
            <a:pPr algn="ctr" eaLnBrk="1" hangingPunct="1"/>
            <a:r>
              <a:rPr lang="uk-UA" altLang="uk-UA" b="0" i="1" smtClean="0">
                <a:latin typeface="Times New Roman" pitchFamily="18" charset="0"/>
                <a:cs typeface="Times New Roman" pitchFamily="18" charset="0"/>
              </a:rPr>
              <a:t>до ремонту</a:t>
            </a:r>
          </a:p>
        </p:txBody>
      </p:sp>
      <p:sp>
        <p:nvSpPr>
          <p:cNvPr id="61443" name="Текст 3"/>
          <p:cNvSpPr>
            <a:spLocks noGrp="1"/>
          </p:cNvSpPr>
          <p:nvPr>
            <p:ph type="body" sz="quarter" idx="3"/>
          </p:nvPr>
        </p:nvSpPr>
        <p:spPr>
          <a:xfrm>
            <a:off x="6588125" y="2924175"/>
            <a:ext cx="2170113" cy="454025"/>
          </a:xfrm>
        </p:spPr>
        <p:txBody>
          <a:bodyPr/>
          <a:lstStyle/>
          <a:p>
            <a:pPr algn="ctr" eaLnBrk="1" hangingPunct="1"/>
            <a:r>
              <a:rPr lang="uk-UA" altLang="uk-UA" b="0" i="1" smtClean="0">
                <a:latin typeface="Times New Roman" pitchFamily="18" charset="0"/>
                <a:cs typeface="Times New Roman" pitchFamily="18" charset="0"/>
              </a:rPr>
              <a:t>після ремонту</a:t>
            </a:r>
          </a:p>
        </p:txBody>
      </p:sp>
      <p:pic>
        <p:nvPicPr>
          <p:cNvPr id="6144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484313"/>
            <a:ext cx="504031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3573463"/>
            <a:ext cx="5338762" cy="303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>
          <a:xfrm>
            <a:off x="2046288" y="115888"/>
            <a:ext cx="6635750" cy="504825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Times New Roman" pitchFamily="18" charset="0"/>
                <a:cs typeface="Times New Roman" pitchFamily="18" charset="0"/>
              </a:rPr>
              <a:t>Ремонт м</a:t>
            </a:r>
            <a:r>
              <a:rPr lang="en-US" altLang="uk-UA" sz="280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altLang="uk-UA" sz="2800" smtClean="0">
                <a:latin typeface="Times New Roman" pitchFamily="18" charset="0"/>
                <a:cs typeface="Times New Roman" pitchFamily="18" charset="0"/>
              </a:rPr>
              <a:t>якої покрівлі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412875"/>
            <a:ext cx="33131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>
          <a:xfrm>
            <a:off x="2916238" y="981075"/>
            <a:ext cx="2078037" cy="360363"/>
          </a:xfrm>
        </p:spPr>
        <p:txBody>
          <a:bodyPr/>
          <a:lstStyle/>
          <a:p>
            <a:pPr algn="ctr" eaLnBrk="1" hangingPunct="1"/>
            <a:r>
              <a:rPr lang="uk-UA" altLang="uk-UA" sz="2000" b="0" i="1" smtClean="0">
                <a:latin typeface="Times New Roman" pitchFamily="18" charset="0"/>
                <a:cs typeface="Times New Roman" pitchFamily="18" charset="0"/>
              </a:rPr>
              <a:t>Роксоляни, 24</a:t>
            </a:r>
          </a:p>
        </p:txBody>
      </p:sp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1484313"/>
            <a:ext cx="3024188" cy="417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4221163"/>
            <a:ext cx="3240088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Текст 2"/>
          <p:cNvSpPr txBox="1">
            <a:spLocks/>
          </p:cNvSpPr>
          <p:nvPr/>
        </p:nvSpPr>
        <p:spPr bwMode="auto">
          <a:xfrm>
            <a:off x="2700338" y="3789363"/>
            <a:ext cx="207803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altLang="uk-UA" sz="2000" i="1">
                <a:latin typeface="Times New Roman" pitchFamily="18" charset="0"/>
                <a:cs typeface="Times New Roman" pitchFamily="18" charset="0"/>
              </a:rPr>
              <a:t>Патона, 23</a:t>
            </a:r>
          </a:p>
        </p:txBody>
      </p:sp>
      <p:sp>
        <p:nvSpPr>
          <p:cNvPr id="62471" name="Текст 2"/>
          <p:cNvSpPr txBox="1">
            <a:spLocks/>
          </p:cNvSpPr>
          <p:nvPr/>
        </p:nvSpPr>
        <p:spPr bwMode="auto">
          <a:xfrm>
            <a:off x="6372225" y="5949950"/>
            <a:ext cx="20796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altLang="uk-UA" sz="2000" i="1">
                <a:latin typeface="Times New Roman" pitchFamily="18" charset="0"/>
                <a:cs typeface="Times New Roman" pitchFamily="18" charset="0"/>
              </a:rPr>
              <a:t>Ряшівська, 15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3" descr="G:\Фото до проведення робіт з поточного та капітального  ремонту 2015р\Граніт\Граніт Виконані роботи\Бр.Міхновських,25 балкон\Бр.Мыхнов, 25 балкон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128713"/>
            <a:ext cx="633730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TextBox 7"/>
          <p:cNvSpPr txBox="1">
            <a:spLocks noChangeArrowheads="1"/>
          </p:cNvSpPr>
          <p:nvPr/>
        </p:nvSpPr>
        <p:spPr bwMode="auto">
          <a:xfrm>
            <a:off x="2771775" y="254000"/>
            <a:ext cx="5113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Arial" charset="0"/>
              </a:rPr>
              <a:t>вул. Бр. Міхновських, 25  (балкон)</a:t>
            </a:r>
            <a:endParaRPr lang="en-US" sz="2000"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2900" y="549275"/>
            <a:ext cx="3470275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76963" y="-3471863"/>
            <a:ext cx="180022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648075"/>
            <a:ext cx="466725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TextBox 6"/>
          <p:cNvSpPr txBox="1">
            <a:spLocks noChangeArrowheads="1"/>
          </p:cNvSpPr>
          <p:nvPr/>
        </p:nvSpPr>
        <p:spPr bwMode="auto">
          <a:xfrm>
            <a:off x="5219700" y="2971800"/>
            <a:ext cx="4321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вул. Городоцька, 317</a:t>
            </a:r>
          </a:p>
          <a:p>
            <a:r>
              <a:rPr lang="uk-UA"/>
              <a:t>(ремонт електрощитової)</a:t>
            </a:r>
            <a:endParaRPr lang="en-US"/>
          </a:p>
        </p:txBody>
      </p:sp>
      <p:sp>
        <p:nvSpPr>
          <p:cNvPr id="64517" name="TextBox 7"/>
          <p:cNvSpPr txBox="1">
            <a:spLocks noChangeArrowheads="1"/>
          </p:cNvSpPr>
          <p:nvPr/>
        </p:nvSpPr>
        <p:spPr bwMode="auto">
          <a:xfrm>
            <a:off x="1979613" y="115888"/>
            <a:ext cx="5329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вул. Патона, 2/6 (розпуск електроенергії)</a:t>
            </a:r>
            <a:endParaRPr lang="en-US"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G:\Фото до проведення робіт з поточного та капітального  ремонту 2015р\Скнилівок\Скнилівок Виконані роботи\Кульпарківська,114а\Кульпарківська,,114а розпус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274763"/>
            <a:ext cx="3311525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TextBox 6"/>
          <p:cNvSpPr txBox="1">
            <a:spLocks noChangeArrowheads="1"/>
          </p:cNvSpPr>
          <p:nvPr/>
        </p:nvSpPr>
        <p:spPr bwMode="auto">
          <a:xfrm>
            <a:off x="1692275" y="722313"/>
            <a:ext cx="2952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вул.Кульпарківська, 114а  </a:t>
            </a:r>
            <a:endParaRPr lang="en-US">
              <a:latin typeface="Arial" charset="0"/>
            </a:endParaRPr>
          </a:p>
        </p:txBody>
      </p:sp>
      <p:pic>
        <p:nvPicPr>
          <p:cNvPr id="65539" name="Picture 2" descr="G:\Фото до проведення робіт з поточного та капітального  ремонту 2015р\Сяйво\Сяйво виконані роботи\Повітряна,12,розпус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2113" y="1274763"/>
            <a:ext cx="3382962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TextBox 1"/>
          <p:cNvSpPr txBox="1">
            <a:spLocks noChangeArrowheads="1"/>
          </p:cNvSpPr>
          <p:nvPr/>
        </p:nvSpPr>
        <p:spPr bwMode="auto">
          <a:xfrm>
            <a:off x="5472113" y="723900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вул. Повітряна, 12  </a:t>
            </a:r>
            <a:endParaRPr lang="en-US">
              <a:latin typeface="Arial" charset="0"/>
            </a:endParaRPr>
          </a:p>
        </p:txBody>
      </p:sp>
      <p:sp>
        <p:nvSpPr>
          <p:cNvPr id="65541" name="Text Box 6"/>
          <p:cNvSpPr txBox="1">
            <a:spLocks noChangeArrowheads="1"/>
          </p:cNvSpPr>
          <p:nvPr/>
        </p:nvSpPr>
        <p:spPr bwMode="auto">
          <a:xfrm>
            <a:off x="2817813" y="115888"/>
            <a:ext cx="434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200"/>
              <a:t>Розпуск електроенергії</a:t>
            </a:r>
            <a:endParaRPr lang="en-US" sz="2200"/>
          </a:p>
          <a:p>
            <a:pPr algn="ctr"/>
            <a:endParaRPr lang="ru-RU" sz="2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052513"/>
            <a:ext cx="48244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TextBox 6"/>
          <p:cNvSpPr txBox="1">
            <a:spLocks noChangeArrowheads="1"/>
          </p:cNvSpPr>
          <p:nvPr/>
        </p:nvSpPr>
        <p:spPr bwMode="auto">
          <a:xfrm>
            <a:off x="2771775" y="252413"/>
            <a:ext cx="4176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Arial" charset="0"/>
              </a:rPr>
              <a:t>вул. Комарова, 5  (фасад)</a:t>
            </a:r>
            <a:endParaRPr lang="en-US" sz="2000">
              <a:latin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G:\Фото до проведення робіт з поточного та капітального  ремонту 2015р\Скнилівок\Скнилівок Виконані роботи\Кульпарківська 164 (вікна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288" y="1557338"/>
            <a:ext cx="3565525" cy="461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3" descr="G:\Фото до проведення робіт з поточного та капітального  ремонту 2015р\Сигнівка\Сигнівка Виконані роботи\Полтави 36 вік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9238" y="1557338"/>
            <a:ext cx="3635375" cy="461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TextBox 6"/>
          <p:cNvSpPr txBox="1">
            <a:spLocks noChangeArrowheads="1"/>
          </p:cNvSpPr>
          <p:nvPr/>
        </p:nvSpPr>
        <p:spPr bwMode="auto">
          <a:xfrm>
            <a:off x="5940425" y="962025"/>
            <a:ext cx="2592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вул.Полтави, 36  </a:t>
            </a:r>
            <a:endParaRPr lang="en-US">
              <a:latin typeface="Arial" charset="0"/>
            </a:endParaRPr>
          </a:p>
        </p:txBody>
      </p:sp>
      <p:sp>
        <p:nvSpPr>
          <p:cNvPr id="67588" name="Прямоугольник 7"/>
          <p:cNvSpPr>
            <a:spLocks noChangeArrowheads="1"/>
          </p:cNvSpPr>
          <p:nvPr/>
        </p:nvSpPr>
        <p:spPr bwMode="auto">
          <a:xfrm>
            <a:off x="1763713" y="963613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Arial" charset="0"/>
              </a:rPr>
              <a:t>вул.Кульпарківська, 164</a:t>
            </a:r>
            <a:endParaRPr lang="en-US">
              <a:latin typeface="Arial" charset="0"/>
            </a:endParaRPr>
          </a:p>
        </p:txBody>
      </p:sp>
      <p:sp>
        <p:nvSpPr>
          <p:cNvPr id="67589" name="Text Box 6"/>
          <p:cNvSpPr txBox="1">
            <a:spLocks noChangeArrowheads="1"/>
          </p:cNvSpPr>
          <p:nvPr/>
        </p:nvSpPr>
        <p:spPr bwMode="auto">
          <a:xfrm>
            <a:off x="2273300" y="292100"/>
            <a:ext cx="6110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/>
              <a:t>Встановлення енергозберігаючих вікон</a:t>
            </a:r>
            <a:endParaRPr lang="ru-RU" sz="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/>
          </p:cNvSpPr>
          <p:nvPr>
            <p:ph type="title" idx="4294967295"/>
          </p:nvPr>
        </p:nvSpPr>
        <p:spPr>
          <a:xfrm>
            <a:off x="1916113" y="274638"/>
            <a:ext cx="6770687" cy="850900"/>
          </a:xfrm>
        </p:spPr>
        <p:txBody>
          <a:bodyPr/>
          <a:lstStyle/>
          <a:p>
            <a:pPr algn="ctr"/>
            <a:r>
              <a:rPr lang="uk-UA" sz="2200" b="1" smtClean="0">
                <a:latin typeface="municipal_lviv_106"/>
              </a:rPr>
              <a:t>Виконання робіт з капітального ремонту житлового фонду</a:t>
            </a:r>
            <a:endParaRPr lang="ru-RU" sz="2200" b="1" smtClean="0">
              <a:latin typeface="municipal_lviv_106"/>
            </a:endParaRPr>
          </a:p>
        </p:txBody>
      </p:sp>
      <p:graphicFrame>
        <p:nvGraphicFramePr>
          <p:cNvPr id="69689" name="Group 57"/>
          <p:cNvGraphicFramePr>
            <a:graphicFrameLocks noGrp="1"/>
          </p:cNvGraphicFramePr>
          <p:nvPr>
            <p:ph idx="4294967295"/>
          </p:nvPr>
        </p:nvGraphicFramePr>
        <p:xfrm>
          <a:off x="1982788" y="1173163"/>
          <a:ext cx="6800850" cy="4895850"/>
        </p:xfrm>
        <a:graphic>
          <a:graphicData uri="http://schemas.openxmlformats.org/drawingml/2006/table">
            <a:tbl>
              <a:tblPr/>
              <a:tblGrid>
                <a:gridCol w="2578100"/>
                <a:gridCol w="874712"/>
                <a:gridCol w="1223963"/>
                <a:gridCol w="925512"/>
                <a:gridCol w="1198563"/>
              </a:tblGrid>
              <a:tr h="444500">
                <a:tc rowSpan="2"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Виконання робіт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2014 рік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2015 рік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0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Кіл-ть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Сума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(тис.грн.)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Кіл-ть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Сума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(тис.грн.)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468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житлових будинків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497,3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366,2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покрівель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1080,6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Розпуск квартирного обліку електроенергії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185,4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електричної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мережі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773,8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вітражів сходових кліток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            Всього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497,3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2463,9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>
          <a:xfrm>
            <a:off x="1916113" y="274638"/>
            <a:ext cx="6770687" cy="850900"/>
          </a:xfrm>
        </p:spPr>
        <p:txBody>
          <a:bodyPr/>
          <a:lstStyle/>
          <a:p>
            <a:pPr algn="ctr"/>
            <a:r>
              <a:rPr lang="uk-UA" altLang="en-US" smtClean="0">
                <a:latin typeface="Arial" charset="0"/>
              </a:rPr>
              <a:t>Залізничний район</a:t>
            </a:r>
            <a:endParaRPr lang="ru-RU" altLang="en-US" smtClean="0">
              <a:latin typeface="Arial" charset="0"/>
            </a:endParaRPr>
          </a:p>
        </p:txBody>
      </p:sp>
      <p:pic>
        <p:nvPicPr>
          <p:cNvPr id="24578" name="Рисунок 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l="29935" t="24870" r="19157" b="7530"/>
          <a:stretch>
            <a:fillRect/>
          </a:stretch>
        </p:blipFill>
        <p:spPr>
          <a:xfrm>
            <a:off x="1916113" y="1417638"/>
            <a:ext cx="6770687" cy="5180012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7"/>
          <p:cNvSpPr txBox="1">
            <a:spLocks noChangeArrowheads="1"/>
          </p:cNvSpPr>
          <p:nvPr/>
        </p:nvSpPr>
        <p:spPr bwMode="auto">
          <a:xfrm>
            <a:off x="2484438" y="365125"/>
            <a:ext cx="532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вул.Кульпарківська, 142 (покрівля)</a:t>
            </a:r>
          </a:p>
        </p:txBody>
      </p:sp>
      <p:pic>
        <p:nvPicPr>
          <p:cNvPr id="69634" name="Picture 3" descr="G:\Фото до проведення робіт з поточного та капітального  ремонту 2015р\Скнилівок\Скнилівок Виконані роботи\Капітальний ремонт 2015\Кульпарківська,142\Кульпарківська,142 покрів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3500438"/>
            <a:ext cx="5724525" cy="322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2" descr="G:\Фото до проведення робіт з поточного та капітального  ремонту 2015р\Скнилівок\Скнилівок Виконані роботи\Капітальний ремонт 2015\Кульпарківська,142\Кульпарківська,,142покрівл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3525" y="1090613"/>
            <a:ext cx="4968875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G:\Фото до проведення робіт з поточного та капітального  ремонту 2015р\Скнилівок\Скнилівок Виконані роботи\Капітальний ремонт 2015\Кульпарківська,168\Кульпарківська,,268 покрів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981075"/>
            <a:ext cx="550386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TextBox 6"/>
          <p:cNvSpPr txBox="1">
            <a:spLocks noChangeArrowheads="1"/>
          </p:cNvSpPr>
          <p:nvPr/>
        </p:nvSpPr>
        <p:spPr bwMode="auto">
          <a:xfrm>
            <a:off x="2555875" y="339725"/>
            <a:ext cx="52562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вул. Кульпарківська, 168 (покрівля)</a:t>
            </a:r>
          </a:p>
          <a:p>
            <a:endParaRPr lang="en-US">
              <a:latin typeface="Arial" charset="0"/>
            </a:endParaRPr>
          </a:p>
        </p:txBody>
      </p:sp>
      <p:pic>
        <p:nvPicPr>
          <p:cNvPr id="70659" name="Picture 3" descr="G:\Фото до проведення робіт з поточного та капітального  ремонту 2015р\Скнилівок\Скнилівок Виконані роботи\Капітальний ремонт 2015\Кульпарківська,168\Кульпарківська,168 покрівл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8713" y="3683000"/>
            <a:ext cx="5338762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AutoShape 2" descr="Показується IMG0356A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682" name="AutoShape 4" descr="Показується IMG0356A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1683" name="Picture 6" descr="G:\Фото до проведення робіт з поточного та капітального  ремонту 2015р\Скнилівок\Скнилівок Виконані роботи\Капітальний ремонт 2015\Кульпарківська,126 до виконання робіт\100_4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6700" y="1125538"/>
            <a:ext cx="4356100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5" descr="C:\Users\Тарас\Desktop\IMG0357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644900"/>
            <a:ext cx="4210050" cy="315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TextBox 8"/>
          <p:cNvSpPr txBox="1">
            <a:spLocks noChangeArrowheads="1"/>
          </p:cNvSpPr>
          <p:nvPr/>
        </p:nvSpPr>
        <p:spPr bwMode="auto">
          <a:xfrm>
            <a:off x="2124075" y="168275"/>
            <a:ext cx="5832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>
                <a:latin typeface="Arial" charset="0"/>
              </a:rPr>
              <a:t>вул. Кульпарківська, 126 (покрівля)</a:t>
            </a:r>
            <a:endParaRPr lang="en-US" sz="2000">
              <a:latin typeface="Arial" charset="0"/>
            </a:endParaRPr>
          </a:p>
        </p:txBody>
      </p:sp>
      <p:sp>
        <p:nvSpPr>
          <p:cNvPr id="71686" name="TextBox 9"/>
          <p:cNvSpPr txBox="1">
            <a:spLocks noChangeArrowheads="1"/>
          </p:cNvSpPr>
          <p:nvPr/>
        </p:nvSpPr>
        <p:spPr bwMode="auto">
          <a:xfrm>
            <a:off x="1979613" y="71755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до ремонту</a:t>
            </a:r>
            <a:endParaRPr lang="en-US"/>
          </a:p>
        </p:txBody>
      </p:sp>
      <p:sp>
        <p:nvSpPr>
          <p:cNvPr id="71687" name="TextBox 11"/>
          <p:cNvSpPr txBox="1">
            <a:spLocks noChangeArrowheads="1"/>
          </p:cNvSpPr>
          <p:nvPr/>
        </p:nvSpPr>
        <p:spPr bwMode="auto">
          <a:xfrm>
            <a:off x="6443663" y="2846388"/>
            <a:ext cx="2160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після ремонту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6"/>
          <p:cNvSpPr txBox="1">
            <a:spLocks noChangeArrowheads="1"/>
          </p:cNvSpPr>
          <p:nvPr/>
        </p:nvSpPr>
        <p:spPr bwMode="auto">
          <a:xfrm>
            <a:off x="2565400" y="365125"/>
            <a:ext cx="5327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>
                <a:latin typeface="Arial" charset="0"/>
              </a:rPr>
              <a:t>вул.Виговського, 81 (вікна)</a:t>
            </a:r>
            <a:endParaRPr lang="en-US" sz="2000">
              <a:latin typeface="Arial" charset="0"/>
            </a:endParaRPr>
          </a:p>
        </p:txBody>
      </p:sp>
      <p:pic>
        <p:nvPicPr>
          <p:cNvPr id="72706" name="Picture 2" descr="C:\Users\Тарас\AppData\Local\Microsoft\Windows\Temporary Internet Files\Content.IE5\TTU3P6OZ\20160128_093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981075"/>
            <a:ext cx="6119813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Прямоугольник 6"/>
          <p:cNvSpPr>
            <a:spLocks noChangeArrowheads="1"/>
          </p:cNvSpPr>
          <p:nvPr/>
        </p:nvSpPr>
        <p:spPr bwMode="auto">
          <a:xfrm>
            <a:off x="1476375" y="115888"/>
            <a:ext cx="7488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"/>
            <a:r>
              <a:rPr lang="ru-RU"/>
              <a:t>Виконання робіт під час проведення толок ЛКП району</a:t>
            </a:r>
            <a:endParaRPr lang="ru-RU" b="1">
              <a:latin typeface="Arial" charset="0"/>
            </a:endParaRPr>
          </a:p>
        </p:txBody>
      </p:sp>
      <p:graphicFrame>
        <p:nvGraphicFramePr>
          <p:cNvPr id="74869" name="Group 117"/>
          <p:cNvGraphicFramePr>
            <a:graphicFrameLocks noGrp="1"/>
          </p:cNvGraphicFramePr>
          <p:nvPr/>
        </p:nvGraphicFramePr>
        <p:xfrm>
          <a:off x="1547813" y="554038"/>
          <a:ext cx="7416800" cy="6181725"/>
        </p:xfrm>
        <a:graphic>
          <a:graphicData uri="http://schemas.openxmlformats.org/drawingml/2006/table">
            <a:tbl>
              <a:tblPr/>
              <a:tblGrid>
                <a:gridCol w="468312"/>
                <a:gridCol w="1908175"/>
                <a:gridCol w="503238"/>
                <a:gridCol w="1152525"/>
                <a:gridCol w="865187"/>
                <a:gridCol w="1223963"/>
                <a:gridCol w="1295400"/>
              </a:tblGrid>
              <a:tr h="7127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 з/п</a:t>
                      </a: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’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єкти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Кі-сть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Кошти ЛКП, тис.грн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Кошти СПД, тис.грн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Кошти мешканців,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тис.грн.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Всього,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тис.грн.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Дах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431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73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505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Сходова клітка 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137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836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37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874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Оголовки димовентканалів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28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28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Пластикові вікна на сходових клітках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190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,10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210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,30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Підвальні розводки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479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39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531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Вентилі та засувки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334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35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371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,39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Входи у під’їзди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4,0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189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,40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Відмостки біля будинків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62</a:t>
                      </a: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Тротуари і бордюри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Прибудинкова територія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8,0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40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Інші роботи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452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270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727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Всього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515</a:t>
                      </a: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2964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41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30</a:t>
                      </a: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500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3506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,08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84" marR="9084" marT="908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G:\Фото виконання 1 квадрату толоки\Граніт\Шевченка,6365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341438"/>
            <a:ext cx="3003550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4" name="TextBox 7"/>
          <p:cNvSpPr txBox="1">
            <a:spLocks noChangeArrowheads="1"/>
          </p:cNvSpPr>
          <p:nvPr/>
        </p:nvSpPr>
        <p:spPr bwMode="auto">
          <a:xfrm>
            <a:off x="1763713" y="684213"/>
            <a:ext cx="28590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Шевченка, 63</a:t>
            </a:r>
            <a:endParaRPr lang="en-US">
              <a:latin typeface="Arial" charset="0"/>
            </a:endParaRPr>
          </a:p>
        </p:txBody>
      </p:sp>
      <p:sp>
        <p:nvSpPr>
          <p:cNvPr id="74755" name="TextBox 8"/>
          <p:cNvSpPr txBox="1">
            <a:spLocks noChangeArrowheads="1"/>
          </p:cNvSpPr>
          <p:nvPr/>
        </p:nvSpPr>
        <p:spPr bwMode="auto">
          <a:xfrm>
            <a:off x="1908175" y="188913"/>
            <a:ext cx="6192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/>
              <a:t>Ремонт сходових кліток</a:t>
            </a:r>
            <a:endParaRPr lang="en-US" sz="2000"/>
          </a:p>
        </p:txBody>
      </p:sp>
      <p:pic>
        <p:nvPicPr>
          <p:cNvPr id="74756" name="Picture 3" descr="G:\Фото виконання 1 квадрату толоки\Левандівка\мундяк_8_сходова кліт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5388" y="1052513"/>
            <a:ext cx="3775075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Box 9"/>
          <p:cNvSpPr txBox="1">
            <a:spLocks noChangeArrowheads="1"/>
          </p:cNvSpPr>
          <p:nvPr/>
        </p:nvSpPr>
        <p:spPr bwMode="auto">
          <a:xfrm>
            <a:off x="6732588" y="568325"/>
            <a:ext cx="1728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Мундяк, 8</a:t>
            </a:r>
            <a:endParaRPr lang="en-US">
              <a:latin typeface="Arial" charset="0"/>
            </a:endParaRPr>
          </a:p>
        </p:txBody>
      </p:sp>
      <p:pic>
        <p:nvPicPr>
          <p:cNvPr id="74758" name="Picture 4" descr="G:\Фото виконання 1 квадрату толоки\Нове\Виговськ,51-2пі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8475" y="4029075"/>
            <a:ext cx="27368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9" name="TextBox 10"/>
          <p:cNvSpPr txBox="1">
            <a:spLocks noChangeArrowheads="1"/>
          </p:cNvSpPr>
          <p:nvPr/>
        </p:nvSpPr>
        <p:spPr bwMode="auto">
          <a:xfrm>
            <a:off x="3057525" y="5614988"/>
            <a:ext cx="252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Виговського, 51</a:t>
            </a:r>
            <a:endParaRPr lang="en-US">
              <a:latin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G:\Фото виконання 1 квадрату толоки\Сигнівка\встан.пластік. вікон 218.4 пі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90525"/>
            <a:ext cx="2879725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8" name="TextBox 7"/>
          <p:cNvSpPr txBox="1">
            <a:spLocks noChangeArrowheads="1"/>
          </p:cNvSpPr>
          <p:nvPr/>
        </p:nvSpPr>
        <p:spPr bwMode="auto">
          <a:xfrm>
            <a:off x="1744663" y="17463"/>
            <a:ext cx="3111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Городоцька, 218 (вікна)</a:t>
            </a:r>
            <a:endParaRPr lang="en-US"/>
          </a:p>
        </p:txBody>
      </p:sp>
      <p:sp>
        <p:nvSpPr>
          <p:cNvPr id="75779" name="TextBox 1"/>
          <p:cNvSpPr txBox="1">
            <a:spLocks noChangeArrowheads="1"/>
          </p:cNvSpPr>
          <p:nvPr/>
        </p:nvSpPr>
        <p:spPr bwMode="auto">
          <a:xfrm>
            <a:off x="5599113" y="17463"/>
            <a:ext cx="3024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Мундяк, 8 (вікна)</a:t>
            </a:r>
            <a:endParaRPr lang="en-US"/>
          </a:p>
        </p:txBody>
      </p:sp>
      <p:pic>
        <p:nvPicPr>
          <p:cNvPr id="75780" name="Picture 3" descr="G:\Фото виконання 1 квадрату толоки\Левандівка\мундяк_8_1-й_кв_толока_(1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85763"/>
            <a:ext cx="418782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G:\Фото виконання 3 квадрату толоки\Сигнівка\Городоцька,315 оголов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1463" y="4005263"/>
            <a:ext cx="3516312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2" name="Picture 6" descr="G:\Фото виконання 3 квадрату толоки\Сигнівка\Городоцька,317 оголов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4005263"/>
            <a:ext cx="3516313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3" name="TextBox 10"/>
          <p:cNvSpPr txBox="1">
            <a:spLocks noChangeArrowheads="1"/>
          </p:cNvSpPr>
          <p:nvPr/>
        </p:nvSpPr>
        <p:spPr bwMode="auto">
          <a:xfrm>
            <a:off x="1541463" y="3468688"/>
            <a:ext cx="3482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Городоцька, 315 (</a:t>
            </a:r>
            <a:r>
              <a:rPr lang="uk-UA">
                <a:latin typeface="Arial" charset="0"/>
              </a:rPr>
              <a:t>оголовки</a:t>
            </a:r>
            <a:r>
              <a:rPr lang="uk-UA"/>
              <a:t>)</a:t>
            </a:r>
            <a:endParaRPr lang="en-US"/>
          </a:p>
        </p:txBody>
      </p:sp>
      <p:sp>
        <p:nvSpPr>
          <p:cNvPr id="75784" name="TextBox 11"/>
          <p:cNvSpPr txBox="1">
            <a:spLocks noChangeArrowheads="1"/>
          </p:cNvSpPr>
          <p:nvPr/>
        </p:nvSpPr>
        <p:spPr bwMode="auto">
          <a:xfrm>
            <a:off x="5472113" y="3468688"/>
            <a:ext cx="3516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Городоцька, 317 (</a:t>
            </a:r>
            <a:r>
              <a:rPr lang="uk-UA">
                <a:latin typeface="Arial" charset="0"/>
              </a:rPr>
              <a:t>оголовки)</a:t>
            </a:r>
            <a:endParaRPr lang="uk-UA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G:\Фото виконання 4 квадрату толоки\Сяйво\Вигоди,54-елеватор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585788"/>
            <a:ext cx="3529012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Picture 3" descr="G:\Фото виконання 2 квадрат толоки\Скнилівок\кульпарківська,142\Кульпарківська,142 утеплення-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8300" y="3600450"/>
            <a:ext cx="3475038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4" descr="G:\Фото виконання 2 квадрат толоки\Скнилівок\кульпарківська,142\Кульпарківська,142 утеплення,венти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3600450"/>
            <a:ext cx="35687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4" descr="G:\Фото виконання 3 квадрату толоки\Сигнівка\Гор 317.утепленн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4638" y="585788"/>
            <a:ext cx="35687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TextBox 10"/>
          <p:cNvSpPr txBox="1">
            <a:spLocks noChangeArrowheads="1"/>
          </p:cNvSpPr>
          <p:nvPr/>
        </p:nvSpPr>
        <p:spPr bwMode="auto">
          <a:xfrm>
            <a:off x="2339975" y="188913"/>
            <a:ext cx="6119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/>
              <a:t>Підвальні розводки</a:t>
            </a:r>
            <a:endParaRPr lang="en-US" sz="2000"/>
          </a:p>
        </p:txBody>
      </p:sp>
      <p:sp>
        <p:nvSpPr>
          <p:cNvPr id="76806" name="TextBox 11"/>
          <p:cNvSpPr txBox="1">
            <a:spLocks noChangeArrowheads="1"/>
          </p:cNvSpPr>
          <p:nvPr/>
        </p:nvSpPr>
        <p:spPr bwMode="auto">
          <a:xfrm>
            <a:off x="1835150" y="3232150"/>
            <a:ext cx="2952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latin typeface="Arial" charset="0"/>
              </a:rPr>
              <a:t>Вигоди, 54</a:t>
            </a:r>
            <a:endParaRPr lang="en-US">
              <a:latin typeface="Arial" charset="0"/>
            </a:endParaRPr>
          </a:p>
        </p:txBody>
      </p:sp>
      <p:sp>
        <p:nvSpPr>
          <p:cNvPr id="76807" name="TextBox 12"/>
          <p:cNvSpPr txBox="1">
            <a:spLocks noChangeArrowheads="1"/>
          </p:cNvSpPr>
          <p:nvPr/>
        </p:nvSpPr>
        <p:spPr bwMode="auto">
          <a:xfrm>
            <a:off x="5703888" y="3232150"/>
            <a:ext cx="33131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latin typeface="Arial" charset="0"/>
              </a:rPr>
              <a:t>Городоцька, 317</a:t>
            </a:r>
          </a:p>
        </p:txBody>
      </p:sp>
      <p:sp>
        <p:nvSpPr>
          <p:cNvPr id="76808" name="TextBox 13"/>
          <p:cNvSpPr txBox="1">
            <a:spLocks noChangeArrowheads="1"/>
          </p:cNvSpPr>
          <p:nvPr/>
        </p:nvSpPr>
        <p:spPr bwMode="auto">
          <a:xfrm>
            <a:off x="3779838" y="6386513"/>
            <a:ext cx="295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latin typeface="Arial" charset="0"/>
              </a:rPr>
              <a:t>Кульпарківська, 142</a:t>
            </a:r>
            <a:endParaRPr lang="en-US"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3" descr="G:\Фото виконання 3 квадрату толоки\Скнилівок\Кульпарківська 164 (дашок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6725" y="873125"/>
            <a:ext cx="3438525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6" descr="G:\Фото виконання 1 квадрату толоки\Сяйво\Вигод,58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6725" y="4076700"/>
            <a:ext cx="3438525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TextBox 6"/>
          <p:cNvSpPr txBox="1">
            <a:spLocks noChangeArrowheads="1"/>
          </p:cNvSpPr>
          <p:nvPr/>
        </p:nvSpPr>
        <p:spPr bwMode="auto">
          <a:xfrm>
            <a:off x="5546725" y="3644900"/>
            <a:ext cx="343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Вигоди, 58</a:t>
            </a:r>
            <a:endParaRPr lang="en-US"/>
          </a:p>
        </p:txBody>
      </p:sp>
      <p:sp>
        <p:nvSpPr>
          <p:cNvPr id="77828" name="TextBox 7"/>
          <p:cNvSpPr txBox="1">
            <a:spLocks noChangeArrowheads="1"/>
          </p:cNvSpPr>
          <p:nvPr/>
        </p:nvSpPr>
        <p:spPr bwMode="auto">
          <a:xfrm>
            <a:off x="1692275" y="466725"/>
            <a:ext cx="3600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Мундяк, 8</a:t>
            </a:r>
            <a:endParaRPr lang="en-US"/>
          </a:p>
        </p:txBody>
      </p:sp>
      <p:pic>
        <p:nvPicPr>
          <p:cNvPr id="77829" name="Picture 8" descr="G:\Фото виконання 1 квадрату толоки\Левандівка\мундяк_8_даш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873125"/>
            <a:ext cx="35877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TextBox 17"/>
          <p:cNvSpPr txBox="1">
            <a:spLocks noChangeArrowheads="1"/>
          </p:cNvSpPr>
          <p:nvPr/>
        </p:nvSpPr>
        <p:spPr bwMode="auto">
          <a:xfrm>
            <a:off x="5789613" y="466725"/>
            <a:ext cx="2952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Кульпарківська, 164</a:t>
            </a:r>
            <a:endParaRPr lang="en-US"/>
          </a:p>
        </p:txBody>
      </p:sp>
      <p:pic>
        <p:nvPicPr>
          <p:cNvPr id="77831" name="Picture 9" descr="G:\Фото виконання 3 квадрату толоки\Сяйво\широка,29-даш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4076700"/>
            <a:ext cx="358775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2" name="TextBox 8"/>
          <p:cNvSpPr txBox="1">
            <a:spLocks noChangeArrowheads="1"/>
          </p:cNvSpPr>
          <p:nvPr/>
        </p:nvSpPr>
        <p:spPr bwMode="auto">
          <a:xfrm>
            <a:off x="1979613" y="3644900"/>
            <a:ext cx="3313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Широка, 29</a:t>
            </a:r>
            <a:endParaRPr lang="en-US"/>
          </a:p>
        </p:txBody>
      </p:sp>
      <p:sp>
        <p:nvSpPr>
          <p:cNvPr id="77833" name="TextBox 9"/>
          <p:cNvSpPr txBox="1">
            <a:spLocks noChangeArrowheads="1"/>
          </p:cNvSpPr>
          <p:nvPr/>
        </p:nvSpPr>
        <p:spPr bwMode="auto">
          <a:xfrm>
            <a:off x="2124075" y="115888"/>
            <a:ext cx="6408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/>
              <a:t>Входи в під</a:t>
            </a:r>
            <a:r>
              <a:rPr lang="en-US" sz="2000"/>
              <a:t>’</a:t>
            </a:r>
            <a:r>
              <a:rPr lang="uk-UA" sz="2000"/>
              <a:t>їзд</a:t>
            </a:r>
            <a:endParaRPr lang="en-US" sz="2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uk-UA" sz="2000" b="1" smtClean="0">
                <a:latin typeface="municipal_lviv_106"/>
              </a:rPr>
              <a:t>Склад видатків комунального господарства  </a:t>
            </a:r>
            <a:br>
              <a:rPr lang="uk-UA" sz="2000" b="1" smtClean="0">
                <a:latin typeface="municipal_lviv_106"/>
              </a:rPr>
            </a:br>
            <a:r>
              <a:rPr lang="uk-UA" sz="2000" b="1" smtClean="0">
                <a:latin typeface="municipal_lviv_106"/>
              </a:rPr>
              <a:t>( загальний фонд, </a:t>
            </a:r>
            <a:r>
              <a:rPr lang="uk-UA" sz="2000" smtClean="0">
                <a:latin typeface="municipal_lviv_106"/>
              </a:rPr>
              <a:t>млн.грн.)</a:t>
            </a:r>
            <a:endParaRPr lang="ru-RU" sz="2000" smtClean="0">
              <a:latin typeface="municipal_lviv_106"/>
            </a:endParaRPr>
          </a:p>
        </p:txBody>
      </p:sp>
      <p:graphicFrame>
        <p:nvGraphicFramePr>
          <p:cNvPr id="83977" name="Object 9"/>
          <p:cNvGraphicFramePr>
            <a:graphicFrameLocks noChangeAspect="1"/>
          </p:cNvGraphicFramePr>
          <p:nvPr/>
        </p:nvGraphicFramePr>
        <p:xfrm>
          <a:off x="2051050" y="1343025"/>
          <a:ext cx="6326188" cy="4894263"/>
        </p:xfrm>
        <a:graphic>
          <a:graphicData uri="http://schemas.openxmlformats.org/presentationml/2006/ole">
            <p:oleObj spid="_x0000_s83977" name="Диаграмма" r:id="rId3" imgW="5029200" imgH="3619500" progId="Excel.Chart.8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uk-UA" sz="2800" smtClean="0">
                <a:latin typeface="municipal_lviv_106"/>
              </a:rPr>
              <a:t>Житловий фонд Залізничного району</a:t>
            </a:r>
            <a:endParaRPr lang="ru-RU" sz="2800" smtClean="0">
              <a:latin typeface="municipal_lviv_106"/>
            </a:endParaRPr>
          </a:p>
        </p:txBody>
      </p:sp>
      <p:pic>
        <p:nvPicPr>
          <p:cNvPr id="25602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513" y="1417638"/>
            <a:ext cx="5805487" cy="4525962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/>
          </p:cNvSpPr>
          <p:nvPr>
            <p:ph type="title" idx="4294967295"/>
          </p:nvPr>
        </p:nvSpPr>
        <p:spPr>
          <a:xfrm>
            <a:off x="1916113" y="274638"/>
            <a:ext cx="6770687" cy="850900"/>
          </a:xfrm>
        </p:spPr>
        <p:txBody>
          <a:bodyPr/>
          <a:lstStyle/>
          <a:p>
            <a:pPr algn="ctr"/>
            <a:r>
              <a:rPr lang="uk-UA" sz="2400" b="1" smtClean="0">
                <a:latin typeface="municipal_lviv_106"/>
              </a:rPr>
              <a:t>Виконання робіт із озеленення району</a:t>
            </a:r>
            <a:r>
              <a:rPr lang="uk-UA" sz="3800" smtClean="0">
                <a:latin typeface="municipal_lviv_106"/>
              </a:rPr>
              <a:t> </a:t>
            </a:r>
            <a:endParaRPr lang="ru-RU" sz="3800" smtClean="0">
              <a:latin typeface="municipal_lviv_106"/>
            </a:endParaRPr>
          </a:p>
        </p:txBody>
      </p:sp>
      <p:graphicFrame>
        <p:nvGraphicFramePr>
          <p:cNvPr id="85027" name="Group 35"/>
          <p:cNvGraphicFramePr>
            <a:graphicFrameLocks noGrp="1"/>
          </p:cNvGraphicFramePr>
          <p:nvPr>
            <p:ph idx="4294967295"/>
          </p:nvPr>
        </p:nvGraphicFramePr>
        <p:xfrm>
          <a:off x="1982788" y="1173163"/>
          <a:ext cx="6659562" cy="5133975"/>
        </p:xfrm>
        <a:graphic>
          <a:graphicData uri="http://schemas.openxmlformats.org/drawingml/2006/table">
            <a:tbl>
              <a:tblPr/>
              <a:tblGrid>
                <a:gridCol w="3079750"/>
                <a:gridCol w="1573212"/>
                <a:gridCol w="2006600"/>
              </a:tblGrid>
              <a:tr h="746125">
                <a:tc rowSpan="2"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Виконання робіт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Освоєння коштів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 грн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2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2014 рік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2015 рік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Покіс газонів 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516,9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uk-UA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841,65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46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Влаштування квітників 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Придбання та висадка саджанців дерев 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107,4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918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Зрізка аварійних дерев та проведення формування крон зелених насаджень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396,0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            Всього</a:t>
                      </a: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1026,6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1464,95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Заголовок 1"/>
          <p:cNvSpPr>
            <a:spLocks noGrp="1"/>
          </p:cNvSpPr>
          <p:nvPr>
            <p:ph type="title"/>
          </p:nvPr>
        </p:nvSpPr>
        <p:spPr>
          <a:xfrm>
            <a:off x="2268538" y="115888"/>
            <a:ext cx="6418262" cy="633412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Times New Roman" pitchFamily="18" charset="0"/>
                <a:cs typeface="Times New Roman" pitchFamily="18" charset="0"/>
              </a:rPr>
              <a:t>Озеленення території району</a:t>
            </a:r>
          </a:p>
        </p:txBody>
      </p:sp>
      <p:pic>
        <p:nvPicPr>
          <p:cNvPr id="11264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749300"/>
            <a:ext cx="4752975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3" name="TextBox 10"/>
          <p:cNvSpPr txBox="1">
            <a:spLocks noChangeArrowheads="1"/>
          </p:cNvSpPr>
          <p:nvPr/>
        </p:nvSpPr>
        <p:spPr bwMode="auto">
          <a:xfrm>
            <a:off x="1692275" y="5949950"/>
            <a:ext cx="19700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altLang="uk-UA" sz="2200">
              <a:cs typeface="Times New Roman" pitchFamily="18" charset="0"/>
            </a:endParaRPr>
          </a:p>
        </p:txBody>
      </p:sp>
      <p:sp>
        <p:nvSpPr>
          <p:cNvPr id="112644" name="TextBox 10"/>
          <p:cNvSpPr txBox="1">
            <a:spLocks noChangeArrowheads="1"/>
          </p:cNvSpPr>
          <p:nvPr/>
        </p:nvSpPr>
        <p:spPr bwMode="auto">
          <a:xfrm>
            <a:off x="3779838" y="6178550"/>
            <a:ext cx="2735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uk-UA" sz="2000">
                <a:cs typeface="Times New Roman" pitchFamily="18" charset="0"/>
              </a:rPr>
              <a:t>вул.Л</a:t>
            </a:r>
            <a:r>
              <a:rPr lang="uk-UA" altLang="uk-UA" sz="2000">
                <a:cs typeface="Times New Roman" pitchFamily="18" charset="0"/>
              </a:rPr>
              <a:t>иварна</a:t>
            </a:r>
            <a:endParaRPr lang="ru-RU" altLang="uk-UA" sz="200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51050" y="115888"/>
            <a:ext cx="6418263" cy="633412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Times New Roman" pitchFamily="18" charset="0"/>
                <a:cs typeface="Times New Roman" pitchFamily="18" charset="0"/>
              </a:rPr>
              <a:t>Озеленення території району</a:t>
            </a:r>
          </a:p>
        </p:txBody>
      </p:sp>
      <p:pic>
        <p:nvPicPr>
          <p:cNvPr id="8704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3563" y="1109663"/>
            <a:ext cx="6635750" cy="484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TextBox 10"/>
          <p:cNvSpPr txBox="1">
            <a:spLocks noChangeArrowheads="1"/>
          </p:cNvSpPr>
          <p:nvPr/>
        </p:nvSpPr>
        <p:spPr bwMode="auto">
          <a:xfrm>
            <a:off x="1692275" y="5949950"/>
            <a:ext cx="19700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altLang="uk-UA" sz="2200">
              <a:cs typeface="Times New Roman" pitchFamily="18" charset="0"/>
            </a:endParaRPr>
          </a:p>
        </p:txBody>
      </p:sp>
      <p:sp>
        <p:nvSpPr>
          <p:cNvPr id="87044" name="TextBox 10"/>
          <p:cNvSpPr txBox="1">
            <a:spLocks noChangeArrowheads="1"/>
          </p:cNvSpPr>
          <p:nvPr/>
        </p:nvSpPr>
        <p:spPr bwMode="auto">
          <a:xfrm>
            <a:off x="3851275" y="6148388"/>
            <a:ext cx="2881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uk-UA" sz="2000">
                <a:latin typeface="Arial" charset="0"/>
                <a:cs typeface="Times New Roman" pitchFamily="18" charset="0"/>
              </a:rPr>
              <a:t>вул.С.Петлюри, 17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68538" y="115888"/>
            <a:ext cx="6418262" cy="633412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Times New Roman" pitchFamily="18" charset="0"/>
                <a:cs typeface="Times New Roman" pitchFamily="18" charset="0"/>
              </a:rPr>
              <a:t>Озеленення території району</a:t>
            </a:r>
          </a:p>
        </p:txBody>
      </p:sp>
      <p:pic>
        <p:nvPicPr>
          <p:cNvPr id="8806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052513"/>
            <a:ext cx="65627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Box 10"/>
          <p:cNvSpPr txBox="1">
            <a:spLocks noChangeArrowheads="1"/>
          </p:cNvSpPr>
          <p:nvPr/>
        </p:nvSpPr>
        <p:spPr bwMode="auto">
          <a:xfrm>
            <a:off x="3492500" y="6092825"/>
            <a:ext cx="3527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uk-UA" sz="2000">
                <a:cs typeface="Times New Roman" pitchFamily="18" charset="0"/>
              </a:rPr>
              <a:t>вул.Любінська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6" descr="квітники 2011 рік 1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1052513"/>
            <a:ext cx="32258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0" name="Picture 8" descr="квітники 2011 рік 1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1052513"/>
            <a:ext cx="32956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Text Box 6"/>
          <p:cNvSpPr txBox="1">
            <a:spLocks noChangeArrowheads="1"/>
          </p:cNvSpPr>
          <p:nvPr/>
        </p:nvSpPr>
        <p:spPr bwMode="auto">
          <a:xfrm>
            <a:off x="1692275" y="260350"/>
            <a:ext cx="6826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2400" b="1"/>
              <a:t>Квіткові клумби на території району</a:t>
            </a:r>
            <a:endParaRPr lang="ru-RU" altLang="uk-UA" sz="2400" b="1"/>
          </a:p>
        </p:txBody>
      </p:sp>
      <p:sp>
        <p:nvSpPr>
          <p:cNvPr id="89092" name="Text Box 7"/>
          <p:cNvSpPr txBox="1">
            <a:spLocks noChangeArrowheads="1"/>
          </p:cNvSpPr>
          <p:nvPr/>
        </p:nvSpPr>
        <p:spPr bwMode="auto">
          <a:xfrm>
            <a:off x="3203575" y="5776913"/>
            <a:ext cx="4464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2000"/>
              <a:t>вул.Чернівецька</a:t>
            </a:r>
            <a:endParaRPr lang="ru-RU" altLang="uk-UA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uk-UA" sz="2000" b="1" smtClean="0">
                <a:latin typeface="municipal_lviv_106"/>
              </a:rPr>
              <a:t>Склад видатків комунального господарства  </a:t>
            </a:r>
            <a:br>
              <a:rPr lang="uk-UA" sz="2000" b="1" smtClean="0">
                <a:latin typeface="municipal_lviv_106"/>
              </a:rPr>
            </a:br>
            <a:r>
              <a:rPr lang="uk-UA" sz="2000" b="1" smtClean="0">
                <a:latin typeface="municipal_lviv_106"/>
              </a:rPr>
              <a:t>( спеціальний фонд, </a:t>
            </a:r>
            <a:r>
              <a:rPr lang="uk-UA" sz="2000" smtClean="0">
                <a:latin typeface="municipal_lviv_106"/>
              </a:rPr>
              <a:t>млн.грн.)</a:t>
            </a:r>
            <a:endParaRPr lang="ru-RU" sz="2000" smtClean="0">
              <a:latin typeface="municipal_lviv_106"/>
            </a:endParaRPr>
          </a:p>
        </p:txBody>
      </p:sp>
      <p:graphicFrame>
        <p:nvGraphicFramePr>
          <p:cNvPr id="86027" name="Object 11"/>
          <p:cNvGraphicFramePr>
            <a:graphicFrameLocks noChangeAspect="1"/>
          </p:cNvGraphicFramePr>
          <p:nvPr/>
        </p:nvGraphicFramePr>
        <p:xfrm>
          <a:off x="1997075" y="1570038"/>
          <a:ext cx="6689725" cy="4354512"/>
        </p:xfrm>
        <a:graphic>
          <a:graphicData uri="http://schemas.openxmlformats.org/presentationml/2006/ole">
            <p:oleObj spid="_x0000_s86027" name="Диаграмма" r:id="rId3" imgW="7667625" imgH="4991100" progId="Excel.Chart.8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Заголовок 1"/>
          <p:cNvSpPr>
            <a:spLocks noGrp="1"/>
          </p:cNvSpPr>
          <p:nvPr>
            <p:ph type="title"/>
          </p:nvPr>
        </p:nvSpPr>
        <p:spPr>
          <a:xfrm>
            <a:off x="1646238" y="115888"/>
            <a:ext cx="7040562" cy="777875"/>
          </a:xfrm>
        </p:spPr>
        <p:txBody>
          <a:bodyPr/>
          <a:lstStyle/>
          <a:p>
            <a:pPr algn="ctr" eaLnBrk="1" hangingPunct="1"/>
            <a:r>
              <a:rPr lang="uk-UA" altLang="uk-UA" sz="2500" smtClean="0">
                <a:latin typeface="Times New Roman" pitchFamily="18" charset="0"/>
                <a:cs typeface="Times New Roman" pitchFamily="18" charset="0"/>
              </a:rPr>
              <a:t>Ремонт внутрішньоквартальних доріг та прибудинкової території  </a:t>
            </a:r>
          </a:p>
        </p:txBody>
      </p:sp>
      <p:pic>
        <p:nvPicPr>
          <p:cNvPr id="9216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268413"/>
            <a:ext cx="65532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Текст 3"/>
          <p:cNvSpPr>
            <a:spLocks noGrp="1"/>
          </p:cNvSpPr>
          <p:nvPr>
            <p:ph type="body" sz="quarter" idx="3"/>
          </p:nvPr>
        </p:nvSpPr>
        <p:spPr>
          <a:xfrm rot="10800000" flipV="1">
            <a:off x="2700338" y="6237288"/>
            <a:ext cx="4392612" cy="215900"/>
          </a:xfrm>
        </p:spPr>
        <p:txBody>
          <a:bodyPr/>
          <a:lstStyle/>
          <a:p>
            <a:pPr algn="ctr" eaLnBrk="1" hangingPunct="1"/>
            <a:r>
              <a:rPr lang="uk-UA" altLang="uk-UA" smtClean="0">
                <a:latin typeface="municipal_lviv_108" pitchFamily="50" charset="0"/>
                <a:cs typeface="Times New Roman" pitchFamily="18" charset="0"/>
              </a:rPr>
              <a:t>вул.Головатого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46238" y="115888"/>
            <a:ext cx="7040562" cy="777875"/>
          </a:xfrm>
        </p:spPr>
        <p:txBody>
          <a:bodyPr/>
          <a:lstStyle/>
          <a:p>
            <a:pPr algn="ctr" eaLnBrk="1" hangingPunct="1"/>
            <a:r>
              <a:rPr lang="uk-UA" altLang="uk-UA" sz="2500" smtClean="0">
                <a:latin typeface="Times New Roman" pitchFamily="18" charset="0"/>
                <a:cs typeface="Times New Roman" pitchFamily="18" charset="0"/>
              </a:rPr>
              <a:t>Ремонт внутрішньоквартальних доріг та прибудинкової території  </a:t>
            </a:r>
          </a:p>
        </p:txBody>
      </p:sp>
      <p:pic>
        <p:nvPicPr>
          <p:cNvPr id="9318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125538"/>
            <a:ext cx="65532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Текст 3"/>
          <p:cNvSpPr>
            <a:spLocks noGrp="1"/>
          </p:cNvSpPr>
          <p:nvPr>
            <p:ph type="body" sz="quarter" idx="4294967295"/>
          </p:nvPr>
        </p:nvSpPr>
        <p:spPr>
          <a:xfrm rot="10800000" flipV="1">
            <a:off x="2555875" y="6057900"/>
            <a:ext cx="5256213" cy="504825"/>
          </a:xfrm>
        </p:spPr>
        <p:txBody>
          <a:bodyPr anchor="b"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uk-UA" altLang="uk-UA" sz="2400" smtClean="0">
                <a:latin typeface="Arial" charset="0"/>
                <a:cs typeface="Times New Roman" pitchFamily="18" charset="0"/>
              </a:rPr>
              <a:t>вул.О.Кульчицької,</a:t>
            </a:r>
            <a:r>
              <a:rPr lang="uk-UA" altLang="uk-UA" smtClean="0">
                <a:latin typeface="Arial" charset="0"/>
                <a:cs typeface="Times New Roman" pitchFamily="18" charset="0"/>
              </a:rPr>
              <a:t> 12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46238" y="115888"/>
            <a:ext cx="7040562" cy="777875"/>
          </a:xfrm>
        </p:spPr>
        <p:txBody>
          <a:bodyPr/>
          <a:lstStyle/>
          <a:p>
            <a:pPr algn="ctr" eaLnBrk="1" hangingPunct="1"/>
            <a:r>
              <a:rPr lang="uk-UA" altLang="uk-UA" sz="2600" smtClean="0">
                <a:latin typeface="Arial" charset="0"/>
                <a:cs typeface="Times New Roman" pitchFamily="18" charset="0"/>
              </a:rPr>
              <a:t>Ремонт внутрішньоквартальних доріг та прибудинкової території</a:t>
            </a:r>
            <a:r>
              <a:rPr lang="uk-UA" altLang="uk-UA" sz="250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942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1339850"/>
            <a:ext cx="6335713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Text Box 9"/>
          <p:cNvSpPr txBox="1">
            <a:spLocks noChangeArrowheads="1"/>
          </p:cNvSpPr>
          <p:nvPr/>
        </p:nvSpPr>
        <p:spPr bwMode="auto">
          <a:xfrm>
            <a:off x="3492500" y="5848350"/>
            <a:ext cx="37433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200">
                <a:latin typeface="Arial" charset="0"/>
              </a:rPr>
              <a:t>вул.Городоцька, 243</a:t>
            </a:r>
            <a:endParaRPr lang="ru-RU" sz="2200">
              <a:latin typeface="Arial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Заголовок 1"/>
          <p:cNvSpPr>
            <a:spLocks noGrp="1"/>
          </p:cNvSpPr>
          <p:nvPr>
            <p:ph type="title"/>
          </p:nvPr>
        </p:nvSpPr>
        <p:spPr>
          <a:xfrm>
            <a:off x="2411413" y="274638"/>
            <a:ext cx="6275387" cy="561975"/>
          </a:xfrm>
        </p:spPr>
        <p:txBody>
          <a:bodyPr/>
          <a:lstStyle/>
          <a:p>
            <a:pPr algn="ctr" eaLnBrk="1" hangingPunct="1"/>
            <a:r>
              <a:rPr lang="uk-UA" sz="2400" b="1" smtClean="0">
                <a:latin typeface="municipal_lviv_108" pitchFamily="50" charset="0"/>
                <a:cs typeface="Times New Roman" pitchFamily="18" charset="0"/>
              </a:rPr>
              <a:t>Городоцька - Головатого</a:t>
            </a:r>
          </a:p>
        </p:txBody>
      </p:sp>
      <p:sp>
        <p:nvSpPr>
          <p:cNvPr id="95234" name="Текст 2"/>
          <p:cNvSpPr>
            <a:spLocks noGrp="1"/>
          </p:cNvSpPr>
          <p:nvPr>
            <p:ph type="body" idx="1"/>
          </p:nvPr>
        </p:nvSpPr>
        <p:spPr>
          <a:xfrm>
            <a:off x="1979613" y="1052513"/>
            <a:ext cx="3159125" cy="431800"/>
          </a:xfrm>
        </p:spPr>
        <p:txBody>
          <a:bodyPr/>
          <a:lstStyle/>
          <a:p>
            <a:pPr algn="ctr" eaLnBrk="1" hangingPunct="1"/>
            <a:r>
              <a:rPr lang="uk-UA" altLang="uk-UA" i="1" smtClean="0">
                <a:latin typeface="Times New Roman" pitchFamily="18" charset="0"/>
                <a:cs typeface="Times New Roman" pitchFamily="18" charset="0"/>
              </a:rPr>
              <a:t>до ремонту</a:t>
            </a:r>
          </a:p>
        </p:txBody>
      </p:sp>
      <p:sp>
        <p:nvSpPr>
          <p:cNvPr id="95235" name="Текст 3"/>
          <p:cNvSpPr>
            <a:spLocks noGrp="1"/>
          </p:cNvSpPr>
          <p:nvPr>
            <p:ph type="body" sz="quarter" idx="3"/>
          </p:nvPr>
        </p:nvSpPr>
        <p:spPr>
          <a:xfrm>
            <a:off x="5724525" y="1052513"/>
            <a:ext cx="3027363" cy="431800"/>
          </a:xfrm>
        </p:spPr>
        <p:txBody>
          <a:bodyPr/>
          <a:lstStyle/>
          <a:p>
            <a:pPr algn="ctr" eaLnBrk="1" hangingPunct="1"/>
            <a:r>
              <a:rPr lang="uk-UA" altLang="uk-UA" i="1" smtClean="0">
                <a:latin typeface="Times New Roman" pitchFamily="18" charset="0"/>
                <a:cs typeface="Times New Roman" pitchFamily="18" charset="0"/>
              </a:rPr>
              <a:t>після ремонту</a:t>
            </a:r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795463"/>
            <a:ext cx="3348038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7525" y="1773238"/>
            <a:ext cx="3367088" cy="448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z="2000" b="1" smtClean="0">
                <a:latin typeface="municipal_lviv_106"/>
              </a:rPr>
              <a:t>Освоєння коштів на капітальний та поточний ремонт </a:t>
            </a:r>
            <a:r>
              <a:rPr lang="ru-RU" sz="2000" b="1" smtClean="0">
                <a:latin typeface="municipal_lviv_106"/>
              </a:rPr>
              <a:t>житлового</a:t>
            </a:r>
            <a:r>
              <a:rPr lang="uk-UA" sz="2000" b="1" smtClean="0">
                <a:latin typeface="municipal_lviv_106"/>
              </a:rPr>
              <a:t> </a:t>
            </a:r>
            <a:r>
              <a:rPr lang="ru-RU" sz="2000" b="1" smtClean="0">
                <a:latin typeface="municipal_lviv_106"/>
              </a:rPr>
              <a:t>фонду у 2014 – 2015 роках</a:t>
            </a:r>
            <a:r>
              <a:rPr lang="ru-RU" sz="3000" smtClean="0">
                <a:latin typeface="municipal_lviv_106"/>
              </a:rPr>
              <a:t> </a:t>
            </a:r>
            <a:r>
              <a:rPr lang="ru-RU" sz="2000" b="1" smtClean="0">
                <a:latin typeface="municipal_lviv_106"/>
              </a:rPr>
              <a:t/>
            </a:r>
            <a:br>
              <a:rPr lang="ru-RU" sz="2000" b="1" smtClean="0">
                <a:latin typeface="municipal_lviv_106"/>
              </a:rPr>
            </a:br>
            <a:endParaRPr lang="ru-RU" sz="2000" b="1" smtClean="0">
              <a:latin typeface="municipal_lviv_106"/>
            </a:endParaRPr>
          </a:p>
        </p:txBody>
      </p:sp>
      <p:graphicFrame>
        <p:nvGraphicFramePr>
          <p:cNvPr id="53257" name="Object 9"/>
          <p:cNvGraphicFramePr>
            <a:graphicFrameLocks noGrp="1" noChangeAspect="1"/>
          </p:cNvGraphicFramePr>
          <p:nvPr>
            <p:ph idx="4294967295"/>
          </p:nvPr>
        </p:nvGraphicFramePr>
        <p:xfrm>
          <a:off x="1547813" y="1439863"/>
          <a:ext cx="7138987" cy="4797425"/>
        </p:xfrm>
        <a:graphic>
          <a:graphicData uri="http://schemas.openxmlformats.org/presentationml/2006/ole">
            <p:oleObj spid="_x0000_s53257" name="Диаграмма" r:id="rId3" imgW="5295900" imgH="341947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Заголовок 1"/>
          <p:cNvSpPr>
            <a:spLocks noGrp="1"/>
          </p:cNvSpPr>
          <p:nvPr>
            <p:ph type="title"/>
          </p:nvPr>
        </p:nvSpPr>
        <p:spPr>
          <a:xfrm>
            <a:off x="2124075" y="260350"/>
            <a:ext cx="6491288" cy="635000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Arial" charset="0"/>
                <a:cs typeface="Times New Roman" pitchFamily="18" charset="0"/>
              </a:rPr>
              <a:t>вул.Патона, 21</a:t>
            </a:r>
          </a:p>
        </p:txBody>
      </p:sp>
      <p:pic>
        <p:nvPicPr>
          <p:cNvPr id="9625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1628775"/>
            <a:ext cx="361791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628775"/>
            <a:ext cx="36179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Заголовок 1"/>
          <p:cNvSpPr txBox="1">
            <a:spLocks/>
          </p:cNvSpPr>
          <p:nvPr/>
        </p:nvSpPr>
        <p:spPr bwMode="auto">
          <a:xfrm>
            <a:off x="1619250" y="908050"/>
            <a:ext cx="70675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uk-UA" sz="2400" i="1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2600" b="1" i="1">
                <a:latin typeface="Arial" charset="0"/>
                <a:cs typeface="Times New Roman" pitchFamily="18" charset="0"/>
              </a:rPr>
              <a:t>до ремонту                    після ремонту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Заголовок 1"/>
          <p:cNvSpPr>
            <a:spLocks noGrp="1"/>
          </p:cNvSpPr>
          <p:nvPr>
            <p:ph type="title"/>
          </p:nvPr>
        </p:nvSpPr>
        <p:spPr>
          <a:xfrm>
            <a:off x="1908175" y="274638"/>
            <a:ext cx="6778625" cy="706437"/>
          </a:xfrm>
        </p:spPr>
        <p:txBody>
          <a:bodyPr/>
          <a:lstStyle/>
          <a:p>
            <a:pPr algn="ctr" eaLnBrk="1" hangingPunct="1"/>
            <a:r>
              <a:rPr lang="uk-UA" altLang="uk-UA" sz="3000" smtClean="0">
                <a:latin typeface="Arial" charset="0"/>
              </a:rPr>
              <a:t>вул. Ливарна</a:t>
            </a:r>
          </a:p>
        </p:txBody>
      </p:sp>
      <p:pic>
        <p:nvPicPr>
          <p:cNvPr id="9728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1196975"/>
            <a:ext cx="361791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196975"/>
            <a:ext cx="36179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Заголовок 1"/>
          <p:cNvSpPr>
            <a:spLocks noGrp="1"/>
          </p:cNvSpPr>
          <p:nvPr>
            <p:ph type="title"/>
          </p:nvPr>
        </p:nvSpPr>
        <p:spPr>
          <a:xfrm>
            <a:off x="2051050" y="274638"/>
            <a:ext cx="6635750" cy="922337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Arial" charset="0"/>
              </a:rPr>
              <a:t>Кульпарківська, 174, 176,178</a:t>
            </a:r>
          </a:p>
        </p:txBody>
      </p:sp>
      <p:pic>
        <p:nvPicPr>
          <p:cNvPr id="1177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3675" y="1196975"/>
            <a:ext cx="356552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1300" y="1196975"/>
            <a:ext cx="356552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Заголовок 1"/>
          <p:cNvSpPr>
            <a:spLocks noGrp="1"/>
          </p:cNvSpPr>
          <p:nvPr>
            <p:ph type="title"/>
          </p:nvPr>
        </p:nvSpPr>
        <p:spPr>
          <a:xfrm>
            <a:off x="2051050" y="115888"/>
            <a:ext cx="6707188" cy="504825"/>
          </a:xfrm>
        </p:spPr>
        <p:txBody>
          <a:bodyPr/>
          <a:lstStyle/>
          <a:p>
            <a:pPr algn="ctr" eaLnBrk="1" hangingPunct="1"/>
            <a:r>
              <a:rPr lang="uk-UA" altLang="uk-UA" sz="2800" b="1" smtClean="0">
                <a:latin typeface="Arial" charset="0"/>
                <a:cs typeface="Times New Roman" pitchFamily="18" charset="0"/>
              </a:rPr>
              <a:t>Ремонт тротуарів  </a:t>
            </a: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3575" y="2420938"/>
            <a:ext cx="4284663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Text Box 12"/>
          <p:cNvSpPr txBox="1">
            <a:spLocks noChangeArrowheads="1"/>
          </p:cNvSpPr>
          <p:nvPr/>
        </p:nvSpPr>
        <p:spPr bwMode="auto">
          <a:xfrm>
            <a:off x="1403350" y="5092700"/>
            <a:ext cx="2917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Arial" charset="0"/>
              </a:rPr>
              <a:t>вул.Виговського, 32</a:t>
            </a:r>
            <a:endParaRPr lang="ru-RU" sz="2400">
              <a:latin typeface="Arial" charset="0"/>
            </a:endParaRPr>
          </a:p>
        </p:txBody>
      </p:sp>
      <p:pic>
        <p:nvPicPr>
          <p:cNvPr id="9933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735013"/>
            <a:ext cx="39592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51050" y="115888"/>
            <a:ext cx="6707188" cy="504825"/>
          </a:xfrm>
        </p:spPr>
        <p:txBody>
          <a:bodyPr/>
          <a:lstStyle/>
          <a:p>
            <a:pPr algn="ctr" eaLnBrk="1" hangingPunct="1"/>
            <a:r>
              <a:rPr lang="uk-UA" altLang="uk-UA" sz="2800" smtClean="0">
                <a:latin typeface="Arial" charset="0"/>
                <a:cs typeface="Times New Roman" pitchFamily="18" charset="0"/>
              </a:rPr>
              <a:t>Ремонт тротуарів, вул.Головатого</a:t>
            </a:r>
          </a:p>
        </p:txBody>
      </p:sp>
      <p:pic>
        <p:nvPicPr>
          <p:cNvPr id="10035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765175"/>
            <a:ext cx="296227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0550" y="765175"/>
            <a:ext cx="34258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0550" y="3284538"/>
            <a:ext cx="34258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3573463"/>
            <a:ext cx="29622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Заголовок 1"/>
          <p:cNvSpPr>
            <a:spLocks noGrp="1"/>
          </p:cNvSpPr>
          <p:nvPr>
            <p:ph type="title"/>
          </p:nvPr>
        </p:nvSpPr>
        <p:spPr>
          <a:xfrm>
            <a:off x="1646238" y="115888"/>
            <a:ext cx="7040562" cy="1143000"/>
          </a:xfrm>
        </p:spPr>
        <p:txBody>
          <a:bodyPr/>
          <a:lstStyle/>
          <a:p>
            <a:pPr algn="ctr" eaLnBrk="1" hangingPunct="1"/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Громадський простір</a:t>
            </a:r>
            <a:br>
              <a:rPr lang="uk-UA" sz="32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i="1" smtClean="0">
                <a:latin typeface="Times New Roman" pitchFamily="18" charset="0"/>
                <a:cs typeface="Times New Roman" pitchFamily="18" charset="0"/>
              </a:rPr>
              <a:t>Сквер на вул.С.Петлюри</a:t>
            </a:r>
            <a:endParaRPr lang="uk-UA" sz="3100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37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484313"/>
            <a:ext cx="7488238" cy="499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Заголовок 1"/>
          <p:cNvSpPr>
            <a:spLocks noGrp="1"/>
          </p:cNvSpPr>
          <p:nvPr>
            <p:ph type="title"/>
          </p:nvPr>
        </p:nvSpPr>
        <p:spPr>
          <a:xfrm>
            <a:off x="1835150" y="274638"/>
            <a:ext cx="6851650" cy="490537"/>
          </a:xfrm>
        </p:spPr>
        <p:txBody>
          <a:bodyPr/>
          <a:lstStyle/>
          <a:p>
            <a:pPr algn="ctr" eaLnBrk="1" hangingPunct="1"/>
            <a:r>
              <a:rPr lang="uk-UA" sz="2600" smtClean="0">
                <a:latin typeface="Times New Roman" pitchFamily="18" charset="0"/>
                <a:cs typeface="Times New Roman" pitchFamily="18" charset="0"/>
              </a:rPr>
              <a:t>Сквер на вул.С.Петлюри</a:t>
            </a:r>
            <a:r>
              <a:rPr lang="uk-UA" sz="250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5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50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412875"/>
            <a:ext cx="3529013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412875"/>
            <a:ext cx="356393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Заголовок 1"/>
          <p:cNvSpPr txBox="1">
            <a:spLocks/>
          </p:cNvSpPr>
          <p:nvPr/>
        </p:nvSpPr>
        <p:spPr bwMode="auto">
          <a:xfrm>
            <a:off x="1835150" y="763588"/>
            <a:ext cx="68500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2200" b="1" i="1">
                <a:latin typeface="Arial" charset="0"/>
                <a:cs typeface="Times New Roman" pitchFamily="18" charset="0"/>
              </a:rPr>
              <a:t>до ремонту                                після  ремонту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4"/>
          <p:cNvSpPr>
            <a:spLocks noGrp="1"/>
          </p:cNvSpPr>
          <p:nvPr>
            <p:ph type="title" sz="quarter" idx="4294967295"/>
          </p:nvPr>
        </p:nvSpPr>
        <p:spPr>
          <a:xfrm>
            <a:off x="1763713" y="346075"/>
            <a:ext cx="7380287" cy="692150"/>
          </a:xfrm>
        </p:spPr>
        <p:txBody>
          <a:bodyPr/>
          <a:lstStyle/>
          <a:p>
            <a:pPr algn="ctr"/>
            <a:r>
              <a:rPr lang="uk-UA" altLang="uk-UA" sz="2200" smtClean="0">
                <a:latin typeface="Arial" charset="0"/>
              </a:rPr>
              <a:t>Долучення СПД до робіт з відновлення благоустрою </a:t>
            </a:r>
            <a:br>
              <a:rPr lang="uk-UA" altLang="uk-UA" sz="2200" smtClean="0">
                <a:latin typeface="Arial" charset="0"/>
              </a:rPr>
            </a:br>
            <a:r>
              <a:rPr lang="uk-UA" altLang="uk-UA" sz="2200" smtClean="0">
                <a:latin typeface="Arial" charset="0"/>
              </a:rPr>
              <a:t>у сквері на вул.С.Петлюри</a:t>
            </a:r>
            <a:r>
              <a:rPr lang="ru-RU" sz="2200" smtClean="0">
                <a:latin typeface="municipal_lviv_108" pitchFamily="50" charset="0"/>
              </a:rPr>
              <a:t/>
            </a:r>
            <a:br>
              <a:rPr lang="ru-RU" sz="2200" smtClean="0">
                <a:latin typeface="municipal_lviv_108" pitchFamily="50" charset="0"/>
              </a:rPr>
            </a:br>
            <a:r>
              <a:rPr lang="uk-UA" altLang="uk-UA" sz="2000" smtClean="0">
                <a:latin typeface="municipal_lviv_106"/>
              </a:rPr>
              <a:t> </a:t>
            </a:r>
            <a:endParaRPr lang="ru-RU" altLang="uk-UA" sz="2000" smtClean="0">
              <a:latin typeface="municipal_lviv_106"/>
            </a:endParaRPr>
          </a:p>
        </p:txBody>
      </p:sp>
      <p:pic>
        <p:nvPicPr>
          <p:cNvPr id="103426" name="Picture 10" descr="Изображение 00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8175" y="3933825"/>
            <a:ext cx="3959225" cy="2454275"/>
          </a:xfrm>
        </p:spPr>
      </p:pic>
      <p:pic>
        <p:nvPicPr>
          <p:cNvPr id="103427" name="Picture 11" descr="Изображение 00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37188" y="1196975"/>
            <a:ext cx="3384550" cy="2335213"/>
          </a:xfrm>
        </p:spPr>
      </p:pic>
      <p:pic>
        <p:nvPicPr>
          <p:cNvPr id="103428" name="Picture 15" descr="1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63713" y="1196975"/>
            <a:ext cx="3382962" cy="2336800"/>
          </a:xfrm>
        </p:spPr>
      </p:pic>
      <p:sp>
        <p:nvSpPr>
          <p:cNvPr id="103429" name="Text Box 8"/>
          <p:cNvSpPr txBox="1">
            <a:spLocks noChangeArrowheads="1"/>
          </p:cNvSpPr>
          <p:nvPr/>
        </p:nvSpPr>
        <p:spPr bwMode="auto">
          <a:xfrm>
            <a:off x="6084888" y="4483100"/>
            <a:ext cx="2879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uk-UA"/>
              <a:t>Замощення хідника  </a:t>
            </a:r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4"/>
          <p:cNvSpPr>
            <a:spLocks noGrp="1"/>
          </p:cNvSpPr>
          <p:nvPr>
            <p:ph type="title" sz="quarter" idx="4294967295"/>
          </p:nvPr>
        </p:nvSpPr>
        <p:spPr>
          <a:xfrm>
            <a:off x="1916113" y="0"/>
            <a:ext cx="6770687" cy="549275"/>
          </a:xfrm>
        </p:spPr>
        <p:txBody>
          <a:bodyPr/>
          <a:lstStyle/>
          <a:p>
            <a:pPr algn="ctr"/>
            <a:r>
              <a:rPr lang="uk-UA" altLang="uk-UA" sz="2400" smtClean="0">
                <a:latin typeface="municipal_lviv_106"/>
              </a:rPr>
              <a:t>Реконструкція підземних переходів  </a:t>
            </a:r>
            <a:endParaRPr lang="ru-RU" altLang="uk-UA" sz="2400" smtClean="0">
              <a:latin typeface="municipal_lviv_106"/>
            </a:endParaRPr>
          </a:p>
        </p:txBody>
      </p:sp>
      <p:pic>
        <p:nvPicPr>
          <p:cNvPr id="104450" name="Picture 9" descr="2015-11-05 0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95438" y="549275"/>
            <a:ext cx="3584575" cy="2662238"/>
          </a:xfrm>
        </p:spPr>
      </p:pic>
      <p:pic>
        <p:nvPicPr>
          <p:cNvPr id="104451" name="Picture 10" descr="2015-11-05 0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92275" y="3933825"/>
            <a:ext cx="3487738" cy="2635250"/>
          </a:xfrm>
        </p:spPr>
      </p:pic>
      <p:pic>
        <p:nvPicPr>
          <p:cNvPr id="104452" name="Picture 11" descr="2015-11-05 0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35588" y="549275"/>
            <a:ext cx="3629025" cy="2660650"/>
          </a:xfrm>
        </p:spPr>
      </p:pic>
      <p:sp>
        <p:nvSpPr>
          <p:cNvPr id="104453" name="Text Box 6"/>
          <p:cNvSpPr txBox="1">
            <a:spLocks noChangeArrowheads="1"/>
          </p:cNvSpPr>
          <p:nvPr/>
        </p:nvSpPr>
        <p:spPr bwMode="auto">
          <a:xfrm>
            <a:off x="1595438" y="3352800"/>
            <a:ext cx="3441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вул.Городоцька – вул.Вільхова</a:t>
            </a:r>
            <a:endParaRPr lang="ru-RU"/>
          </a:p>
        </p:txBody>
      </p:sp>
      <p:sp>
        <p:nvSpPr>
          <p:cNvPr id="104454" name="Text Box 7"/>
          <p:cNvSpPr txBox="1">
            <a:spLocks noChangeArrowheads="1"/>
          </p:cNvSpPr>
          <p:nvPr/>
        </p:nvSpPr>
        <p:spPr bwMode="auto">
          <a:xfrm>
            <a:off x="5335588" y="3352800"/>
            <a:ext cx="3629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вул.Городоцька – вул.Ряшівська</a:t>
            </a:r>
            <a:endParaRPr lang="ru-RU"/>
          </a:p>
        </p:txBody>
      </p:sp>
      <p:sp>
        <p:nvSpPr>
          <p:cNvPr id="104455" name="Text Box 8"/>
          <p:cNvSpPr txBox="1">
            <a:spLocks noChangeArrowheads="1"/>
          </p:cNvSpPr>
          <p:nvPr/>
        </p:nvSpPr>
        <p:spPr bwMode="auto">
          <a:xfrm>
            <a:off x="5180013" y="5613400"/>
            <a:ext cx="3643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вул.Городоцька–вул.Виговського</a:t>
            </a:r>
            <a:endParaRPr lang="ru-RU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4"/>
          <p:cNvSpPr>
            <a:spLocks noGrp="1"/>
          </p:cNvSpPr>
          <p:nvPr>
            <p:ph type="title" sz="quarter" idx="4294967295"/>
          </p:nvPr>
        </p:nvSpPr>
        <p:spPr>
          <a:xfrm>
            <a:off x="1916113" y="0"/>
            <a:ext cx="6770687" cy="1143000"/>
          </a:xfrm>
        </p:spPr>
        <p:txBody>
          <a:bodyPr/>
          <a:lstStyle/>
          <a:p>
            <a:pPr algn="ctr"/>
            <a:r>
              <a:rPr lang="uk-UA" altLang="uk-UA" sz="2200" smtClean="0">
                <a:latin typeface="Arial" charset="0"/>
              </a:rPr>
              <a:t>Встановлення дитячого майданчика за кошти фірми “Київстар” у сквері на вул.Ряшівській</a:t>
            </a:r>
            <a:r>
              <a:rPr lang="uk-UA" altLang="uk-UA" sz="2400" smtClean="0">
                <a:latin typeface="municipal_lviv_106"/>
              </a:rPr>
              <a:t> </a:t>
            </a:r>
            <a:endParaRPr lang="ru-RU" altLang="uk-UA" sz="2400" smtClean="0">
              <a:latin typeface="municipal_lviv_106"/>
            </a:endParaRPr>
          </a:p>
        </p:txBody>
      </p:sp>
      <p:pic>
        <p:nvPicPr>
          <p:cNvPr id="105474" name="Picture 9" descr="Фото015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1052513"/>
            <a:ext cx="3814763" cy="3240087"/>
          </a:xfrm>
        </p:spPr>
      </p:pic>
      <p:pic>
        <p:nvPicPr>
          <p:cNvPr id="105475" name="Picture 10" descr="Фото015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538" y="3068638"/>
            <a:ext cx="4105275" cy="348456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/>
          </p:cNvSpPr>
          <p:nvPr>
            <p:ph type="title" idx="4294967295"/>
          </p:nvPr>
        </p:nvSpPr>
        <p:spPr>
          <a:xfrm>
            <a:off x="1916113" y="274638"/>
            <a:ext cx="6770687" cy="850900"/>
          </a:xfrm>
        </p:spPr>
        <p:txBody>
          <a:bodyPr/>
          <a:lstStyle/>
          <a:p>
            <a:pPr algn="ctr"/>
            <a:r>
              <a:rPr lang="uk-UA" sz="2200" b="1" smtClean="0">
                <a:latin typeface="municipal_lviv_106"/>
              </a:rPr>
              <a:t>Виконання робіт з поточного ремонту житлового фонду</a:t>
            </a:r>
            <a:endParaRPr lang="ru-RU" sz="2200" b="1" smtClean="0">
              <a:latin typeface="municipal_lviv_106"/>
            </a:endParaRPr>
          </a:p>
        </p:txBody>
      </p:sp>
      <p:graphicFrame>
        <p:nvGraphicFramePr>
          <p:cNvPr id="54336" name="Group 64"/>
          <p:cNvGraphicFramePr>
            <a:graphicFrameLocks noGrp="1"/>
          </p:cNvGraphicFramePr>
          <p:nvPr>
            <p:ph idx="4294967295"/>
          </p:nvPr>
        </p:nvGraphicFramePr>
        <p:xfrm>
          <a:off x="1982788" y="1173163"/>
          <a:ext cx="6770687" cy="5432425"/>
        </p:xfrm>
        <a:graphic>
          <a:graphicData uri="http://schemas.openxmlformats.org/drawingml/2006/table">
            <a:tbl>
              <a:tblPr/>
              <a:tblGrid>
                <a:gridCol w="2439987"/>
                <a:gridCol w="830263"/>
                <a:gridCol w="1330325"/>
                <a:gridCol w="819150"/>
                <a:gridCol w="1350962"/>
              </a:tblGrid>
              <a:tr h="407988">
                <a:tc rowSpan="2"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Виконання робіт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2014 рік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2015 рік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5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Кіл-ть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Сума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(тис.грн.)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Кіл-ть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Сума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(тис.грн.)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покрівель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1400,0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71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7072,9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балконів,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санвузлів загального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користування 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230,6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1031,5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 каналізації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15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348,9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556,8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інженерних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мереж водопостачання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175,8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74,9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мережі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електропостачання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46,7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368,5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Ремонт фасаду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фундаменту, вітражів сходових кліток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78,3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475,8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            Всього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2280,3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9580,4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/>
          </p:cNvSpPr>
          <p:nvPr>
            <p:ph type="title" idx="4294967295"/>
          </p:nvPr>
        </p:nvSpPr>
        <p:spPr>
          <a:xfrm>
            <a:off x="1916113" y="274638"/>
            <a:ext cx="6770687" cy="850900"/>
          </a:xfrm>
        </p:spPr>
        <p:txBody>
          <a:bodyPr/>
          <a:lstStyle/>
          <a:p>
            <a:pPr algn="ctr"/>
            <a:r>
              <a:rPr lang="uk-UA" sz="2000" b="1" smtClean="0">
                <a:latin typeface="municipal_lviv_106"/>
              </a:rPr>
              <a:t>Проведення робіт у сфері забезпечення безпеки дорожнього руху</a:t>
            </a:r>
            <a:endParaRPr lang="ru-RU" sz="2000" b="1" smtClean="0">
              <a:latin typeface="municipal_lviv_106"/>
            </a:endParaRPr>
          </a:p>
        </p:txBody>
      </p:sp>
      <p:graphicFrame>
        <p:nvGraphicFramePr>
          <p:cNvPr id="120871" name="Group 39"/>
          <p:cNvGraphicFramePr>
            <a:graphicFrameLocks noGrp="1"/>
          </p:cNvGraphicFramePr>
          <p:nvPr/>
        </p:nvGraphicFramePr>
        <p:xfrm>
          <a:off x="1725613" y="1125538"/>
          <a:ext cx="7008812" cy="5446712"/>
        </p:xfrm>
        <a:graphic>
          <a:graphicData uri="http://schemas.openxmlformats.org/drawingml/2006/table">
            <a:tbl>
              <a:tblPr/>
              <a:tblGrid>
                <a:gridCol w="3552825"/>
                <a:gridCol w="1727200"/>
                <a:gridCol w="1728787"/>
              </a:tblGrid>
              <a:tr h="508000">
                <a:tc rowSpan="2"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Виконання робіт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Освоєння коштів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 грн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2014 рік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2015 рік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нанесення дорожньої розмітки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674,1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1233,2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встановлення дорожніх знаків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79,3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274,9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фарбування елементів благоустрою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75,0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180,0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встановлення зупинок громадського транспорту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133,2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85,4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встановлення турнікетів та обмежувачів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165,8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169,4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Всього: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1127,4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1942,9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5"/>
          <p:cNvSpPr txBox="1">
            <a:spLocks noChangeArrowheads="1"/>
          </p:cNvSpPr>
          <p:nvPr/>
        </p:nvSpPr>
        <p:spPr bwMode="auto">
          <a:xfrm>
            <a:off x="3543300" y="273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8243" name="Rectangle 4"/>
          <p:cNvSpPr>
            <a:spLocks/>
          </p:cNvSpPr>
          <p:nvPr/>
        </p:nvSpPr>
        <p:spPr bwMode="auto">
          <a:xfrm>
            <a:off x="1763713" y="260350"/>
            <a:ext cx="7056437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altLang="uk-UA" sz="2200" b="1">
                <a:latin typeface="municipal_lviv_106"/>
              </a:rPr>
              <a:t>Встановлення обмежувачів на вул.С.Петлюри</a:t>
            </a:r>
            <a:endParaRPr lang="ru-RU" altLang="uk-UA" sz="2200" b="1">
              <a:latin typeface="municipal_lviv_106"/>
            </a:endParaRPr>
          </a:p>
        </p:txBody>
      </p:sp>
      <p:sp>
        <p:nvSpPr>
          <p:cNvPr id="138244" name="Text Box 7"/>
          <p:cNvSpPr txBox="1">
            <a:spLocks noChangeArrowheads="1"/>
          </p:cNvSpPr>
          <p:nvPr/>
        </p:nvSpPr>
        <p:spPr bwMode="auto">
          <a:xfrm>
            <a:off x="2103438" y="5961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138245" name="Picture 8" descr="20160216_1713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836613"/>
            <a:ext cx="4392612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6" name="Picture 2" descr="D:\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30563"/>
            <a:ext cx="430212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4"/>
          <p:cNvSpPr>
            <a:spLocks noGrp="1"/>
          </p:cNvSpPr>
          <p:nvPr>
            <p:ph type="title" sz="quarter" idx="4294967295"/>
          </p:nvPr>
        </p:nvSpPr>
        <p:spPr>
          <a:xfrm>
            <a:off x="1916113" y="115888"/>
            <a:ext cx="6770687" cy="720725"/>
          </a:xfrm>
        </p:spPr>
        <p:txBody>
          <a:bodyPr/>
          <a:lstStyle/>
          <a:p>
            <a:pPr algn="ctr"/>
            <a:r>
              <a:rPr lang="uk-UA" altLang="uk-UA" sz="2200" b="1" smtClean="0">
                <a:latin typeface="Arial" charset="0"/>
              </a:rPr>
              <a:t>Встановлення павільйонів на зупинках</a:t>
            </a:r>
            <a:br>
              <a:rPr lang="uk-UA" altLang="uk-UA" sz="2200" b="1" smtClean="0">
                <a:latin typeface="Arial" charset="0"/>
              </a:rPr>
            </a:br>
            <a:r>
              <a:rPr lang="uk-UA" altLang="uk-UA" sz="2200" b="1" smtClean="0">
                <a:latin typeface="Arial" charset="0"/>
              </a:rPr>
              <a:t> громадського транспорту</a:t>
            </a:r>
            <a:r>
              <a:rPr lang="uk-UA" altLang="uk-UA" sz="2400" smtClean="0">
                <a:latin typeface="municipal_lviv_106"/>
              </a:rPr>
              <a:t> </a:t>
            </a:r>
            <a:endParaRPr lang="ru-RU" altLang="uk-UA" sz="2400" smtClean="0">
              <a:latin typeface="municipal_lviv_106"/>
            </a:endParaRPr>
          </a:p>
        </p:txBody>
      </p:sp>
      <p:sp>
        <p:nvSpPr>
          <p:cNvPr id="107522" name="Text Box 4"/>
          <p:cNvSpPr txBox="1">
            <a:spLocks noChangeArrowheads="1"/>
          </p:cNvSpPr>
          <p:nvPr/>
        </p:nvSpPr>
        <p:spPr bwMode="auto">
          <a:xfrm>
            <a:off x="2627313" y="6021388"/>
            <a:ext cx="5473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Arial" charset="0"/>
              </a:rPr>
              <a:t>вул.Любінська (навпроти буд.№ 150)</a:t>
            </a:r>
            <a:endParaRPr lang="ru-RU" sz="2000">
              <a:latin typeface="Arial" charset="0"/>
            </a:endParaRPr>
          </a:p>
        </p:txBody>
      </p:sp>
      <p:pic>
        <p:nvPicPr>
          <p:cNvPr id="107523" name="Picture 6" descr="20160216_1709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050925"/>
            <a:ext cx="6192837" cy="472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4"/>
          <p:cNvSpPr>
            <a:spLocks noGrp="1"/>
          </p:cNvSpPr>
          <p:nvPr>
            <p:ph type="title" sz="quarter" idx="4294967295"/>
          </p:nvPr>
        </p:nvSpPr>
        <p:spPr>
          <a:xfrm>
            <a:off x="1916113" y="274638"/>
            <a:ext cx="6770687" cy="549275"/>
          </a:xfrm>
        </p:spPr>
        <p:txBody>
          <a:bodyPr/>
          <a:lstStyle/>
          <a:p>
            <a:pPr algn="ctr"/>
            <a:r>
              <a:rPr lang="uk-UA" altLang="uk-UA" sz="2200" b="1" smtClean="0">
                <a:latin typeface="Arial" charset="0"/>
              </a:rPr>
              <a:t>Встановлення павільйонів на зупинках</a:t>
            </a:r>
            <a:br>
              <a:rPr lang="uk-UA" altLang="uk-UA" sz="2200" b="1" smtClean="0">
                <a:latin typeface="Arial" charset="0"/>
              </a:rPr>
            </a:br>
            <a:r>
              <a:rPr lang="uk-UA" altLang="uk-UA" sz="2200" b="1" smtClean="0">
                <a:latin typeface="Arial" charset="0"/>
              </a:rPr>
              <a:t> громадського транспорту</a:t>
            </a:r>
            <a:r>
              <a:rPr lang="uk-UA" altLang="uk-UA" sz="2400" smtClean="0">
                <a:latin typeface="municipal_lviv_106"/>
              </a:rPr>
              <a:t> </a:t>
            </a:r>
            <a:endParaRPr lang="ru-RU" altLang="uk-UA" sz="2400" smtClean="0">
              <a:latin typeface="municipal_lviv_106"/>
            </a:endParaRPr>
          </a:p>
        </p:txBody>
      </p:sp>
      <p:sp>
        <p:nvSpPr>
          <p:cNvPr id="108546" name="Text Box 4"/>
          <p:cNvSpPr txBox="1">
            <a:spLocks noChangeArrowheads="1"/>
          </p:cNvSpPr>
          <p:nvPr/>
        </p:nvSpPr>
        <p:spPr bwMode="auto">
          <a:xfrm>
            <a:off x="5364163" y="6243638"/>
            <a:ext cx="2816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Arial" charset="0"/>
              </a:rPr>
              <a:t>вул.Сяйво </a:t>
            </a:r>
            <a:endParaRPr lang="ru-RU" sz="2000">
              <a:latin typeface="Arial" charset="0"/>
            </a:endParaRPr>
          </a:p>
        </p:txBody>
      </p:sp>
      <p:pic>
        <p:nvPicPr>
          <p:cNvPr id="108547" name="Picture 5" descr="20160216_1722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268413"/>
            <a:ext cx="4449763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476375" y="5157788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Arial" charset="0"/>
              </a:rPr>
              <a:t>вул. Широка</a:t>
            </a:r>
            <a:r>
              <a:rPr lang="uk-UA"/>
              <a:t>  </a:t>
            </a:r>
            <a:endParaRPr lang="ru-RU"/>
          </a:p>
        </p:txBody>
      </p:sp>
      <p:pic>
        <p:nvPicPr>
          <p:cNvPr id="108549" name="Picture 7" descr="20160216_1725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2732088"/>
            <a:ext cx="403225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5" descr="20160216_1659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393825"/>
            <a:ext cx="3951287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0" name="Text Box 6"/>
          <p:cNvSpPr txBox="1">
            <a:spLocks noChangeArrowheads="1"/>
          </p:cNvSpPr>
          <p:nvPr/>
        </p:nvSpPr>
        <p:spPr bwMode="auto">
          <a:xfrm>
            <a:off x="1547813" y="5175250"/>
            <a:ext cx="3455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Arial" charset="0"/>
              </a:rPr>
              <a:t>вул. Кульпарківська, 226</a:t>
            </a:r>
            <a:endParaRPr lang="ru-RU" sz="2000">
              <a:latin typeface="Arial" charset="0"/>
            </a:endParaRPr>
          </a:p>
        </p:txBody>
      </p:sp>
      <p:pic>
        <p:nvPicPr>
          <p:cNvPr id="109571" name="Picture 7" descr="20160216_1659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500438"/>
            <a:ext cx="38385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2" name="Text Box 6"/>
          <p:cNvSpPr txBox="1">
            <a:spLocks noChangeArrowheads="1"/>
          </p:cNvSpPr>
          <p:nvPr/>
        </p:nvSpPr>
        <p:spPr bwMode="auto">
          <a:xfrm>
            <a:off x="3543300" y="273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9573" name="Rectangle 4"/>
          <p:cNvSpPr>
            <a:spLocks/>
          </p:cNvSpPr>
          <p:nvPr/>
        </p:nvSpPr>
        <p:spPr bwMode="auto">
          <a:xfrm>
            <a:off x="1331913" y="260350"/>
            <a:ext cx="781208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uk-UA" altLang="uk-UA" sz="2000" b="1">
                <a:latin typeface="municipal_lviv_106"/>
              </a:rPr>
              <a:t>Встановлення павільйону на зупинці громадського транспорту за кошти Автосалону Тойота Центр Львів “Діамант” </a:t>
            </a:r>
            <a:endParaRPr lang="ru-RU" altLang="uk-UA" sz="2000" b="1">
              <a:latin typeface="municipal_lviv_106"/>
            </a:endParaRPr>
          </a:p>
        </p:txBody>
      </p:sp>
      <p:sp>
        <p:nvSpPr>
          <p:cNvPr id="109574" name="Text Box 8"/>
          <p:cNvSpPr txBox="1">
            <a:spLocks noChangeArrowheads="1"/>
          </p:cNvSpPr>
          <p:nvPr/>
        </p:nvSpPr>
        <p:spPr bwMode="auto">
          <a:xfrm>
            <a:off x="2103438" y="5961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62" name="Rectangle 2"/>
          <p:cNvSpPr>
            <a:spLocks noGrp="1"/>
          </p:cNvSpPr>
          <p:nvPr>
            <p:ph type="title" idx="4294967295"/>
          </p:nvPr>
        </p:nvSpPr>
        <p:spPr>
          <a:xfrm>
            <a:off x="1547813" y="0"/>
            <a:ext cx="7416800" cy="1143000"/>
          </a:xfrm>
        </p:spPr>
        <p:txBody>
          <a:bodyPr/>
          <a:lstStyle/>
          <a:p>
            <a:pPr algn="ctr"/>
            <a:r>
              <a:rPr lang="uk-UA" sz="2800" b="1" smtClean="0">
                <a:solidFill>
                  <a:srgbClr val="0476BC"/>
                </a:solidFill>
                <a:latin typeface="Arial" charset="0"/>
              </a:rPr>
              <a:t> </a:t>
            </a:r>
            <a:r>
              <a:rPr lang="uk-UA" sz="2000" b="1" smtClean="0">
                <a:latin typeface="municipal_lviv_106"/>
              </a:rPr>
              <a:t>Виконання планових показників із надходження  </a:t>
            </a:r>
            <a:br>
              <a:rPr lang="uk-UA" sz="2000" b="1" smtClean="0">
                <a:latin typeface="municipal_lviv_106"/>
              </a:rPr>
            </a:br>
            <a:r>
              <a:rPr lang="uk-UA" sz="2000" b="1" smtClean="0">
                <a:latin typeface="municipal_lviv_106"/>
              </a:rPr>
              <a:t>ПДФО у 2014-2015рр. до місцевого бюджету</a:t>
            </a:r>
            <a:endParaRPr lang="ru-RU" sz="2000" b="1" smtClean="0">
              <a:latin typeface="municipal_lviv_106"/>
            </a:endParaRPr>
          </a:p>
        </p:txBody>
      </p:sp>
      <p:sp>
        <p:nvSpPr>
          <p:cNvPr id="91163" name="Text Box 3"/>
          <p:cNvSpPr txBox="1">
            <a:spLocks noChangeArrowheads="1"/>
          </p:cNvSpPr>
          <p:nvPr/>
        </p:nvSpPr>
        <p:spPr bwMode="auto">
          <a:xfrm>
            <a:off x="1547813" y="4292600"/>
            <a:ext cx="741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Arial" charset="0"/>
            </a:endParaRPr>
          </a:p>
        </p:txBody>
      </p:sp>
      <p:sp>
        <p:nvSpPr>
          <p:cNvPr id="91164" name="Rectangle 4"/>
          <p:cNvSpPr>
            <a:spLocks/>
          </p:cNvSpPr>
          <p:nvPr/>
        </p:nvSpPr>
        <p:spPr bwMode="auto">
          <a:xfrm>
            <a:off x="1547813" y="5516563"/>
            <a:ext cx="7416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ru-RU" sz="1400" b="1">
              <a:latin typeface="Arial" charset="0"/>
            </a:endParaRPr>
          </a:p>
        </p:txBody>
      </p:sp>
      <p:sp>
        <p:nvSpPr>
          <p:cNvPr id="91165" name="Rectangle 5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1166" name="Rectangle 7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1167" name="Rectangle 9"/>
          <p:cNvSpPr>
            <a:spLocks noChangeArrowheads="1"/>
          </p:cNvSpPr>
          <p:nvPr/>
        </p:nvSpPr>
        <p:spPr bwMode="auto">
          <a:xfrm>
            <a:off x="0" y="514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1161" name="Object 25"/>
          <p:cNvGraphicFramePr>
            <a:graphicFrameLocks noChangeAspect="1"/>
          </p:cNvGraphicFramePr>
          <p:nvPr/>
        </p:nvGraphicFramePr>
        <p:xfrm>
          <a:off x="1835150" y="1498600"/>
          <a:ext cx="6985000" cy="4514850"/>
        </p:xfrm>
        <a:graphic>
          <a:graphicData uri="http://schemas.openxmlformats.org/presentationml/2006/ole">
            <p:oleObj spid="_x0000_s91161" name="Диаграмма" r:id="rId4" imgW="5638800" imgH="3648075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/>
          </p:cNvSpPr>
          <p:nvPr>
            <p:ph type="title" idx="4294967295"/>
          </p:nvPr>
        </p:nvSpPr>
        <p:spPr>
          <a:xfrm>
            <a:off x="1520825" y="388938"/>
            <a:ext cx="7524750" cy="777875"/>
          </a:xfrm>
        </p:spPr>
        <p:txBody>
          <a:bodyPr/>
          <a:lstStyle/>
          <a:p>
            <a:pPr algn="ctr"/>
            <a:r>
              <a:rPr lang="uk-UA" sz="2000" b="1" smtClean="0">
                <a:latin typeface="municipal_lviv_106"/>
              </a:rPr>
              <a:t>Сплата ПДФО найбільшими платниками району</a:t>
            </a:r>
            <a:r>
              <a:rPr lang="uk-UA" sz="4200" smtClean="0">
                <a:latin typeface="municipal_lviv_106"/>
              </a:rPr>
              <a:t> </a:t>
            </a:r>
            <a:endParaRPr lang="ru-RU" sz="4200" smtClean="0">
              <a:latin typeface="municipal_lviv_106"/>
            </a:endParaRPr>
          </a:p>
        </p:txBody>
      </p:sp>
      <p:graphicFrame>
        <p:nvGraphicFramePr>
          <p:cNvPr id="93221" name="Group 37"/>
          <p:cNvGraphicFramePr>
            <a:graphicFrameLocks noGrp="1"/>
          </p:cNvGraphicFramePr>
          <p:nvPr>
            <p:ph idx="4294967295"/>
          </p:nvPr>
        </p:nvGraphicFramePr>
        <p:xfrm>
          <a:off x="2051050" y="1700213"/>
          <a:ext cx="6624638" cy="3816350"/>
        </p:xfrm>
        <a:graphic>
          <a:graphicData uri="http://schemas.openxmlformats.org/drawingml/2006/table">
            <a:tbl>
              <a:tblPr/>
              <a:tblGrid>
                <a:gridCol w="1944688"/>
                <a:gridCol w="1655762"/>
                <a:gridCol w="1651000"/>
                <a:gridCol w="1373188"/>
              </a:tblGrid>
              <a:tr h="12969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Сектор економіки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млн.грн.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млн.грн.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Темп росту, %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Державний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160,21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184,52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115,2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приватний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50,56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79,02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156,3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загальний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210,77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263,54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125,0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4717" name="Text Box 25"/>
          <p:cNvSpPr txBox="1">
            <a:spLocks noChangeArrowheads="1"/>
          </p:cNvSpPr>
          <p:nvPr/>
        </p:nvSpPr>
        <p:spPr bwMode="auto">
          <a:xfrm>
            <a:off x="1341438" y="5013325"/>
            <a:ext cx="7345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4" name="Rectangle 2"/>
          <p:cNvSpPr>
            <a:spLocks noGrp="1"/>
          </p:cNvSpPr>
          <p:nvPr>
            <p:ph type="title" idx="4294967295"/>
          </p:nvPr>
        </p:nvSpPr>
        <p:spPr>
          <a:xfrm>
            <a:off x="1547813" y="274638"/>
            <a:ext cx="7138987" cy="1143000"/>
          </a:xfrm>
        </p:spPr>
        <p:txBody>
          <a:bodyPr/>
          <a:lstStyle/>
          <a:p>
            <a:pPr algn="ctr"/>
            <a:r>
              <a:rPr lang="uk-UA" sz="2400" b="1" smtClean="0">
                <a:latin typeface="municipal_lviv_106"/>
              </a:rPr>
              <a:t>Заборгованість з виплати заробітної плати,</a:t>
            </a:r>
            <a:r>
              <a:rPr lang="uk-UA" sz="2000" b="1" smtClean="0">
                <a:latin typeface="municipal_lviv_106"/>
              </a:rPr>
              <a:t> </a:t>
            </a:r>
            <a:br>
              <a:rPr lang="uk-UA" sz="2000" b="1" smtClean="0">
                <a:latin typeface="municipal_lviv_106"/>
              </a:rPr>
            </a:br>
            <a:r>
              <a:rPr lang="uk-UA" sz="1800" b="1" smtClean="0">
                <a:latin typeface="municipal_lviv_106"/>
              </a:rPr>
              <a:t>тис.грн</a:t>
            </a:r>
            <a:endParaRPr lang="ru-RU" sz="1800" b="1" smtClean="0">
              <a:latin typeface="municipal_lviv_106"/>
            </a:endParaRPr>
          </a:p>
        </p:txBody>
      </p:sp>
      <p:sp>
        <p:nvSpPr>
          <p:cNvPr id="98315" name="Rectangle 5"/>
          <p:cNvSpPr>
            <a:spLocks noChangeArrowheads="1"/>
          </p:cNvSpPr>
          <p:nvPr/>
        </p:nvSpPr>
        <p:spPr bwMode="auto">
          <a:xfrm>
            <a:off x="0" y="1652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8313" name="Object 9"/>
          <p:cNvGraphicFramePr>
            <a:graphicFrameLocks noChangeAspect="1"/>
          </p:cNvGraphicFramePr>
          <p:nvPr/>
        </p:nvGraphicFramePr>
        <p:xfrm>
          <a:off x="1835150" y="1417638"/>
          <a:ext cx="6481763" cy="4435475"/>
        </p:xfrm>
        <a:graphic>
          <a:graphicData uri="http://schemas.openxmlformats.org/presentationml/2006/ole">
            <p:oleObj spid="_x0000_s98313" name="Диаграмма" r:id="rId3" imgW="5191125" imgH="355282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/>
          </p:cNvSpPr>
          <p:nvPr>
            <p:ph type="title" idx="4294967295"/>
          </p:nvPr>
        </p:nvSpPr>
        <p:spPr>
          <a:xfrm>
            <a:off x="1592263" y="60325"/>
            <a:ext cx="7551737" cy="631825"/>
          </a:xfrm>
        </p:spPr>
        <p:txBody>
          <a:bodyPr/>
          <a:lstStyle/>
          <a:p>
            <a:pPr algn="ctr"/>
            <a:r>
              <a:rPr lang="uk-UA" sz="1900" smtClean="0">
                <a:latin typeface="municipal_lviv_106"/>
              </a:rPr>
              <a:t> </a:t>
            </a:r>
          </a:p>
        </p:txBody>
      </p:sp>
      <p:graphicFrame>
        <p:nvGraphicFramePr>
          <p:cNvPr id="114736" name="Group 48"/>
          <p:cNvGraphicFramePr>
            <a:graphicFrameLocks noGrp="1"/>
          </p:cNvGraphicFramePr>
          <p:nvPr>
            <p:ph sz="half" idx="4294967295"/>
          </p:nvPr>
        </p:nvGraphicFramePr>
        <p:xfrm>
          <a:off x="1546225" y="1282700"/>
          <a:ext cx="7346950" cy="5154613"/>
        </p:xfrm>
        <a:graphic>
          <a:graphicData uri="http://schemas.openxmlformats.org/drawingml/2006/table">
            <a:tbl>
              <a:tblPr/>
              <a:tblGrid>
                <a:gridCol w="3025775"/>
                <a:gridCol w="1512888"/>
                <a:gridCol w="1511300"/>
                <a:gridCol w="1296987"/>
              </a:tblGrid>
              <a:tr h="12096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Назва підприємства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Сума боргу, 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 грн.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Заборгова-ність станом на 01.01.2016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Сальдо, </a:t>
                      </a:r>
                      <a:endParaRPr kumimoji="0" lang="ru-RU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тис.грн.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ВАТ ЛСБМУ-1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438,8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-438,8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ТОВ "Альпі-Львів"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57,2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-57,2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ПП ТП "Мотор сервіс"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78,2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-78,2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ДП МОУ "Монтажник Львів"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937,5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1247,1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+309,6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ПП "Фармопіка"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55,6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+42,6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ДП ЛСУ “Стальконструкція №137”</a:t>
                      </a:r>
                      <a:endParaRPr kumimoji="0" 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378,6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602,0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+223,4</a:t>
                      </a:r>
                      <a:endParaRPr kumimoji="0" lang="ru-RU" sz="2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8828" name="Text Box 46"/>
          <p:cNvSpPr txBox="1">
            <a:spLocks noChangeArrowheads="1"/>
          </p:cNvSpPr>
          <p:nvPr/>
        </p:nvSpPr>
        <p:spPr bwMode="auto">
          <a:xfrm>
            <a:off x="3687763" y="631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8829" name="Text Box 47"/>
          <p:cNvSpPr txBox="1">
            <a:spLocks noChangeArrowheads="1"/>
          </p:cNvSpPr>
          <p:nvPr/>
        </p:nvSpPr>
        <p:spPr bwMode="auto">
          <a:xfrm>
            <a:off x="1438275" y="685800"/>
            <a:ext cx="7667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uk-UA" b="1" i="1">
                <a:solidFill>
                  <a:srgbClr val="FF3300"/>
                </a:solidFill>
                <a:latin typeface="Arial" charset="0"/>
              </a:rPr>
              <a:t>      </a:t>
            </a:r>
            <a:endParaRPr lang="ru-RU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118830" name="Text Box 49"/>
          <p:cNvSpPr txBox="1">
            <a:spLocks noChangeArrowheads="1"/>
          </p:cNvSpPr>
          <p:nvPr/>
        </p:nvSpPr>
        <p:spPr bwMode="auto">
          <a:xfrm>
            <a:off x="1592263" y="357188"/>
            <a:ext cx="7372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/>
              <a:t>Стан заборгованості з виплати заробітної плати</a:t>
            </a:r>
          </a:p>
          <a:p>
            <a:pPr algn="ctr"/>
            <a:r>
              <a:rPr lang="uk-UA" sz="2000" b="1"/>
              <a:t>підприємствами - боржниками впродовж 2015 року</a:t>
            </a:r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ext Box 2"/>
          <p:cNvSpPr txBox="1">
            <a:spLocks noChangeArrowheads="1"/>
          </p:cNvSpPr>
          <p:nvPr/>
        </p:nvSpPr>
        <p:spPr bwMode="auto">
          <a:xfrm>
            <a:off x="1403350" y="188913"/>
            <a:ext cx="7740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476BC"/>
                </a:solidFill>
                <a:latin typeface="Arial" charset="0"/>
              </a:rPr>
              <a:t> </a:t>
            </a:r>
            <a:r>
              <a:rPr lang="uk-UA" sz="2400" b="1">
                <a:solidFill>
                  <a:srgbClr val="0476BC"/>
                </a:solidFill>
                <a:latin typeface="Arial" charset="0"/>
              </a:rPr>
              <a:t> </a:t>
            </a:r>
            <a:r>
              <a:rPr lang="uk-UA" sz="2400" b="1">
                <a:latin typeface="Arial" charset="0"/>
              </a:rPr>
              <a:t>Ліквідація стихійної торгівлі у 2015 році</a:t>
            </a:r>
            <a:endParaRPr lang="en-US" sz="2400" b="1">
              <a:latin typeface="Arial" charset="0"/>
            </a:endParaRPr>
          </a:p>
        </p:txBody>
      </p:sp>
      <p:graphicFrame>
        <p:nvGraphicFramePr>
          <p:cNvPr id="116759" name="Group 23"/>
          <p:cNvGraphicFramePr>
            <a:graphicFrameLocks noGrp="1"/>
          </p:cNvGraphicFramePr>
          <p:nvPr>
            <p:ph idx="4294967295"/>
          </p:nvPr>
        </p:nvGraphicFramePr>
        <p:xfrm>
          <a:off x="1765300" y="1484313"/>
          <a:ext cx="6985000" cy="3038475"/>
        </p:xfrm>
        <a:graphic>
          <a:graphicData uri="http://schemas.openxmlformats.org/drawingml/2006/table">
            <a:tbl>
              <a:tblPr/>
              <a:tblGrid>
                <a:gridCol w="1411288"/>
                <a:gridCol w="1485900"/>
                <a:gridCol w="1423987"/>
                <a:gridCol w="2663825"/>
              </a:tblGrid>
              <a:tr h="1223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К-сть проведе-них рейдів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К-сть складених протоко-лів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К-сть скерова-них матеріалів до суду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Результат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485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 штрафів - на суму 1,2 тис.грн.;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 – попередження;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 – рішення не    прийнято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0851" name="Text Box 20"/>
          <p:cNvSpPr txBox="1">
            <a:spLocks noChangeArrowheads="1"/>
          </p:cNvSpPr>
          <p:nvPr/>
        </p:nvSpPr>
        <p:spPr bwMode="auto">
          <a:xfrm>
            <a:off x="2373313" y="3632200"/>
            <a:ext cx="677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Arial" charset="0"/>
            </a:endParaRPr>
          </a:p>
        </p:txBody>
      </p:sp>
      <p:sp>
        <p:nvSpPr>
          <p:cNvPr id="120852" name="Text Box 21"/>
          <p:cNvSpPr txBox="1">
            <a:spLocks noChangeArrowheads="1"/>
          </p:cNvSpPr>
          <p:nvPr/>
        </p:nvSpPr>
        <p:spPr bwMode="auto">
          <a:xfrm>
            <a:off x="1979613" y="3860800"/>
            <a:ext cx="677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3" descr="G:\Фото до проведення робіт з поточного та капітального  ремонту 2015р\Богданівка\До проведення ремонту\Городоцька 134 покрів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392238"/>
            <a:ext cx="410368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4" descr="G:\Фото до проведення робіт з поточного та капітального  ремонту 2015р\Богданівка\Богданівка Виконані роботи\Городоцька, 134 покрівл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0438"/>
            <a:ext cx="43561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TextBox 6"/>
          <p:cNvSpPr txBox="1">
            <a:spLocks noChangeArrowheads="1"/>
          </p:cNvSpPr>
          <p:nvPr/>
        </p:nvSpPr>
        <p:spPr bwMode="auto">
          <a:xfrm>
            <a:off x="2771775" y="476250"/>
            <a:ext cx="5472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Arial" charset="0"/>
              </a:rPr>
              <a:t>вул.Городоцька, 134 (покрівля)</a:t>
            </a:r>
            <a:endParaRPr lang="en-US" sz="2400">
              <a:latin typeface="Arial" charset="0"/>
            </a:endParaRPr>
          </a:p>
        </p:txBody>
      </p:sp>
      <p:sp>
        <p:nvSpPr>
          <p:cNvPr id="55300" name="TextBox 7"/>
          <p:cNvSpPr txBox="1">
            <a:spLocks noChangeArrowheads="1"/>
          </p:cNvSpPr>
          <p:nvPr/>
        </p:nvSpPr>
        <p:spPr bwMode="auto">
          <a:xfrm>
            <a:off x="1979613" y="933450"/>
            <a:ext cx="230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До ремонту</a:t>
            </a:r>
            <a:endParaRPr lang="en-US"/>
          </a:p>
        </p:txBody>
      </p:sp>
      <p:sp>
        <p:nvSpPr>
          <p:cNvPr id="55301" name="TextBox 8"/>
          <p:cNvSpPr txBox="1">
            <a:spLocks noChangeArrowheads="1"/>
          </p:cNvSpPr>
          <p:nvPr/>
        </p:nvSpPr>
        <p:spPr bwMode="auto">
          <a:xfrm>
            <a:off x="6084888" y="3036888"/>
            <a:ext cx="215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Після ремонту</a:t>
            </a:r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4"/>
          <p:cNvSpPr>
            <a:spLocks noGrp="1"/>
          </p:cNvSpPr>
          <p:nvPr>
            <p:ph type="title" idx="4294967295"/>
          </p:nvPr>
        </p:nvSpPr>
        <p:spPr>
          <a:xfrm>
            <a:off x="1403350" y="0"/>
            <a:ext cx="7556500" cy="476250"/>
          </a:xfrm>
        </p:spPr>
        <p:txBody>
          <a:bodyPr/>
          <a:lstStyle/>
          <a:p>
            <a:pPr algn="ctr"/>
            <a:r>
              <a:rPr lang="uk-UA" altLang="uk-UA" sz="2000" smtClean="0">
                <a:latin typeface="municipal_lviv_106"/>
              </a:rPr>
              <a:t>Ліквідація несанкціонованої торгівлі у Залізничному районі</a:t>
            </a:r>
            <a:endParaRPr lang="ru-RU" altLang="uk-UA" sz="2000" smtClean="0">
              <a:latin typeface="municipal_lviv_106"/>
            </a:endParaRPr>
          </a:p>
        </p:txBody>
      </p:sp>
      <p:pic>
        <p:nvPicPr>
          <p:cNvPr id="121858" name="Picture 15" descr="2014-11-30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4525" y="2492375"/>
            <a:ext cx="25860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59" name="Picture 18" descr="P1010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492375"/>
            <a:ext cx="25923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0" name="Picture 21" descr="IMG_20151001_1413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4525" y="476250"/>
            <a:ext cx="25860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1" name="Picture 22" descr="2015-02-06 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0" y="476250"/>
            <a:ext cx="25923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23" descr="2015-07-09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4525" y="4437063"/>
            <a:ext cx="258603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3" name="Picture 24" descr="2015-11-03_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1500" y="4437063"/>
            <a:ext cx="25923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4" name="Text Box 12"/>
          <p:cNvSpPr txBox="1">
            <a:spLocks noChangeArrowheads="1"/>
          </p:cNvSpPr>
          <p:nvPr/>
        </p:nvSpPr>
        <p:spPr bwMode="auto">
          <a:xfrm>
            <a:off x="1914525" y="6340475"/>
            <a:ext cx="65865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uk-UA" sz="1400"/>
              <a:t>вул. С.Петлюри, 2 (ятка з реалізації овочів/фруктів на пішохідній зоні біля ТС)</a:t>
            </a:r>
            <a:endParaRPr lang="ru-RU" altLang="uk-UA" sz="1400"/>
          </a:p>
          <a:p>
            <a:endParaRPr lang="ru-RU" sz="1400"/>
          </a:p>
        </p:txBody>
      </p:sp>
      <p:sp>
        <p:nvSpPr>
          <p:cNvPr id="121865" name="Text Box 13"/>
          <p:cNvSpPr txBox="1">
            <a:spLocks noChangeArrowheads="1"/>
          </p:cNvSpPr>
          <p:nvPr/>
        </p:nvSpPr>
        <p:spPr bwMode="auto">
          <a:xfrm>
            <a:off x="2987675" y="4075113"/>
            <a:ext cx="4000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uk-UA" sz="1400"/>
              <a:t>вул. Городоцька, 116 (ятка на зупинці)</a:t>
            </a:r>
            <a:endParaRPr lang="ru-RU" altLang="uk-UA" sz="1400"/>
          </a:p>
          <a:p>
            <a:endParaRPr lang="ru-RU"/>
          </a:p>
        </p:txBody>
      </p:sp>
      <p:sp>
        <p:nvSpPr>
          <p:cNvPr id="121866" name="Text Box 14"/>
          <p:cNvSpPr txBox="1">
            <a:spLocks noChangeArrowheads="1"/>
          </p:cNvSpPr>
          <p:nvPr/>
        </p:nvSpPr>
        <p:spPr bwMode="auto">
          <a:xfrm>
            <a:off x="3479800" y="2060575"/>
            <a:ext cx="41163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uk-UA" sz="1400"/>
              <a:t>вул. Чернівецька -  вул. Городоцька</a:t>
            </a:r>
            <a:endParaRPr lang="ru-RU" altLang="uk-UA" sz="1400"/>
          </a:p>
          <a:p>
            <a:endParaRPr lang="ru-RU" sz="140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4"/>
          <p:cNvSpPr>
            <a:spLocks noGrp="1"/>
          </p:cNvSpPr>
          <p:nvPr>
            <p:ph type="title" sz="quarter" idx="4294967295"/>
          </p:nvPr>
        </p:nvSpPr>
        <p:spPr>
          <a:xfrm>
            <a:off x="1916113" y="0"/>
            <a:ext cx="6770687" cy="404813"/>
          </a:xfrm>
        </p:spPr>
        <p:txBody>
          <a:bodyPr/>
          <a:lstStyle/>
          <a:p>
            <a:pPr algn="ctr"/>
            <a:r>
              <a:rPr lang="uk-UA" altLang="uk-UA" sz="2000" smtClean="0">
                <a:latin typeface="municipal_lviv_106"/>
              </a:rPr>
              <a:t>Демонтаж самочинно встановлених об’єктів </a:t>
            </a:r>
            <a:endParaRPr lang="ru-RU" altLang="uk-UA" sz="2000" smtClean="0">
              <a:latin typeface="municipal_lviv_106"/>
            </a:endParaRPr>
          </a:p>
        </p:txBody>
      </p:sp>
      <p:pic>
        <p:nvPicPr>
          <p:cNvPr id="122882" name="Picture 9" descr="2015-03-26 1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7363" y="404813"/>
            <a:ext cx="2743200" cy="1511300"/>
          </a:xfrm>
        </p:spPr>
      </p:pic>
      <p:pic>
        <p:nvPicPr>
          <p:cNvPr id="122883" name="Picture 10" descr="20150625_18164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2462213"/>
            <a:ext cx="2952750" cy="1554162"/>
          </a:xfrm>
        </p:spPr>
      </p:pic>
      <p:pic>
        <p:nvPicPr>
          <p:cNvPr id="122884" name="Picture 11" descr="P101001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57363" y="4508500"/>
            <a:ext cx="2743200" cy="1728788"/>
          </a:xfrm>
        </p:spPr>
      </p:pic>
      <p:pic>
        <p:nvPicPr>
          <p:cNvPr id="122885" name="Picture 12" descr="фото Двірцева причіп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148263" y="404813"/>
            <a:ext cx="2808287" cy="1582737"/>
          </a:xfrm>
        </p:spPr>
      </p:pic>
      <p:pic>
        <p:nvPicPr>
          <p:cNvPr id="122886" name="Picture 16" descr="янк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7363" y="2492375"/>
            <a:ext cx="27432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7" name="Picture 20" descr="P214004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5600" y="4508500"/>
            <a:ext cx="2808288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8" name="Text Box 15"/>
          <p:cNvSpPr txBox="1">
            <a:spLocks noChangeArrowheads="1"/>
          </p:cNvSpPr>
          <p:nvPr/>
        </p:nvSpPr>
        <p:spPr bwMode="auto">
          <a:xfrm>
            <a:off x="1619250" y="1958975"/>
            <a:ext cx="61928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1400"/>
              <a:t>Самовільна пересувна ТС на  вул. Чернівецькій</a:t>
            </a:r>
            <a:endParaRPr lang="ru-RU" altLang="uk-UA" sz="1400"/>
          </a:p>
          <a:p>
            <a:pPr algn="ctr"/>
            <a:endParaRPr lang="ru-RU" sz="1400"/>
          </a:p>
        </p:txBody>
      </p:sp>
      <p:sp>
        <p:nvSpPr>
          <p:cNvPr id="122889" name="Text Box 17"/>
          <p:cNvSpPr txBox="1">
            <a:spLocks noChangeArrowheads="1"/>
          </p:cNvSpPr>
          <p:nvPr/>
        </p:nvSpPr>
        <p:spPr bwMode="auto">
          <a:xfrm>
            <a:off x="5148263" y="4113213"/>
            <a:ext cx="3527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uk-UA" sz="1400">
                <a:latin typeface="Arial" charset="0"/>
              </a:rPr>
              <a:t>Самовільна ТС на  вул. Патона, 2/4</a:t>
            </a:r>
            <a:endParaRPr lang="ru-RU" sz="1400">
              <a:latin typeface="Arial" charset="0"/>
            </a:endParaRPr>
          </a:p>
        </p:txBody>
      </p:sp>
      <p:sp>
        <p:nvSpPr>
          <p:cNvPr id="122890" name="Text Box 19"/>
          <p:cNvSpPr txBox="1">
            <a:spLocks noChangeArrowheads="1"/>
          </p:cNvSpPr>
          <p:nvPr/>
        </p:nvSpPr>
        <p:spPr bwMode="auto">
          <a:xfrm>
            <a:off x="2319338" y="40163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891" name="Text Box 21"/>
          <p:cNvSpPr txBox="1">
            <a:spLocks noChangeArrowheads="1"/>
          </p:cNvSpPr>
          <p:nvPr/>
        </p:nvSpPr>
        <p:spPr bwMode="auto">
          <a:xfrm>
            <a:off x="1563688" y="4076700"/>
            <a:ext cx="2936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uk-UA" sz="1400">
                <a:latin typeface="Arial" charset="0"/>
              </a:rPr>
              <a:t>Самовільна ТС на вул.Садовій, 2</a:t>
            </a:r>
            <a:endParaRPr lang="ru-RU" sz="1400">
              <a:latin typeface="Arial" charset="0"/>
            </a:endParaRPr>
          </a:p>
          <a:p>
            <a:endParaRPr lang="ru-RU"/>
          </a:p>
        </p:txBody>
      </p:sp>
      <p:sp>
        <p:nvSpPr>
          <p:cNvPr id="122892" name="Text Box 22"/>
          <p:cNvSpPr txBox="1">
            <a:spLocks noChangeArrowheads="1"/>
          </p:cNvSpPr>
          <p:nvPr/>
        </p:nvSpPr>
        <p:spPr bwMode="auto">
          <a:xfrm>
            <a:off x="1958975" y="6176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893" name="Text Box 24"/>
          <p:cNvSpPr txBox="1">
            <a:spLocks noChangeArrowheads="1"/>
          </p:cNvSpPr>
          <p:nvPr/>
        </p:nvSpPr>
        <p:spPr bwMode="auto">
          <a:xfrm>
            <a:off x="1619250" y="6357938"/>
            <a:ext cx="3341688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uk-UA" sz="1300">
                <a:latin typeface="Arial" charset="0"/>
              </a:rPr>
              <a:t>Самовільна ТС на  вул. Городоцькій, 174</a:t>
            </a:r>
            <a:endParaRPr lang="ru-RU" sz="1300">
              <a:latin typeface="Arial" charset="0"/>
            </a:endParaRPr>
          </a:p>
        </p:txBody>
      </p:sp>
      <p:sp>
        <p:nvSpPr>
          <p:cNvPr id="122894" name="Text Box 25"/>
          <p:cNvSpPr txBox="1">
            <a:spLocks noChangeArrowheads="1"/>
          </p:cNvSpPr>
          <p:nvPr/>
        </p:nvSpPr>
        <p:spPr bwMode="auto">
          <a:xfrm>
            <a:off x="5703888" y="6267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895" name="Text Box 28"/>
          <p:cNvSpPr txBox="1">
            <a:spLocks noChangeArrowheads="1"/>
          </p:cNvSpPr>
          <p:nvPr/>
        </p:nvSpPr>
        <p:spPr bwMode="auto">
          <a:xfrm>
            <a:off x="5148263" y="6343650"/>
            <a:ext cx="32289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uk-UA" sz="1300">
                <a:latin typeface="Arial" charset="0"/>
              </a:rPr>
              <a:t>Самовільна ТС на  вул. Любінській, 91а</a:t>
            </a:r>
            <a:endParaRPr lang="ru-RU" sz="1300">
              <a:latin typeface="Arial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5" name="Rectangle 2"/>
          <p:cNvSpPr>
            <a:spLocks noGrp="1"/>
          </p:cNvSpPr>
          <p:nvPr>
            <p:ph type="title" idx="4294967295"/>
          </p:nvPr>
        </p:nvSpPr>
        <p:spPr>
          <a:xfrm>
            <a:off x="1547813" y="274638"/>
            <a:ext cx="7138987" cy="1143000"/>
          </a:xfrm>
        </p:spPr>
        <p:txBody>
          <a:bodyPr/>
          <a:lstStyle/>
          <a:p>
            <a:pPr algn="ctr"/>
            <a:r>
              <a:rPr lang="uk-UA" sz="1800" b="1" smtClean="0">
                <a:latin typeface="municipal_lviv_106"/>
              </a:rPr>
              <a:t>Проведена робота щодо виявлення фактів з продажу алкогольних, слабоалкогольних напоїв та пива у заборонений час, в т.ч. неповнолітнім</a:t>
            </a:r>
            <a:endParaRPr lang="ru-RU" sz="1800" b="1" smtClean="0">
              <a:latin typeface="municipal_lviv_106"/>
            </a:endParaRPr>
          </a:p>
        </p:txBody>
      </p:sp>
      <p:sp>
        <p:nvSpPr>
          <p:cNvPr id="102416" name="Rectangle 3"/>
          <p:cNvSpPr>
            <a:spLocks noChangeArrowheads="1"/>
          </p:cNvSpPr>
          <p:nvPr/>
        </p:nvSpPr>
        <p:spPr bwMode="auto">
          <a:xfrm>
            <a:off x="0" y="1652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14" name="Object 14"/>
          <p:cNvGraphicFramePr>
            <a:graphicFrameLocks noChangeAspect="1"/>
          </p:cNvGraphicFramePr>
          <p:nvPr/>
        </p:nvGraphicFramePr>
        <p:xfrm>
          <a:off x="1763713" y="1417638"/>
          <a:ext cx="6769100" cy="4695825"/>
        </p:xfrm>
        <a:graphic>
          <a:graphicData uri="http://schemas.openxmlformats.org/presentationml/2006/ole">
            <p:oleObj spid="_x0000_s102414" name="Диаграмма" r:id="rId3" imgW="5638800" imgH="391477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/>
          </p:cNvSpPr>
          <p:nvPr>
            <p:ph type="title" idx="4294967295"/>
          </p:nvPr>
        </p:nvSpPr>
        <p:spPr>
          <a:xfrm>
            <a:off x="1476375" y="357188"/>
            <a:ext cx="7643813" cy="576262"/>
          </a:xfrm>
        </p:spPr>
        <p:txBody>
          <a:bodyPr/>
          <a:lstStyle/>
          <a:p>
            <a:pPr algn="ctr"/>
            <a:r>
              <a:rPr lang="uk-UA" altLang="uk-UA" sz="2000" smtClean="0">
                <a:latin typeface="Arial" charset="0"/>
              </a:rPr>
              <a:t>Об</a:t>
            </a:r>
            <a:r>
              <a:rPr lang="en-US" altLang="uk-UA" sz="2000" smtClean="0">
                <a:latin typeface="Arial" charset="0"/>
                <a:cs typeface="Arial" charset="0"/>
              </a:rPr>
              <a:t>'</a:t>
            </a:r>
            <a:r>
              <a:rPr lang="uk-UA" altLang="uk-UA" sz="2000" smtClean="0">
                <a:latin typeface="Arial" charset="0"/>
              </a:rPr>
              <a:t>єкт, в якому неодноразово було зафіксовано продаж алкоголю у нічний час</a:t>
            </a:r>
            <a:endParaRPr lang="en-US" altLang="uk-UA" sz="1800" smtClean="0">
              <a:latin typeface="Arial" charset="0"/>
            </a:endParaRPr>
          </a:p>
        </p:txBody>
      </p:sp>
      <p:sp>
        <p:nvSpPr>
          <p:cNvPr id="125954" name="Text Box 3"/>
          <p:cNvSpPr txBox="1">
            <a:spLocks noChangeArrowheads="1"/>
          </p:cNvSpPr>
          <p:nvPr/>
        </p:nvSpPr>
        <p:spPr bwMode="auto">
          <a:xfrm>
            <a:off x="1476375" y="1425575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uk-UA" sz="2400"/>
          </a:p>
        </p:txBody>
      </p:sp>
      <p:pic>
        <p:nvPicPr>
          <p:cNvPr id="125955" name="Picture 6" descr="Широка, 66 Первак-Таба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125538"/>
            <a:ext cx="674846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6" name="Text Box 6"/>
          <p:cNvSpPr txBox="1">
            <a:spLocks noChangeArrowheads="1"/>
          </p:cNvSpPr>
          <p:nvPr/>
        </p:nvSpPr>
        <p:spPr bwMode="auto">
          <a:xfrm>
            <a:off x="2339975" y="6053138"/>
            <a:ext cx="6191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latin typeface="Arial" charset="0"/>
              </a:rPr>
              <a:t>вул.Широка, 66 (СПД Ковальчук Д.М.)</a:t>
            </a:r>
            <a:endParaRPr lang="ru-RU">
              <a:latin typeface="Arial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65" name="Group 85"/>
          <p:cNvGraphicFramePr>
            <a:graphicFrameLocks noGrp="1"/>
          </p:cNvGraphicFramePr>
          <p:nvPr/>
        </p:nvGraphicFramePr>
        <p:xfrm>
          <a:off x="1476375" y="277813"/>
          <a:ext cx="7416800" cy="1566862"/>
        </p:xfrm>
        <a:graphic>
          <a:graphicData uri="http://schemas.openxmlformats.org/drawingml/2006/table">
            <a:tbl>
              <a:tblPr/>
              <a:tblGrid>
                <a:gridCol w="1887538"/>
                <a:gridCol w="615950"/>
                <a:gridCol w="1262062"/>
                <a:gridCol w="1862138"/>
                <a:gridCol w="522287"/>
                <a:gridCol w="1266825"/>
              </a:tblGrid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" charset="0"/>
                        </a:rPr>
                        <a:t>.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52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unicipal_lviv_108" pitchFamily="50" charset="0"/>
                          <a:cs typeface="Arial" charset="0"/>
                        </a:rPr>
                        <a:t>квартирна плата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unicipal_lviv_108" pitchFamily="50" charset="0"/>
                          <a:cs typeface="Arial" charset="0"/>
                        </a:rPr>
                        <a:t> водопостачання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8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нараховано мешканцям, </a:t>
                      </a: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тис.грн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 збору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нараховано мешканцям,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тис.грн</a:t>
                      </a: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 збору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36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120,4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100,93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808,0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102,77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7005" name="Прямоугольник 2"/>
          <p:cNvSpPr>
            <a:spLocks noChangeArrowheads="1"/>
          </p:cNvSpPr>
          <p:nvPr/>
        </p:nvSpPr>
        <p:spPr bwMode="auto">
          <a:xfrm>
            <a:off x="1303338" y="0"/>
            <a:ext cx="7812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/>
            <a:r>
              <a:rPr lang="ru-RU" b="1"/>
              <a:t>Збір коштів з квартирної плати та за послуги з водопостачання</a:t>
            </a:r>
          </a:p>
        </p:txBody>
      </p:sp>
      <p:graphicFrame>
        <p:nvGraphicFramePr>
          <p:cNvPr id="47190" name="Group 86"/>
          <p:cNvGraphicFramePr>
            <a:graphicFrameLocks noGrp="1"/>
          </p:cNvGraphicFramePr>
          <p:nvPr/>
        </p:nvGraphicFramePr>
        <p:xfrm>
          <a:off x="2411413" y="2173288"/>
          <a:ext cx="5213350" cy="1317625"/>
        </p:xfrm>
        <a:graphic>
          <a:graphicData uri="http://schemas.openxmlformats.org/drawingml/2006/table">
            <a:tbl>
              <a:tblPr/>
              <a:tblGrid>
                <a:gridCol w="1727200"/>
                <a:gridCol w="1800225"/>
                <a:gridCol w="1685925"/>
              </a:tblGrid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pitchFamily="34" charset="0"/>
                          <a:cs typeface="Arial" charset="0"/>
                        </a:rPr>
                        <a:t>.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станом на 01.01.2015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станом на 01.01.2016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зменшення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6189,7</a:t>
                      </a:r>
                    </a:p>
                  </a:txBody>
                  <a:tcPr marL="10800" marR="10800" marT="108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46C0A"/>
                          </a:solidFill>
                          <a:effectLst/>
                          <a:latin typeface="Arial" charset="0"/>
                          <a:cs typeface="Arial" charset="0"/>
                        </a:rPr>
                        <a:t>4178,5</a:t>
                      </a:r>
                    </a:p>
                  </a:txBody>
                  <a:tcPr marL="10800" marR="10800" marT="108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2011,2</a:t>
                      </a:r>
                    </a:p>
                  </a:txBody>
                  <a:tcPr marL="10800" marR="10800" marT="108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7023" name="Прямоугольник 4"/>
          <p:cNvSpPr>
            <a:spLocks noChangeArrowheads="1"/>
          </p:cNvSpPr>
          <p:nvPr/>
        </p:nvSpPr>
        <p:spPr bwMode="auto">
          <a:xfrm>
            <a:off x="1717675" y="1989138"/>
            <a:ext cx="7559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/>
            <a:r>
              <a:rPr lang="uk-UA" b="1">
                <a:solidFill>
                  <a:srgbClr val="000000"/>
                </a:solidFill>
              </a:rPr>
              <a:t>Заборгованість мешканців за ЖКП, </a:t>
            </a:r>
            <a:r>
              <a:rPr lang="ru-RU"/>
              <a:t>тис.грн. </a:t>
            </a:r>
            <a:endParaRPr lang="uk-UA" b="1">
              <a:solidFill>
                <a:srgbClr val="000000"/>
              </a:solidFill>
            </a:endParaRPr>
          </a:p>
        </p:txBody>
      </p:sp>
      <p:graphicFrame>
        <p:nvGraphicFramePr>
          <p:cNvPr id="47213" name="Group 109"/>
          <p:cNvGraphicFramePr>
            <a:graphicFrameLocks noGrp="1"/>
          </p:cNvGraphicFramePr>
          <p:nvPr/>
        </p:nvGraphicFramePr>
        <p:xfrm>
          <a:off x="1709738" y="3778250"/>
          <a:ext cx="7110412" cy="1174750"/>
        </p:xfrm>
        <a:graphic>
          <a:graphicData uri="http://schemas.openxmlformats.org/drawingml/2006/table">
            <a:tbl>
              <a:tblPr/>
              <a:tblGrid>
                <a:gridCol w="2509837"/>
                <a:gridCol w="3014663"/>
                <a:gridCol w="1585912"/>
              </a:tblGrid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станом на 01.01.2015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станом на 01.01.2016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зменшення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526</a:t>
                      </a:r>
                    </a:p>
                  </a:txBody>
                  <a:tcPr marL="10800" marR="10800" marT="108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46C0A"/>
                          </a:solidFill>
                          <a:effectLst/>
                          <a:latin typeface="Arial" charset="0"/>
                          <a:cs typeface="Arial" charset="0"/>
                        </a:rPr>
                        <a:t>424</a:t>
                      </a:r>
                    </a:p>
                  </a:txBody>
                  <a:tcPr marL="10800" marR="10800" marT="108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</a:t>
                      </a:r>
                    </a:p>
                  </a:txBody>
                  <a:tcPr marL="10800" marR="10800" marT="108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7041" name="Прямоугольник 7"/>
          <p:cNvSpPr>
            <a:spLocks noChangeArrowheads="1"/>
          </p:cNvSpPr>
          <p:nvPr/>
        </p:nvSpPr>
        <p:spPr bwMode="auto">
          <a:xfrm>
            <a:off x="1476375" y="3594100"/>
            <a:ext cx="7343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/>
            <a:r>
              <a:rPr lang="ru-RU" b="1">
                <a:solidFill>
                  <a:srgbClr val="000000"/>
                </a:solidFill>
              </a:rPr>
              <a:t>Кількість боржників з оплати за ЖКП більше 3 тис.грн.</a:t>
            </a:r>
          </a:p>
        </p:txBody>
      </p:sp>
      <p:sp>
        <p:nvSpPr>
          <p:cNvPr id="127042" name="Прямоугольник 13"/>
          <p:cNvSpPr>
            <a:spLocks noChangeArrowheads="1"/>
          </p:cNvSpPr>
          <p:nvPr/>
        </p:nvSpPr>
        <p:spPr bwMode="auto">
          <a:xfrm>
            <a:off x="1446213" y="5081588"/>
            <a:ext cx="76692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/>
            <a:r>
              <a:rPr lang="ru-RU" b="1"/>
              <a:t>Виконання договорів розтермінування заборгованості перед  ЛКП "Залізничнетеплоенерго", </a:t>
            </a:r>
            <a:r>
              <a:rPr lang="ru-RU" sz="1600"/>
              <a:t>тис.грн.</a:t>
            </a:r>
          </a:p>
        </p:txBody>
      </p:sp>
      <p:graphicFrame>
        <p:nvGraphicFramePr>
          <p:cNvPr id="122966" name="Group 86"/>
          <p:cNvGraphicFramePr>
            <a:graphicFrameLocks noGrp="1"/>
          </p:cNvGraphicFramePr>
          <p:nvPr>
            <p:ph sz="half" idx="2"/>
          </p:nvPr>
        </p:nvGraphicFramePr>
        <p:xfrm>
          <a:off x="1717675" y="5589588"/>
          <a:ext cx="7102475" cy="1009650"/>
        </p:xfrm>
        <a:graphic>
          <a:graphicData uri="http://schemas.openxmlformats.org/drawingml/2006/table">
            <a:tbl>
              <a:tblPr/>
              <a:tblGrid>
                <a:gridCol w="2847975"/>
                <a:gridCol w="2127250"/>
                <a:gridCol w="2127250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8442" marR="8442" marT="844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8442" marR="8442" marT="844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pitchFamily="34" charset="0"/>
                        <a:cs typeface="Arial" charset="0"/>
                      </a:endParaRPr>
                    </a:p>
                  </a:txBody>
                  <a:tcPr marL="8442" marR="8442" marT="8442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сума, яка підлягала до сплати на 01.01.2016</a:t>
                      </a:r>
                    </a:p>
                  </a:txBody>
                  <a:tcPr marL="8442" marR="8442" marT="844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фактично сплачено</a:t>
                      </a:r>
                    </a:p>
                  </a:txBody>
                  <a:tcPr marL="8442" marR="8442" marT="844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% виконання</a:t>
                      </a:r>
                    </a:p>
                  </a:txBody>
                  <a:tcPr marL="8442" marR="8442" marT="844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2060,4</a:t>
                      </a:r>
                    </a:p>
                  </a:txBody>
                  <a:tcPr marL="7200" marR="7200" marT="72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3003,7</a:t>
                      </a:r>
                    </a:p>
                  </a:txBody>
                  <a:tcPr marL="7200" marR="7200" marT="72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145,8</a:t>
                      </a:r>
                    </a:p>
                  </a:txBody>
                  <a:tcPr marL="7200" marR="7200" marT="720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/>
          </p:cNvSpPr>
          <p:nvPr>
            <p:ph type="body" idx="4294967295"/>
          </p:nvPr>
        </p:nvSpPr>
        <p:spPr>
          <a:xfrm>
            <a:off x="1547813" y="476250"/>
            <a:ext cx="7307262" cy="5832475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uk-UA" sz="2400" b="1" u="sng" smtClean="0">
                <a:latin typeface="Arial" charset="0"/>
              </a:rPr>
              <a:t>Основні завдання районної адміністрації 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uk-UA" sz="2400" b="1" u="sng" smtClean="0">
                <a:latin typeface="Arial" charset="0"/>
              </a:rPr>
              <a:t>на 2016 рік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uk-UA" sz="1000" b="1" u="sng" smtClean="0">
              <a:latin typeface="Arial" charset="0"/>
            </a:endParaRP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uk-UA" sz="2400" i="1" smtClean="0">
                <a:latin typeface="municipal_lviv_106"/>
              </a:rPr>
              <a:t>-</a:t>
            </a:r>
            <a:r>
              <a:rPr lang="uk-UA" sz="2400" b="1" i="1" smtClean="0">
                <a:latin typeface="municipal_lviv_106"/>
              </a:rPr>
              <a:t> </a:t>
            </a:r>
            <a:r>
              <a:rPr lang="uk-UA" b="1" i="1" smtClean="0">
                <a:latin typeface="Arial" charset="0"/>
              </a:rPr>
              <a:t>ремонт житлового фонду;</a:t>
            </a:r>
          </a:p>
          <a:p>
            <a:pPr>
              <a:buFontTx/>
              <a:buNone/>
            </a:pPr>
            <a:r>
              <a:rPr lang="uk-UA" b="1" i="1" smtClean="0">
                <a:latin typeface="Arial" charset="0"/>
              </a:rPr>
              <a:t>- ремонт доріг;</a:t>
            </a:r>
          </a:p>
          <a:p>
            <a:pPr>
              <a:buFontTx/>
              <a:buNone/>
            </a:pPr>
            <a:r>
              <a:rPr lang="uk-UA" b="1" i="1" smtClean="0">
                <a:latin typeface="Arial" charset="0"/>
              </a:rPr>
              <a:t>- здійснення реконструкції моста на вул.Городоцькій;</a:t>
            </a:r>
          </a:p>
          <a:p>
            <a:pPr>
              <a:buFontTx/>
              <a:buNone/>
            </a:pPr>
            <a:r>
              <a:rPr lang="uk-UA" b="1" i="1" smtClean="0">
                <a:latin typeface="Arial" charset="0"/>
              </a:rPr>
              <a:t>- облаштування громадського простору у масиві Левандівка, сквері І.Сірка, сквері на вул.Ряшівській;</a:t>
            </a:r>
          </a:p>
          <a:p>
            <a:pPr>
              <a:buFont typeface="Wingdings 3" pitchFamily="18" charset="2"/>
              <a:buNone/>
            </a:pPr>
            <a:r>
              <a:rPr lang="uk-UA" b="1" i="1" smtClean="0">
                <a:latin typeface="Arial" charset="0"/>
              </a:rPr>
              <a:t>- введення в експлуатацію приміщення центру надання адміністративних послуг за адресою: вул.Виговського, 32.</a:t>
            </a:r>
          </a:p>
          <a:p>
            <a:pPr algn="just" eaLnBrk="1" hangingPunct="1">
              <a:spcBef>
                <a:spcPct val="50000"/>
              </a:spcBef>
              <a:buClrTx/>
              <a:buFontTx/>
              <a:buNone/>
            </a:pPr>
            <a:endParaRPr lang="ru-RU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253" name="Group 61"/>
          <p:cNvGraphicFramePr>
            <a:graphicFrameLocks noGrp="1"/>
          </p:cNvGraphicFramePr>
          <p:nvPr>
            <p:ph idx="4294967295"/>
          </p:nvPr>
        </p:nvGraphicFramePr>
        <p:xfrm>
          <a:off x="1835150" y="981075"/>
          <a:ext cx="6851650" cy="4738688"/>
        </p:xfrm>
        <a:graphic>
          <a:graphicData uri="http://schemas.openxmlformats.org/drawingml/2006/table">
            <a:tbl>
              <a:tblPr/>
              <a:tblGrid>
                <a:gridCol w="2520950"/>
                <a:gridCol w="2181225"/>
                <a:gridCol w="2149475"/>
              </a:tblGrid>
              <a:tr h="13731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Освоєно коштів у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2015 році,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млн.грн.</a:t>
                      </a:r>
                      <a:endParaRPr kumimoji="0" 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Виділено коштів на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2016 рік, </a:t>
                      </a:r>
                      <a:r>
                        <a:rPr kumimoji="0" lang="uk-UA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млн.грн.</a:t>
                      </a:r>
                      <a:endParaRPr kumimoji="0" lang="ru-RU" sz="2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7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Житловий фонд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12,044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15,675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7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Комунальне господарство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37,589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57,113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Всього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49,633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23409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uk-UA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72,788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Grp="1"/>
          </p:cNvSpPr>
          <p:nvPr>
            <p:ph type="body" idx="4294967295"/>
          </p:nvPr>
        </p:nvSpPr>
        <p:spPr>
          <a:xfrm>
            <a:off x="1547813" y="188913"/>
            <a:ext cx="7307262" cy="6408737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>
                <a:latin typeface="municipal_lviv_106"/>
              </a:rPr>
              <a:t>	Закон України “Про особливості здійснення права власності у багатоквартирному будинку”</a:t>
            </a:r>
            <a:r>
              <a:rPr lang="ru-RU" sz="1800" b="1" smtClean="0">
                <a:latin typeface="municipal_lviv_106"/>
              </a:rPr>
              <a:t> </a:t>
            </a:r>
          </a:p>
          <a:p>
            <a:pPr algn="ctr">
              <a:lnSpc>
                <a:spcPct val="90000"/>
              </a:lnSpc>
              <a:buFont typeface="Wingdings 3" pitchFamily="18" charset="2"/>
              <a:buNone/>
            </a:pPr>
            <a:r>
              <a:rPr lang="ru-RU" sz="1800" b="1" smtClean="0">
                <a:latin typeface="municipal_lviv_106"/>
              </a:rPr>
              <a:t>(№ 417-УІІІ від 14.05.2015</a:t>
            </a:r>
            <a:r>
              <a:rPr lang="ru-RU" sz="1800" smtClean="0">
                <a:latin typeface="municipal_lviv_106"/>
              </a:rPr>
              <a:t>)</a:t>
            </a:r>
          </a:p>
          <a:p>
            <a:pPr algn="ctr">
              <a:lnSpc>
                <a:spcPct val="90000"/>
              </a:lnSpc>
              <a:buFont typeface="Wingdings 3" pitchFamily="18" charset="2"/>
              <a:buNone/>
            </a:pPr>
            <a:endParaRPr lang="ru-RU" sz="1000" smtClean="0">
              <a:latin typeface="municipal_lviv_106"/>
            </a:endParaRP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z="2000" smtClean="0">
                <a:latin typeface="municipal_lviv_106"/>
              </a:rPr>
              <a:t>		Квартира в багатоквартирному будинку не може існувати без під’їзду, сходових клітин, даху (горища), фундаменту (підвалу), ліфту, електротехнічної системи, систем водопостачання, каналізації та опалення, які використовуються більш ніж одною квартирою.</a:t>
            </a:r>
            <a:endParaRPr lang="uk-UA" sz="2000" b="1" smtClean="0">
              <a:latin typeface="municipal_lviv_106"/>
            </a:endParaRP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z="2000" smtClean="0">
                <a:latin typeface="municipal_lviv_106"/>
              </a:rPr>
              <a:t>		Усе це називається неподільним та загальним майном, яке перебуває в спільній сумісній власності фізичних або юридичних осіб. 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z="2000" smtClean="0">
                <a:latin typeface="municipal_lviv_106"/>
              </a:rPr>
              <a:t>		Ст. 1 цього закону визначає:</a:t>
            </a:r>
            <a:endParaRPr lang="ru-RU" sz="2000" smtClean="0">
              <a:latin typeface="municipal_lviv_106"/>
            </a:endParaRP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smtClean="0">
                <a:latin typeface="municipal_lviv_106"/>
              </a:rPr>
              <a:t>	- </a:t>
            </a:r>
            <a:r>
              <a:rPr lang="uk-UA" sz="2000" u="sng" smtClean="0">
                <a:latin typeface="municipal_lviv_106"/>
              </a:rPr>
              <a:t>співвласник багатоквартирного будинку</a:t>
            </a:r>
            <a:r>
              <a:rPr lang="ru-RU" sz="2000" smtClean="0">
                <a:latin typeface="municipal_lviv_106"/>
              </a:rPr>
              <a:t> - власник квартири </a:t>
            </a:r>
            <a:r>
              <a:rPr lang="uk-UA" sz="2000" smtClean="0">
                <a:latin typeface="municipal_lviv_106"/>
              </a:rPr>
              <a:t>або нежитлового приміщення;</a:t>
            </a:r>
            <a:endParaRPr lang="ru-RU" sz="2000" smtClean="0">
              <a:latin typeface="municipal_lviv_106"/>
            </a:endParaRP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000" smtClean="0">
                <a:latin typeface="municipal_lviv_106"/>
              </a:rPr>
              <a:t>	- </a:t>
            </a:r>
            <a:r>
              <a:rPr lang="uk-UA" sz="2000" u="sng" smtClean="0">
                <a:latin typeface="municipal_lviv_106"/>
              </a:rPr>
              <a:t>спільне майно </a:t>
            </a:r>
            <a:r>
              <a:rPr lang="ru-RU" sz="2000" u="sng" smtClean="0">
                <a:latin typeface="municipal_lviv_106"/>
              </a:rPr>
              <a:t>багатоквартирного будинку</a:t>
            </a:r>
            <a:r>
              <a:rPr lang="ru-RU" sz="2000" smtClean="0">
                <a:latin typeface="municipal_lviv_106"/>
              </a:rPr>
              <a:t> - приміщення загального користування, несучі, огороджувальні конструкції будинку, механічне, електричне, сантехнічне </a:t>
            </a:r>
            <a:r>
              <a:rPr lang="uk-UA" sz="2000" smtClean="0">
                <a:latin typeface="municipal_lviv_106"/>
              </a:rPr>
              <a:t>та інше обладнання всередині або за межами будинку, яке обслуговує більше одного житлового або нежитлового приміщення.... </a:t>
            </a:r>
            <a:endParaRPr lang="ru-RU" sz="2000" smtClean="0">
              <a:latin typeface="municipal_lviv_106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Grp="1"/>
          </p:cNvSpPr>
          <p:nvPr>
            <p:ph type="body" idx="4294967295"/>
          </p:nvPr>
        </p:nvSpPr>
        <p:spPr>
          <a:xfrm>
            <a:off x="1547813" y="188913"/>
            <a:ext cx="7307262" cy="6408737"/>
          </a:xfrm>
        </p:spPr>
        <p:txBody>
          <a:bodyPr/>
          <a:lstStyle/>
          <a:p>
            <a:pPr algn="ctr">
              <a:buFont typeface="Wingdings 3" pitchFamily="18" charset="2"/>
              <a:buNone/>
            </a:pPr>
            <a:r>
              <a:rPr lang="ru-RU" sz="2600" b="1" smtClean="0">
                <a:latin typeface="municipal_lviv_106"/>
              </a:rPr>
              <a:t>Форми управління багатоквартирними будинками</a:t>
            </a:r>
            <a:endParaRPr lang="uk-UA" sz="2600" b="1" i="1" smtClean="0">
              <a:latin typeface="municipal_lviv_106"/>
            </a:endParaRPr>
          </a:p>
          <a:p>
            <a:pPr algn="ctr">
              <a:buFont typeface="Wingdings 3" pitchFamily="18" charset="2"/>
              <a:buNone/>
            </a:pPr>
            <a:r>
              <a:rPr lang="uk-UA" sz="2600" b="1" i="1" smtClean="0">
                <a:latin typeface="municipal_lviv_106"/>
              </a:rPr>
              <a:t>             </a:t>
            </a:r>
            <a:r>
              <a:rPr lang="uk-UA" sz="2600" u="sng" smtClean="0">
                <a:latin typeface="municipal_lviv_106"/>
              </a:rPr>
              <a:t>Закон передбачає для мешканців три можливі форми управління:</a:t>
            </a:r>
          </a:p>
          <a:p>
            <a:pPr algn="ctr">
              <a:buFont typeface="Wingdings 3" pitchFamily="18" charset="2"/>
              <a:buNone/>
            </a:pPr>
            <a:endParaRPr lang="ru-RU" sz="1500" u="sng" smtClean="0">
              <a:latin typeface="municipal_lviv_106"/>
            </a:endParaRPr>
          </a:p>
          <a:p>
            <a:pPr>
              <a:buFont typeface="Wingdings 3" pitchFamily="18" charset="2"/>
              <a:buNone/>
            </a:pPr>
            <a:r>
              <a:rPr lang="ru-RU" smtClean="0">
                <a:latin typeface="municipal_lviv_106"/>
              </a:rPr>
              <a:t>•</a:t>
            </a:r>
            <a:r>
              <a:rPr lang="uk-UA" smtClean="0">
                <a:latin typeface="municipal_lviv_106"/>
              </a:rPr>
              <a:t> </a:t>
            </a:r>
            <a:r>
              <a:rPr lang="ru-RU" sz="2400" smtClean="0">
                <a:latin typeface="municipal_lviv_106"/>
              </a:rPr>
              <a:t>Об'єднання співвласників багатоквартирного будинку;</a:t>
            </a:r>
          </a:p>
          <a:p>
            <a:pPr>
              <a:buFont typeface="Wingdings 3" pitchFamily="18" charset="2"/>
              <a:buNone/>
            </a:pPr>
            <a:r>
              <a:rPr lang="ru-RU" sz="2400" smtClean="0">
                <a:latin typeface="municipal_lviv_106"/>
              </a:rPr>
              <a:t>• </a:t>
            </a:r>
            <a:r>
              <a:rPr lang="uk-UA" sz="2400" u="sng" smtClean="0">
                <a:latin typeface="municipal_lviv_106"/>
              </a:rPr>
              <a:t>Більшість співвласників</a:t>
            </a:r>
            <a:r>
              <a:rPr lang="ru-RU" sz="2400" smtClean="0">
                <a:latin typeface="municipal_lviv_106"/>
              </a:rPr>
              <a:t> без створення ОСББ (через збори) </a:t>
            </a:r>
            <a:r>
              <a:rPr lang="uk-UA" sz="2400" u="sng" smtClean="0">
                <a:latin typeface="municipal_lviv_106"/>
              </a:rPr>
              <a:t>обирають управителя;</a:t>
            </a:r>
            <a:endParaRPr lang="ru-RU" sz="2400" smtClean="0">
              <a:latin typeface="municipal_lviv_106"/>
            </a:endParaRPr>
          </a:p>
          <a:p>
            <a:pPr>
              <a:buFont typeface="Wingdings 3" pitchFamily="18" charset="2"/>
              <a:buNone/>
            </a:pPr>
            <a:r>
              <a:rPr lang="ru-RU" sz="2400" smtClean="0">
                <a:latin typeface="municipal_lviv_106"/>
              </a:rPr>
              <a:t>• Якщо мешканці не обрали управителя самостійно, </a:t>
            </a:r>
            <a:r>
              <a:rPr lang="uk-UA" sz="2400" u="sng" smtClean="0">
                <a:latin typeface="municipal_lviv_106"/>
              </a:rPr>
              <a:t>міська рада призначить управителя;</a:t>
            </a:r>
            <a:endParaRPr lang="ru-RU" sz="2400" smtClean="0">
              <a:latin typeface="municipal_lviv_106"/>
            </a:endParaRPr>
          </a:p>
          <a:p>
            <a:pPr>
              <a:buFont typeface="Wingdings 3" pitchFamily="18" charset="2"/>
              <a:buNone/>
            </a:pPr>
            <a:r>
              <a:rPr lang="ru-RU" sz="2400" smtClean="0">
                <a:latin typeface="municipal_lviv_106"/>
              </a:rPr>
              <a:t>• </a:t>
            </a:r>
            <a:r>
              <a:rPr lang="uk-UA" sz="2400" u="sng" smtClean="0">
                <a:latin typeface="municipal_lviv_106"/>
              </a:rPr>
              <a:t>Малоквартирним будинком (</a:t>
            </a:r>
            <a:r>
              <a:rPr lang="uk-UA" sz="2400" smtClean="0">
                <a:latin typeface="municipal_lviv_106"/>
              </a:rPr>
              <a:t>2-10 квартир) доцільно обрати (через збори)</a:t>
            </a:r>
            <a:r>
              <a:rPr lang="uk-UA" sz="2400" u="sng" smtClean="0">
                <a:latin typeface="municipal_lviv_106"/>
              </a:rPr>
              <a:t> самостійне обслуговування </a:t>
            </a:r>
            <a:r>
              <a:rPr lang="uk-UA" sz="2400" smtClean="0">
                <a:latin typeface="municipal_lviv_106"/>
              </a:rPr>
              <a:t>будинку, без залучення управителя.</a:t>
            </a:r>
            <a:endParaRPr lang="ru-RU" sz="2400" smtClean="0">
              <a:latin typeface="municipal_lviv_106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Grp="1"/>
          </p:cNvSpPr>
          <p:nvPr>
            <p:ph type="body" idx="4294967295"/>
          </p:nvPr>
        </p:nvSpPr>
        <p:spPr>
          <a:xfrm>
            <a:off x="1547813" y="188913"/>
            <a:ext cx="7307262" cy="6408737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 3" pitchFamily="18" charset="2"/>
              <a:buNone/>
            </a:pPr>
            <a:r>
              <a:rPr lang="ru-RU" b="1" smtClean="0">
                <a:latin typeface="municipal_lviv_106"/>
              </a:rPr>
              <a:t>Обрання управителя</a:t>
            </a:r>
          </a:p>
          <a:p>
            <a:pPr algn="ctr">
              <a:lnSpc>
                <a:spcPct val="90000"/>
              </a:lnSpc>
              <a:buFont typeface="Wingdings 3" pitchFamily="18" charset="2"/>
              <a:buNone/>
            </a:pPr>
            <a:r>
              <a:rPr lang="ru-RU" b="1" smtClean="0">
                <a:latin typeface="municipal_lviv_106"/>
              </a:rPr>
              <a:t>Більшість співвласників</a:t>
            </a:r>
            <a:r>
              <a:rPr lang="uk-UA" b="1" smtClean="0">
                <a:latin typeface="municipal_lviv_106"/>
              </a:rPr>
              <a:t> без</a:t>
            </a:r>
            <a:r>
              <a:rPr lang="ru-RU" b="1" smtClean="0">
                <a:latin typeface="municipal_lviv_106"/>
              </a:rPr>
              <a:t> ОСББ</a:t>
            </a:r>
            <a:r>
              <a:rPr lang="uk-UA" b="1" smtClean="0">
                <a:latin typeface="municipal_lviv_106"/>
              </a:rPr>
              <a:t>  </a:t>
            </a:r>
            <a:r>
              <a:rPr lang="ru-RU" b="1" smtClean="0">
                <a:latin typeface="municipal_lviv_106"/>
              </a:rPr>
              <a:t>(через</a:t>
            </a:r>
            <a:r>
              <a:rPr lang="uk-UA" b="1" smtClean="0">
                <a:latin typeface="municipal_lviv_106"/>
              </a:rPr>
              <a:t> збори</a:t>
            </a:r>
            <a:r>
              <a:rPr lang="uk-UA" smtClean="0">
                <a:latin typeface="municipal_lviv_106"/>
              </a:rPr>
              <a:t> )</a:t>
            </a:r>
          </a:p>
          <a:p>
            <a:pPr algn="ctr">
              <a:lnSpc>
                <a:spcPct val="90000"/>
              </a:lnSpc>
              <a:buFont typeface="Wingdings 3" pitchFamily="18" charset="2"/>
              <a:buNone/>
            </a:pPr>
            <a:endParaRPr lang="uk-UA" sz="1600" smtClean="0">
              <a:latin typeface="municipal_lviv_106"/>
            </a:endParaRP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mtClean="0">
                <a:latin typeface="municipal_lviv_106"/>
              </a:rPr>
              <a:t>• Рішення приймаються на загальних зборах співвласників. Для прийняття рішення достатньо більше 50% голосів пропорційно площі, що перебуває у власності;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mtClean="0">
                <a:latin typeface="municipal_lviv_106"/>
              </a:rPr>
              <a:t>• Загальні збори обирають представника (сусіда), який підписує договір з управителем від імені співвласників;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mtClean="0">
                <a:latin typeface="municipal_lviv_106"/>
              </a:rPr>
              <a:t>• Термін дії договору з управителем -1 рік. Може бути автоматично продовжений на черговий однорічний строк.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mtClean="0">
                <a:latin typeface="municipal_lviv_106"/>
              </a:rPr>
              <a:t>• Рішення зборів обов'язкове для виконання усіма співвласниками, незалежно від того, чи голосували вони “за” чи “проти”;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uk-UA" smtClean="0">
                <a:latin typeface="municipal_lviv_106"/>
              </a:rPr>
              <a:t>• Збори співвласників можуть скликатися ініціативною групою (не менше 3-х співвласників) або управителем.</a:t>
            </a:r>
            <a:endParaRPr lang="ru-RU" smtClean="0">
              <a:latin typeface="municipal_lviv_106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>
          <a:xfrm>
            <a:off x="1646238" y="274638"/>
            <a:ext cx="7040562" cy="633412"/>
          </a:xfrm>
        </p:spPr>
        <p:txBody>
          <a:bodyPr/>
          <a:lstStyle/>
          <a:p>
            <a:pPr algn="ctr"/>
            <a:r>
              <a:rPr lang="uk-UA" altLang="uk-UA" sz="2800" smtClean="0">
                <a:latin typeface="municipal_lviv_106"/>
              </a:rPr>
              <a:t>Ремонт шатрових покрівель</a:t>
            </a:r>
            <a:endParaRPr lang="uk-UA" sz="2800" smtClean="0">
              <a:latin typeface="municipal_lviv_106"/>
            </a:endParaRPr>
          </a:p>
        </p:txBody>
      </p:sp>
      <p:sp>
        <p:nvSpPr>
          <p:cNvPr id="56322" name="Текст 2"/>
          <p:cNvSpPr>
            <a:spLocks noGrp="1"/>
          </p:cNvSpPr>
          <p:nvPr>
            <p:ph type="body" idx="1"/>
          </p:nvPr>
        </p:nvSpPr>
        <p:spPr>
          <a:xfrm>
            <a:off x="1790700" y="876300"/>
            <a:ext cx="3376613" cy="639763"/>
          </a:xfrm>
        </p:spPr>
        <p:txBody>
          <a:bodyPr/>
          <a:lstStyle/>
          <a:p>
            <a:r>
              <a:rPr lang="uk-UA" sz="1600" i="1" smtClean="0">
                <a:latin typeface="municipal_lviv_106"/>
              </a:rPr>
              <a:t>Калнишевського, 7</a:t>
            </a:r>
          </a:p>
        </p:txBody>
      </p:sp>
      <p:sp>
        <p:nvSpPr>
          <p:cNvPr id="56323" name="Текст 3"/>
          <p:cNvSpPr>
            <a:spLocks noGrp="1"/>
          </p:cNvSpPr>
          <p:nvPr>
            <p:ph type="body" sz="quarter" idx="3"/>
          </p:nvPr>
        </p:nvSpPr>
        <p:spPr>
          <a:xfrm>
            <a:off x="6300788" y="2036763"/>
            <a:ext cx="2159000" cy="639762"/>
          </a:xfrm>
        </p:spPr>
        <p:txBody>
          <a:bodyPr/>
          <a:lstStyle/>
          <a:p>
            <a:r>
              <a:rPr lang="uk-UA" sz="1600" i="1" smtClean="0">
                <a:latin typeface="municipal_lviv_106"/>
              </a:rPr>
              <a:t>Коротка, 8</a:t>
            </a:r>
          </a:p>
        </p:txBody>
      </p:sp>
      <p:pic>
        <p:nvPicPr>
          <p:cNvPr id="56324" name="Picture 6"/>
          <p:cNvPicPr>
            <a:picLocks noGrp="1" noChangeAspect="1" noChangeArrowheads="1"/>
          </p:cNvPicPr>
          <p:nvPr>
            <p:ph sz="half" idx="1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1535113"/>
            <a:ext cx="4394200" cy="3960812"/>
          </a:xfrm>
        </p:spPr>
      </p:pic>
      <p:pic>
        <p:nvPicPr>
          <p:cNvPr id="5632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3125788"/>
            <a:ext cx="4457700" cy="339883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G:\Фото до проведення робіт з поточного та капітального  ремонту 2015р\Скнилівок\До проведення ремонту\Сад 27а\Изображение 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700213"/>
            <a:ext cx="384016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3" descr="G:\Фото до проведення робіт з поточного та капітального  ремонту 2015р\Скнилівок\Скнилівок Виконані роботи\Садова,27а покрівля\cад 27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7775" y="3716338"/>
            <a:ext cx="3919538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Box 6"/>
          <p:cNvSpPr txBox="1">
            <a:spLocks noChangeArrowheads="1"/>
          </p:cNvSpPr>
          <p:nvPr/>
        </p:nvSpPr>
        <p:spPr bwMode="auto">
          <a:xfrm>
            <a:off x="2843213" y="260350"/>
            <a:ext cx="5113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Arial" charset="0"/>
              </a:rPr>
              <a:t>вул.Садова, 27а (покрівля)</a:t>
            </a:r>
            <a:endParaRPr lang="en-US" sz="2400">
              <a:latin typeface="Arial" charset="0"/>
            </a:endParaRPr>
          </a:p>
        </p:txBody>
      </p:sp>
      <p:sp>
        <p:nvSpPr>
          <p:cNvPr id="57348" name="TextBox 9"/>
          <p:cNvSpPr txBox="1">
            <a:spLocks noChangeArrowheads="1"/>
          </p:cNvSpPr>
          <p:nvPr/>
        </p:nvSpPr>
        <p:spPr bwMode="auto">
          <a:xfrm>
            <a:off x="2771775" y="1189038"/>
            <a:ext cx="2305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До ремонту</a:t>
            </a:r>
            <a:endParaRPr lang="en-US"/>
          </a:p>
        </p:txBody>
      </p:sp>
      <p:sp>
        <p:nvSpPr>
          <p:cNvPr id="57349" name="TextBox 10"/>
          <p:cNvSpPr txBox="1">
            <a:spLocks noChangeArrowheads="1"/>
          </p:cNvSpPr>
          <p:nvPr/>
        </p:nvSpPr>
        <p:spPr bwMode="auto">
          <a:xfrm>
            <a:off x="6084888" y="3036888"/>
            <a:ext cx="215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Після ремонту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2195513" y="274638"/>
            <a:ext cx="5627687" cy="706437"/>
          </a:xfrm>
        </p:spPr>
        <p:txBody>
          <a:bodyPr/>
          <a:lstStyle/>
          <a:p>
            <a:pPr algn="ctr" eaLnBrk="1" hangingPunct="1"/>
            <a:r>
              <a:rPr lang="uk-UA" altLang="uk-UA" sz="2600" smtClean="0">
                <a:latin typeface="Arial" charset="0"/>
              </a:rPr>
              <a:t>вул.Одеська, 39</a:t>
            </a:r>
          </a:p>
        </p:txBody>
      </p:sp>
      <p:sp>
        <p:nvSpPr>
          <p:cNvPr id="58370" name="Текст 2"/>
          <p:cNvSpPr>
            <a:spLocks noGrp="1"/>
          </p:cNvSpPr>
          <p:nvPr>
            <p:ph type="body" idx="1"/>
          </p:nvPr>
        </p:nvSpPr>
        <p:spPr>
          <a:xfrm>
            <a:off x="1441450" y="671513"/>
            <a:ext cx="3375025" cy="639762"/>
          </a:xfrm>
        </p:spPr>
        <p:txBody>
          <a:bodyPr/>
          <a:lstStyle/>
          <a:p>
            <a:pPr algn="ctr" eaLnBrk="1" hangingPunct="1"/>
            <a:r>
              <a:rPr lang="uk-UA" altLang="uk-UA" b="0" i="1" smtClean="0">
                <a:latin typeface="municipal_lviv_108" pitchFamily="50" charset="0"/>
                <a:cs typeface="Times New Roman" pitchFamily="18" charset="0"/>
              </a:rPr>
              <a:t>до ремонту</a:t>
            </a:r>
          </a:p>
        </p:txBody>
      </p:sp>
      <p:sp>
        <p:nvSpPr>
          <p:cNvPr id="58371" name="Текст 3"/>
          <p:cNvSpPr>
            <a:spLocks noGrp="1"/>
          </p:cNvSpPr>
          <p:nvPr>
            <p:ph type="body" sz="quarter" idx="3"/>
          </p:nvPr>
        </p:nvSpPr>
        <p:spPr>
          <a:xfrm>
            <a:off x="5580063" y="1125538"/>
            <a:ext cx="3387725" cy="638175"/>
          </a:xfrm>
        </p:spPr>
        <p:txBody>
          <a:bodyPr/>
          <a:lstStyle/>
          <a:p>
            <a:pPr algn="ctr" eaLnBrk="1" hangingPunct="1"/>
            <a:r>
              <a:rPr lang="uk-UA" altLang="uk-UA" b="0" i="1" smtClean="0">
                <a:latin typeface="Times New Roman" pitchFamily="18" charset="0"/>
                <a:cs typeface="Times New Roman" pitchFamily="18" charset="0"/>
              </a:rPr>
              <a:t>після ремонту</a:t>
            </a:r>
          </a:p>
        </p:txBody>
      </p:sp>
      <p:pic>
        <p:nvPicPr>
          <p:cNvPr id="5837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1362075"/>
            <a:ext cx="3322637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6913" y="2492375"/>
            <a:ext cx="4322762" cy="417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fcb025ba9a6ccf8fed139b5222f2a63b17a4791"/>
</p:tagLst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іальне оформлення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9643</TotalTime>
  <Words>1517</Words>
  <Application>Microsoft Office PowerPoint</Application>
  <PresentationFormat>Экран (4:3)</PresentationFormat>
  <Paragraphs>485</Paragraphs>
  <Slides>69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2" baseType="lpstr">
      <vt:lpstr>Тема Office</vt:lpstr>
      <vt:lpstr>Спеціальне оформлення</vt:lpstr>
      <vt:lpstr>Диаграмма</vt:lpstr>
      <vt:lpstr>Слайд 1</vt:lpstr>
      <vt:lpstr>Залізничний район</vt:lpstr>
      <vt:lpstr>Житловий фонд Залізничного району</vt:lpstr>
      <vt:lpstr>Освоєння коштів на капітальний та поточний ремонт житлового фонду у 2014 – 2015 роках  </vt:lpstr>
      <vt:lpstr>Виконання робіт з поточного ремонту житлового фонду</vt:lpstr>
      <vt:lpstr>Слайд 6</vt:lpstr>
      <vt:lpstr>Ремонт шатрових покрівель</vt:lpstr>
      <vt:lpstr>Слайд 8</vt:lpstr>
      <vt:lpstr>вул.Одеська, 39</vt:lpstr>
      <vt:lpstr>вул.Городоцька, 50</vt:lpstr>
      <vt:lpstr>Слайд 11</vt:lpstr>
      <vt:lpstr>вул. Алмазна, 17</vt:lpstr>
      <vt:lpstr>Ремонт м’якої покрівлі</vt:lpstr>
      <vt:lpstr>Слайд 14</vt:lpstr>
      <vt:lpstr>Слайд 15</vt:lpstr>
      <vt:lpstr>Слайд 16</vt:lpstr>
      <vt:lpstr>Слайд 17</vt:lpstr>
      <vt:lpstr>Слайд 18</vt:lpstr>
      <vt:lpstr>Виконання робіт з капітального ремонту житлового фонду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Склад видатків комунального господарства   ( загальний фонд, млн.грн.)</vt:lpstr>
      <vt:lpstr>Виконання робіт із озеленення району </vt:lpstr>
      <vt:lpstr>Озеленення території району</vt:lpstr>
      <vt:lpstr>Озеленення території району</vt:lpstr>
      <vt:lpstr>Озеленення території району</vt:lpstr>
      <vt:lpstr>Слайд 34</vt:lpstr>
      <vt:lpstr>Склад видатків комунального господарства   ( спеціальний фонд, млн.грн.)</vt:lpstr>
      <vt:lpstr>Ремонт внутрішньоквартальних доріг та прибудинкової території  </vt:lpstr>
      <vt:lpstr>Ремонт внутрішньоквартальних доріг та прибудинкової території  </vt:lpstr>
      <vt:lpstr>Ремонт внутрішньоквартальних доріг та прибудинкової території  </vt:lpstr>
      <vt:lpstr>Городоцька - Головатого</vt:lpstr>
      <vt:lpstr>вул.Патона, 21</vt:lpstr>
      <vt:lpstr>вул. Ливарна</vt:lpstr>
      <vt:lpstr>Кульпарківська, 174, 176,178</vt:lpstr>
      <vt:lpstr>Ремонт тротуарів  </vt:lpstr>
      <vt:lpstr>Ремонт тротуарів, вул.Головатого</vt:lpstr>
      <vt:lpstr>Громадський простір Сквер на вул.С.Петлюри</vt:lpstr>
      <vt:lpstr>Сквер на вул.С.Петлюри                                           </vt:lpstr>
      <vt:lpstr>Долучення СПД до робіт з відновлення благоустрою  у сквері на вул.С.Петлюри  </vt:lpstr>
      <vt:lpstr>Реконструкція підземних переходів  </vt:lpstr>
      <vt:lpstr>Встановлення дитячого майданчика за кошти фірми “Київстар” у сквері на вул.Ряшівській </vt:lpstr>
      <vt:lpstr>Проведення робіт у сфері забезпечення безпеки дорожнього руху</vt:lpstr>
      <vt:lpstr>Слайд 51</vt:lpstr>
      <vt:lpstr>Встановлення павільйонів на зупинках  громадського транспорту </vt:lpstr>
      <vt:lpstr>Встановлення павільйонів на зупинках  громадського транспорту </vt:lpstr>
      <vt:lpstr>Слайд 54</vt:lpstr>
      <vt:lpstr> Виконання планових показників із надходження   ПДФО у 2014-2015рр. до місцевого бюджету</vt:lpstr>
      <vt:lpstr>Сплата ПДФО найбільшими платниками району </vt:lpstr>
      <vt:lpstr>Заборгованість з виплати заробітної плати,  тис.грн</vt:lpstr>
      <vt:lpstr> </vt:lpstr>
      <vt:lpstr>Слайд 59</vt:lpstr>
      <vt:lpstr>Ліквідація несанкціонованої торгівлі у Залізничному районі</vt:lpstr>
      <vt:lpstr>Демонтаж самочинно встановлених об’єктів </vt:lpstr>
      <vt:lpstr>Проведена робота щодо виявлення фактів з продажу алкогольних, слабоалкогольних напоїв та пива у заборонений час, в т.ч. неповнолітнім</vt:lpstr>
      <vt:lpstr>Об'єкт, в якому неодноразово було зафіксовано продаж алкоголю у нічний час</vt:lpstr>
      <vt:lpstr>Слайд 64</vt:lpstr>
      <vt:lpstr>Слайд 65</vt:lpstr>
      <vt:lpstr>Слайд 66</vt:lpstr>
      <vt:lpstr>Слайд 67</vt:lpstr>
      <vt:lpstr>Слайд 68</vt:lpstr>
      <vt:lpstr>Слайд 69</vt:lpstr>
    </vt:vector>
  </TitlesOfParts>
  <Company>City 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Marianne</dc:creator>
  <cp:lastModifiedBy>Sirko.Igor</cp:lastModifiedBy>
  <cp:revision>561</cp:revision>
  <cp:lastPrinted>2012-12-21T06:58:21Z</cp:lastPrinted>
  <dcterms:created xsi:type="dcterms:W3CDTF">2011-04-06T07:10:57Z</dcterms:created>
  <dcterms:modified xsi:type="dcterms:W3CDTF">2016-02-23T07:04:02Z</dcterms:modified>
</cp:coreProperties>
</file>