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0" r:id="rId6"/>
    <p:sldId id="262" r:id="rId7"/>
    <p:sldId id="263" r:id="rId8"/>
    <p:sldId id="271" r:id="rId9"/>
    <p:sldId id="272" r:id="rId10"/>
    <p:sldId id="264" r:id="rId11"/>
    <p:sldId id="274" r:id="rId12"/>
    <p:sldId id="279" r:id="rId13"/>
    <p:sldId id="280" r:id="rId14"/>
    <p:sldId id="281" r:id="rId15"/>
    <p:sldId id="282" r:id="rId16"/>
    <p:sldId id="265" r:id="rId17"/>
    <p:sldId id="283" r:id="rId18"/>
    <p:sldId id="284" r:id="rId19"/>
    <p:sldId id="303" r:id="rId20"/>
    <p:sldId id="304" r:id="rId21"/>
    <p:sldId id="300" r:id="rId22"/>
    <p:sldId id="285" r:id="rId23"/>
    <p:sldId id="286" r:id="rId24"/>
    <p:sldId id="287" r:id="rId25"/>
    <p:sldId id="288" r:id="rId26"/>
    <p:sldId id="289" r:id="rId27"/>
    <p:sldId id="297" r:id="rId28"/>
    <p:sldId id="275" r:id="rId29"/>
    <p:sldId id="278" r:id="rId30"/>
    <p:sldId id="290" r:id="rId31"/>
    <p:sldId id="291" r:id="rId32"/>
    <p:sldId id="276" r:id="rId33"/>
    <p:sldId id="292" r:id="rId34"/>
    <p:sldId id="293" r:id="rId35"/>
    <p:sldId id="294" r:id="rId36"/>
    <p:sldId id="266" r:id="rId37"/>
    <p:sldId id="295" r:id="rId38"/>
    <p:sldId id="305" r:id="rId39"/>
    <p:sldId id="277" r:id="rId40"/>
    <p:sldId id="296" r:id="rId41"/>
    <p:sldId id="298" r:id="rId42"/>
    <p:sldId id="299" r:id="rId43"/>
    <p:sldId id="301" r:id="rId44"/>
    <p:sldId id="302" r:id="rId45"/>
    <p:sldId id="267" r:id="rId46"/>
    <p:sldId id="268" r:id="rId47"/>
    <p:sldId id="27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47" autoAdjust="0"/>
    <p:restoredTop sz="86425" autoAdjust="0"/>
  </p:normalViewPr>
  <p:slideViewPr>
    <p:cSldViewPr>
      <p:cViewPr varScale="1">
        <p:scale>
          <a:sx n="75" d="100"/>
          <a:sy n="75" d="100"/>
        </p:scale>
        <p:origin x="-6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41.png"/><Relationship Id="rId1" Type="http://schemas.openxmlformats.org/officeDocument/2006/relationships/image" Target="../media/image4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40C8DF-F522-4081-ACC3-5A87B6D86B3A}" type="doc">
      <dgm:prSet loTypeId="urn:microsoft.com/office/officeart/2005/8/layout/radial2" loCatId="relationship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E407E80A-DA3B-4DD0-B0AA-9381A58CE716}">
      <dgm:prSet phldrT="[Текст]"/>
      <dgm:spPr/>
      <dgm:t>
        <a:bodyPr/>
        <a:lstStyle/>
        <a:p>
          <a:r>
            <a:rPr lang="uk-UA" dirty="0" smtClean="0"/>
            <a:t>99</a:t>
          </a:r>
          <a:endParaRPr lang="uk-UA" dirty="0"/>
        </a:p>
      </dgm:t>
    </dgm:pt>
    <dgm:pt modelId="{37E9EFA0-AD48-448B-ABA0-8B3ECE13709B}" type="parTrans" cxnId="{B1C27A69-F6B9-46D7-9500-FC2B55E7CD48}">
      <dgm:prSet/>
      <dgm:spPr/>
      <dgm:t>
        <a:bodyPr/>
        <a:lstStyle/>
        <a:p>
          <a:endParaRPr lang="uk-UA"/>
        </a:p>
      </dgm:t>
    </dgm:pt>
    <dgm:pt modelId="{CF74A591-E0C9-4681-86B4-A1561B192882}" type="sibTrans" cxnId="{B1C27A69-F6B9-46D7-9500-FC2B55E7CD48}">
      <dgm:prSet/>
      <dgm:spPr/>
      <dgm:t>
        <a:bodyPr/>
        <a:lstStyle/>
        <a:p>
          <a:endParaRPr lang="uk-UA"/>
        </a:p>
      </dgm:t>
    </dgm:pt>
    <dgm:pt modelId="{A60F5946-F550-46E8-9BFF-809B90C9D1E4}">
      <dgm:prSet phldrT="[Текст]"/>
      <dgm:spPr/>
      <dgm:t>
        <a:bodyPr/>
        <a:lstStyle/>
        <a:p>
          <a:r>
            <a:rPr lang="uk-UA" dirty="0" smtClean="0"/>
            <a:t>3</a:t>
          </a:r>
          <a:endParaRPr lang="uk-UA" dirty="0"/>
        </a:p>
      </dgm:t>
    </dgm:pt>
    <dgm:pt modelId="{200D6335-2F28-4D39-BD70-6F86B2694245}" type="parTrans" cxnId="{AEA7638C-D4BD-4489-967C-7F6AEDEA5125}">
      <dgm:prSet/>
      <dgm:spPr/>
      <dgm:t>
        <a:bodyPr/>
        <a:lstStyle/>
        <a:p>
          <a:endParaRPr lang="uk-UA"/>
        </a:p>
      </dgm:t>
    </dgm:pt>
    <dgm:pt modelId="{5B0A1F18-0B13-4C50-A28F-47DFEF847D13}" type="sibTrans" cxnId="{AEA7638C-D4BD-4489-967C-7F6AEDEA5125}">
      <dgm:prSet/>
      <dgm:spPr/>
      <dgm:t>
        <a:bodyPr/>
        <a:lstStyle/>
        <a:p>
          <a:endParaRPr lang="uk-UA"/>
        </a:p>
      </dgm:t>
    </dgm:pt>
    <dgm:pt modelId="{A5C78E12-DF7F-4FE1-99F9-C63BAE8DD855}">
      <dgm:prSet phldrT="[Текст]"/>
      <dgm:spPr/>
      <dgm:t>
        <a:bodyPr/>
        <a:lstStyle/>
        <a:p>
          <a:r>
            <a:rPr lang="uk-UA" dirty="0" smtClean="0"/>
            <a:t>7</a:t>
          </a:r>
          <a:endParaRPr lang="uk-UA" dirty="0"/>
        </a:p>
      </dgm:t>
    </dgm:pt>
    <dgm:pt modelId="{41C5F3D7-48A1-472F-9B5E-7A9F71D73663}" type="parTrans" cxnId="{B0A92B74-8098-49E2-9231-AA37B45D05A9}">
      <dgm:prSet/>
      <dgm:spPr/>
      <dgm:t>
        <a:bodyPr/>
        <a:lstStyle/>
        <a:p>
          <a:endParaRPr lang="uk-UA"/>
        </a:p>
      </dgm:t>
    </dgm:pt>
    <dgm:pt modelId="{4F5C6BEB-1C32-40C7-BAC7-4474D7D1F5BF}" type="sibTrans" cxnId="{B0A92B74-8098-49E2-9231-AA37B45D05A9}">
      <dgm:prSet/>
      <dgm:spPr/>
      <dgm:t>
        <a:bodyPr/>
        <a:lstStyle/>
        <a:p>
          <a:endParaRPr lang="uk-UA"/>
        </a:p>
      </dgm:t>
    </dgm:pt>
    <dgm:pt modelId="{958FCE62-1316-47A2-A37A-C06D2F0C67AA}">
      <dgm:prSet phldrT="[Текст]"/>
      <dgm:spPr/>
      <dgm:t>
        <a:bodyPr/>
        <a:lstStyle/>
        <a:p>
          <a:r>
            <a:rPr lang="uk-UA" dirty="0" smtClean="0"/>
            <a:t>Приватний сектор</a:t>
          </a:r>
          <a:endParaRPr lang="uk-UA" dirty="0"/>
        </a:p>
      </dgm:t>
    </dgm:pt>
    <dgm:pt modelId="{34499B73-DE56-489F-83DE-583CE8CB6EBF}" type="sibTrans" cxnId="{7D2B2B30-C92A-4447-B9A1-5CE08A581DEB}">
      <dgm:prSet/>
      <dgm:spPr/>
      <dgm:t>
        <a:bodyPr/>
        <a:lstStyle/>
        <a:p>
          <a:endParaRPr lang="uk-UA"/>
        </a:p>
      </dgm:t>
    </dgm:pt>
    <dgm:pt modelId="{5344598F-6020-4646-805B-6EDB0E6F2B6F}" type="parTrans" cxnId="{7D2B2B30-C92A-4447-B9A1-5CE08A581DEB}">
      <dgm:prSet/>
      <dgm:spPr/>
      <dgm:t>
        <a:bodyPr/>
        <a:lstStyle/>
        <a:p>
          <a:endParaRPr lang="uk-UA"/>
        </a:p>
      </dgm:t>
    </dgm:pt>
    <dgm:pt modelId="{F7814672-D241-4B83-8652-74ACB785267C}">
      <dgm:prSet phldrT="[Текст]"/>
      <dgm:spPr/>
      <dgm:t>
        <a:bodyPr/>
        <a:lstStyle/>
        <a:p>
          <a:r>
            <a:rPr lang="uk-UA" dirty="0" smtClean="0"/>
            <a:t>ОСББ</a:t>
          </a:r>
          <a:endParaRPr lang="uk-UA" dirty="0"/>
        </a:p>
      </dgm:t>
    </dgm:pt>
    <dgm:pt modelId="{027CDDCB-EDB5-407A-B67D-C4CC516B8A15}" type="sibTrans" cxnId="{A9DA2B1F-C25B-477C-B227-30CB0B326C15}">
      <dgm:prSet/>
      <dgm:spPr/>
      <dgm:t>
        <a:bodyPr/>
        <a:lstStyle/>
        <a:p>
          <a:endParaRPr lang="uk-UA"/>
        </a:p>
      </dgm:t>
    </dgm:pt>
    <dgm:pt modelId="{5FC85AF7-7159-4F7B-82D9-458C2C8B58AE}" type="parTrans" cxnId="{A9DA2B1F-C25B-477C-B227-30CB0B326C15}">
      <dgm:prSet/>
      <dgm:spPr/>
      <dgm:t>
        <a:bodyPr/>
        <a:lstStyle/>
        <a:p>
          <a:endParaRPr lang="uk-UA"/>
        </a:p>
      </dgm:t>
    </dgm:pt>
    <dgm:pt modelId="{F55A97D8-0B16-4074-85F9-75C8534C0E97}">
      <dgm:prSet phldrT="[Текст]"/>
      <dgm:spPr/>
      <dgm:t>
        <a:bodyPr/>
        <a:lstStyle/>
        <a:p>
          <a:r>
            <a:rPr lang="uk-UA" dirty="0" smtClean="0"/>
            <a:t>Відомчі будинки</a:t>
          </a:r>
          <a:endParaRPr lang="uk-UA" dirty="0"/>
        </a:p>
      </dgm:t>
    </dgm:pt>
    <dgm:pt modelId="{AC859CF8-F518-47F1-A4C2-9FFCDA94FD1C}" type="sibTrans" cxnId="{F81FA0CE-0187-44BE-B115-68C6BC7900A4}">
      <dgm:prSet/>
      <dgm:spPr/>
      <dgm:t>
        <a:bodyPr/>
        <a:lstStyle/>
        <a:p>
          <a:endParaRPr lang="uk-UA"/>
        </a:p>
      </dgm:t>
    </dgm:pt>
    <dgm:pt modelId="{B644588C-4EAB-4107-8BF0-1F9DCAE29B87}" type="parTrans" cxnId="{F81FA0CE-0187-44BE-B115-68C6BC7900A4}">
      <dgm:prSet/>
      <dgm:spPr/>
      <dgm:t>
        <a:bodyPr/>
        <a:lstStyle/>
        <a:p>
          <a:endParaRPr lang="uk-UA"/>
        </a:p>
      </dgm:t>
    </dgm:pt>
    <dgm:pt modelId="{150BAD53-1EF0-45A6-A1F7-570C1941239C}" type="pres">
      <dgm:prSet presAssocID="{2A40C8DF-F522-4081-ACC3-5A87B6D86B3A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9D4076D-3C0F-4548-8BDC-398794019B5F}" type="pres">
      <dgm:prSet presAssocID="{2A40C8DF-F522-4081-ACC3-5A87B6D86B3A}" presName="cycle" presStyleCnt="0"/>
      <dgm:spPr/>
    </dgm:pt>
    <dgm:pt modelId="{21F2BEF9-ABC7-478D-9102-0B0FEB41B45E}" type="pres">
      <dgm:prSet presAssocID="{2A40C8DF-F522-4081-ACC3-5A87B6D86B3A}" presName="centerShape" presStyleCnt="0"/>
      <dgm:spPr/>
    </dgm:pt>
    <dgm:pt modelId="{E8D956C3-26B4-480C-B0C6-E3A5AED39BFE}" type="pres">
      <dgm:prSet presAssocID="{2A40C8DF-F522-4081-ACC3-5A87B6D86B3A}" presName="connSite" presStyleLbl="node1" presStyleIdx="0" presStyleCnt="4"/>
      <dgm:spPr/>
    </dgm:pt>
    <dgm:pt modelId="{B46CFE6A-4DAD-4C80-9117-585D3FCBDFFB}" type="pres">
      <dgm:prSet presAssocID="{2A40C8DF-F522-4081-ACC3-5A87B6D86B3A}" presName="visible" presStyleLbl="node1" presStyleIdx="0" presStyleCnt="4"/>
      <dgm:spPr>
        <a:prstGeom prst="ellipse">
          <a:avLst/>
        </a:prstGeom>
      </dgm:spPr>
      <dgm:t>
        <a:bodyPr/>
        <a:lstStyle/>
        <a:p>
          <a:endParaRPr lang="uk-UA"/>
        </a:p>
      </dgm:t>
    </dgm:pt>
    <dgm:pt modelId="{1355A10A-ECAD-4396-8D0D-D4AFA1C2BF5C}" type="pres">
      <dgm:prSet presAssocID="{37E9EFA0-AD48-448B-ABA0-8B3ECE13709B}" presName="Name25" presStyleLbl="parChTrans1D1" presStyleIdx="0" presStyleCnt="3"/>
      <dgm:spPr/>
      <dgm:t>
        <a:bodyPr/>
        <a:lstStyle/>
        <a:p>
          <a:endParaRPr lang="uk-UA"/>
        </a:p>
      </dgm:t>
    </dgm:pt>
    <dgm:pt modelId="{350B4AAB-D842-43A6-A6D1-A192EAE81245}" type="pres">
      <dgm:prSet presAssocID="{E407E80A-DA3B-4DD0-B0AA-9381A58CE716}" presName="node" presStyleCnt="0"/>
      <dgm:spPr/>
    </dgm:pt>
    <dgm:pt modelId="{EFFEF31E-9A47-4B84-8819-1E31D3EB4F5C}" type="pres">
      <dgm:prSet presAssocID="{E407E80A-DA3B-4DD0-B0AA-9381A58CE716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C921DF-2075-415D-B446-4C335D249482}" type="pres">
      <dgm:prSet presAssocID="{E407E80A-DA3B-4DD0-B0AA-9381A58CE716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67955E9-B2C8-4C29-A888-ECE25AD47FF2}" type="pres">
      <dgm:prSet presAssocID="{200D6335-2F28-4D39-BD70-6F86B2694245}" presName="Name25" presStyleLbl="parChTrans1D1" presStyleIdx="1" presStyleCnt="3"/>
      <dgm:spPr/>
      <dgm:t>
        <a:bodyPr/>
        <a:lstStyle/>
        <a:p>
          <a:endParaRPr lang="uk-UA"/>
        </a:p>
      </dgm:t>
    </dgm:pt>
    <dgm:pt modelId="{3010323E-C6D8-4070-A208-33AFAA9813E3}" type="pres">
      <dgm:prSet presAssocID="{A60F5946-F550-46E8-9BFF-809B90C9D1E4}" presName="node" presStyleCnt="0"/>
      <dgm:spPr/>
    </dgm:pt>
    <dgm:pt modelId="{097AFA47-8CF4-4408-BF0A-6627EF3CF1AB}" type="pres">
      <dgm:prSet presAssocID="{A60F5946-F550-46E8-9BFF-809B90C9D1E4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7801E1-1B99-42A6-B57B-0D457E4449AE}" type="pres">
      <dgm:prSet presAssocID="{A60F5946-F550-46E8-9BFF-809B90C9D1E4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7421099-58C7-4AA0-87A2-3B07AD7F3662}" type="pres">
      <dgm:prSet presAssocID="{41C5F3D7-48A1-472F-9B5E-7A9F71D73663}" presName="Name25" presStyleLbl="parChTrans1D1" presStyleIdx="2" presStyleCnt="3"/>
      <dgm:spPr/>
      <dgm:t>
        <a:bodyPr/>
        <a:lstStyle/>
        <a:p>
          <a:endParaRPr lang="uk-UA"/>
        </a:p>
      </dgm:t>
    </dgm:pt>
    <dgm:pt modelId="{22AC7E27-7EC7-47A3-B6E2-8895CF3E0D49}" type="pres">
      <dgm:prSet presAssocID="{A5C78E12-DF7F-4FE1-99F9-C63BAE8DD855}" presName="node" presStyleCnt="0"/>
      <dgm:spPr/>
    </dgm:pt>
    <dgm:pt modelId="{E80E3031-0DD7-4D2A-A97F-9EA46B1A9DDB}" type="pres">
      <dgm:prSet presAssocID="{A5C78E12-DF7F-4FE1-99F9-C63BAE8DD855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C0A619-B237-435F-88AC-77DD9A7B9DFA}" type="pres">
      <dgm:prSet presAssocID="{A5C78E12-DF7F-4FE1-99F9-C63BAE8DD855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5ED243F-2932-4345-AE40-F0F01D782CE7}" type="presOf" srcId="{E407E80A-DA3B-4DD0-B0AA-9381A58CE716}" destId="{EFFEF31E-9A47-4B84-8819-1E31D3EB4F5C}" srcOrd="0" destOrd="0" presId="urn:microsoft.com/office/officeart/2005/8/layout/radial2"/>
    <dgm:cxn modelId="{3E7C84B0-75FE-45B3-9BCA-33294AE61C74}" type="presOf" srcId="{F7814672-D241-4B83-8652-74ACB785267C}" destId="{AA7801E1-1B99-42A6-B57B-0D457E4449AE}" srcOrd="0" destOrd="0" presId="urn:microsoft.com/office/officeart/2005/8/layout/radial2"/>
    <dgm:cxn modelId="{B0A92B74-8098-49E2-9231-AA37B45D05A9}" srcId="{2A40C8DF-F522-4081-ACC3-5A87B6D86B3A}" destId="{A5C78E12-DF7F-4FE1-99F9-C63BAE8DD855}" srcOrd="2" destOrd="0" parTransId="{41C5F3D7-48A1-472F-9B5E-7A9F71D73663}" sibTransId="{4F5C6BEB-1C32-40C7-BAC7-4474D7D1F5BF}"/>
    <dgm:cxn modelId="{A2A285BA-026C-4387-9B40-633B2FBACEEF}" type="presOf" srcId="{A60F5946-F550-46E8-9BFF-809B90C9D1E4}" destId="{097AFA47-8CF4-4408-BF0A-6627EF3CF1AB}" srcOrd="0" destOrd="0" presId="urn:microsoft.com/office/officeart/2005/8/layout/radial2"/>
    <dgm:cxn modelId="{D6A4D54C-9CF5-4170-959B-4408EE5A81C8}" type="presOf" srcId="{37E9EFA0-AD48-448B-ABA0-8B3ECE13709B}" destId="{1355A10A-ECAD-4396-8D0D-D4AFA1C2BF5C}" srcOrd="0" destOrd="0" presId="urn:microsoft.com/office/officeart/2005/8/layout/radial2"/>
    <dgm:cxn modelId="{7D2B2B30-C92A-4447-B9A1-5CE08A581DEB}" srcId="{A5C78E12-DF7F-4FE1-99F9-C63BAE8DD855}" destId="{958FCE62-1316-47A2-A37A-C06D2F0C67AA}" srcOrd="0" destOrd="0" parTransId="{5344598F-6020-4646-805B-6EDB0E6F2B6F}" sibTransId="{34499B73-DE56-489F-83DE-583CE8CB6EBF}"/>
    <dgm:cxn modelId="{A0D812EB-2526-4B00-8B9A-935EFF66C610}" type="presOf" srcId="{41C5F3D7-48A1-472F-9B5E-7A9F71D73663}" destId="{E7421099-58C7-4AA0-87A2-3B07AD7F3662}" srcOrd="0" destOrd="0" presId="urn:microsoft.com/office/officeart/2005/8/layout/radial2"/>
    <dgm:cxn modelId="{F81FA0CE-0187-44BE-B115-68C6BC7900A4}" srcId="{E407E80A-DA3B-4DD0-B0AA-9381A58CE716}" destId="{F55A97D8-0B16-4074-85F9-75C8534C0E97}" srcOrd="0" destOrd="0" parTransId="{B644588C-4EAB-4107-8BF0-1F9DCAE29B87}" sibTransId="{AC859CF8-F518-47F1-A4C2-9FFCDA94FD1C}"/>
    <dgm:cxn modelId="{40F6C4BF-84E8-4C29-B326-BD30DF0B6894}" type="presOf" srcId="{F55A97D8-0B16-4074-85F9-75C8534C0E97}" destId="{5FC921DF-2075-415D-B446-4C335D249482}" srcOrd="0" destOrd="0" presId="urn:microsoft.com/office/officeart/2005/8/layout/radial2"/>
    <dgm:cxn modelId="{B1C27A69-F6B9-46D7-9500-FC2B55E7CD48}" srcId="{2A40C8DF-F522-4081-ACC3-5A87B6D86B3A}" destId="{E407E80A-DA3B-4DD0-B0AA-9381A58CE716}" srcOrd="0" destOrd="0" parTransId="{37E9EFA0-AD48-448B-ABA0-8B3ECE13709B}" sibTransId="{CF74A591-E0C9-4681-86B4-A1561B192882}"/>
    <dgm:cxn modelId="{31DEDF1D-3F26-430C-A348-975FBFF361BC}" type="presOf" srcId="{958FCE62-1316-47A2-A37A-C06D2F0C67AA}" destId="{BDC0A619-B237-435F-88AC-77DD9A7B9DFA}" srcOrd="0" destOrd="0" presId="urn:microsoft.com/office/officeart/2005/8/layout/radial2"/>
    <dgm:cxn modelId="{AEA7638C-D4BD-4489-967C-7F6AEDEA5125}" srcId="{2A40C8DF-F522-4081-ACC3-5A87B6D86B3A}" destId="{A60F5946-F550-46E8-9BFF-809B90C9D1E4}" srcOrd="1" destOrd="0" parTransId="{200D6335-2F28-4D39-BD70-6F86B2694245}" sibTransId="{5B0A1F18-0B13-4C50-A28F-47DFEF847D13}"/>
    <dgm:cxn modelId="{A68A5EE3-A965-4D26-BBA8-5A1035EF9C42}" type="presOf" srcId="{2A40C8DF-F522-4081-ACC3-5A87B6D86B3A}" destId="{150BAD53-1EF0-45A6-A1F7-570C1941239C}" srcOrd="0" destOrd="0" presId="urn:microsoft.com/office/officeart/2005/8/layout/radial2"/>
    <dgm:cxn modelId="{77949AF3-6E6E-473C-8D63-EC4514A69CBF}" type="presOf" srcId="{A5C78E12-DF7F-4FE1-99F9-C63BAE8DD855}" destId="{E80E3031-0DD7-4D2A-A97F-9EA46B1A9DDB}" srcOrd="0" destOrd="0" presId="urn:microsoft.com/office/officeart/2005/8/layout/radial2"/>
    <dgm:cxn modelId="{A9DA2B1F-C25B-477C-B227-30CB0B326C15}" srcId="{A60F5946-F550-46E8-9BFF-809B90C9D1E4}" destId="{F7814672-D241-4B83-8652-74ACB785267C}" srcOrd="0" destOrd="0" parTransId="{5FC85AF7-7159-4F7B-82D9-458C2C8B58AE}" sibTransId="{027CDDCB-EDB5-407A-B67D-C4CC516B8A15}"/>
    <dgm:cxn modelId="{36541295-E6B7-4220-886D-576574AB71F9}" type="presOf" srcId="{200D6335-2F28-4D39-BD70-6F86B2694245}" destId="{567955E9-B2C8-4C29-A888-ECE25AD47FF2}" srcOrd="0" destOrd="0" presId="urn:microsoft.com/office/officeart/2005/8/layout/radial2"/>
    <dgm:cxn modelId="{DAC497C4-B218-4B96-B642-B5958AE2E225}" type="presParOf" srcId="{150BAD53-1EF0-45A6-A1F7-570C1941239C}" destId="{C9D4076D-3C0F-4548-8BDC-398794019B5F}" srcOrd="0" destOrd="0" presId="urn:microsoft.com/office/officeart/2005/8/layout/radial2"/>
    <dgm:cxn modelId="{D8B9DEE5-3820-483B-BE45-50EDEC098671}" type="presParOf" srcId="{C9D4076D-3C0F-4548-8BDC-398794019B5F}" destId="{21F2BEF9-ABC7-478D-9102-0B0FEB41B45E}" srcOrd="0" destOrd="0" presId="urn:microsoft.com/office/officeart/2005/8/layout/radial2"/>
    <dgm:cxn modelId="{0076E474-75B0-47EB-81B1-804C71C25FA8}" type="presParOf" srcId="{21F2BEF9-ABC7-478D-9102-0B0FEB41B45E}" destId="{E8D956C3-26B4-480C-B0C6-E3A5AED39BFE}" srcOrd="0" destOrd="0" presId="urn:microsoft.com/office/officeart/2005/8/layout/radial2"/>
    <dgm:cxn modelId="{BAF41385-4622-4D19-84B3-C4BFFA9504A4}" type="presParOf" srcId="{21F2BEF9-ABC7-478D-9102-0B0FEB41B45E}" destId="{B46CFE6A-4DAD-4C80-9117-585D3FCBDFFB}" srcOrd="1" destOrd="0" presId="urn:microsoft.com/office/officeart/2005/8/layout/radial2"/>
    <dgm:cxn modelId="{58D57052-EB38-488F-BBA6-9FF9A3CEA8EB}" type="presParOf" srcId="{C9D4076D-3C0F-4548-8BDC-398794019B5F}" destId="{1355A10A-ECAD-4396-8D0D-D4AFA1C2BF5C}" srcOrd="1" destOrd="0" presId="urn:microsoft.com/office/officeart/2005/8/layout/radial2"/>
    <dgm:cxn modelId="{78124190-9079-4E34-95E9-DA00C3D1D7E9}" type="presParOf" srcId="{C9D4076D-3C0F-4548-8BDC-398794019B5F}" destId="{350B4AAB-D842-43A6-A6D1-A192EAE81245}" srcOrd="2" destOrd="0" presId="urn:microsoft.com/office/officeart/2005/8/layout/radial2"/>
    <dgm:cxn modelId="{16A6D018-8B31-406C-8B9F-97DDC8B72E9D}" type="presParOf" srcId="{350B4AAB-D842-43A6-A6D1-A192EAE81245}" destId="{EFFEF31E-9A47-4B84-8819-1E31D3EB4F5C}" srcOrd="0" destOrd="0" presId="urn:microsoft.com/office/officeart/2005/8/layout/radial2"/>
    <dgm:cxn modelId="{F3E0B09D-436D-4C1C-9501-0F9CE0AB51CF}" type="presParOf" srcId="{350B4AAB-D842-43A6-A6D1-A192EAE81245}" destId="{5FC921DF-2075-415D-B446-4C335D249482}" srcOrd="1" destOrd="0" presId="urn:microsoft.com/office/officeart/2005/8/layout/radial2"/>
    <dgm:cxn modelId="{74C46E4A-2D21-40FB-8D38-A3000916F993}" type="presParOf" srcId="{C9D4076D-3C0F-4548-8BDC-398794019B5F}" destId="{567955E9-B2C8-4C29-A888-ECE25AD47FF2}" srcOrd="3" destOrd="0" presId="urn:microsoft.com/office/officeart/2005/8/layout/radial2"/>
    <dgm:cxn modelId="{FB3E732C-CC27-4DA1-B0F1-9620C341E9DC}" type="presParOf" srcId="{C9D4076D-3C0F-4548-8BDC-398794019B5F}" destId="{3010323E-C6D8-4070-A208-33AFAA9813E3}" srcOrd="4" destOrd="0" presId="urn:microsoft.com/office/officeart/2005/8/layout/radial2"/>
    <dgm:cxn modelId="{4F73E947-5BC9-47AF-955D-1185D75FFAA3}" type="presParOf" srcId="{3010323E-C6D8-4070-A208-33AFAA9813E3}" destId="{097AFA47-8CF4-4408-BF0A-6627EF3CF1AB}" srcOrd="0" destOrd="0" presId="urn:microsoft.com/office/officeart/2005/8/layout/radial2"/>
    <dgm:cxn modelId="{DBDCC9B6-2FD4-4FB7-8D35-9D7108885EF4}" type="presParOf" srcId="{3010323E-C6D8-4070-A208-33AFAA9813E3}" destId="{AA7801E1-1B99-42A6-B57B-0D457E4449AE}" srcOrd="1" destOrd="0" presId="urn:microsoft.com/office/officeart/2005/8/layout/radial2"/>
    <dgm:cxn modelId="{FEB9F950-D9D9-47F9-9DCB-C4587EE0DF22}" type="presParOf" srcId="{C9D4076D-3C0F-4548-8BDC-398794019B5F}" destId="{E7421099-58C7-4AA0-87A2-3B07AD7F3662}" srcOrd="5" destOrd="0" presId="urn:microsoft.com/office/officeart/2005/8/layout/radial2"/>
    <dgm:cxn modelId="{53E841CC-17CF-4E06-881A-2F744CBEC2C2}" type="presParOf" srcId="{C9D4076D-3C0F-4548-8BDC-398794019B5F}" destId="{22AC7E27-7EC7-47A3-B6E2-8895CF3E0D49}" srcOrd="6" destOrd="0" presId="urn:microsoft.com/office/officeart/2005/8/layout/radial2"/>
    <dgm:cxn modelId="{F8633FC6-4AD2-45D3-AFFB-A906325F53EC}" type="presParOf" srcId="{22AC7E27-7EC7-47A3-B6E2-8895CF3E0D49}" destId="{E80E3031-0DD7-4D2A-A97F-9EA46B1A9DDB}" srcOrd="0" destOrd="0" presId="urn:microsoft.com/office/officeart/2005/8/layout/radial2"/>
    <dgm:cxn modelId="{6AE9E891-C9E6-4611-8EAE-A19ECD43ABB4}" type="presParOf" srcId="{22AC7E27-7EC7-47A3-B6E2-8895CF3E0D49}" destId="{BDC0A619-B237-435F-88AC-77DD9A7B9DFA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27FF5C-07E3-4630-99D7-A435B6925500}" type="doc">
      <dgm:prSet loTypeId="urn:microsoft.com/office/officeart/2005/8/layout/hierarchy2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434547B5-8753-499A-A6C2-C32F7DF9E9CE}">
      <dgm:prSet phldrT="[Текст]"/>
      <dgm:spPr/>
      <dgm:t>
        <a:bodyPr/>
        <a:lstStyle/>
        <a:p>
          <a:r>
            <a:rPr lang="uk-UA" dirty="0" smtClean="0"/>
            <a:t>Дохід</a:t>
          </a:r>
          <a:endParaRPr lang="uk-UA" dirty="0"/>
        </a:p>
      </dgm:t>
    </dgm:pt>
    <dgm:pt modelId="{AEE3F3D0-B953-4803-B3C3-6F8ADE9DECB1}" type="parTrans" cxnId="{FDA984A9-2A69-49A9-ADE9-8E22CD9CED8F}">
      <dgm:prSet/>
      <dgm:spPr/>
      <dgm:t>
        <a:bodyPr/>
        <a:lstStyle/>
        <a:p>
          <a:endParaRPr lang="uk-UA"/>
        </a:p>
      </dgm:t>
    </dgm:pt>
    <dgm:pt modelId="{5331D675-03B5-4479-9C00-70001B76804E}" type="sibTrans" cxnId="{FDA984A9-2A69-49A9-ADE9-8E22CD9CED8F}">
      <dgm:prSet/>
      <dgm:spPr/>
      <dgm:t>
        <a:bodyPr/>
        <a:lstStyle/>
        <a:p>
          <a:endParaRPr lang="uk-UA"/>
        </a:p>
      </dgm:t>
    </dgm:pt>
    <dgm:pt modelId="{62AF2975-0365-4AA9-8BE0-7CB3829A8304}">
      <dgm:prSet phldrT="[Текст]"/>
      <dgm:spPr/>
      <dgm:t>
        <a:bodyPr/>
        <a:lstStyle/>
        <a:p>
          <a:r>
            <a:rPr lang="uk-UA" dirty="0" smtClean="0"/>
            <a:t>Квартплата</a:t>
          </a:r>
          <a:endParaRPr lang="uk-UA" dirty="0"/>
        </a:p>
      </dgm:t>
    </dgm:pt>
    <dgm:pt modelId="{6C3D2152-9FC3-4ED9-BF74-76AEBB4B56FD}" type="parTrans" cxnId="{5A629C05-9A8A-4601-B692-BD53715175B6}">
      <dgm:prSet/>
      <dgm:spPr/>
      <dgm:t>
        <a:bodyPr/>
        <a:lstStyle/>
        <a:p>
          <a:endParaRPr lang="uk-UA"/>
        </a:p>
      </dgm:t>
    </dgm:pt>
    <dgm:pt modelId="{678E6FB0-44A8-4E7D-B1EA-9C1B7829CCDD}" type="sibTrans" cxnId="{5A629C05-9A8A-4601-B692-BD53715175B6}">
      <dgm:prSet/>
      <dgm:spPr/>
      <dgm:t>
        <a:bodyPr/>
        <a:lstStyle/>
        <a:p>
          <a:endParaRPr lang="uk-UA"/>
        </a:p>
      </dgm:t>
    </dgm:pt>
    <dgm:pt modelId="{61935D46-2204-45F0-BE16-A52082DFD2F0}">
      <dgm:prSet phldrT="[Текст]"/>
      <dgm:spPr/>
      <dgm:t>
        <a:bodyPr/>
        <a:lstStyle/>
        <a:p>
          <a:r>
            <a:rPr lang="uk-UA" dirty="0" smtClean="0"/>
            <a:t>Мешканці</a:t>
          </a:r>
          <a:endParaRPr lang="uk-UA" dirty="0"/>
        </a:p>
      </dgm:t>
    </dgm:pt>
    <dgm:pt modelId="{CC5A1D01-B17A-42A8-AF9C-1573CC3C8F5D}" type="parTrans" cxnId="{5E256699-58CE-420B-A264-544BB4D1832A}">
      <dgm:prSet/>
      <dgm:spPr/>
      <dgm:t>
        <a:bodyPr/>
        <a:lstStyle/>
        <a:p>
          <a:endParaRPr lang="uk-UA"/>
        </a:p>
      </dgm:t>
    </dgm:pt>
    <dgm:pt modelId="{9970AAFD-03DA-4539-AAB8-E70D0E5CE742}" type="sibTrans" cxnId="{5E256699-58CE-420B-A264-544BB4D1832A}">
      <dgm:prSet/>
      <dgm:spPr/>
      <dgm:t>
        <a:bodyPr/>
        <a:lstStyle/>
        <a:p>
          <a:endParaRPr lang="uk-UA"/>
        </a:p>
      </dgm:t>
    </dgm:pt>
    <dgm:pt modelId="{6A040AEF-4877-485B-BC03-17458CE8FACC}">
      <dgm:prSet phldrT="[Текст]"/>
      <dgm:spPr/>
      <dgm:t>
        <a:bodyPr/>
        <a:lstStyle/>
        <a:p>
          <a:r>
            <a:rPr lang="uk-UA" dirty="0" smtClean="0"/>
            <a:t>Орендарі</a:t>
          </a:r>
          <a:endParaRPr lang="uk-UA" dirty="0"/>
        </a:p>
      </dgm:t>
    </dgm:pt>
    <dgm:pt modelId="{0E140954-7AC9-4813-95B8-257136E916CF}" type="parTrans" cxnId="{167B281A-B07D-4625-A7B2-6D26432D1C9E}">
      <dgm:prSet/>
      <dgm:spPr/>
      <dgm:t>
        <a:bodyPr/>
        <a:lstStyle/>
        <a:p>
          <a:endParaRPr lang="uk-UA"/>
        </a:p>
      </dgm:t>
    </dgm:pt>
    <dgm:pt modelId="{28834856-9643-4573-81D4-2732829DF2E6}" type="sibTrans" cxnId="{167B281A-B07D-4625-A7B2-6D26432D1C9E}">
      <dgm:prSet/>
      <dgm:spPr/>
      <dgm:t>
        <a:bodyPr/>
        <a:lstStyle/>
        <a:p>
          <a:endParaRPr lang="uk-UA"/>
        </a:p>
      </dgm:t>
    </dgm:pt>
    <dgm:pt modelId="{5026CC8A-07F4-4EE5-85DC-3E1662FAC7DE}">
      <dgm:prSet phldrT="[Текст]"/>
      <dgm:spPr/>
      <dgm:t>
        <a:bodyPr/>
        <a:lstStyle/>
        <a:p>
          <a:r>
            <a:rPr lang="uk-UA" dirty="0" smtClean="0"/>
            <a:t>Інші доходи</a:t>
          </a:r>
          <a:endParaRPr lang="uk-UA" dirty="0"/>
        </a:p>
      </dgm:t>
    </dgm:pt>
    <dgm:pt modelId="{4BF1109A-494E-4F8E-945A-AD0B12AB1D7B}" type="parTrans" cxnId="{28392708-DCDE-46F2-A55B-A81E907BD379}">
      <dgm:prSet/>
      <dgm:spPr/>
      <dgm:t>
        <a:bodyPr/>
        <a:lstStyle/>
        <a:p>
          <a:endParaRPr lang="uk-UA"/>
        </a:p>
      </dgm:t>
    </dgm:pt>
    <dgm:pt modelId="{19FAFA57-DE25-4893-A0E9-6B8B7FAF363C}" type="sibTrans" cxnId="{28392708-DCDE-46F2-A55B-A81E907BD379}">
      <dgm:prSet/>
      <dgm:spPr/>
      <dgm:t>
        <a:bodyPr/>
        <a:lstStyle/>
        <a:p>
          <a:endParaRPr lang="uk-UA"/>
        </a:p>
      </dgm:t>
    </dgm:pt>
    <dgm:pt modelId="{F02F0F18-AEFF-47D1-B46F-BC31C5B4F84A}">
      <dgm:prSet phldrT="[Текст]"/>
      <dgm:spPr/>
      <dgm:t>
        <a:bodyPr/>
        <a:lstStyle/>
        <a:p>
          <a:r>
            <a:rPr lang="uk-UA" dirty="0" smtClean="0"/>
            <a:t>Провайдери</a:t>
          </a:r>
          <a:endParaRPr lang="uk-UA" dirty="0"/>
        </a:p>
      </dgm:t>
    </dgm:pt>
    <dgm:pt modelId="{CE97199D-AE45-4FB4-B8D2-5752CBE7BB6C}" type="parTrans" cxnId="{AB3D04E7-92B0-4D47-8CE5-1B62E4A99CF2}">
      <dgm:prSet/>
      <dgm:spPr/>
      <dgm:t>
        <a:bodyPr/>
        <a:lstStyle/>
        <a:p>
          <a:endParaRPr lang="uk-UA"/>
        </a:p>
      </dgm:t>
    </dgm:pt>
    <dgm:pt modelId="{18CD2391-9327-46EE-BF81-FA59A7E228B2}" type="sibTrans" cxnId="{AB3D04E7-92B0-4D47-8CE5-1B62E4A99CF2}">
      <dgm:prSet/>
      <dgm:spPr/>
      <dgm:t>
        <a:bodyPr/>
        <a:lstStyle/>
        <a:p>
          <a:endParaRPr lang="uk-UA"/>
        </a:p>
      </dgm:t>
    </dgm:pt>
    <dgm:pt modelId="{98CC8768-CAE9-460F-971C-8F44EDE07F06}">
      <dgm:prSet phldrT="[Текст]"/>
      <dgm:spPr/>
      <dgm:t>
        <a:bodyPr/>
        <a:lstStyle/>
        <a:p>
          <a:r>
            <a:rPr lang="uk-UA" dirty="0" smtClean="0"/>
            <a:t>Платні послуги</a:t>
          </a:r>
          <a:endParaRPr lang="uk-UA" dirty="0"/>
        </a:p>
      </dgm:t>
    </dgm:pt>
    <dgm:pt modelId="{7FF53190-E627-4FE4-9EE7-053752A5F097}" type="parTrans" cxnId="{3374E1C5-782A-47FD-8028-B40C70B9716D}">
      <dgm:prSet/>
      <dgm:spPr/>
      <dgm:t>
        <a:bodyPr/>
        <a:lstStyle/>
        <a:p>
          <a:endParaRPr lang="uk-UA"/>
        </a:p>
      </dgm:t>
    </dgm:pt>
    <dgm:pt modelId="{1C711488-B22E-48EE-9621-E327AAB78E2E}" type="sibTrans" cxnId="{3374E1C5-782A-47FD-8028-B40C70B9716D}">
      <dgm:prSet/>
      <dgm:spPr/>
      <dgm:t>
        <a:bodyPr/>
        <a:lstStyle/>
        <a:p>
          <a:endParaRPr lang="uk-UA"/>
        </a:p>
      </dgm:t>
    </dgm:pt>
    <dgm:pt modelId="{46163239-5F73-4698-875E-B3645B088FE1}" type="pres">
      <dgm:prSet presAssocID="{DC27FF5C-07E3-4630-99D7-A435B692550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F803CFB-4B1C-46FF-AEAF-9543998A2514}" type="pres">
      <dgm:prSet presAssocID="{434547B5-8753-499A-A6C2-C32F7DF9E9CE}" presName="root1" presStyleCnt="0"/>
      <dgm:spPr/>
    </dgm:pt>
    <dgm:pt modelId="{F15D0423-AA25-40DE-9F0D-6291F34A6E84}" type="pres">
      <dgm:prSet presAssocID="{434547B5-8753-499A-A6C2-C32F7DF9E9C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5B5D4CF-166B-481C-8C14-B8D2AA6CDFE0}" type="pres">
      <dgm:prSet presAssocID="{434547B5-8753-499A-A6C2-C32F7DF9E9CE}" presName="level2hierChild" presStyleCnt="0"/>
      <dgm:spPr/>
    </dgm:pt>
    <dgm:pt modelId="{155732A2-AAD3-4807-A9E9-F7CBD32D9599}" type="pres">
      <dgm:prSet presAssocID="{6C3D2152-9FC3-4ED9-BF74-76AEBB4B56FD}" presName="conn2-1" presStyleLbl="parChTrans1D2" presStyleIdx="0" presStyleCnt="2"/>
      <dgm:spPr/>
      <dgm:t>
        <a:bodyPr/>
        <a:lstStyle/>
        <a:p>
          <a:endParaRPr lang="uk-UA"/>
        </a:p>
      </dgm:t>
    </dgm:pt>
    <dgm:pt modelId="{6FEB004F-E888-42BF-A61B-06ABDD3270E2}" type="pres">
      <dgm:prSet presAssocID="{6C3D2152-9FC3-4ED9-BF74-76AEBB4B56FD}" presName="connTx" presStyleLbl="parChTrans1D2" presStyleIdx="0" presStyleCnt="2"/>
      <dgm:spPr/>
      <dgm:t>
        <a:bodyPr/>
        <a:lstStyle/>
        <a:p>
          <a:endParaRPr lang="uk-UA"/>
        </a:p>
      </dgm:t>
    </dgm:pt>
    <dgm:pt modelId="{0553BCEF-CDFB-4534-B508-EAC65049AD19}" type="pres">
      <dgm:prSet presAssocID="{62AF2975-0365-4AA9-8BE0-7CB3829A8304}" presName="root2" presStyleCnt="0"/>
      <dgm:spPr/>
    </dgm:pt>
    <dgm:pt modelId="{96A1D9C1-49A1-4283-8E84-02066768EF8E}" type="pres">
      <dgm:prSet presAssocID="{62AF2975-0365-4AA9-8BE0-7CB3829A830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152CFEF-EB7F-481F-81E1-0BE2661EF598}" type="pres">
      <dgm:prSet presAssocID="{62AF2975-0365-4AA9-8BE0-7CB3829A8304}" presName="level3hierChild" presStyleCnt="0"/>
      <dgm:spPr/>
    </dgm:pt>
    <dgm:pt modelId="{0FA35F5B-CE71-44F5-8E3B-9D17DFF4986B}" type="pres">
      <dgm:prSet presAssocID="{CC5A1D01-B17A-42A8-AF9C-1573CC3C8F5D}" presName="conn2-1" presStyleLbl="parChTrans1D3" presStyleIdx="0" presStyleCnt="4"/>
      <dgm:spPr/>
      <dgm:t>
        <a:bodyPr/>
        <a:lstStyle/>
        <a:p>
          <a:endParaRPr lang="uk-UA"/>
        </a:p>
      </dgm:t>
    </dgm:pt>
    <dgm:pt modelId="{898E328F-12FE-48DD-8445-F932FF5CDDB5}" type="pres">
      <dgm:prSet presAssocID="{CC5A1D01-B17A-42A8-AF9C-1573CC3C8F5D}" presName="connTx" presStyleLbl="parChTrans1D3" presStyleIdx="0" presStyleCnt="4"/>
      <dgm:spPr/>
      <dgm:t>
        <a:bodyPr/>
        <a:lstStyle/>
        <a:p>
          <a:endParaRPr lang="uk-UA"/>
        </a:p>
      </dgm:t>
    </dgm:pt>
    <dgm:pt modelId="{6C39A545-A3C3-4A52-9803-FF4293DC42E0}" type="pres">
      <dgm:prSet presAssocID="{61935D46-2204-45F0-BE16-A52082DFD2F0}" presName="root2" presStyleCnt="0"/>
      <dgm:spPr/>
    </dgm:pt>
    <dgm:pt modelId="{18BA2846-5C7B-4A23-842E-E1FD401F7269}" type="pres">
      <dgm:prSet presAssocID="{61935D46-2204-45F0-BE16-A52082DFD2F0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DB958CB-E929-4160-842B-C11DFAB307FB}" type="pres">
      <dgm:prSet presAssocID="{61935D46-2204-45F0-BE16-A52082DFD2F0}" presName="level3hierChild" presStyleCnt="0"/>
      <dgm:spPr/>
    </dgm:pt>
    <dgm:pt modelId="{82EFDEF7-3C36-43F9-BA99-0F57811B213C}" type="pres">
      <dgm:prSet presAssocID="{0E140954-7AC9-4813-95B8-257136E916CF}" presName="conn2-1" presStyleLbl="parChTrans1D3" presStyleIdx="1" presStyleCnt="4"/>
      <dgm:spPr/>
      <dgm:t>
        <a:bodyPr/>
        <a:lstStyle/>
        <a:p>
          <a:endParaRPr lang="uk-UA"/>
        </a:p>
      </dgm:t>
    </dgm:pt>
    <dgm:pt modelId="{51DCEA92-28CA-40CC-AE18-CE2C3FCBFFF2}" type="pres">
      <dgm:prSet presAssocID="{0E140954-7AC9-4813-95B8-257136E916CF}" presName="connTx" presStyleLbl="parChTrans1D3" presStyleIdx="1" presStyleCnt="4"/>
      <dgm:spPr/>
      <dgm:t>
        <a:bodyPr/>
        <a:lstStyle/>
        <a:p>
          <a:endParaRPr lang="uk-UA"/>
        </a:p>
      </dgm:t>
    </dgm:pt>
    <dgm:pt modelId="{45BA5ED1-8E4D-487D-A554-84BD92FA1823}" type="pres">
      <dgm:prSet presAssocID="{6A040AEF-4877-485B-BC03-17458CE8FACC}" presName="root2" presStyleCnt="0"/>
      <dgm:spPr/>
    </dgm:pt>
    <dgm:pt modelId="{8CACF58C-B825-469C-BE10-DF55670CE044}" type="pres">
      <dgm:prSet presAssocID="{6A040AEF-4877-485B-BC03-17458CE8FACC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158A1D1-65EB-4F34-812F-3B6218AF794F}" type="pres">
      <dgm:prSet presAssocID="{6A040AEF-4877-485B-BC03-17458CE8FACC}" presName="level3hierChild" presStyleCnt="0"/>
      <dgm:spPr/>
    </dgm:pt>
    <dgm:pt modelId="{4C1243BC-1AE2-4EAF-9E0A-9356F6CE4A04}" type="pres">
      <dgm:prSet presAssocID="{4BF1109A-494E-4F8E-945A-AD0B12AB1D7B}" presName="conn2-1" presStyleLbl="parChTrans1D2" presStyleIdx="1" presStyleCnt="2"/>
      <dgm:spPr/>
      <dgm:t>
        <a:bodyPr/>
        <a:lstStyle/>
        <a:p>
          <a:endParaRPr lang="uk-UA"/>
        </a:p>
      </dgm:t>
    </dgm:pt>
    <dgm:pt modelId="{9EB69CF3-2AE0-4AB8-956B-E76BF93BE6E0}" type="pres">
      <dgm:prSet presAssocID="{4BF1109A-494E-4F8E-945A-AD0B12AB1D7B}" presName="connTx" presStyleLbl="parChTrans1D2" presStyleIdx="1" presStyleCnt="2"/>
      <dgm:spPr/>
      <dgm:t>
        <a:bodyPr/>
        <a:lstStyle/>
        <a:p>
          <a:endParaRPr lang="uk-UA"/>
        </a:p>
      </dgm:t>
    </dgm:pt>
    <dgm:pt modelId="{79AF38C1-C95A-432D-BC91-DE3704FF6603}" type="pres">
      <dgm:prSet presAssocID="{5026CC8A-07F4-4EE5-85DC-3E1662FAC7DE}" presName="root2" presStyleCnt="0"/>
      <dgm:spPr/>
    </dgm:pt>
    <dgm:pt modelId="{77CD8FCA-EA07-4152-A934-F95EDEBF5E36}" type="pres">
      <dgm:prSet presAssocID="{5026CC8A-07F4-4EE5-85DC-3E1662FAC7D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5AC7332-D0A7-4B72-B2F9-E34EF02570F5}" type="pres">
      <dgm:prSet presAssocID="{5026CC8A-07F4-4EE5-85DC-3E1662FAC7DE}" presName="level3hierChild" presStyleCnt="0"/>
      <dgm:spPr/>
    </dgm:pt>
    <dgm:pt modelId="{A1E7BDB3-AF8B-4290-BDFC-F0DDF8A52C37}" type="pres">
      <dgm:prSet presAssocID="{CE97199D-AE45-4FB4-B8D2-5752CBE7BB6C}" presName="conn2-1" presStyleLbl="parChTrans1D3" presStyleIdx="2" presStyleCnt="4"/>
      <dgm:spPr/>
      <dgm:t>
        <a:bodyPr/>
        <a:lstStyle/>
        <a:p>
          <a:endParaRPr lang="uk-UA"/>
        </a:p>
      </dgm:t>
    </dgm:pt>
    <dgm:pt modelId="{11C9CDB8-761F-472D-8D51-6BCD300DB2B8}" type="pres">
      <dgm:prSet presAssocID="{CE97199D-AE45-4FB4-B8D2-5752CBE7BB6C}" presName="connTx" presStyleLbl="parChTrans1D3" presStyleIdx="2" presStyleCnt="4"/>
      <dgm:spPr/>
      <dgm:t>
        <a:bodyPr/>
        <a:lstStyle/>
        <a:p>
          <a:endParaRPr lang="uk-UA"/>
        </a:p>
      </dgm:t>
    </dgm:pt>
    <dgm:pt modelId="{ED9C4112-B7DA-46C2-B1F3-B20EBBD26724}" type="pres">
      <dgm:prSet presAssocID="{F02F0F18-AEFF-47D1-B46F-BC31C5B4F84A}" presName="root2" presStyleCnt="0"/>
      <dgm:spPr/>
    </dgm:pt>
    <dgm:pt modelId="{849B67EF-4B93-41C2-ACCA-8C5FFB98426F}" type="pres">
      <dgm:prSet presAssocID="{F02F0F18-AEFF-47D1-B46F-BC31C5B4F84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FB4E02F-D808-4838-A67B-5B769FE2FDF5}" type="pres">
      <dgm:prSet presAssocID="{F02F0F18-AEFF-47D1-B46F-BC31C5B4F84A}" presName="level3hierChild" presStyleCnt="0"/>
      <dgm:spPr/>
    </dgm:pt>
    <dgm:pt modelId="{4D36AAB0-38B7-4F2F-9C8E-C1831DF4CE1C}" type="pres">
      <dgm:prSet presAssocID="{7FF53190-E627-4FE4-9EE7-053752A5F097}" presName="conn2-1" presStyleLbl="parChTrans1D3" presStyleIdx="3" presStyleCnt="4"/>
      <dgm:spPr/>
      <dgm:t>
        <a:bodyPr/>
        <a:lstStyle/>
        <a:p>
          <a:endParaRPr lang="uk-UA"/>
        </a:p>
      </dgm:t>
    </dgm:pt>
    <dgm:pt modelId="{EC5BCDC7-6D2F-4753-9978-A19D0FEB0A02}" type="pres">
      <dgm:prSet presAssocID="{7FF53190-E627-4FE4-9EE7-053752A5F097}" presName="connTx" presStyleLbl="parChTrans1D3" presStyleIdx="3" presStyleCnt="4"/>
      <dgm:spPr/>
      <dgm:t>
        <a:bodyPr/>
        <a:lstStyle/>
        <a:p>
          <a:endParaRPr lang="uk-UA"/>
        </a:p>
      </dgm:t>
    </dgm:pt>
    <dgm:pt modelId="{6FC3BD8A-AE6E-4E94-B2BC-21F36B550359}" type="pres">
      <dgm:prSet presAssocID="{98CC8768-CAE9-460F-971C-8F44EDE07F06}" presName="root2" presStyleCnt="0"/>
      <dgm:spPr/>
    </dgm:pt>
    <dgm:pt modelId="{632317F6-1863-4368-A5A0-DCF28FAD69AC}" type="pres">
      <dgm:prSet presAssocID="{98CC8768-CAE9-460F-971C-8F44EDE07F06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70C1BE0-AEA0-47E2-8B9F-A1AA044DFAD0}" type="pres">
      <dgm:prSet presAssocID="{98CC8768-CAE9-460F-971C-8F44EDE07F06}" presName="level3hierChild" presStyleCnt="0"/>
      <dgm:spPr/>
    </dgm:pt>
  </dgm:ptLst>
  <dgm:cxnLst>
    <dgm:cxn modelId="{AAAD2EDB-1A83-47E5-A335-E75D656DB4A0}" type="presOf" srcId="{5026CC8A-07F4-4EE5-85DC-3E1662FAC7DE}" destId="{77CD8FCA-EA07-4152-A934-F95EDEBF5E36}" srcOrd="0" destOrd="0" presId="urn:microsoft.com/office/officeart/2005/8/layout/hierarchy2"/>
    <dgm:cxn modelId="{7FAFAE4B-ECBE-40C4-BBFC-3B1F44B4DC71}" type="presOf" srcId="{4BF1109A-494E-4F8E-945A-AD0B12AB1D7B}" destId="{9EB69CF3-2AE0-4AB8-956B-E76BF93BE6E0}" srcOrd="1" destOrd="0" presId="urn:microsoft.com/office/officeart/2005/8/layout/hierarchy2"/>
    <dgm:cxn modelId="{F1C91D20-B056-43A1-9483-AF37E970ED75}" type="presOf" srcId="{434547B5-8753-499A-A6C2-C32F7DF9E9CE}" destId="{F15D0423-AA25-40DE-9F0D-6291F34A6E84}" srcOrd="0" destOrd="0" presId="urn:microsoft.com/office/officeart/2005/8/layout/hierarchy2"/>
    <dgm:cxn modelId="{56BB7E99-2FCC-452E-8698-CFEEAA323D46}" type="presOf" srcId="{F02F0F18-AEFF-47D1-B46F-BC31C5B4F84A}" destId="{849B67EF-4B93-41C2-ACCA-8C5FFB98426F}" srcOrd="0" destOrd="0" presId="urn:microsoft.com/office/officeart/2005/8/layout/hierarchy2"/>
    <dgm:cxn modelId="{B3F32BB2-3A58-43D1-963A-06EE7628BCBD}" type="presOf" srcId="{DC27FF5C-07E3-4630-99D7-A435B6925500}" destId="{46163239-5F73-4698-875E-B3645B088FE1}" srcOrd="0" destOrd="0" presId="urn:microsoft.com/office/officeart/2005/8/layout/hierarchy2"/>
    <dgm:cxn modelId="{AB3D04E7-92B0-4D47-8CE5-1B62E4A99CF2}" srcId="{5026CC8A-07F4-4EE5-85DC-3E1662FAC7DE}" destId="{F02F0F18-AEFF-47D1-B46F-BC31C5B4F84A}" srcOrd="0" destOrd="0" parTransId="{CE97199D-AE45-4FB4-B8D2-5752CBE7BB6C}" sibTransId="{18CD2391-9327-46EE-BF81-FA59A7E228B2}"/>
    <dgm:cxn modelId="{3374E1C5-782A-47FD-8028-B40C70B9716D}" srcId="{5026CC8A-07F4-4EE5-85DC-3E1662FAC7DE}" destId="{98CC8768-CAE9-460F-971C-8F44EDE07F06}" srcOrd="1" destOrd="0" parTransId="{7FF53190-E627-4FE4-9EE7-053752A5F097}" sibTransId="{1C711488-B22E-48EE-9621-E327AAB78E2E}"/>
    <dgm:cxn modelId="{C6395B5C-1C69-47EC-BCC9-C55211D157DF}" type="presOf" srcId="{0E140954-7AC9-4813-95B8-257136E916CF}" destId="{51DCEA92-28CA-40CC-AE18-CE2C3FCBFFF2}" srcOrd="1" destOrd="0" presId="urn:microsoft.com/office/officeart/2005/8/layout/hierarchy2"/>
    <dgm:cxn modelId="{40FF01F8-0570-4740-BEAA-2666CCDBFE41}" type="presOf" srcId="{CC5A1D01-B17A-42A8-AF9C-1573CC3C8F5D}" destId="{898E328F-12FE-48DD-8445-F932FF5CDDB5}" srcOrd="1" destOrd="0" presId="urn:microsoft.com/office/officeart/2005/8/layout/hierarchy2"/>
    <dgm:cxn modelId="{0F8D2066-5450-443C-B390-40CD143A0C1D}" type="presOf" srcId="{7FF53190-E627-4FE4-9EE7-053752A5F097}" destId="{4D36AAB0-38B7-4F2F-9C8E-C1831DF4CE1C}" srcOrd="0" destOrd="0" presId="urn:microsoft.com/office/officeart/2005/8/layout/hierarchy2"/>
    <dgm:cxn modelId="{7D887F80-4E60-4C06-81A0-9C58BE06099C}" type="presOf" srcId="{62AF2975-0365-4AA9-8BE0-7CB3829A8304}" destId="{96A1D9C1-49A1-4283-8E84-02066768EF8E}" srcOrd="0" destOrd="0" presId="urn:microsoft.com/office/officeart/2005/8/layout/hierarchy2"/>
    <dgm:cxn modelId="{B4BD09FB-A68B-467F-A5BE-F55B9311B27A}" type="presOf" srcId="{6C3D2152-9FC3-4ED9-BF74-76AEBB4B56FD}" destId="{6FEB004F-E888-42BF-A61B-06ABDD3270E2}" srcOrd="1" destOrd="0" presId="urn:microsoft.com/office/officeart/2005/8/layout/hierarchy2"/>
    <dgm:cxn modelId="{FDA984A9-2A69-49A9-ADE9-8E22CD9CED8F}" srcId="{DC27FF5C-07E3-4630-99D7-A435B6925500}" destId="{434547B5-8753-499A-A6C2-C32F7DF9E9CE}" srcOrd="0" destOrd="0" parTransId="{AEE3F3D0-B953-4803-B3C3-6F8ADE9DECB1}" sibTransId="{5331D675-03B5-4479-9C00-70001B76804E}"/>
    <dgm:cxn modelId="{46A88A80-0390-4AD5-8C00-7F6099453B91}" type="presOf" srcId="{4BF1109A-494E-4F8E-945A-AD0B12AB1D7B}" destId="{4C1243BC-1AE2-4EAF-9E0A-9356F6CE4A04}" srcOrd="0" destOrd="0" presId="urn:microsoft.com/office/officeart/2005/8/layout/hierarchy2"/>
    <dgm:cxn modelId="{AF39315F-2B5C-4532-BA42-4682BCF2F2C3}" type="presOf" srcId="{CE97199D-AE45-4FB4-B8D2-5752CBE7BB6C}" destId="{A1E7BDB3-AF8B-4290-BDFC-F0DDF8A52C37}" srcOrd="0" destOrd="0" presId="urn:microsoft.com/office/officeart/2005/8/layout/hierarchy2"/>
    <dgm:cxn modelId="{28392708-DCDE-46F2-A55B-A81E907BD379}" srcId="{434547B5-8753-499A-A6C2-C32F7DF9E9CE}" destId="{5026CC8A-07F4-4EE5-85DC-3E1662FAC7DE}" srcOrd="1" destOrd="0" parTransId="{4BF1109A-494E-4F8E-945A-AD0B12AB1D7B}" sibTransId="{19FAFA57-DE25-4893-A0E9-6B8B7FAF363C}"/>
    <dgm:cxn modelId="{D57715C5-E72B-423C-883E-B14ED1F36D0F}" type="presOf" srcId="{CE97199D-AE45-4FB4-B8D2-5752CBE7BB6C}" destId="{11C9CDB8-761F-472D-8D51-6BCD300DB2B8}" srcOrd="1" destOrd="0" presId="urn:microsoft.com/office/officeart/2005/8/layout/hierarchy2"/>
    <dgm:cxn modelId="{1AA1C3D6-09EC-46F2-9B58-910B66B9605A}" type="presOf" srcId="{98CC8768-CAE9-460F-971C-8F44EDE07F06}" destId="{632317F6-1863-4368-A5A0-DCF28FAD69AC}" srcOrd="0" destOrd="0" presId="urn:microsoft.com/office/officeart/2005/8/layout/hierarchy2"/>
    <dgm:cxn modelId="{9E492132-4905-43A1-BC9F-2B91FA5A9C40}" type="presOf" srcId="{6C3D2152-9FC3-4ED9-BF74-76AEBB4B56FD}" destId="{155732A2-AAD3-4807-A9E9-F7CBD32D9599}" srcOrd="0" destOrd="0" presId="urn:microsoft.com/office/officeart/2005/8/layout/hierarchy2"/>
    <dgm:cxn modelId="{D16E0811-D9BE-486F-8C3F-0CB73CAE68D9}" type="presOf" srcId="{61935D46-2204-45F0-BE16-A52082DFD2F0}" destId="{18BA2846-5C7B-4A23-842E-E1FD401F7269}" srcOrd="0" destOrd="0" presId="urn:microsoft.com/office/officeart/2005/8/layout/hierarchy2"/>
    <dgm:cxn modelId="{5A629C05-9A8A-4601-B692-BD53715175B6}" srcId="{434547B5-8753-499A-A6C2-C32F7DF9E9CE}" destId="{62AF2975-0365-4AA9-8BE0-7CB3829A8304}" srcOrd="0" destOrd="0" parTransId="{6C3D2152-9FC3-4ED9-BF74-76AEBB4B56FD}" sibTransId="{678E6FB0-44A8-4E7D-B1EA-9C1B7829CCDD}"/>
    <dgm:cxn modelId="{389F830A-6AA5-4520-BA3C-568DC8A950FD}" type="presOf" srcId="{0E140954-7AC9-4813-95B8-257136E916CF}" destId="{82EFDEF7-3C36-43F9-BA99-0F57811B213C}" srcOrd="0" destOrd="0" presId="urn:microsoft.com/office/officeart/2005/8/layout/hierarchy2"/>
    <dgm:cxn modelId="{5E256699-58CE-420B-A264-544BB4D1832A}" srcId="{62AF2975-0365-4AA9-8BE0-7CB3829A8304}" destId="{61935D46-2204-45F0-BE16-A52082DFD2F0}" srcOrd="0" destOrd="0" parTransId="{CC5A1D01-B17A-42A8-AF9C-1573CC3C8F5D}" sibTransId="{9970AAFD-03DA-4539-AAB8-E70D0E5CE742}"/>
    <dgm:cxn modelId="{1BDE0961-15E6-4621-B1EA-34EC7602A8F0}" type="presOf" srcId="{6A040AEF-4877-485B-BC03-17458CE8FACC}" destId="{8CACF58C-B825-469C-BE10-DF55670CE044}" srcOrd="0" destOrd="0" presId="urn:microsoft.com/office/officeart/2005/8/layout/hierarchy2"/>
    <dgm:cxn modelId="{5E922862-6472-498B-A076-C7B83244A3AB}" type="presOf" srcId="{7FF53190-E627-4FE4-9EE7-053752A5F097}" destId="{EC5BCDC7-6D2F-4753-9978-A19D0FEB0A02}" srcOrd="1" destOrd="0" presId="urn:microsoft.com/office/officeart/2005/8/layout/hierarchy2"/>
    <dgm:cxn modelId="{A8E2AD8A-F8E1-442A-970D-AE3C1E292D32}" type="presOf" srcId="{CC5A1D01-B17A-42A8-AF9C-1573CC3C8F5D}" destId="{0FA35F5B-CE71-44F5-8E3B-9D17DFF4986B}" srcOrd="0" destOrd="0" presId="urn:microsoft.com/office/officeart/2005/8/layout/hierarchy2"/>
    <dgm:cxn modelId="{167B281A-B07D-4625-A7B2-6D26432D1C9E}" srcId="{62AF2975-0365-4AA9-8BE0-7CB3829A8304}" destId="{6A040AEF-4877-485B-BC03-17458CE8FACC}" srcOrd="1" destOrd="0" parTransId="{0E140954-7AC9-4813-95B8-257136E916CF}" sibTransId="{28834856-9643-4573-81D4-2732829DF2E6}"/>
    <dgm:cxn modelId="{565547D0-2FDB-46A1-9ACD-665E25E4AE00}" type="presParOf" srcId="{46163239-5F73-4698-875E-B3645B088FE1}" destId="{4F803CFB-4B1C-46FF-AEAF-9543998A2514}" srcOrd="0" destOrd="0" presId="urn:microsoft.com/office/officeart/2005/8/layout/hierarchy2"/>
    <dgm:cxn modelId="{6823AF50-88BE-443E-BA07-E07F74048407}" type="presParOf" srcId="{4F803CFB-4B1C-46FF-AEAF-9543998A2514}" destId="{F15D0423-AA25-40DE-9F0D-6291F34A6E84}" srcOrd="0" destOrd="0" presId="urn:microsoft.com/office/officeart/2005/8/layout/hierarchy2"/>
    <dgm:cxn modelId="{FB492D15-0AC4-429D-BD1B-C7080E0E48BD}" type="presParOf" srcId="{4F803CFB-4B1C-46FF-AEAF-9543998A2514}" destId="{75B5D4CF-166B-481C-8C14-B8D2AA6CDFE0}" srcOrd="1" destOrd="0" presId="urn:microsoft.com/office/officeart/2005/8/layout/hierarchy2"/>
    <dgm:cxn modelId="{E6928A20-C969-482D-9ACD-DF835D25AB35}" type="presParOf" srcId="{75B5D4CF-166B-481C-8C14-B8D2AA6CDFE0}" destId="{155732A2-AAD3-4807-A9E9-F7CBD32D9599}" srcOrd="0" destOrd="0" presId="urn:microsoft.com/office/officeart/2005/8/layout/hierarchy2"/>
    <dgm:cxn modelId="{61BE7431-25BC-4E55-AE11-174D4A724600}" type="presParOf" srcId="{155732A2-AAD3-4807-A9E9-F7CBD32D9599}" destId="{6FEB004F-E888-42BF-A61B-06ABDD3270E2}" srcOrd="0" destOrd="0" presId="urn:microsoft.com/office/officeart/2005/8/layout/hierarchy2"/>
    <dgm:cxn modelId="{3182A7A2-5EF0-41EA-9F31-C3BB491B0247}" type="presParOf" srcId="{75B5D4CF-166B-481C-8C14-B8D2AA6CDFE0}" destId="{0553BCEF-CDFB-4534-B508-EAC65049AD19}" srcOrd="1" destOrd="0" presId="urn:microsoft.com/office/officeart/2005/8/layout/hierarchy2"/>
    <dgm:cxn modelId="{1A52F37B-EAAE-4AD6-8BE9-2C65E4BC779E}" type="presParOf" srcId="{0553BCEF-CDFB-4534-B508-EAC65049AD19}" destId="{96A1D9C1-49A1-4283-8E84-02066768EF8E}" srcOrd="0" destOrd="0" presId="urn:microsoft.com/office/officeart/2005/8/layout/hierarchy2"/>
    <dgm:cxn modelId="{CA3D2EB2-3DB0-4E22-AB70-6788635AD5FF}" type="presParOf" srcId="{0553BCEF-CDFB-4534-B508-EAC65049AD19}" destId="{1152CFEF-EB7F-481F-81E1-0BE2661EF598}" srcOrd="1" destOrd="0" presId="urn:microsoft.com/office/officeart/2005/8/layout/hierarchy2"/>
    <dgm:cxn modelId="{F362940C-8826-48D3-8B5C-2998185D8215}" type="presParOf" srcId="{1152CFEF-EB7F-481F-81E1-0BE2661EF598}" destId="{0FA35F5B-CE71-44F5-8E3B-9D17DFF4986B}" srcOrd="0" destOrd="0" presId="urn:microsoft.com/office/officeart/2005/8/layout/hierarchy2"/>
    <dgm:cxn modelId="{8E716389-CF59-4A46-AFEC-886A65F39487}" type="presParOf" srcId="{0FA35F5B-CE71-44F5-8E3B-9D17DFF4986B}" destId="{898E328F-12FE-48DD-8445-F932FF5CDDB5}" srcOrd="0" destOrd="0" presId="urn:microsoft.com/office/officeart/2005/8/layout/hierarchy2"/>
    <dgm:cxn modelId="{27E00BF5-EBED-4A52-BF88-FBB869CB483D}" type="presParOf" srcId="{1152CFEF-EB7F-481F-81E1-0BE2661EF598}" destId="{6C39A545-A3C3-4A52-9803-FF4293DC42E0}" srcOrd="1" destOrd="0" presId="urn:microsoft.com/office/officeart/2005/8/layout/hierarchy2"/>
    <dgm:cxn modelId="{A95CE201-89A2-462F-A251-ECC01E1C15E4}" type="presParOf" srcId="{6C39A545-A3C3-4A52-9803-FF4293DC42E0}" destId="{18BA2846-5C7B-4A23-842E-E1FD401F7269}" srcOrd="0" destOrd="0" presId="urn:microsoft.com/office/officeart/2005/8/layout/hierarchy2"/>
    <dgm:cxn modelId="{D0F698D2-1BF2-4C9D-AF04-049651D6C53E}" type="presParOf" srcId="{6C39A545-A3C3-4A52-9803-FF4293DC42E0}" destId="{7DB958CB-E929-4160-842B-C11DFAB307FB}" srcOrd="1" destOrd="0" presId="urn:microsoft.com/office/officeart/2005/8/layout/hierarchy2"/>
    <dgm:cxn modelId="{AB6DC83F-5187-43E5-A46A-EB87857A7554}" type="presParOf" srcId="{1152CFEF-EB7F-481F-81E1-0BE2661EF598}" destId="{82EFDEF7-3C36-43F9-BA99-0F57811B213C}" srcOrd="2" destOrd="0" presId="urn:microsoft.com/office/officeart/2005/8/layout/hierarchy2"/>
    <dgm:cxn modelId="{3140D46F-807D-40B5-85A3-7D71F7EC3F03}" type="presParOf" srcId="{82EFDEF7-3C36-43F9-BA99-0F57811B213C}" destId="{51DCEA92-28CA-40CC-AE18-CE2C3FCBFFF2}" srcOrd="0" destOrd="0" presId="urn:microsoft.com/office/officeart/2005/8/layout/hierarchy2"/>
    <dgm:cxn modelId="{65BBA27B-A013-4014-BEE0-B2795D3A01E0}" type="presParOf" srcId="{1152CFEF-EB7F-481F-81E1-0BE2661EF598}" destId="{45BA5ED1-8E4D-487D-A554-84BD92FA1823}" srcOrd="3" destOrd="0" presId="urn:microsoft.com/office/officeart/2005/8/layout/hierarchy2"/>
    <dgm:cxn modelId="{1B213414-041E-410D-BD98-E1D61F56DF7A}" type="presParOf" srcId="{45BA5ED1-8E4D-487D-A554-84BD92FA1823}" destId="{8CACF58C-B825-469C-BE10-DF55670CE044}" srcOrd="0" destOrd="0" presId="urn:microsoft.com/office/officeart/2005/8/layout/hierarchy2"/>
    <dgm:cxn modelId="{65419165-6278-48CD-BDB8-5227413BC541}" type="presParOf" srcId="{45BA5ED1-8E4D-487D-A554-84BD92FA1823}" destId="{A158A1D1-65EB-4F34-812F-3B6218AF794F}" srcOrd="1" destOrd="0" presId="urn:microsoft.com/office/officeart/2005/8/layout/hierarchy2"/>
    <dgm:cxn modelId="{1284AC6B-55C1-4437-A5C6-0F3E5939A313}" type="presParOf" srcId="{75B5D4CF-166B-481C-8C14-B8D2AA6CDFE0}" destId="{4C1243BC-1AE2-4EAF-9E0A-9356F6CE4A04}" srcOrd="2" destOrd="0" presId="urn:microsoft.com/office/officeart/2005/8/layout/hierarchy2"/>
    <dgm:cxn modelId="{5EF90CB5-1354-42B0-8DEE-387826B32ECF}" type="presParOf" srcId="{4C1243BC-1AE2-4EAF-9E0A-9356F6CE4A04}" destId="{9EB69CF3-2AE0-4AB8-956B-E76BF93BE6E0}" srcOrd="0" destOrd="0" presId="urn:microsoft.com/office/officeart/2005/8/layout/hierarchy2"/>
    <dgm:cxn modelId="{3C7A9729-DF6E-4B14-82E3-24011EB9C569}" type="presParOf" srcId="{75B5D4CF-166B-481C-8C14-B8D2AA6CDFE0}" destId="{79AF38C1-C95A-432D-BC91-DE3704FF6603}" srcOrd="3" destOrd="0" presId="urn:microsoft.com/office/officeart/2005/8/layout/hierarchy2"/>
    <dgm:cxn modelId="{4DB7D22A-4A99-497B-8FF9-4488F58095C1}" type="presParOf" srcId="{79AF38C1-C95A-432D-BC91-DE3704FF6603}" destId="{77CD8FCA-EA07-4152-A934-F95EDEBF5E36}" srcOrd="0" destOrd="0" presId="urn:microsoft.com/office/officeart/2005/8/layout/hierarchy2"/>
    <dgm:cxn modelId="{CC0AF48E-3E86-46CD-B408-A1603C260D9E}" type="presParOf" srcId="{79AF38C1-C95A-432D-BC91-DE3704FF6603}" destId="{F5AC7332-D0A7-4B72-B2F9-E34EF02570F5}" srcOrd="1" destOrd="0" presId="urn:microsoft.com/office/officeart/2005/8/layout/hierarchy2"/>
    <dgm:cxn modelId="{84006ED3-A308-45F5-8842-4EC5E4CD134F}" type="presParOf" srcId="{F5AC7332-D0A7-4B72-B2F9-E34EF02570F5}" destId="{A1E7BDB3-AF8B-4290-BDFC-F0DDF8A52C37}" srcOrd="0" destOrd="0" presId="urn:microsoft.com/office/officeart/2005/8/layout/hierarchy2"/>
    <dgm:cxn modelId="{0A30EB7D-8AFC-49B8-BD24-A2C14BA9319C}" type="presParOf" srcId="{A1E7BDB3-AF8B-4290-BDFC-F0DDF8A52C37}" destId="{11C9CDB8-761F-472D-8D51-6BCD300DB2B8}" srcOrd="0" destOrd="0" presId="urn:microsoft.com/office/officeart/2005/8/layout/hierarchy2"/>
    <dgm:cxn modelId="{33D8998E-CCBC-4223-9CC3-B1D5DD47C806}" type="presParOf" srcId="{F5AC7332-D0A7-4B72-B2F9-E34EF02570F5}" destId="{ED9C4112-B7DA-46C2-B1F3-B20EBBD26724}" srcOrd="1" destOrd="0" presId="urn:microsoft.com/office/officeart/2005/8/layout/hierarchy2"/>
    <dgm:cxn modelId="{2FE77F1E-1348-467A-AEC6-78D007DC452F}" type="presParOf" srcId="{ED9C4112-B7DA-46C2-B1F3-B20EBBD26724}" destId="{849B67EF-4B93-41C2-ACCA-8C5FFB98426F}" srcOrd="0" destOrd="0" presId="urn:microsoft.com/office/officeart/2005/8/layout/hierarchy2"/>
    <dgm:cxn modelId="{5E500224-6709-410B-BBBA-89DEF28D8D74}" type="presParOf" srcId="{ED9C4112-B7DA-46C2-B1F3-B20EBBD26724}" destId="{0FB4E02F-D808-4838-A67B-5B769FE2FDF5}" srcOrd="1" destOrd="0" presId="urn:microsoft.com/office/officeart/2005/8/layout/hierarchy2"/>
    <dgm:cxn modelId="{3917F8DC-C71D-4FEB-8E9A-271D32794E09}" type="presParOf" srcId="{F5AC7332-D0A7-4B72-B2F9-E34EF02570F5}" destId="{4D36AAB0-38B7-4F2F-9C8E-C1831DF4CE1C}" srcOrd="2" destOrd="0" presId="urn:microsoft.com/office/officeart/2005/8/layout/hierarchy2"/>
    <dgm:cxn modelId="{A747BB7B-F4A6-42E3-A880-2E44B0B9B771}" type="presParOf" srcId="{4D36AAB0-38B7-4F2F-9C8E-C1831DF4CE1C}" destId="{EC5BCDC7-6D2F-4753-9978-A19D0FEB0A02}" srcOrd="0" destOrd="0" presId="urn:microsoft.com/office/officeart/2005/8/layout/hierarchy2"/>
    <dgm:cxn modelId="{C8F046D7-66A3-4815-A673-A8E571D39B27}" type="presParOf" srcId="{F5AC7332-D0A7-4B72-B2F9-E34EF02570F5}" destId="{6FC3BD8A-AE6E-4E94-B2BC-21F36B550359}" srcOrd="3" destOrd="0" presId="urn:microsoft.com/office/officeart/2005/8/layout/hierarchy2"/>
    <dgm:cxn modelId="{613A5267-48C2-497A-81A0-56B63365D5C0}" type="presParOf" srcId="{6FC3BD8A-AE6E-4E94-B2BC-21F36B550359}" destId="{632317F6-1863-4368-A5A0-DCF28FAD69AC}" srcOrd="0" destOrd="0" presId="urn:microsoft.com/office/officeart/2005/8/layout/hierarchy2"/>
    <dgm:cxn modelId="{CCEB7462-0262-4BBB-ABF6-74EE1DCDD7B2}" type="presParOf" srcId="{6FC3BD8A-AE6E-4E94-B2BC-21F36B550359}" destId="{E70C1BE0-AEA0-47E2-8B9F-A1AA044DFAD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89B4CB-0C26-4067-BD7B-5E82050929CD}" type="doc">
      <dgm:prSet loTypeId="urn:microsoft.com/office/officeart/2005/8/layout/cycle5" loCatId="cycle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7668D0F7-E9A1-479C-9EFB-62FF0558B1B2}">
      <dgm:prSet phldrT="[Текст]"/>
      <dgm:spPr/>
      <dgm:t>
        <a:bodyPr/>
        <a:lstStyle/>
        <a:p>
          <a:r>
            <a:rPr lang="uk-UA" dirty="0" smtClean="0"/>
            <a:t>Сходові клітки </a:t>
          </a:r>
          <a:r>
            <a:rPr lang="uk-UA" b="1" dirty="0" smtClean="0"/>
            <a:t>(</a:t>
          </a:r>
          <a:r>
            <a:rPr lang="en-US" b="1" dirty="0" smtClean="0"/>
            <a:t>249 </a:t>
          </a:r>
          <a:r>
            <a:rPr lang="uk-UA" b="1" dirty="0" err="1" smtClean="0"/>
            <a:t>тис.грн</a:t>
          </a:r>
          <a:r>
            <a:rPr lang="uk-UA" b="1" dirty="0" smtClean="0"/>
            <a:t>)</a:t>
          </a:r>
          <a:endParaRPr lang="uk-UA" b="1" dirty="0"/>
        </a:p>
      </dgm:t>
    </dgm:pt>
    <dgm:pt modelId="{17C54A7F-9F4F-40B3-9E2E-94B01E9C81DC}" type="parTrans" cxnId="{8D909F2D-01E1-499F-8E14-873FA7BC9360}">
      <dgm:prSet/>
      <dgm:spPr/>
      <dgm:t>
        <a:bodyPr/>
        <a:lstStyle/>
        <a:p>
          <a:endParaRPr lang="uk-UA"/>
        </a:p>
      </dgm:t>
    </dgm:pt>
    <dgm:pt modelId="{62045997-4779-4C60-B516-A56D46E311A6}" type="sibTrans" cxnId="{8D909F2D-01E1-499F-8E14-873FA7BC9360}">
      <dgm:prSet/>
      <dgm:spPr/>
      <dgm:t>
        <a:bodyPr/>
        <a:lstStyle/>
        <a:p>
          <a:endParaRPr lang="uk-UA" sz="3000"/>
        </a:p>
      </dgm:t>
    </dgm:pt>
    <dgm:pt modelId="{84844C88-44BF-443A-B922-B9BE15D3CFA8}">
      <dgm:prSet phldrT="[Текст]" custT="1"/>
      <dgm:spPr/>
      <dgm:t>
        <a:bodyPr/>
        <a:lstStyle/>
        <a:p>
          <a:r>
            <a:rPr lang="uk-UA" sz="2400" dirty="0" smtClean="0"/>
            <a:t>Покрівлі </a:t>
          </a:r>
        </a:p>
        <a:p>
          <a:r>
            <a:rPr lang="uk-UA" sz="2000" b="1" dirty="0" smtClean="0"/>
            <a:t>(</a:t>
          </a:r>
          <a:r>
            <a:rPr lang="en-US" sz="2000" b="1" dirty="0" smtClean="0"/>
            <a:t>186</a:t>
          </a:r>
          <a:r>
            <a:rPr lang="uk-UA" sz="2000" b="1" dirty="0" smtClean="0"/>
            <a:t> </a:t>
          </a:r>
          <a:r>
            <a:rPr lang="uk-UA" sz="2000" b="1" dirty="0" err="1" smtClean="0"/>
            <a:t>тис.грн</a:t>
          </a:r>
          <a:r>
            <a:rPr lang="uk-UA" sz="2000" b="1" dirty="0" smtClean="0"/>
            <a:t>)</a:t>
          </a:r>
          <a:endParaRPr lang="uk-UA" sz="2000" b="1" dirty="0"/>
        </a:p>
      </dgm:t>
    </dgm:pt>
    <dgm:pt modelId="{EA38F03C-AC0C-47E1-A9D5-63146401C6D9}" type="parTrans" cxnId="{FDAEDC6C-2E89-4930-B7F1-9D6246159597}">
      <dgm:prSet/>
      <dgm:spPr/>
      <dgm:t>
        <a:bodyPr/>
        <a:lstStyle/>
        <a:p>
          <a:endParaRPr lang="uk-UA"/>
        </a:p>
      </dgm:t>
    </dgm:pt>
    <dgm:pt modelId="{036F9572-4135-40EA-8E40-85BCE3AE6390}" type="sibTrans" cxnId="{FDAEDC6C-2E89-4930-B7F1-9D6246159597}">
      <dgm:prSet/>
      <dgm:spPr/>
      <dgm:t>
        <a:bodyPr/>
        <a:lstStyle/>
        <a:p>
          <a:endParaRPr lang="uk-UA"/>
        </a:p>
      </dgm:t>
    </dgm:pt>
    <dgm:pt modelId="{79BA5E00-ADD7-4C46-A2EE-29E2E14CE8B1}">
      <dgm:prSet phldrT="[Текст]"/>
      <dgm:spPr/>
      <dgm:t>
        <a:bodyPr/>
        <a:lstStyle/>
        <a:p>
          <a:r>
            <a:rPr lang="uk-UA" dirty="0" smtClean="0"/>
            <a:t>Інженерні мережі </a:t>
          </a:r>
          <a:r>
            <a:rPr lang="uk-UA" b="1" dirty="0" smtClean="0"/>
            <a:t>(</a:t>
          </a:r>
          <a:r>
            <a:rPr lang="en-US" b="1" dirty="0" smtClean="0"/>
            <a:t>73 </a:t>
          </a:r>
          <a:r>
            <a:rPr lang="uk-UA" b="1" dirty="0" err="1" smtClean="0"/>
            <a:t>тис.грн</a:t>
          </a:r>
          <a:r>
            <a:rPr lang="uk-UA" b="1" dirty="0" smtClean="0"/>
            <a:t>)</a:t>
          </a:r>
          <a:endParaRPr lang="uk-UA" b="1" dirty="0"/>
        </a:p>
      </dgm:t>
    </dgm:pt>
    <dgm:pt modelId="{10BC6E32-8D46-4A61-96B1-CE82A297F341}" type="parTrans" cxnId="{CD6901C8-688E-45C4-8976-65706C24DE36}">
      <dgm:prSet/>
      <dgm:spPr/>
      <dgm:t>
        <a:bodyPr/>
        <a:lstStyle/>
        <a:p>
          <a:endParaRPr lang="uk-UA"/>
        </a:p>
      </dgm:t>
    </dgm:pt>
    <dgm:pt modelId="{CF8DAA98-6635-4F9B-ABCE-D68F9F005C4A}" type="sibTrans" cxnId="{CD6901C8-688E-45C4-8976-65706C24DE36}">
      <dgm:prSet/>
      <dgm:spPr/>
      <dgm:t>
        <a:bodyPr/>
        <a:lstStyle/>
        <a:p>
          <a:endParaRPr lang="uk-UA"/>
        </a:p>
      </dgm:t>
    </dgm:pt>
    <dgm:pt modelId="{FE72A7D0-2212-4336-AFF2-8A73C3F5A8F5}">
      <dgm:prSet phldrT="[Текст]"/>
      <dgm:spPr/>
      <dgm:t>
        <a:bodyPr/>
        <a:lstStyle/>
        <a:p>
          <a:r>
            <a:rPr lang="uk-UA" dirty="0" smtClean="0"/>
            <a:t>Балкони</a:t>
          </a:r>
        </a:p>
        <a:p>
          <a:r>
            <a:rPr lang="uk-UA" b="1" dirty="0" smtClean="0"/>
            <a:t>(</a:t>
          </a:r>
          <a:r>
            <a:rPr lang="en-US" b="1" dirty="0" smtClean="0"/>
            <a:t>26 n</a:t>
          </a:r>
          <a:r>
            <a:rPr lang="uk-UA" b="1" dirty="0" err="1" smtClean="0"/>
            <a:t>тис.грн</a:t>
          </a:r>
          <a:r>
            <a:rPr lang="uk-UA" b="1" dirty="0" smtClean="0"/>
            <a:t>)</a:t>
          </a:r>
          <a:endParaRPr lang="uk-UA" b="1" dirty="0"/>
        </a:p>
      </dgm:t>
    </dgm:pt>
    <dgm:pt modelId="{B03F275E-66DA-4208-858D-FE429134C8E0}" type="parTrans" cxnId="{651CD219-7C2F-44B9-AA55-A84E6FD1A702}">
      <dgm:prSet/>
      <dgm:spPr/>
      <dgm:t>
        <a:bodyPr/>
        <a:lstStyle/>
        <a:p>
          <a:endParaRPr lang="uk-UA"/>
        </a:p>
      </dgm:t>
    </dgm:pt>
    <dgm:pt modelId="{CE29013B-49E2-455F-9ED8-CDDF5E9B8E56}" type="sibTrans" cxnId="{651CD219-7C2F-44B9-AA55-A84E6FD1A702}">
      <dgm:prSet/>
      <dgm:spPr/>
      <dgm:t>
        <a:bodyPr/>
        <a:lstStyle/>
        <a:p>
          <a:endParaRPr lang="uk-UA"/>
        </a:p>
      </dgm:t>
    </dgm:pt>
    <dgm:pt modelId="{5EBA71F8-A36A-400D-8D03-B1EF3C363399}">
      <dgm:prSet phldrT="[Текст]" custT="1"/>
      <dgm:spPr/>
      <dgm:t>
        <a:bodyPr/>
        <a:lstStyle/>
        <a:p>
          <a:r>
            <a:rPr lang="uk-UA" sz="2400" dirty="0" smtClean="0"/>
            <a:t>Інші роботи </a:t>
          </a:r>
          <a:r>
            <a:rPr lang="uk-UA" sz="2400" b="1" dirty="0" smtClean="0"/>
            <a:t>(</a:t>
          </a:r>
          <a:r>
            <a:rPr lang="en-US" sz="2400" b="1" dirty="0" smtClean="0"/>
            <a:t>50 </a:t>
          </a:r>
          <a:r>
            <a:rPr lang="uk-UA" sz="2400" b="1" dirty="0" err="1" smtClean="0"/>
            <a:t>тис.грн</a:t>
          </a:r>
          <a:r>
            <a:rPr lang="uk-UA" sz="2400" b="1" dirty="0" smtClean="0"/>
            <a:t>)</a:t>
          </a:r>
          <a:endParaRPr lang="uk-UA" sz="2400" b="1" dirty="0"/>
        </a:p>
      </dgm:t>
    </dgm:pt>
    <dgm:pt modelId="{58D87059-0A39-4089-88A7-CDC9DF464ADC}" type="parTrans" cxnId="{DFFA9C3E-C233-4D15-B965-969C7468A057}">
      <dgm:prSet/>
      <dgm:spPr/>
      <dgm:t>
        <a:bodyPr/>
        <a:lstStyle/>
        <a:p>
          <a:endParaRPr lang="uk-UA"/>
        </a:p>
      </dgm:t>
    </dgm:pt>
    <dgm:pt modelId="{C3C06A4E-6930-4C46-8C0D-9529F09D0D05}" type="sibTrans" cxnId="{DFFA9C3E-C233-4D15-B965-969C7468A057}">
      <dgm:prSet/>
      <dgm:spPr/>
      <dgm:t>
        <a:bodyPr/>
        <a:lstStyle/>
        <a:p>
          <a:endParaRPr lang="uk-UA"/>
        </a:p>
      </dgm:t>
    </dgm:pt>
    <dgm:pt modelId="{845D170D-572E-4308-91A6-C0ACDD060879}" type="pres">
      <dgm:prSet presAssocID="{E189B4CB-0C26-4067-BD7B-5E82050929C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12A6299-C6B5-468D-94D2-57893573752F}" type="pres">
      <dgm:prSet presAssocID="{7668D0F7-E9A1-479C-9EFB-62FF0558B1B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84357FB-896D-4826-9114-F341400CA03E}" type="pres">
      <dgm:prSet presAssocID="{7668D0F7-E9A1-479C-9EFB-62FF0558B1B2}" presName="spNode" presStyleCnt="0"/>
      <dgm:spPr/>
    </dgm:pt>
    <dgm:pt modelId="{0475AB86-C52A-4332-9AF5-6027D820DEBB}" type="pres">
      <dgm:prSet presAssocID="{62045997-4779-4C60-B516-A56D46E311A6}" presName="sibTrans" presStyleLbl="sibTrans1D1" presStyleIdx="0" presStyleCnt="5"/>
      <dgm:spPr/>
      <dgm:t>
        <a:bodyPr/>
        <a:lstStyle/>
        <a:p>
          <a:endParaRPr lang="uk-UA"/>
        </a:p>
      </dgm:t>
    </dgm:pt>
    <dgm:pt modelId="{74D29D69-ECCE-4CA8-977E-5D18E23D092D}" type="pres">
      <dgm:prSet presAssocID="{84844C88-44BF-443A-B922-B9BE15D3CFA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E0F070-9801-40C1-A3A4-C930CD8C3B26}" type="pres">
      <dgm:prSet presAssocID="{84844C88-44BF-443A-B922-B9BE15D3CFA8}" presName="spNode" presStyleCnt="0"/>
      <dgm:spPr/>
    </dgm:pt>
    <dgm:pt modelId="{0FEF07C7-E9A6-42C9-9868-176B481CB958}" type="pres">
      <dgm:prSet presAssocID="{036F9572-4135-40EA-8E40-85BCE3AE6390}" presName="sibTrans" presStyleLbl="sibTrans1D1" presStyleIdx="1" presStyleCnt="5"/>
      <dgm:spPr/>
      <dgm:t>
        <a:bodyPr/>
        <a:lstStyle/>
        <a:p>
          <a:endParaRPr lang="uk-UA"/>
        </a:p>
      </dgm:t>
    </dgm:pt>
    <dgm:pt modelId="{F72593E7-1A05-4EBD-AE79-B5D7B81250C6}" type="pres">
      <dgm:prSet presAssocID="{79BA5E00-ADD7-4C46-A2EE-29E2E14CE8B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C71974-E079-4F78-9EA0-0FCE7FDE1218}" type="pres">
      <dgm:prSet presAssocID="{79BA5E00-ADD7-4C46-A2EE-29E2E14CE8B1}" presName="spNode" presStyleCnt="0"/>
      <dgm:spPr/>
    </dgm:pt>
    <dgm:pt modelId="{3D244C0B-B266-42DB-B8A3-AA0C5B948C2E}" type="pres">
      <dgm:prSet presAssocID="{CF8DAA98-6635-4F9B-ABCE-D68F9F005C4A}" presName="sibTrans" presStyleLbl="sibTrans1D1" presStyleIdx="2" presStyleCnt="5"/>
      <dgm:spPr/>
      <dgm:t>
        <a:bodyPr/>
        <a:lstStyle/>
        <a:p>
          <a:endParaRPr lang="uk-UA"/>
        </a:p>
      </dgm:t>
    </dgm:pt>
    <dgm:pt modelId="{164D773E-46C5-4C81-8EDC-4712D340B3BA}" type="pres">
      <dgm:prSet presAssocID="{FE72A7D0-2212-4336-AFF2-8A73C3F5A8F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44ADFAD-9B0D-43A3-9A14-5750A352093E}" type="pres">
      <dgm:prSet presAssocID="{FE72A7D0-2212-4336-AFF2-8A73C3F5A8F5}" presName="spNode" presStyleCnt="0"/>
      <dgm:spPr/>
    </dgm:pt>
    <dgm:pt modelId="{D01489FA-3362-457D-8D66-CC8E92BE5C8F}" type="pres">
      <dgm:prSet presAssocID="{CE29013B-49E2-455F-9ED8-CDDF5E9B8E56}" presName="sibTrans" presStyleLbl="sibTrans1D1" presStyleIdx="3" presStyleCnt="5"/>
      <dgm:spPr/>
      <dgm:t>
        <a:bodyPr/>
        <a:lstStyle/>
        <a:p>
          <a:endParaRPr lang="uk-UA"/>
        </a:p>
      </dgm:t>
    </dgm:pt>
    <dgm:pt modelId="{BC335EEA-332D-4E74-BBF1-594A3525AFC3}" type="pres">
      <dgm:prSet presAssocID="{5EBA71F8-A36A-400D-8D03-B1EF3C36339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33F906-023C-4498-9E62-9F8E8CF38B05}" type="pres">
      <dgm:prSet presAssocID="{5EBA71F8-A36A-400D-8D03-B1EF3C363399}" presName="spNode" presStyleCnt="0"/>
      <dgm:spPr/>
    </dgm:pt>
    <dgm:pt modelId="{EB8B4464-B093-4B00-81CD-E21314960DEE}" type="pres">
      <dgm:prSet presAssocID="{C3C06A4E-6930-4C46-8C0D-9529F09D0D05}" presName="sibTrans" presStyleLbl="sibTrans1D1" presStyleIdx="4" presStyleCnt="5"/>
      <dgm:spPr/>
      <dgm:t>
        <a:bodyPr/>
        <a:lstStyle/>
        <a:p>
          <a:endParaRPr lang="uk-UA"/>
        </a:p>
      </dgm:t>
    </dgm:pt>
  </dgm:ptLst>
  <dgm:cxnLst>
    <dgm:cxn modelId="{8D909F2D-01E1-499F-8E14-873FA7BC9360}" srcId="{E189B4CB-0C26-4067-BD7B-5E82050929CD}" destId="{7668D0F7-E9A1-479C-9EFB-62FF0558B1B2}" srcOrd="0" destOrd="0" parTransId="{17C54A7F-9F4F-40B3-9E2E-94B01E9C81DC}" sibTransId="{62045997-4779-4C60-B516-A56D46E311A6}"/>
    <dgm:cxn modelId="{CD6901C8-688E-45C4-8976-65706C24DE36}" srcId="{E189B4CB-0C26-4067-BD7B-5E82050929CD}" destId="{79BA5E00-ADD7-4C46-A2EE-29E2E14CE8B1}" srcOrd="2" destOrd="0" parTransId="{10BC6E32-8D46-4A61-96B1-CE82A297F341}" sibTransId="{CF8DAA98-6635-4F9B-ABCE-D68F9F005C4A}"/>
    <dgm:cxn modelId="{F8831FDD-8906-4C0A-A6C9-AA6D0334B548}" type="presOf" srcId="{CE29013B-49E2-455F-9ED8-CDDF5E9B8E56}" destId="{D01489FA-3362-457D-8D66-CC8E92BE5C8F}" srcOrd="0" destOrd="0" presId="urn:microsoft.com/office/officeart/2005/8/layout/cycle5"/>
    <dgm:cxn modelId="{B6ACC6E2-D72E-406C-8581-73B5E079B969}" type="presOf" srcId="{5EBA71F8-A36A-400D-8D03-B1EF3C363399}" destId="{BC335EEA-332D-4E74-BBF1-594A3525AFC3}" srcOrd="0" destOrd="0" presId="urn:microsoft.com/office/officeart/2005/8/layout/cycle5"/>
    <dgm:cxn modelId="{DFFA9C3E-C233-4D15-B965-969C7468A057}" srcId="{E189B4CB-0C26-4067-BD7B-5E82050929CD}" destId="{5EBA71F8-A36A-400D-8D03-B1EF3C363399}" srcOrd="4" destOrd="0" parTransId="{58D87059-0A39-4089-88A7-CDC9DF464ADC}" sibTransId="{C3C06A4E-6930-4C46-8C0D-9529F09D0D05}"/>
    <dgm:cxn modelId="{80CAA84A-B68A-4947-B4B9-211F32843C17}" type="presOf" srcId="{79BA5E00-ADD7-4C46-A2EE-29E2E14CE8B1}" destId="{F72593E7-1A05-4EBD-AE79-B5D7B81250C6}" srcOrd="0" destOrd="0" presId="urn:microsoft.com/office/officeart/2005/8/layout/cycle5"/>
    <dgm:cxn modelId="{FDAEDC6C-2E89-4930-B7F1-9D6246159597}" srcId="{E189B4CB-0C26-4067-BD7B-5E82050929CD}" destId="{84844C88-44BF-443A-B922-B9BE15D3CFA8}" srcOrd="1" destOrd="0" parTransId="{EA38F03C-AC0C-47E1-A9D5-63146401C6D9}" sibTransId="{036F9572-4135-40EA-8E40-85BCE3AE6390}"/>
    <dgm:cxn modelId="{30F7453D-D6BC-4531-BEBE-92E3BFB13BC5}" type="presOf" srcId="{7668D0F7-E9A1-479C-9EFB-62FF0558B1B2}" destId="{D12A6299-C6B5-468D-94D2-57893573752F}" srcOrd="0" destOrd="0" presId="urn:microsoft.com/office/officeart/2005/8/layout/cycle5"/>
    <dgm:cxn modelId="{3EF3D56E-9306-4EE5-BD06-9276BBC29C8A}" type="presOf" srcId="{FE72A7D0-2212-4336-AFF2-8A73C3F5A8F5}" destId="{164D773E-46C5-4C81-8EDC-4712D340B3BA}" srcOrd="0" destOrd="0" presId="urn:microsoft.com/office/officeart/2005/8/layout/cycle5"/>
    <dgm:cxn modelId="{651CD219-7C2F-44B9-AA55-A84E6FD1A702}" srcId="{E189B4CB-0C26-4067-BD7B-5E82050929CD}" destId="{FE72A7D0-2212-4336-AFF2-8A73C3F5A8F5}" srcOrd="3" destOrd="0" parTransId="{B03F275E-66DA-4208-858D-FE429134C8E0}" sibTransId="{CE29013B-49E2-455F-9ED8-CDDF5E9B8E56}"/>
    <dgm:cxn modelId="{B9A82A12-FFAD-4378-ADA7-C30421EF02FC}" type="presOf" srcId="{C3C06A4E-6930-4C46-8C0D-9529F09D0D05}" destId="{EB8B4464-B093-4B00-81CD-E21314960DEE}" srcOrd="0" destOrd="0" presId="urn:microsoft.com/office/officeart/2005/8/layout/cycle5"/>
    <dgm:cxn modelId="{3616E1CE-C844-4CB6-856B-5EF43FCABB78}" type="presOf" srcId="{CF8DAA98-6635-4F9B-ABCE-D68F9F005C4A}" destId="{3D244C0B-B266-42DB-B8A3-AA0C5B948C2E}" srcOrd="0" destOrd="0" presId="urn:microsoft.com/office/officeart/2005/8/layout/cycle5"/>
    <dgm:cxn modelId="{7A9F5286-4201-4894-8220-0C5F6BD09B8B}" type="presOf" srcId="{84844C88-44BF-443A-B922-B9BE15D3CFA8}" destId="{74D29D69-ECCE-4CA8-977E-5D18E23D092D}" srcOrd="0" destOrd="0" presId="urn:microsoft.com/office/officeart/2005/8/layout/cycle5"/>
    <dgm:cxn modelId="{CEA855F0-5D17-40C9-A16A-229A3CB94287}" type="presOf" srcId="{E189B4CB-0C26-4067-BD7B-5E82050929CD}" destId="{845D170D-572E-4308-91A6-C0ACDD060879}" srcOrd="0" destOrd="0" presId="urn:microsoft.com/office/officeart/2005/8/layout/cycle5"/>
    <dgm:cxn modelId="{91F592CD-3DAF-416E-BA88-0610043777F5}" type="presOf" srcId="{62045997-4779-4C60-B516-A56D46E311A6}" destId="{0475AB86-C52A-4332-9AF5-6027D820DEBB}" srcOrd="0" destOrd="0" presId="urn:microsoft.com/office/officeart/2005/8/layout/cycle5"/>
    <dgm:cxn modelId="{C526E3F1-BC03-4D02-A181-2DB722EB48F2}" type="presOf" srcId="{036F9572-4135-40EA-8E40-85BCE3AE6390}" destId="{0FEF07C7-E9A6-42C9-9868-176B481CB958}" srcOrd="0" destOrd="0" presId="urn:microsoft.com/office/officeart/2005/8/layout/cycle5"/>
    <dgm:cxn modelId="{483A9F0F-CCAD-4F53-AD4F-3F3264A2B8A1}" type="presParOf" srcId="{845D170D-572E-4308-91A6-C0ACDD060879}" destId="{D12A6299-C6B5-468D-94D2-57893573752F}" srcOrd="0" destOrd="0" presId="urn:microsoft.com/office/officeart/2005/8/layout/cycle5"/>
    <dgm:cxn modelId="{5E954EB6-BE23-4C70-A439-D292980D23C5}" type="presParOf" srcId="{845D170D-572E-4308-91A6-C0ACDD060879}" destId="{784357FB-896D-4826-9114-F341400CA03E}" srcOrd="1" destOrd="0" presId="urn:microsoft.com/office/officeart/2005/8/layout/cycle5"/>
    <dgm:cxn modelId="{5A8878A0-3C9C-4D89-B9F8-93EB699781DE}" type="presParOf" srcId="{845D170D-572E-4308-91A6-C0ACDD060879}" destId="{0475AB86-C52A-4332-9AF5-6027D820DEBB}" srcOrd="2" destOrd="0" presId="urn:microsoft.com/office/officeart/2005/8/layout/cycle5"/>
    <dgm:cxn modelId="{4A179A7A-5420-489F-92AB-8160AFCF61EC}" type="presParOf" srcId="{845D170D-572E-4308-91A6-C0ACDD060879}" destId="{74D29D69-ECCE-4CA8-977E-5D18E23D092D}" srcOrd="3" destOrd="0" presId="urn:microsoft.com/office/officeart/2005/8/layout/cycle5"/>
    <dgm:cxn modelId="{402DC825-112A-4E5C-8D48-CECDA59DF84C}" type="presParOf" srcId="{845D170D-572E-4308-91A6-C0ACDD060879}" destId="{2FE0F070-9801-40C1-A3A4-C930CD8C3B26}" srcOrd="4" destOrd="0" presId="urn:microsoft.com/office/officeart/2005/8/layout/cycle5"/>
    <dgm:cxn modelId="{23C1CABE-D65B-4BAE-B201-9567B3F3E347}" type="presParOf" srcId="{845D170D-572E-4308-91A6-C0ACDD060879}" destId="{0FEF07C7-E9A6-42C9-9868-176B481CB958}" srcOrd="5" destOrd="0" presId="urn:microsoft.com/office/officeart/2005/8/layout/cycle5"/>
    <dgm:cxn modelId="{4B8C83D5-A040-4410-93C5-3583BFCDD03E}" type="presParOf" srcId="{845D170D-572E-4308-91A6-C0ACDD060879}" destId="{F72593E7-1A05-4EBD-AE79-B5D7B81250C6}" srcOrd="6" destOrd="0" presId="urn:microsoft.com/office/officeart/2005/8/layout/cycle5"/>
    <dgm:cxn modelId="{C4B292CF-0D95-4D93-8D07-D6C5496A0DD3}" type="presParOf" srcId="{845D170D-572E-4308-91A6-C0ACDD060879}" destId="{0EC71974-E079-4F78-9EA0-0FCE7FDE1218}" srcOrd="7" destOrd="0" presId="urn:microsoft.com/office/officeart/2005/8/layout/cycle5"/>
    <dgm:cxn modelId="{00DBEF8F-DA2E-47BA-B543-FB6538E3C92B}" type="presParOf" srcId="{845D170D-572E-4308-91A6-C0ACDD060879}" destId="{3D244C0B-B266-42DB-B8A3-AA0C5B948C2E}" srcOrd="8" destOrd="0" presId="urn:microsoft.com/office/officeart/2005/8/layout/cycle5"/>
    <dgm:cxn modelId="{86C2CE93-ACA2-48DC-B139-A09F13311D7C}" type="presParOf" srcId="{845D170D-572E-4308-91A6-C0ACDD060879}" destId="{164D773E-46C5-4C81-8EDC-4712D340B3BA}" srcOrd="9" destOrd="0" presId="urn:microsoft.com/office/officeart/2005/8/layout/cycle5"/>
    <dgm:cxn modelId="{E4491130-2538-450D-A6A2-7D1779FACDCD}" type="presParOf" srcId="{845D170D-572E-4308-91A6-C0ACDD060879}" destId="{F44ADFAD-9B0D-43A3-9A14-5750A352093E}" srcOrd="10" destOrd="0" presId="urn:microsoft.com/office/officeart/2005/8/layout/cycle5"/>
    <dgm:cxn modelId="{65962F91-6CBC-4613-8B1D-F0E268BF3B3A}" type="presParOf" srcId="{845D170D-572E-4308-91A6-C0ACDD060879}" destId="{D01489FA-3362-457D-8D66-CC8E92BE5C8F}" srcOrd="11" destOrd="0" presId="urn:microsoft.com/office/officeart/2005/8/layout/cycle5"/>
    <dgm:cxn modelId="{F6C2BDCD-C91C-40A0-AAB5-36C4FA827FDE}" type="presParOf" srcId="{845D170D-572E-4308-91A6-C0ACDD060879}" destId="{BC335EEA-332D-4E74-BBF1-594A3525AFC3}" srcOrd="12" destOrd="0" presId="urn:microsoft.com/office/officeart/2005/8/layout/cycle5"/>
    <dgm:cxn modelId="{2E1952A7-3E0C-4523-B7A5-D3B64E2C46C4}" type="presParOf" srcId="{845D170D-572E-4308-91A6-C0ACDD060879}" destId="{9033F906-023C-4498-9E62-9F8E8CF38B05}" srcOrd="13" destOrd="0" presId="urn:microsoft.com/office/officeart/2005/8/layout/cycle5"/>
    <dgm:cxn modelId="{E70870C0-DC56-46D7-8FCF-45F5BA3A1BB3}" type="presParOf" srcId="{845D170D-572E-4308-91A6-C0ACDD060879}" destId="{EB8B4464-B093-4B00-81CD-E21314960DEE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511786-1266-45E0-BF8A-6E0D783C2325}" type="doc">
      <dgm:prSet loTypeId="urn:microsoft.com/office/officeart/2005/8/layout/hProcess9" loCatId="process" qsTypeId="urn:microsoft.com/office/officeart/2005/8/quickstyle/simple3" qsCatId="simple" csTypeId="urn:microsoft.com/office/officeart/2005/8/colors/accent4_2" csCatId="accent4" phldr="1"/>
      <dgm:spPr/>
    </dgm:pt>
    <dgm:pt modelId="{7A73AD90-F74B-4DEB-A4C1-A948659FE35D}">
      <dgm:prSet phldrT="[Текст]"/>
      <dgm:spPr/>
      <dgm:t>
        <a:bodyPr/>
        <a:lstStyle/>
        <a:p>
          <a:r>
            <a:rPr lang="uk-UA" dirty="0" smtClean="0"/>
            <a:t>Огляд будинків. Визначення технічного стану.</a:t>
          </a:r>
          <a:endParaRPr lang="uk-UA" dirty="0"/>
        </a:p>
      </dgm:t>
    </dgm:pt>
    <dgm:pt modelId="{E5957FE2-872C-44EF-B419-76286E446FBC}" type="parTrans" cxnId="{82327027-3596-4E2A-9801-EAF4517D30F9}">
      <dgm:prSet/>
      <dgm:spPr/>
      <dgm:t>
        <a:bodyPr/>
        <a:lstStyle/>
        <a:p>
          <a:endParaRPr lang="uk-UA"/>
        </a:p>
      </dgm:t>
    </dgm:pt>
    <dgm:pt modelId="{AD78CF3D-E662-49B8-9286-6646523F55D1}" type="sibTrans" cxnId="{82327027-3596-4E2A-9801-EAF4517D30F9}">
      <dgm:prSet/>
      <dgm:spPr/>
      <dgm:t>
        <a:bodyPr/>
        <a:lstStyle/>
        <a:p>
          <a:endParaRPr lang="uk-UA"/>
        </a:p>
      </dgm:t>
    </dgm:pt>
    <dgm:pt modelId="{3D995B64-C9DE-4C78-8F42-C606B431DF2E}">
      <dgm:prSet phldrT="[Текст]"/>
      <dgm:spPr/>
      <dgm:t>
        <a:bodyPr/>
        <a:lstStyle/>
        <a:p>
          <a:r>
            <a:rPr lang="uk-UA" dirty="0" smtClean="0"/>
            <a:t>Зустрічі з мешканцями. </a:t>
          </a:r>
          <a:endParaRPr lang="uk-UA" dirty="0"/>
        </a:p>
      </dgm:t>
    </dgm:pt>
    <dgm:pt modelId="{9405B7C7-AA5C-49C2-891F-C588DFD8C38F}" type="parTrans" cxnId="{ACE807D0-F111-422F-818A-EC0393737FBF}">
      <dgm:prSet/>
      <dgm:spPr/>
      <dgm:t>
        <a:bodyPr/>
        <a:lstStyle/>
        <a:p>
          <a:endParaRPr lang="uk-UA"/>
        </a:p>
      </dgm:t>
    </dgm:pt>
    <dgm:pt modelId="{42D94C72-92CF-4808-847E-6F9D16CC764F}" type="sibTrans" cxnId="{ACE807D0-F111-422F-818A-EC0393737FBF}">
      <dgm:prSet/>
      <dgm:spPr/>
      <dgm:t>
        <a:bodyPr/>
        <a:lstStyle/>
        <a:p>
          <a:endParaRPr lang="uk-UA"/>
        </a:p>
      </dgm:t>
    </dgm:pt>
    <dgm:pt modelId="{0F70AABB-7D6B-4B18-8818-87B3A1B0E298}">
      <dgm:prSet phldrT="[Текст]"/>
      <dgm:spPr/>
      <dgm:t>
        <a:bodyPr/>
        <a:lstStyle/>
        <a:p>
          <a:r>
            <a:rPr lang="uk-UA" dirty="0" smtClean="0"/>
            <a:t>Вирішення проблеми силами  2-х сторін</a:t>
          </a:r>
          <a:endParaRPr lang="uk-UA" dirty="0"/>
        </a:p>
      </dgm:t>
    </dgm:pt>
    <dgm:pt modelId="{548308BF-3F92-40F6-A46F-295C53D35AC8}" type="parTrans" cxnId="{4CF7FC9F-6EDC-446B-9B3B-B143C133F627}">
      <dgm:prSet/>
      <dgm:spPr/>
      <dgm:t>
        <a:bodyPr/>
        <a:lstStyle/>
        <a:p>
          <a:endParaRPr lang="uk-UA"/>
        </a:p>
      </dgm:t>
    </dgm:pt>
    <dgm:pt modelId="{C272F6ED-6530-40BC-8F15-A58ECC309EA7}" type="sibTrans" cxnId="{4CF7FC9F-6EDC-446B-9B3B-B143C133F627}">
      <dgm:prSet/>
      <dgm:spPr/>
      <dgm:t>
        <a:bodyPr/>
        <a:lstStyle/>
        <a:p>
          <a:endParaRPr lang="uk-UA"/>
        </a:p>
      </dgm:t>
    </dgm:pt>
    <dgm:pt modelId="{51CAC85E-10F2-4E96-849B-F3D2BADA8041}" type="pres">
      <dgm:prSet presAssocID="{92511786-1266-45E0-BF8A-6E0D783C2325}" presName="CompostProcess" presStyleCnt="0">
        <dgm:presLayoutVars>
          <dgm:dir/>
          <dgm:resizeHandles val="exact"/>
        </dgm:presLayoutVars>
      </dgm:prSet>
      <dgm:spPr/>
    </dgm:pt>
    <dgm:pt modelId="{118831DA-3F0B-4BDC-89D6-9CEE1259CD15}" type="pres">
      <dgm:prSet presAssocID="{92511786-1266-45E0-BF8A-6E0D783C2325}" presName="arrow" presStyleLbl="bgShp" presStyleIdx="0" presStyleCnt="1"/>
      <dgm:spPr/>
    </dgm:pt>
    <dgm:pt modelId="{41E20124-4907-4179-A9FB-88F035E91627}" type="pres">
      <dgm:prSet presAssocID="{92511786-1266-45E0-BF8A-6E0D783C2325}" presName="linearProcess" presStyleCnt="0"/>
      <dgm:spPr/>
    </dgm:pt>
    <dgm:pt modelId="{FA9B7C5B-A306-44E0-B6F7-76C78398AA40}" type="pres">
      <dgm:prSet presAssocID="{7A73AD90-F74B-4DEB-A4C1-A948659FE35D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913E56-A815-4DE3-A3D7-B18964766076}" type="pres">
      <dgm:prSet presAssocID="{AD78CF3D-E662-49B8-9286-6646523F55D1}" presName="sibTrans" presStyleCnt="0"/>
      <dgm:spPr/>
    </dgm:pt>
    <dgm:pt modelId="{7CA5B662-CC26-4A3F-A351-9C014B5FFF03}" type="pres">
      <dgm:prSet presAssocID="{3D995B64-C9DE-4C78-8F42-C606B431DF2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1EABAA9-8DE5-4FAF-88DB-B21FF4DC96FB}" type="pres">
      <dgm:prSet presAssocID="{42D94C72-92CF-4808-847E-6F9D16CC764F}" presName="sibTrans" presStyleCnt="0"/>
      <dgm:spPr/>
    </dgm:pt>
    <dgm:pt modelId="{DACCA089-2F71-4D26-A610-1C15DFC163D5}" type="pres">
      <dgm:prSet presAssocID="{0F70AABB-7D6B-4B18-8818-87B3A1B0E298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84E0056-D559-47A6-8792-ADDB65C1DF73}" type="presOf" srcId="{3D995B64-C9DE-4C78-8F42-C606B431DF2E}" destId="{7CA5B662-CC26-4A3F-A351-9C014B5FFF03}" srcOrd="0" destOrd="0" presId="urn:microsoft.com/office/officeart/2005/8/layout/hProcess9"/>
    <dgm:cxn modelId="{5D5C2D4D-33CC-4BCA-941C-558AA84676DA}" type="presOf" srcId="{92511786-1266-45E0-BF8A-6E0D783C2325}" destId="{51CAC85E-10F2-4E96-849B-F3D2BADA8041}" srcOrd="0" destOrd="0" presId="urn:microsoft.com/office/officeart/2005/8/layout/hProcess9"/>
    <dgm:cxn modelId="{687A9297-BA7F-4C5C-B892-B7D26A5A9EB8}" type="presOf" srcId="{7A73AD90-F74B-4DEB-A4C1-A948659FE35D}" destId="{FA9B7C5B-A306-44E0-B6F7-76C78398AA40}" srcOrd="0" destOrd="0" presId="urn:microsoft.com/office/officeart/2005/8/layout/hProcess9"/>
    <dgm:cxn modelId="{82327027-3596-4E2A-9801-EAF4517D30F9}" srcId="{92511786-1266-45E0-BF8A-6E0D783C2325}" destId="{7A73AD90-F74B-4DEB-A4C1-A948659FE35D}" srcOrd="0" destOrd="0" parTransId="{E5957FE2-872C-44EF-B419-76286E446FBC}" sibTransId="{AD78CF3D-E662-49B8-9286-6646523F55D1}"/>
    <dgm:cxn modelId="{4CF7FC9F-6EDC-446B-9B3B-B143C133F627}" srcId="{92511786-1266-45E0-BF8A-6E0D783C2325}" destId="{0F70AABB-7D6B-4B18-8818-87B3A1B0E298}" srcOrd="2" destOrd="0" parTransId="{548308BF-3F92-40F6-A46F-295C53D35AC8}" sibTransId="{C272F6ED-6530-40BC-8F15-A58ECC309EA7}"/>
    <dgm:cxn modelId="{ACE807D0-F111-422F-818A-EC0393737FBF}" srcId="{92511786-1266-45E0-BF8A-6E0D783C2325}" destId="{3D995B64-C9DE-4C78-8F42-C606B431DF2E}" srcOrd="1" destOrd="0" parTransId="{9405B7C7-AA5C-49C2-891F-C588DFD8C38F}" sibTransId="{42D94C72-92CF-4808-847E-6F9D16CC764F}"/>
    <dgm:cxn modelId="{CADC5E4F-07D7-46C3-AE74-D2D154068CC4}" type="presOf" srcId="{0F70AABB-7D6B-4B18-8818-87B3A1B0E298}" destId="{DACCA089-2F71-4D26-A610-1C15DFC163D5}" srcOrd="0" destOrd="0" presId="urn:microsoft.com/office/officeart/2005/8/layout/hProcess9"/>
    <dgm:cxn modelId="{1DCDDE60-BBE4-4F1E-A14F-351836C89109}" type="presParOf" srcId="{51CAC85E-10F2-4E96-849B-F3D2BADA8041}" destId="{118831DA-3F0B-4BDC-89D6-9CEE1259CD15}" srcOrd="0" destOrd="0" presId="urn:microsoft.com/office/officeart/2005/8/layout/hProcess9"/>
    <dgm:cxn modelId="{5818D3D0-E1A1-4BE4-B0F8-AD3A0569CEC0}" type="presParOf" srcId="{51CAC85E-10F2-4E96-849B-F3D2BADA8041}" destId="{41E20124-4907-4179-A9FB-88F035E91627}" srcOrd="1" destOrd="0" presId="urn:microsoft.com/office/officeart/2005/8/layout/hProcess9"/>
    <dgm:cxn modelId="{0F09C778-0D0D-4D4C-B1B8-6705125A95C7}" type="presParOf" srcId="{41E20124-4907-4179-A9FB-88F035E91627}" destId="{FA9B7C5B-A306-44E0-B6F7-76C78398AA40}" srcOrd="0" destOrd="0" presId="urn:microsoft.com/office/officeart/2005/8/layout/hProcess9"/>
    <dgm:cxn modelId="{77AE2A67-1BB4-4299-BE22-798AABC5C2CC}" type="presParOf" srcId="{41E20124-4907-4179-A9FB-88F035E91627}" destId="{C2913E56-A815-4DE3-A3D7-B18964766076}" srcOrd="1" destOrd="0" presId="urn:microsoft.com/office/officeart/2005/8/layout/hProcess9"/>
    <dgm:cxn modelId="{1FA94A52-73E6-4471-86A3-C34E02376849}" type="presParOf" srcId="{41E20124-4907-4179-A9FB-88F035E91627}" destId="{7CA5B662-CC26-4A3F-A351-9C014B5FFF03}" srcOrd="2" destOrd="0" presId="urn:microsoft.com/office/officeart/2005/8/layout/hProcess9"/>
    <dgm:cxn modelId="{712EB09B-BA07-4174-BD11-E5E447636ECC}" type="presParOf" srcId="{41E20124-4907-4179-A9FB-88F035E91627}" destId="{91EABAA9-8DE5-4FAF-88DB-B21FF4DC96FB}" srcOrd="3" destOrd="0" presId="urn:microsoft.com/office/officeart/2005/8/layout/hProcess9"/>
    <dgm:cxn modelId="{8DEC8019-DBA9-4FD5-B44D-2167AAB686A1}" type="presParOf" srcId="{41E20124-4907-4179-A9FB-88F035E91627}" destId="{DACCA089-2F71-4D26-A610-1C15DFC163D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42ACB1-9168-4B61-82FF-02613517C267}" type="doc">
      <dgm:prSet loTypeId="urn:microsoft.com/office/officeart/2005/8/layout/arrow3" loCatId="relationship" qsTypeId="urn:microsoft.com/office/officeart/2005/8/quickstyle/simple3" qsCatId="simple" csTypeId="urn:microsoft.com/office/officeart/2005/8/colors/colorful1#2" csCatId="colorful" phldr="1"/>
      <dgm:spPr/>
      <dgm:t>
        <a:bodyPr/>
        <a:lstStyle/>
        <a:p>
          <a:endParaRPr lang="uk-UA"/>
        </a:p>
      </dgm:t>
    </dgm:pt>
    <dgm:pt modelId="{88EB425A-8011-4F2F-9D4D-F8EAFF2DF614}">
      <dgm:prSet phldrT="[Текст]" custT="1"/>
      <dgm:spPr/>
      <dgm:t>
        <a:bodyPr/>
        <a:lstStyle/>
        <a:p>
          <a:r>
            <a:rPr lang="uk-UA" sz="1800" b="1" dirty="0" smtClean="0"/>
            <a:t>Відсутність заборгованості мешканців</a:t>
          </a:r>
          <a:endParaRPr lang="uk-UA" sz="1800" b="1" dirty="0"/>
        </a:p>
      </dgm:t>
    </dgm:pt>
    <dgm:pt modelId="{64EBA07F-9C97-44CC-A342-C8C59C796C27}" type="parTrans" cxnId="{9C2EF1BE-9C60-4039-B1E0-A6CB541A5133}">
      <dgm:prSet/>
      <dgm:spPr/>
      <dgm:t>
        <a:bodyPr/>
        <a:lstStyle/>
        <a:p>
          <a:endParaRPr lang="uk-UA"/>
        </a:p>
      </dgm:t>
    </dgm:pt>
    <dgm:pt modelId="{DAF6F694-ADB7-49D1-871D-3BF4253F8D29}" type="sibTrans" cxnId="{9C2EF1BE-9C60-4039-B1E0-A6CB541A5133}">
      <dgm:prSet/>
      <dgm:spPr/>
      <dgm:t>
        <a:bodyPr/>
        <a:lstStyle/>
        <a:p>
          <a:endParaRPr lang="uk-UA"/>
        </a:p>
      </dgm:t>
    </dgm:pt>
    <dgm:pt modelId="{BA872ED0-197B-42A6-AE2F-C8D7B806872C}">
      <dgm:prSet phldrT="[Текст]" custT="1"/>
      <dgm:spPr/>
      <dgm:t>
        <a:bodyPr/>
        <a:lstStyle/>
        <a:p>
          <a:r>
            <a:rPr lang="uk-UA" sz="1800" b="1" dirty="0" smtClean="0"/>
            <a:t>Найбільш незадовільний технічний стан будинку</a:t>
          </a:r>
          <a:endParaRPr lang="uk-UA" sz="1800" b="1" dirty="0"/>
        </a:p>
      </dgm:t>
    </dgm:pt>
    <dgm:pt modelId="{407D0320-A0C6-4304-A2BF-B70D1F9D6184}" type="parTrans" cxnId="{A7FD8510-DC38-41B7-A2A3-0AB510923FA9}">
      <dgm:prSet/>
      <dgm:spPr/>
      <dgm:t>
        <a:bodyPr/>
        <a:lstStyle/>
        <a:p>
          <a:endParaRPr lang="uk-UA"/>
        </a:p>
      </dgm:t>
    </dgm:pt>
    <dgm:pt modelId="{7784ED94-4864-40FA-ACD1-0CE0044E411D}" type="sibTrans" cxnId="{A7FD8510-DC38-41B7-A2A3-0AB510923FA9}">
      <dgm:prSet/>
      <dgm:spPr/>
      <dgm:t>
        <a:bodyPr/>
        <a:lstStyle/>
        <a:p>
          <a:endParaRPr lang="uk-UA"/>
        </a:p>
      </dgm:t>
    </dgm:pt>
    <dgm:pt modelId="{2B5EAE3A-39FC-4121-94D6-77F5C5548533}" type="pres">
      <dgm:prSet presAssocID="{A342ACB1-9168-4B61-82FF-02613517C267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6C53DDC-D4E6-412D-A27F-39CB35C18FDD}" type="pres">
      <dgm:prSet presAssocID="{A342ACB1-9168-4B61-82FF-02613517C267}" presName="divider" presStyleLbl="fgShp" presStyleIdx="0" presStyleCnt="1"/>
      <dgm:spPr/>
    </dgm:pt>
    <dgm:pt modelId="{1E180572-5C08-47AF-9391-6B0E21578165}" type="pres">
      <dgm:prSet presAssocID="{88EB425A-8011-4F2F-9D4D-F8EAFF2DF614}" presName="downArrow" presStyleLbl="node1" presStyleIdx="0" presStyleCnt="2"/>
      <dgm:spPr/>
    </dgm:pt>
    <dgm:pt modelId="{0F7263B4-678C-4DB3-979D-B4895BE03D76}" type="pres">
      <dgm:prSet presAssocID="{88EB425A-8011-4F2F-9D4D-F8EAFF2DF614}" presName="downArrowText" presStyleLbl="revTx" presStyleIdx="0" presStyleCnt="2" custScaleX="1533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B05AD4F-2E9C-4242-BB45-15C3D57452B2}" type="pres">
      <dgm:prSet presAssocID="{BA872ED0-197B-42A6-AE2F-C8D7B806872C}" presName="upArrow" presStyleLbl="node1" presStyleIdx="1" presStyleCnt="2"/>
      <dgm:spPr/>
    </dgm:pt>
    <dgm:pt modelId="{6701CAE1-93CF-4DEE-A4F1-CBEDE42F4254}" type="pres">
      <dgm:prSet presAssocID="{BA872ED0-197B-42A6-AE2F-C8D7B806872C}" presName="upArrowText" presStyleLbl="revTx" presStyleIdx="1" presStyleCnt="2" custScaleX="19375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4FAE761-A0CF-4B42-A332-71A9B190F267}" type="presOf" srcId="{BA872ED0-197B-42A6-AE2F-C8D7B806872C}" destId="{6701CAE1-93CF-4DEE-A4F1-CBEDE42F4254}" srcOrd="0" destOrd="0" presId="urn:microsoft.com/office/officeart/2005/8/layout/arrow3"/>
    <dgm:cxn modelId="{A7FD8510-DC38-41B7-A2A3-0AB510923FA9}" srcId="{A342ACB1-9168-4B61-82FF-02613517C267}" destId="{BA872ED0-197B-42A6-AE2F-C8D7B806872C}" srcOrd="1" destOrd="0" parTransId="{407D0320-A0C6-4304-A2BF-B70D1F9D6184}" sibTransId="{7784ED94-4864-40FA-ACD1-0CE0044E411D}"/>
    <dgm:cxn modelId="{D9AE80CB-3C00-4F09-9A3A-C23257FA5221}" type="presOf" srcId="{88EB425A-8011-4F2F-9D4D-F8EAFF2DF614}" destId="{0F7263B4-678C-4DB3-979D-B4895BE03D76}" srcOrd="0" destOrd="0" presId="urn:microsoft.com/office/officeart/2005/8/layout/arrow3"/>
    <dgm:cxn modelId="{C5C180D3-531B-450A-A647-6FCF5B9BCE18}" type="presOf" srcId="{A342ACB1-9168-4B61-82FF-02613517C267}" destId="{2B5EAE3A-39FC-4121-94D6-77F5C5548533}" srcOrd="0" destOrd="0" presId="urn:microsoft.com/office/officeart/2005/8/layout/arrow3"/>
    <dgm:cxn modelId="{9C2EF1BE-9C60-4039-B1E0-A6CB541A5133}" srcId="{A342ACB1-9168-4B61-82FF-02613517C267}" destId="{88EB425A-8011-4F2F-9D4D-F8EAFF2DF614}" srcOrd="0" destOrd="0" parTransId="{64EBA07F-9C97-44CC-A342-C8C59C796C27}" sibTransId="{DAF6F694-ADB7-49D1-871D-3BF4253F8D29}"/>
    <dgm:cxn modelId="{689CB4B1-AFB3-442C-93C8-92A35059D1AF}" type="presParOf" srcId="{2B5EAE3A-39FC-4121-94D6-77F5C5548533}" destId="{F6C53DDC-D4E6-412D-A27F-39CB35C18FDD}" srcOrd="0" destOrd="0" presId="urn:microsoft.com/office/officeart/2005/8/layout/arrow3"/>
    <dgm:cxn modelId="{6968E2C5-516E-4F58-B4DF-14ACC5F73944}" type="presParOf" srcId="{2B5EAE3A-39FC-4121-94D6-77F5C5548533}" destId="{1E180572-5C08-47AF-9391-6B0E21578165}" srcOrd="1" destOrd="0" presId="urn:microsoft.com/office/officeart/2005/8/layout/arrow3"/>
    <dgm:cxn modelId="{A2045E17-FE52-4FF8-9A2A-8AA003F0DDC0}" type="presParOf" srcId="{2B5EAE3A-39FC-4121-94D6-77F5C5548533}" destId="{0F7263B4-678C-4DB3-979D-B4895BE03D76}" srcOrd="2" destOrd="0" presId="urn:microsoft.com/office/officeart/2005/8/layout/arrow3"/>
    <dgm:cxn modelId="{9FA88370-BE9B-4578-8070-7571020593D0}" type="presParOf" srcId="{2B5EAE3A-39FC-4121-94D6-77F5C5548533}" destId="{AB05AD4F-2E9C-4242-BB45-15C3D57452B2}" srcOrd="3" destOrd="0" presId="urn:microsoft.com/office/officeart/2005/8/layout/arrow3"/>
    <dgm:cxn modelId="{696CBDFB-7F58-4110-88AE-6781ACEBBAEF}" type="presParOf" srcId="{2B5EAE3A-39FC-4121-94D6-77F5C5548533}" destId="{6701CAE1-93CF-4DEE-A4F1-CBEDE42F4254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E469AA-8CAA-499B-A9C5-9011203DFE40}" type="doc">
      <dgm:prSet loTypeId="urn:microsoft.com/office/officeart/2005/8/layout/vList4#1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uk-UA"/>
        </a:p>
      </dgm:t>
    </dgm:pt>
    <dgm:pt modelId="{90EE5699-954F-400E-8975-3140EF3E941F}">
      <dgm:prSet phldrT="[Текст]"/>
      <dgm:spPr/>
      <dgm:t>
        <a:bodyPr/>
        <a:lstStyle/>
        <a:p>
          <a:r>
            <a:rPr lang="uk-UA" dirty="0" smtClean="0"/>
            <a:t>Сходові клітки</a:t>
          </a:r>
          <a:endParaRPr lang="uk-UA" dirty="0"/>
        </a:p>
      </dgm:t>
    </dgm:pt>
    <dgm:pt modelId="{B3920228-A5D0-4E6E-BDD6-3C19E7DBFF30}" type="parTrans" cxnId="{8FDEECED-DB81-4C2E-AB89-8B1C5737A31C}">
      <dgm:prSet/>
      <dgm:spPr/>
      <dgm:t>
        <a:bodyPr/>
        <a:lstStyle/>
        <a:p>
          <a:endParaRPr lang="uk-UA"/>
        </a:p>
      </dgm:t>
    </dgm:pt>
    <dgm:pt modelId="{4EF71E20-256E-4407-A8EC-BF1EEDD7C149}" type="sibTrans" cxnId="{8FDEECED-DB81-4C2E-AB89-8B1C5737A31C}">
      <dgm:prSet/>
      <dgm:spPr/>
      <dgm:t>
        <a:bodyPr/>
        <a:lstStyle/>
        <a:p>
          <a:endParaRPr lang="uk-UA"/>
        </a:p>
      </dgm:t>
    </dgm:pt>
    <dgm:pt modelId="{6139E383-6CDE-4CB1-B1C4-2E84AFE411DC}">
      <dgm:prSet phldrT="[Текст]"/>
      <dgm:spPr/>
      <dgm:t>
        <a:bodyPr/>
        <a:lstStyle/>
        <a:p>
          <a:r>
            <a:rPr lang="en-US" dirty="0" smtClean="0"/>
            <a:t>15</a:t>
          </a:r>
          <a:r>
            <a:rPr lang="uk-UA" dirty="0" smtClean="0"/>
            <a:t> сх. кліток в житлових будинках</a:t>
          </a:r>
          <a:endParaRPr lang="uk-UA" dirty="0"/>
        </a:p>
      </dgm:t>
    </dgm:pt>
    <dgm:pt modelId="{4C67C108-DFB7-41CC-A9B1-709B15FC3B20}" type="parTrans" cxnId="{8487CEDC-9982-4519-8D97-1B44A697A265}">
      <dgm:prSet/>
      <dgm:spPr/>
      <dgm:t>
        <a:bodyPr/>
        <a:lstStyle/>
        <a:p>
          <a:endParaRPr lang="uk-UA"/>
        </a:p>
      </dgm:t>
    </dgm:pt>
    <dgm:pt modelId="{DE04AFEB-99B4-4F3F-B864-03396E0DF4A0}" type="sibTrans" cxnId="{8487CEDC-9982-4519-8D97-1B44A697A265}">
      <dgm:prSet/>
      <dgm:spPr/>
      <dgm:t>
        <a:bodyPr/>
        <a:lstStyle/>
        <a:p>
          <a:endParaRPr lang="uk-UA"/>
        </a:p>
      </dgm:t>
    </dgm:pt>
    <dgm:pt modelId="{C7BA3E25-2418-4A08-907D-224157104BE0}">
      <dgm:prSet phldrT="[Текст]"/>
      <dgm:spPr/>
      <dgm:t>
        <a:bodyPr/>
        <a:lstStyle/>
        <a:p>
          <a:r>
            <a:rPr lang="uk-UA" dirty="0" smtClean="0"/>
            <a:t>Покрівлі</a:t>
          </a:r>
          <a:endParaRPr lang="uk-UA" dirty="0"/>
        </a:p>
      </dgm:t>
    </dgm:pt>
    <dgm:pt modelId="{C3B04A3F-FD0D-441E-84F5-16EBF414B56C}" type="parTrans" cxnId="{0DDEFA50-544F-47CA-A0E8-26738B4388F7}">
      <dgm:prSet/>
      <dgm:spPr/>
      <dgm:t>
        <a:bodyPr/>
        <a:lstStyle/>
        <a:p>
          <a:endParaRPr lang="uk-UA"/>
        </a:p>
      </dgm:t>
    </dgm:pt>
    <dgm:pt modelId="{AFD4C719-C091-45AA-BE82-E02EC2EF91D1}" type="sibTrans" cxnId="{0DDEFA50-544F-47CA-A0E8-26738B4388F7}">
      <dgm:prSet/>
      <dgm:spPr/>
      <dgm:t>
        <a:bodyPr/>
        <a:lstStyle/>
        <a:p>
          <a:endParaRPr lang="uk-UA"/>
        </a:p>
      </dgm:t>
    </dgm:pt>
    <dgm:pt modelId="{45E996B1-5F73-4A77-B129-9167FDA9B1F1}">
      <dgm:prSet phldrT="[Текст]"/>
      <dgm:spPr/>
      <dgm:t>
        <a:bodyPr/>
        <a:lstStyle/>
        <a:p>
          <a:r>
            <a:rPr lang="uk-UA" dirty="0" smtClean="0"/>
            <a:t>У </a:t>
          </a:r>
          <a:r>
            <a:rPr lang="en-US" dirty="0" smtClean="0"/>
            <a:t>45</a:t>
          </a:r>
          <a:r>
            <a:rPr lang="uk-UA" dirty="0" smtClean="0"/>
            <a:t> будинках</a:t>
          </a:r>
          <a:endParaRPr lang="uk-UA" dirty="0"/>
        </a:p>
      </dgm:t>
    </dgm:pt>
    <dgm:pt modelId="{0FF41A52-0B1C-4808-980A-92A2ACF42596}" type="parTrans" cxnId="{84A5D8E1-3FE0-4C4F-B8F4-EAB1AB2B419A}">
      <dgm:prSet/>
      <dgm:spPr/>
      <dgm:t>
        <a:bodyPr/>
        <a:lstStyle/>
        <a:p>
          <a:endParaRPr lang="uk-UA"/>
        </a:p>
      </dgm:t>
    </dgm:pt>
    <dgm:pt modelId="{F399CCB3-E298-47DC-9794-9E86875A4C48}" type="sibTrans" cxnId="{84A5D8E1-3FE0-4C4F-B8F4-EAB1AB2B419A}">
      <dgm:prSet/>
      <dgm:spPr/>
      <dgm:t>
        <a:bodyPr/>
        <a:lstStyle/>
        <a:p>
          <a:endParaRPr lang="uk-UA"/>
        </a:p>
      </dgm:t>
    </dgm:pt>
    <dgm:pt modelId="{A5439922-0DA6-4CE3-AAD8-6FD2B38BB998}">
      <dgm:prSet phldrT="[Текст]"/>
      <dgm:spPr/>
      <dgm:t>
        <a:bodyPr/>
        <a:lstStyle/>
        <a:p>
          <a:r>
            <a:rPr lang="uk-UA" dirty="0" smtClean="0"/>
            <a:t>Інженерні мережі</a:t>
          </a:r>
          <a:endParaRPr lang="uk-UA" dirty="0"/>
        </a:p>
      </dgm:t>
    </dgm:pt>
    <dgm:pt modelId="{FEE19BC3-EC71-4F55-947A-1DB58E644138}" type="parTrans" cxnId="{C4B65E05-5BBE-498F-A582-757D363E26E1}">
      <dgm:prSet/>
      <dgm:spPr/>
      <dgm:t>
        <a:bodyPr/>
        <a:lstStyle/>
        <a:p>
          <a:endParaRPr lang="uk-UA"/>
        </a:p>
      </dgm:t>
    </dgm:pt>
    <dgm:pt modelId="{AB0D1E50-ED84-4C12-914A-A7B880323713}" type="sibTrans" cxnId="{C4B65E05-5BBE-498F-A582-757D363E26E1}">
      <dgm:prSet/>
      <dgm:spPr/>
      <dgm:t>
        <a:bodyPr/>
        <a:lstStyle/>
        <a:p>
          <a:endParaRPr lang="uk-UA"/>
        </a:p>
      </dgm:t>
    </dgm:pt>
    <dgm:pt modelId="{37DB71C2-FD78-477E-AE51-0878FDEE555F}">
      <dgm:prSet phldrT="[Текст]"/>
      <dgm:spPr/>
      <dgm:t>
        <a:bodyPr/>
        <a:lstStyle/>
        <a:p>
          <a:r>
            <a:rPr lang="uk-UA" dirty="0" smtClean="0"/>
            <a:t>У </a:t>
          </a:r>
          <a:r>
            <a:rPr lang="en-US" dirty="0" smtClean="0"/>
            <a:t>35</a:t>
          </a:r>
          <a:r>
            <a:rPr lang="uk-UA" dirty="0" smtClean="0"/>
            <a:t> будинках</a:t>
          </a:r>
          <a:endParaRPr lang="uk-UA" dirty="0"/>
        </a:p>
      </dgm:t>
    </dgm:pt>
    <dgm:pt modelId="{A69BC9C1-F48D-4E4D-9735-B78ACAB64FEB}" type="parTrans" cxnId="{F4C48682-A398-4DA3-A66A-E3662E4B5876}">
      <dgm:prSet/>
      <dgm:spPr/>
      <dgm:t>
        <a:bodyPr/>
        <a:lstStyle/>
        <a:p>
          <a:endParaRPr lang="uk-UA"/>
        </a:p>
      </dgm:t>
    </dgm:pt>
    <dgm:pt modelId="{ED33A9D8-CEE5-42B9-9BA1-0F40C783237E}" type="sibTrans" cxnId="{F4C48682-A398-4DA3-A66A-E3662E4B5876}">
      <dgm:prSet/>
      <dgm:spPr/>
      <dgm:t>
        <a:bodyPr/>
        <a:lstStyle/>
        <a:p>
          <a:endParaRPr lang="uk-UA"/>
        </a:p>
      </dgm:t>
    </dgm:pt>
    <dgm:pt modelId="{D5B53A4B-9A40-43A4-9A02-8728E58E7A75}" type="pres">
      <dgm:prSet presAssocID="{66E469AA-8CAA-499B-A9C5-9011203DFE4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2B32ACB-7132-4E71-8A31-C90F48BC961B}" type="pres">
      <dgm:prSet presAssocID="{90EE5699-954F-400E-8975-3140EF3E941F}" presName="comp" presStyleCnt="0"/>
      <dgm:spPr/>
    </dgm:pt>
    <dgm:pt modelId="{B3272DA5-F54B-4330-8A67-5CBDB88C7022}" type="pres">
      <dgm:prSet presAssocID="{90EE5699-954F-400E-8975-3140EF3E941F}" presName="box" presStyleLbl="node1" presStyleIdx="0" presStyleCnt="3"/>
      <dgm:spPr/>
      <dgm:t>
        <a:bodyPr/>
        <a:lstStyle/>
        <a:p>
          <a:endParaRPr lang="uk-UA"/>
        </a:p>
      </dgm:t>
    </dgm:pt>
    <dgm:pt modelId="{14071380-E774-40F7-BF55-640F09F53511}" type="pres">
      <dgm:prSet presAssocID="{90EE5699-954F-400E-8975-3140EF3E941F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9E20568-E48D-4F28-9F41-001CD8E25468}" type="pres">
      <dgm:prSet presAssocID="{90EE5699-954F-400E-8975-3140EF3E941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BC1047B-8C54-440B-992E-182AFB9FC80D}" type="pres">
      <dgm:prSet presAssocID="{4EF71E20-256E-4407-A8EC-BF1EEDD7C149}" presName="spacer" presStyleCnt="0"/>
      <dgm:spPr/>
    </dgm:pt>
    <dgm:pt modelId="{185A33FC-EA83-44F4-963E-33AC8F459391}" type="pres">
      <dgm:prSet presAssocID="{C7BA3E25-2418-4A08-907D-224157104BE0}" presName="comp" presStyleCnt="0"/>
      <dgm:spPr/>
    </dgm:pt>
    <dgm:pt modelId="{C5187EF9-5A1C-40AF-BAB6-63ECF27AA316}" type="pres">
      <dgm:prSet presAssocID="{C7BA3E25-2418-4A08-907D-224157104BE0}" presName="box" presStyleLbl="node1" presStyleIdx="1" presStyleCnt="3"/>
      <dgm:spPr/>
      <dgm:t>
        <a:bodyPr/>
        <a:lstStyle/>
        <a:p>
          <a:endParaRPr lang="uk-UA"/>
        </a:p>
      </dgm:t>
    </dgm:pt>
    <dgm:pt modelId="{F92AA022-ACEA-4692-AA0D-6B43B2BAB6BE}" type="pres">
      <dgm:prSet presAssocID="{C7BA3E25-2418-4A08-907D-224157104BE0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DAC7A2E-DBE1-4830-A1F5-42B36670ECA9}" type="pres">
      <dgm:prSet presAssocID="{C7BA3E25-2418-4A08-907D-224157104BE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DF1F11D-693B-4045-8C03-0F1C5ECF0E76}" type="pres">
      <dgm:prSet presAssocID="{AFD4C719-C091-45AA-BE82-E02EC2EF91D1}" presName="spacer" presStyleCnt="0"/>
      <dgm:spPr/>
    </dgm:pt>
    <dgm:pt modelId="{C6196CE7-C9A0-41AB-9437-1727ADB32A1D}" type="pres">
      <dgm:prSet presAssocID="{A5439922-0DA6-4CE3-AAD8-6FD2B38BB998}" presName="comp" presStyleCnt="0"/>
      <dgm:spPr/>
    </dgm:pt>
    <dgm:pt modelId="{E005DDA6-F579-4DBB-9DCC-EDDD2C174406}" type="pres">
      <dgm:prSet presAssocID="{A5439922-0DA6-4CE3-AAD8-6FD2B38BB998}" presName="box" presStyleLbl="node1" presStyleIdx="2" presStyleCnt="3"/>
      <dgm:spPr/>
      <dgm:t>
        <a:bodyPr/>
        <a:lstStyle/>
        <a:p>
          <a:endParaRPr lang="uk-UA"/>
        </a:p>
      </dgm:t>
    </dgm:pt>
    <dgm:pt modelId="{9D8D9172-18B4-4707-8ECB-A0B253818AB0}" type="pres">
      <dgm:prSet presAssocID="{A5439922-0DA6-4CE3-AAD8-6FD2B38BB998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B1289DF-0499-4FDD-AAC7-A97C57D0BEAD}" type="pres">
      <dgm:prSet presAssocID="{A5439922-0DA6-4CE3-AAD8-6FD2B38BB99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0BA9133-D5E0-4309-9B87-D8DD3462B472}" type="presOf" srcId="{A5439922-0DA6-4CE3-AAD8-6FD2B38BB998}" destId="{BB1289DF-0499-4FDD-AAC7-A97C57D0BEAD}" srcOrd="1" destOrd="0" presId="urn:microsoft.com/office/officeart/2005/8/layout/vList4#1"/>
    <dgm:cxn modelId="{EC1A332F-DB7C-47C1-A02B-74A90935DF44}" type="presOf" srcId="{90EE5699-954F-400E-8975-3140EF3E941F}" destId="{B3272DA5-F54B-4330-8A67-5CBDB88C7022}" srcOrd="0" destOrd="0" presId="urn:microsoft.com/office/officeart/2005/8/layout/vList4#1"/>
    <dgm:cxn modelId="{1CA40885-C621-4734-8781-2CF3292AB2AB}" type="presOf" srcId="{6139E383-6CDE-4CB1-B1C4-2E84AFE411DC}" destId="{B3272DA5-F54B-4330-8A67-5CBDB88C7022}" srcOrd="0" destOrd="1" presId="urn:microsoft.com/office/officeart/2005/8/layout/vList4#1"/>
    <dgm:cxn modelId="{84A5D8E1-3FE0-4C4F-B8F4-EAB1AB2B419A}" srcId="{C7BA3E25-2418-4A08-907D-224157104BE0}" destId="{45E996B1-5F73-4A77-B129-9167FDA9B1F1}" srcOrd="0" destOrd="0" parTransId="{0FF41A52-0B1C-4808-980A-92A2ACF42596}" sibTransId="{F399CCB3-E298-47DC-9794-9E86875A4C48}"/>
    <dgm:cxn modelId="{F4C48682-A398-4DA3-A66A-E3662E4B5876}" srcId="{A5439922-0DA6-4CE3-AAD8-6FD2B38BB998}" destId="{37DB71C2-FD78-477E-AE51-0878FDEE555F}" srcOrd="0" destOrd="0" parTransId="{A69BC9C1-F48D-4E4D-9735-B78ACAB64FEB}" sibTransId="{ED33A9D8-CEE5-42B9-9BA1-0F40C783237E}"/>
    <dgm:cxn modelId="{D58BEAF4-4FDE-4CE9-8C97-FF6BE33B2C73}" type="presOf" srcId="{90EE5699-954F-400E-8975-3140EF3E941F}" destId="{59E20568-E48D-4F28-9F41-001CD8E25468}" srcOrd="1" destOrd="0" presId="urn:microsoft.com/office/officeart/2005/8/layout/vList4#1"/>
    <dgm:cxn modelId="{8487CEDC-9982-4519-8D97-1B44A697A265}" srcId="{90EE5699-954F-400E-8975-3140EF3E941F}" destId="{6139E383-6CDE-4CB1-B1C4-2E84AFE411DC}" srcOrd="0" destOrd="0" parTransId="{4C67C108-DFB7-41CC-A9B1-709B15FC3B20}" sibTransId="{DE04AFEB-99B4-4F3F-B864-03396E0DF4A0}"/>
    <dgm:cxn modelId="{6DE50EA2-5182-4301-86A7-4024ACCE2DA3}" type="presOf" srcId="{C7BA3E25-2418-4A08-907D-224157104BE0}" destId="{4DAC7A2E-DBE1-4830-A1F5-42B36670ECA9}" srcOrd="1" destOrd="0" presId="urn:microsoft.com/office/officeart/2005/8/layout/vList4#1"/>
    <dgm:cxn modelId="{C4B65E05-5BBE-498F-A582-757D363E26E1}" srcId="{66E469AA-8CAA-499B-A9C5-9011203DFE40}" destId="{A5439922-0DA6-4CE3-AAD8-6FD2B38BB998}" srcOrd="2" destOrd="0" parTransId="{FEE19BC3-EC71-4F55-947A-1DB58E644138}" sibTransId="{AB0D1E50-ED84-4C12-914A-A7B880323713}"/>
    <dgm:cxn modelId="{0DDEFA50-544F-47CA-A0E8-26738B4388F7}" srcId="{66E469AA-8CAA-499B-A9C5-9011203DFE40}" destId="{C7BA3E25-2418-4A08-907D-224157104BE0}" srcOrd="1" destOrd="0" parTransId="{C3B04A3F-FD0D-441E-84F5-16EBF414B56C}" sibTransId="{AFD4C719-C091-45AA-BE82-E02EC2EF91D1}"/>
    <dgm:cxn modelId="{951D081B-1228-4372-8C3B-1DF9D3618988}" type="presOf" srcId="{A5439922-0DA6-4CE3-AAD8-6FD2B38BB998}" destId="{E005DDA6-F579-4DBB-9DCC-EDDD2C174406}" srcOrd="0" destOrd="0" presId="urn:microsoft.com/office/officeart/2005/8/layout/vList4#1"/>
    <dgm:cxn modelId="{CF845ECB-9720-4DB5-9F6D-C1CDD2715DEB}" type="presOf" srcId="{37DB71C2-FD78-477E-AE51-0878FDEE555F}" destId="{BB1289DF-0499-4FDD-AAC7-A97C57D0BEAD}" srcOrd="1" destOrd="1" presId="urn:microsoft.com/office/officeart/2005/8/layout/vList4#1"/>
    <dgm:cxn modelId="{8FDEECED-DB81-4C2E-AB89-8B1C5737A31C}" srcId="{66E469AA-8CAA-499B-A9C5-9011203DFE40}" destId="{90EE5699-954F-400E-8975-3140EF3E941F}" srcOrd="0" destOrd="0" parTransId="{B3920228-A5D0-4E6E-BDD6-3C19E7DBFF30}" sibTransId="{4EF71E20-256E-4407-A8EC-BF1EEDD7C149}"/>
    <dgm:cxn modelId="{EB9A339F-D02F-473F-840E-12B7150BE0EF}" type="presOf" srcId="{45E996B1-5F73-4A77-B129-9167FDA9B1F1}" destId="{C5187EF9-5A1C-40AF-BAB6-63ECF27AA316}" srcOrd="0" destOrd="1" presId="urn:microsoft.com/office/officeart/2005/8/layout/vList4#1"/>
    <dgm:cxn modelId="{12BD9841-0D77-4FA2-AA92-2869DA2E3643}" type="presOf" srcId="{45E996B1-5F73-4A77-B129-9167FDA9B1F1}" destId="{4DAC7A2E-DBE1-4830-A1F5-42B36670ECA9}" srcOrd="1" destOrd="1" presId="urn:microsoft.com/office/officeart/2005/8/layout/vList4#1"/>
    <dgm:cxn modelId="{9F6774FB-D6FD-4F30-9DB7-371B30047A22}" type="presOf" srcId="{37DB71C2-FD78-477E-AE51-0878FDEE555F}" destId="{E005DDA6-F579-4DBB-9DCC-EDDD2C174406}" srcOrd="0" destOrd="1" presId="urn:microsoft.com/office/officeart/2005/8/layout/vList4#1"/>
    <dgm:cxn modelId="{CA806221-23B9-43F6-AD56-0DA995DABD0D}" type="presOf" srcId="{6139E383-6CDE-4CB1-B1C4-2E84AFE411DC}" destId="{59E20568-E48D-4F28-9F41-001CD8E25468}" srcOrd="1" destOrd="1" presId="urn:microsoft.com/office/officeart/2005/8/layout/vList4#1"/>
    <dgm:cxn modelId="{B86398BA-C2DB-4321-A7B4-68BFE47A2DD4}" type="presOf" srcId="{66E469AA-8CAA-499B-A9C5-9011203DFE40}" destId="{D5B53A4B-9A40-43A4-9A02-8728E58E7A75}" srcOrd="0" destOrd="0" presId="urn:microsoft.com/office/officeart/2005/8/layout/vList4#1"/>
    <dgm:cxn modelId="{77504EDD-8F0E-47A8-96E1-3911C463C073}" type="presOf" srcId="{C7BA3E25-2418-4A08-907D-224157104BE0}" destId="{C5187EF9-5A1C-40AF-BAB6-63ECF27AA316}" srcOrd="0" destOrd="0" presId="urn:microsoft.com/office/officeart/2005/8/layout/vList4#1"/>
    <dgm:cxn modelId="{A91CA6F5-8FC1-4562-9C87-8B7A97E8C375}" type="presParOf" srcId="{D5B53A4B-9A40-43A4-9A02-8728E58E7A75}" destId="{32B32ACB-7132-4E71-8A31-C90F48BC961B}" srcOrd="0" destOrd="0" presId="urn:microsoft.com/office/officeart/2005/8/layout/vList4#1"/>
    <dgm:cxn modelId="{0BEAFB9F-7BEC-4119-AE57-71CCD4CD4F4B}" type="presParOf" srcId="{32B32ACB-7132-4E71-8A31-C90F48BC961B}" destId="{B3272DA5-F54B-4330-8A67-5CBDB88C7022}" srcOrd="0" destOrd="0" presId="urn:microsoft.com/office/officeart/2005/8/layout/vList4#1"/>
    <dgm:cxn modelId="{4635E17F-40EB-4DE3-8067-D05BD07E7C8E}" type="presParOf" srcId="{32B32ACB-7132-4E71-8A31-C90F48BC961B}" destId="{14071380-E774-40F7-BF55-640F09F53511}" srcOrd="1" destOrd="0" presId="urn:microsoft.com/office/officeart/2005/8/layout/vList4#1"/>
    <dgm:cxn modelId="{F2B0C661-625F-4F08-B5E2-D295F5F63746}" type="presParOf" srcId="{32B32ACB-7132-4E71-8A31-C90F48BC961B}" destId="{59E20568-E48D-4F28-9F41-001CD8E25468}" srcOrd="2" destOrd="0" presId="urn:microsoft.com/office/officeart/2005/8/layout/vList4#1"/>
    <dgm:cxn modelId="{2566B30E-080F-488F-A347-783F0BB26A7F}" type="presParOf" srcId="{D5B53A4B-9A40-43A4-9A02-8728E58E7A75}" destId="{DBC1047B-8C54-440B-992E-182AFB9FC80D}" srcOrd="1" destOrd="0" presId="urn:microsoft.com/office/officeart/2005/8/layout/vList4#1"/>
    <dgm:cxn modelId="{D09E9894-4C5A-4940-BA9F-F08592C2EE39}" type="presParOf" srcId="{D5B53A4B-9A40-43A4-9A02-8728E58E7A75}" destId="{185A33FC-EA83-44F4-963E-33AC8F459391}" srcOrd="2" destOrd="0" presId="urn:microsoft.com/office/officeart/2005/8/layout/vList4#1"/>
    <dgm:cxn modelId="{12BA1E52-B20A-4067-AC2C-265B6F95D2BE}" type="presParOf" srcId="{185A33FC-EA83-44F4-963E-33AC8F459391}" destId="{C5187EF9-5A1C-40AF-BAB6-63ECF27AA316}" srcOrd="0" destOrd="0" presId="urn:microsoft.com/office/officeart/2005/8/layout/vList4#1"/>
    <dgm:cxn modelId="{9B892CC3-A9F6-4CCC-B14C-1D48C6E52FAB}" type="presParOf" srcId="{185A33FC-EA83-44F4-963E-33AC8F459391}" destId="{F92AA022-ACEA-4692-AA0D-6B43B2BAB6BE}" srcOrd="1" destOrd="0" presId="urn:microsoft.com/office/officeart/2005/8/layout/vList4#1"/>
    <dgm:cxn modelId="{54C71F01-C529-40B1-BB53-5747DB1F7A6F}" type="presParOf" srcId="{185A33FC-EA83-44F4-963E-33AC8F459391}" destId="{4DAC7A2E-DBE1-4830-A1F5-42B36670ECA9}" srcOrd="2" destOrd="0" presId="urn:microsoft.com/office/officeart/2005/8/layout/vList4#1"/>
    <dgm:cxn modelId="{769AC757-5954-4446-B81E-0B34A18E2A77}" type="presParOf" srcId="{D5B53A4B-9A40-43A4-9A02-8728E58E7A75}" destId="{0DF1F11D-693B-4045-8C03-0F1C5ECF0E76}" srcOrd="3" destOrd="0" presId="urn:microsoft.com/office/officeart/2005/8/layout/vList4#1"/>
    <dgm:cxn modelId="{FF52CD02-69B5-44E9-A5B1-AD3D2549F997}" type="presParOf" srcId="{D5B53A4B-9A40-43A4-9A02-8728E58E7A75}" destId="{C6196CE7-C9A0-41AB-9437-1727ADB32A1D}" srcOrd="4" destOrd="0" presId="urn:microsoft.com/office/officeart/2005/8/layout/vList4#1"/>
    <dgm:cxn modelId="{D8012955-D7BF-410F-BC23-E838BD0509AD}" type="presParOf" srcId="{C6196CE7-C9A0-41AB-9437-1727ADB32A1D}" destId="{E005DDA6-F579-4DBB-9DCC-EDDD2C174406}" srcOrd="0" destOrd="0" presId="urn:microsoft.com/office/officeart/2005/8/layout/vList4#1"/>
    <dgm:cxn modelId="{867EBFEE-3848-4C67-B77C-104363311622}" type="presParOf" srcId="{C6196CE7-C9A0-41AB-9437-1727ADB32A1D}" destId="{9D8D9172-18B4-4707-8ECB-A0B253818AB0}" srcOrd="1" destOrd="0" presId="urn:microsoft.com/office/officeart/2005/8/layout/vList4#1"/>
    <dgm:cxn modelId="{7D3C6EE2-720B-47E0-985F-0E7DE8C73EB9}" type="presParOf" srcId="{C6196CE7-C9A0-41AB-9437-1727ADB32A1D}" destId="{BB1289DF-0499-4FDD-AAC7-A97C57D0BEA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21099-58C7-4AA0-87A2-3B07AD7F3662}">
      <dsp:nvSpPr>
        <dsp:cNvPr id="0" name=""/>
        <dsp:cNvSpPr/>
      </dsp:nvSpPr>
      <dsp:spPr>
        <a:xfrm rot="2561775">
          <a:off x="2704268" y="2302055"/>
          <a:ext cx="498391" cy="39375"/>
        </a:xfrm>
        <a:custGeom>
          <a:avLst/>
          <a:gdLst/>
          <a:ahLst/>
          <a:cxnLst/>
          <a:rect l="0" t="0" r="0" b="0"/>
          <a:pathLst>
            <a:path>
              <a:moveTo>
                <a:pt x="0" y="19687"/>
              </a:moveTo>
              <a:lnTo>
                <a:pt x="498391" y="1968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7955E9-B2C8-4C29-A888-ECE25AD47FF2}">
      <dsp:nvSpPr>
        <dsp:cNvPr id="0" name=""/>
        <dsp:cNvSpPr/>
      </dsp:nvSpPr>
      <dsp:spPr>
        <a:xfrm>
          <a:off x="2770315" y="1623386"/>
          <a:ext cx="553962" cy="39375"/>
        </a:xfrm>
        <a:custGeom>
          <a:avLst/>
          <a:gdLst/>
          <a:ahLst/>
          <a:cxnLst/>
          <a:rect l="0" t="0" r="0" b="0"/>
          <a:pathLst>
            <a:path>
              <a:moveTo>
                <a:pt x="0" y="19687"/>
              </a:moveTo>
              <a:lnTo>
                <a:pt x="553962" y="1968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5A10A-ECAD-4396-8D0D-D4AFA1C2BF5C}">
      <dsp:nvSpPr>
        <dsp:cNvPr id="0" name=""/>
        <dsp:cNvSpPr/>
      </dsp:nvSpPr>
      <dsp:spPr>
        <a:xfrm rot="19038225">
          <a:off x="2704268" y="944717"/>
          <a:ext cx="498391" cy="39375"/>
        </a:xfrm>
        <a:custGeom>
          <a:avLst/>
          <a:gdLst/>
          <a:ahLst/>
          <a:cxnLst/>
          <a:rect l="0" t="0" r="0" b="0"/>
          <a:pathLst>
            <a:path>
              <a:moveTo>
                <a:pt x="0" y="19687"/>
              </a:moveTo>
              <a:lnTo>
                <a:pt x="498391" y="1968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CFE6A-4DAD-4C80-9117-585D3FCBDFFB}">
      <dsp:nvSpPr>
        <dsp:cNvPr id="0" name=""/>
        <dsp:cNvSpPr/>
      </dsp:nvSpPr>
      <dsp:spPr>
        <a:xfrm>
          <a:off x="1428738" y="853910"/>
          <a:ext cx="1578326" cy="1578326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FFEF31E-9A47-4B84-8819-1E31D3EB4F5C}">
      <dsp:nvSpPr>
        <dsp:cNvPr id="0" name=""/>
        <dsp:cNvSpPr/>
      </dsp:nvSpPr>
      <dsp:spPr>
        <a:xfrm>
          <a:off x="3011116" y="840"/>
          <a:ext cx="946995" cy="946995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/>
            <a:t>99</a:t>
          </a:r>
          <a:endParaRPr lang="uk-UA" sz="4300" kern="1200" dirty="0"/>
        </a:p>
      </dsp:txBody>
      <dsp:txXfrm>
        <a:off x="3149800" y="139524"/>
        <a:ext cx="669627" cy="669627"/>
      </dsp:txXfrm>
    </dsp:sp>
    <dsp:sp modelId="{5FC921DF-2075-415D-B446-4C335D249482}">
      <dsp:nvSpPr>
        <dsp:cNvPr id="0" name=""/>
        <dsp:cNvSpPr/>
      </dsp:nvSpPr>
      <dsp:spPr>
        <a:xfrm>
          <a:off x="4052812" y="840"/>
          <a:ext cx="1420493" cy="946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Відомчі будинки</a:t>
          </a:r>
          <a:endParaRPr lang="uk-UA" sz="2000" kern="1200" dirty="0"/>
        </a:p>
      </dsp:txBody>
      <dsp:txXfrm>
        <a:off x="4052812" y="840"/>
        <a:ext cx="1420493" cy="946995"/>
      </dsp:txXfrm>
    </dsp:sp>
    <dsp:sp modelId="{097AFA47-8CF4-4408-BF0A-6627EF3CF1AB}">
      <dsp:nvSpPr>
        <dsp:cNvPr id="0" name=""/>
        <dsp:cNvSpPr/>
      </dsp:nvSpPr>
      <dsp:spPr>
        <a:xfrm>
          <a:off x="3324278" y="1169576"/>
          <a:ext cx="946995" cy="946995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/>
            <a:t>3</a:t>
          </a:r>
          <a:endParaRPr lang="uk-UA" sz="4300" kern="1200" dirty="0"/>
        </a:p>
      </dsp:txBody>
      <dsp:txXfrm>
        <a:off x="3462962" y="1308260"/>
        <a:ext cx="669627" cy="669627"/>
      </dsp:txXfrm>
    </dsp:sp>
    <dsp:sp modelId="{AA7801E1-1B99-42A6-B57B-0D457E4449AE}">
      <dsp:nvSpPr>
        <dsp:cNvPr id="0" name=""/>
        <dsp:cNvSpPr/>
      </dsp:nvSpPr>
      <dsp:spPr>
        <a:xfrm>
          <a:off x="4365973" y="1169576"/>
          <a:ext cx="1420493" cy="946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ОСББ</a:t>
          </a:r>
          <a:endParaRPr lang="uk-UA" sz="2000" kern="1200" dirty="0"/>
        </a:p>
      </dsp:txBody>
      <dsp:txXfrm>
        <a:off x="4365973" y="1169576"/>
        <a:ext cx="1420493" cy="946995"/>
      </dsp:txXfrm>
    </dsp:sp>
    <dsp:sp modelId="{E80E3031-0DD7-4D2A-A97F-9EA46B1A9DDB}">
      <dsp:nvSpPr>
        <dsp:cNvPr id="0" name=""/>
        <dsp:cNvSpPr/>
      </dsp:nvSpPr>
      <dsp:spPr>
        <a:xfrm>
          <a:off x="3011116" y="2338311"/>
          <a:ext cx="946995" cy="946995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300" kern="1200" dirty="0" smtClean="0"/>
            <a:t>7</a:t>
          </a:r>
          <a:endParaRPr lang="uk-UA" sz="4300" kern="1200" dirty="0"/>
        </a:p>
      </dsp:txBody>
      <dsp:txXfrm>
        <a:off x="3149800" y="2476995"/>
        <a:ext cx="669627" cy="669627"/>
      </dsp:txXfrm>
    </dsp:sp>
    <dsp:sp modelId="{BDC0A619-B237-435F-88AC-77DD9A7B9DFA}">
      <dsp:nvSpPr>
        <dsp:cNvPr id="0" name=""/>
        <dsp:cNvSpPr/>
      </dsp:nvSpPr>
      <dsp:spPr>
        <a:xfrm>
          <a:off x="4052812" y="2338311"/>
          <a:ext cx="1420493" cy="946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Приватний сектор</a:t>
          </a:r>
          <a:endParaRPr lang="uk-UA" sz="2000" kern="1200" dirty="0"/>
        </a:p>
      </dsp:txBody>
      <dsp:txXfrm>
        <a:off x="4052812" y="2338311"/>
        <a:ext cx="1420493" cy="9469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D0423-AA25-40DE-9F0D-6291F34A6E84}">
      <dsp:nvSpPr>
        <dsp:cNvPr id="0" name=""/>
        <dsp:cNvSpPr/>
      </dsp:nvSpPr>
      <dsp:spPr>
        <a:xfrm>
          <a:off x="424721" y="1218631"/>
          <a:ext cx="1412016" cy="706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Дохід</a:t>
          </a:r>
          <a:endParaRPr lang="uk-UA" sz="2000" kern="1200" dirty="0"/>
        </a:p>
      </dsp:txBody>
      <dsp:txXfrm>
        <a:off x="445399" y="1239309"/>
        <a:ext cx="1370660" cy="664652"/>
      </dsp:txXfrm>
    </dsp:sp>
    <dsp:sp modelId="{155732A2-AAD3-4807-A9E9-F7CBD32D9599}">
      <dsp:nvSpPr>
        <dsp:cNvPr id="0" name=""/>
        <dsp:cNvSpPr/>
      </dsp:nvSpPr>
      <dsp:spPr>
        <a:xfrm rot="18289469">
          <a:off x="1624620" y="1145466"/>
          <a:ext cx="98904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89041" y="2021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094415" y="1140955"/>
        <a:ext cx="49452" cy="49452"/>
      </dsp:txXfrm>
    </dsp:sp>
    <dsp:sp modelId="{96A1D9C1-49A1-4283-8E84-02066768EF8E}">
      <dsp:nvSpPr>
        <dsp:cNvPr id="0" name=""/>
        <dsp:cNvSpPr/>
      </dsp:nvSpPr>
      <dsp:spPr>
        <a:xfrm>
          <a:off x="2401544" y="406722"/>
          <a:ext cx="1412016" cy="706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Квартплата</a:t>
          </a:r>
          <a:endParaRPr lang="uk-UA" sz="2000" kern="1200" dirty="0"/>
        </a:p>
      </dsp:txBody>
      <dsp:txXfrm>
        <a:off x="2422222" y="427400"/>
        <a:ext cx="1370660" cy="664652"/>
      </dsp:txXfrm>
    </dsp:sp>
    <dsp:sp modelId="{0FA35F5B-CE71-44F5-8E3B-9D17DFF4986B}">
      <dsp:nvSpPr>
        <dsp:cNvPr id="0" name=""/>
        <dsp:cNvSpPr/>
      </dsp:nvSpPr>
      <dsp:spPr>
        <a:xfrm rot="19457599">
          <a:off x="3748183" y="536534"/>
          <a:ext cx="69556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95561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078575" y="539359"/>
        <a:ext cx="34778" cy="34778"/>
      </dsp:txXfrm>
    </dsp:sp>
    <dsp:sp modelId="{18BA2846-5C7B-4A23-842E-E1FD401F7269}">
      <dsp:nvSpPr>
        <dsp:cNvPr id="0" name=""/>
        <dsp:cNvSpPr/>
      </dsp:nvSpPr>
      <dsp:spPr>
        <a:xfrm>
          <a:off x="4378368" y="767"/>
          <a:ext cx="1412016" cy="706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Мешканці</a:t>
          </a:r>
          <a:endParaRPr lang="uk-UA" sz="2000" kern="1200" dirty="0"/>
        </a:p>
      </dsp:txBody>
      <dsp:txXfrm>
        <a:off x="4399046" y="21445"/>
        <a:ext cx="1370660" cy="664652"/>
      </dsp:txXfrm>
    </dsp:sp>
    <dsp:sp modelId="{82EFDEF7-3C36-43F9-BA99-0F57811B213C}">
      <dsp:nvSpPr>
        <dsp:cNvPr id="0" name=""/>
        <dsp:cNvSpPr/>
      </dsp:nvSpPr>
      <dsp:spPr>
        <a:xfrm rot="2142401">
          <a:off x="3748183" y="942488"/>
          <a:ext cx="69556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95561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078575" y="945314"/>
        <a:ext cx="34778" cy="34778"/>
      </dsp:txXfrm>
    </dsp:sp>
    <dsp:sp modelId="{8CACF58C-B825-469C-BE10-DF55670CE044}">
      <dsp:nvSpPr>
        <dsp:cNvPr id="0" name=""/>
        <dsp:cNvSpPr/>
      </dsp:nvSpPr>
      <dsp:spPr>
        <a:xfrm>
          <a:off x="4378368" y="812677"/>
          <a:ext cx="1412016" cy="706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Орендарі</a:t>
          </a:r>
          <a:endParaRPr lang="uk-UA" sz="2000" kern="1200" dirty="0"/>
        </a:p>
      </dsp:txBody>
      <dsp:txXfrm>
        <a:off x="4399046" y="833355"/>
        <a:ext cx="1370660" cy="664652"/>
      </dsp:txXfrm>
    </dsp:sp>
    <dsp:sp modelId="{4C1243BC-1AE2-4EAF-9E0A-9356F6CE4A04}">
      <dsp:nvSpPr>
        <dsp:cNvPr id="0" name=""/>
        <dsp:cNvSpPr/>
      </dsp:nvSpPr>
      <dsp:spPr>
        <a:xfrm rot="3310531">
          <a:off x="1624620" y="1957375"/>
          <a:ext cx="98904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89041" y="2021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094415" y="1952864"/>
        <a:ext cx="49452" cy="49452"/>
      </dsp:txXfrm>
    </dsp:sp>
    <dsp:sp modelId="{77CD8FCA-EA07-4152-A934-F95EDEBF5E36}">
      <dsp:nvSpPr>
        <dsp:cNvPr id="0" name=""/>
        <dsp:cNvSpPr/>
      </dsp:nvSpPr>
      <dsp:spPr>
        <a:xfrm>
          <a:off x="2401544" y="2030541"/>
          <a:ext cx="1412016" cy="706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Інші доходи</a:t>
          </a:r>
          <a:endParaRPr lang="uk-UA" sz="2000" kern="1200" dirty="0"/>
        </a:p>
      </dsp:txBody>
      <dsp:txXfrm>
        <a:off x="2422222" y="2051219"/>
        <a:ext cx="1370660" cy="664652"/>
      </dsp:txXfrm>
    </dsp:sp>
    <dsp:sp modelId="{A1E7BDB3-AF8B-4290-BDFC-F0DDF8A52C37}">
      <dsp:nvSpPr>
        <dsp:cNvPr id="0" name=""/>
        <dsp:cNvSpPr/>
      </dsp:nvSpPr>
      <dsp:spPr>
        <a:xfrm rot="19457599">
          <a:off x="3748183" y="2160353"/>
          <a:ext cx="69556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95561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078575" y="2163179"/>
        <a:ext cx="34778" cy="34778"/>
      </dsp:txXfrm>
    </dsp:sp>
    <dsp:sp modelId="{849B67EF-4B93-41C2-ACCA-8C5FFB98426F}">
      <dsp:nvSpPr>
        <dsp:cNvPr id="0" name=""/>
        <dsp:cNvSpPr/>
      </dsp:nvSpPr>
      <dsp:spPr>
        <a:xfrm>
          <a:off x="4378368" y="1624586"/>
          <a:ext cx="1412016" cy="706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Провайдери</a:t>
          </a:r>
          <a:endParaRPr lang="uk-UA" sz="2000" kern="1200" dirty="0"/>
        </a:p>
      </dsp:txBody>
      <dsp:txXfrm>
        <a:off x="4399046" y="1645264"/>
        <a:ext cx="1370660" cy="664652"/>
      </dsp:txXfrm>
    </dsp:sp>
    <dsp:sp modelId="{4D36AAB0-38B7-4F2F-9C8E-C1831DF4CE1C}">
      <dsp:nvSpPr>
        <dsp:cNvPr id="0" name=""/>
        <dsp:cNvSpPr/>
      </dsp:nvSpPr>
      <dsp:spPr>
        <a:xfrm rot="2142401">
          <a:off x="3748183" y="2566308"/>
          <a:ext cx="69556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95561" y="2021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078575" y="2569133"/>
        <a:ext cx="34778" cy="34778"/>
      </dsp:txXfrm>
    </dsp:sp>
    <dsp:sp modelId="{632317F6-1863-4368-A5A0-DCF28FAD69AC}">
      <dsp:nvSpPr>
        <dsp:cNvPr id="0" name=""/>
        <dsp:cNvSpPr/>
      </dsp:nvSpPr>
      <dsp:spPr>
        <a:xfrm>
          <a:off x="4378368" y="2436496"/>
          <a:ext cx="1412016" cy="706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Платні послуги</a:t>
          </a:r>
          <a:endParaRPr lang="uk-UA" sz="2000" kern="1200" dirty="0"/>
        </a:p>
      </dsp:txBody>
      <dsp:txXfrm>
        <a:off x="4399046" y="2457174"/>
        <a:ext cx="1370660" cy="6646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A6299-C6B5-468D-94D2-57893573752F}">
      <dsp:nvSpPr>
        <dsp:cNvPr id="0" name=""/>
        <dsp:cNvSpPr/>
      </dsp:nvSpPr>
      <dsp:spPr>
        <a:xfrm>
          <a:off x="2645546" y="1020"/>
          <a:ext cx="1971748" cy="128163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Сходові клітки </a:t>
          </a:r>
          <a:r>
            <a:rPr lang="uk-UA" sz="2300" b="1" kern="1200" dirty="0" smtClean="0"/>
            <a:t>(247тис.грн)</a:t>
          </a:r>
          <a:endParaRPr lang="uk-UA" sz="2300" b="1" kern="1200" dirty="0"/>
        </a:p>
      </dsp:txBody>
      <dsp:txXfrm>
        <a:off x="2708110" y="63584"/>
        <a:ext cx="1846620" cy="1156508"/>
      </dsp:txXfrm>
    </dsp:sp>
    <dsp:sp modelId="{0475AB86-C52A-4332-9AF5-6027D820DEBB}">
      <dsp:nvSpPr>
        <dsp:cNvPr id="0" name=""/>
        <dsp:cNvSpPr/>
      </dsp:nvSpPr>
      <dsp:spPr>
        <a:xfrm>
          <a:off x="1070771" y="641839"/>
          <a:ext cx="5121298" cy="5121298"/>
        </a:xfrm>
        <a:custGeom>
          <a:avLst/>
          <a:gdLst/>
          <a:ahLst/>
          <a:cxnLst/>
          <a:rect l="0" t="0" r="0" b="0"/>
          <a:pathLst>
            <a:path>
              <a:moveTo>
                <a:pt x="3810689" y="325851"/>
              </a:moveTo>
              <a:arcTo wR="2560649" hR="2560649" stAng="17953235" swAng="1211856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D29D69-ECCE-4CA8-977E-5D18E23D092D}">
      <dsp:nvSpPr>
        <dsp:cNvPr id="0" name=""/>
        <dsp:cNvSpPr/>
      </dsp:nvSpPr>
      <dsp:spPr>
        <a:xfrm>
          <a:off x="5080868" y="1770385"/>
          <a:ext cx="1971748" cy="128163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Покрівлі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(192 </a:t>
          </a:r>
          <a:r>
            <a:rPr lang="uk-UA" sz="2000" b="1" kern="1200" dirty="0" err="1" smtClean="0"/>
            <a:t>тис.грн</a:t>
          </a:r>
          <a:r>
            <a:rPr lang="uk-UA" sz="2000" b="1" kern="1200" dirty="0" smtClean="0"/>
            <a:t>)</a:t>
          </a:r>
          <a:endParaRPr lang="uk-UA" sz="2000" b="1" kern="1200" dirty="0"/>
        </a:p>
      </dsp:txBody>
      <dsp:txXfrm>
        <a:off x="5143432" y="1832949"/>
        <a:ext cx="1846620" cy="1156508"/>
      </dsp:txXfrm>
    </dsp:sp>
    <dsp:sp modelId="{0FEF07C7-E9A6-42C9-9868-176B481CB958}">
      <dsp:nvSpPr>
        <dsp:cNvPr id="0" name=""/>
        <dsp:cNvSpPr/>
      </dsp:nvSpPr>
      <dsp:spPr>
        <a:xfrm>
          <a:off x="1070771" y="641839"/>
          <a:ext cx="5121298" cy="5121298"/>
        </a:xfrm>
        <a:custGeom>
          <a:avLst/>
          <a:gdLst/>
          <a:ahLst/>
          <a:cxnLst/>
          <a:rect l="0" t="0" r="0" b="0"/>
          <a:pathLst>
            <a:path>
              <a:moveTo>
                <a:pt x="5115161" y="2737827"/>
              </a:moveTo>
              <a:arcTo wR="2560649" hR="2560649" stAng="21838058" swAng="135997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593E7-1A05-4EBD-AE79-B5D7B81250C6}">
      <dsp:nvSpPr>
        <dsp:cNvPr id="0" name=""/>
        <dsp:cNvSpPr/>
      </dsp:nvSpPr>
      <dsp:spPr>
        <a:xfrm>
          <a:off x="4150658" y="4633278"/>
          <a:ext cx="1971748" cy="128163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Інженерні мережі </a:t>
          </a:r>
          <a:r>
            <a:rPr lang="uk-UA" sz="2300" b="1" kern="1200" dirty="0" smtClean="0"/>
            <a:t>(98тис.грн)</a:t>
          </a:r>
          <a:endParaRPr lang="uk-UA" sz="2300" b="1" kern="1200" dirty="0"/>
        </a:p>
      </dsp:txBody>
      <dsp:txXfrm>
        <a:off x="4213222" y="4695842"/>
        <a:ext cx="1846620" cy="1156508"/>
      </dsp:txXfrm>
    </dsp:sp>
    <dsp:sp modelId="{3D244C0B-B266-42DB-B8A3-AA0C5B948C2E}">
      <dsp:nvSpPr>
        <dsp:cNvPr id="0" name=""/>
        <dsp:cNvSpPr/>
      </dsp:nvSpPr>
      <dsp:spPr>
        <a:xfrm>
          <a:off x="1070771" y="641839"/>
          <a:ext cx="5121298" cy="5121298"/>
        </a:xfrm>
        <a:custGeom>
          <a:avLst/>
          <a:gdLst/>
          <a:ahLst/>
          <a:cxnLst/>
          <a:rect l="0" t="0" r="0" b="0"/>
          <a:pathLst>
            <a:path>
              <a:moveTo>
                <a:pt x="2875022" y="5101926"/>
              </a:moveTo>
              <a:arcTo wR="2560649" hR="2560649" stAng="4976877" swAng="846246"/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4D773E-46C5-4C81-8EDC-4712D340B3BA}">
      <dsp:nvSpPr>
        <dsp:cNvPr id="0" name=""/>
        <dsp:cNvSpPr/>
      </dsp:nvSpPr>
      <dsp:spPr>
        <a:xfrm>
          <a:off x="1140435" y="4633278"/>
          <a:ext cx="1971748" cy="128163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Балкони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/>
            <a:t>(24тис.грн)</a:t>
          </a:r>
          <a:endParaRPr lang="uk-UA" sz="2300" b="1" kern="1200" dirty="0"/>
        </a:p>
      </dsp:txBody>
      <dsp:txXfrm>
        <a:off x="1202999" y="4695842"/>
        <a:ext cx="1846620" cy="1156508"/>
      </dsp:txXfrm>
    </dsp:sp>
    <dsp:sp modelId="{D01489FA-3362-457D-8D66-CC8E92BE5C8F}">
      <dsp:nvSpPr>
        <dsp:cNvPr id="0" name=""/>
        <dsp:cNvSpPr/>
      </dsp:nvSpPr>
      <dsp:spPr>
        <a:xfrm>
          <a:off x="1070771" y="641839"/>
          <a:ext cx="5121298" cy="5121298"/>
        </a:xfrm>
        <a:custGeom>
          <a:avLst/>
          <a:gdLst/>
          <a:ahLst/>
          <a:cxnLst/>
          <a:rect l="0" t="0" r="0" b="0"/>
          <a:pathLst>
            <a:path>
              <a:moveTo>
                <a:pt x="271711" y="3708554"/>
              </a:moveTo>
              <a:arcTo wR="2560649" hR="2560649" stAng="9201970" swAng="1359972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35EEA-332D-4E74-BBF1-594A3525AFC3}">
      <dsp:nvSpPr>
        <dsp:cNvPr id="0" name=""/>
        <dsp:cNvSpPr/>
      </dsp:nvSpPr>
      <dsp:spPr>
        <a:xfrm>
          <a:off x="210224" y="1770385"/>
          <a:ext cx="1971748" cy="1281636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Інші роботи </a:t>
          </a:r>
          <a:r>
            <a:rPr lang="uk-UA" sz="2400" b="1" kern="1200" dirty="0" smtClean="0"/>
            <a:t>(43тис.грн)</a:t>
          </a:r>
          <a:endParaRPr lang="uk-UA" sz="2400" b="1" kern="1200" dirty="0"/>
        </a:p>
      </dsp:txBody>
      <dsp:txXfrm>
        <a:off x="272788" y="1832949"/>
        <a:ext cx="1846620" cy="1156508"/>
      </dsp:txXfrm>
    </dsp:sp>
    <dsp:sp modelId="{EB8B4464-B093-4B00-81CD-E21314960DEE}">
      <dsp:nvSpPr>
        <dsp:cNvPr id="0" name=""/>
        <dsp:cNvSpPr/>
      </dsp:nvSpPr>
      <dsp:spPr>
        <a:xfrm>
          <a:off x="1070771" y="641839"/>
          <a:ext cx="5121298" cy="5121298"/>
        </a:xfrm>
        <a:custGeom>
          <a:avLst/>
          <a:gdLst/>
          <a:ahLst/>
          <a:cxnLst/>
          <a:rect l="0" t="0" r="0" b="0"/>
          <a:pathLst>
            <a:path>
              <a:moveTo>
                <a:pt x="615892" y="894862"/>
              </a:moveTo>
              <a:arcTo wR="2560649" hR="2560649" stAng="13234909" swAng="1211856"/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831DA-3F0B-4BDC-89D6-9CEE1259CD15}">
      <dsp:nvSpPr>
        <dsp:cNvPr id="0" name=""/>
        <dsp:cNvSpPr/>
      </dsp:nvSpPr>
      <dsp:spPr>
        <a:xfrm>
          <a:off x="530427" y="0"/>
          <a:ext cx="6011507" cy="2428892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A9B7C5B-A306-44E0-B6F7-76C78398AA40}">
      <dsp:nvSpPr>
        <dsp:cNvPr id="0" name=""/>
        <dsp:cNvSpPr/>
      </dsp:nvSpPr>
      <dsp:spPr>
        <a:xfrm>
          <a:off x="239659" y="728667"/>
          <a:ext cx="2121708" cy="9715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Огляд будинків. Визначення технічного стану.</a:t>
          </a:r>
          <a:endParaRPr lang="uk-UA" sz="1700" kern="1200" dirty="0"/>
        </a:p>
      </dsp:txBody>
      <dsp:txXfrm>
        <a:off x="287086" y="776094"/>
        <a:ext cx="2026854" cy="876702"/>
      </dsp:txXfrm>
    </dsp:sp>
    <dsp:sp modelId="{7CA5B662-CC26-4A3F-A351-9C014B5FFF03}">
      <dsp:nvSpPr>
        <dsp:cNvPr id="0" name=""/>
        <dsp:cNvSpPr/>
      </dsp:nvSpPr>
      <dsp:spPr>
        <a:xfrm>
          <a:off x="2475326" y="728667"/>
          <a:ext cx="2121708" cy="9715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Зустрічі з мешканцями. </a:t>
          </a:r>
          <a:endParaRPr lang="uk-UA" sz="1700" kern="1200" dirty="0"/>
        </a:p>
      </dsp:txBody>
      <dsp:txXfrm>
        <a:off x="2522753" y="776094"/>
        <a:ext cx="2026854" cy="876702"/>
      </dsp:txXfrm>
    </dsp:sp>
    <dsp:sp modelId="{DACCA089-2F71-4D26-A610-1C15DFC163D5}">
      <dsp:nvSpPr>
        <dsp:cNvPr id="0" name=""/>
        <dsp:cNvSpPr/>
      </dsp:nvSpPr>
      <dsp:spPr>
        <a:xfrm>
          <a:off x="4710994" y="728667"/>
          <a:ext cx="2121708" cy="9715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Вирішення проблеми силами  2-х сторін</a:t>
          </a:r>
          <a:endParaRPr lang="uk-UA" sz="1700" kern="1200" dirty="0"/>
        </a:p>
      </dsp:txBody>
      <dsp:txXfrm>
        <a:off x="4758421" y="776094"/>
        <a:ext cx="2026854" cy="8767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53DDC-D4E6-412D-A27F-39CB35C18FDD}">
      <dsp:nvSpPr>
        <dsp:cNvPr id="0" name=""/>
        <dsp:cNvSpPr/>
      </dsp:nvSpPr>
      <dsp:spPr>
        <a:xfrm rot="21300000">
          <a:off x="12422" y="1249983"/>
          <a:ext cx="4023286" cy="460727"/>
        </a:xfrm>
        <a:prstGeom prst="mathMinus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1E180572-5C08-47AF-9391-6B0E21578165}">
      <dsp:nvSpPr>
        <dsp:cNvPr id="0" name=""/>
        <dsp:cNvSpPr/>
      </dsp:nvSpPr>
      <dsp:spPr>
        <a:xfrm>
          <a:off x="485775" y="148034"/>
          <a:ext cx="1214439" cy="1184277"/>
        </a:xfrm>
        <a:prstGeom prst="downArrow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7263B4-678C-4DB3-979D-B4895BE03D76}">
      <dsp:nvSpPr>
        <dsp:cNvPr id="0" name=""/>
        <dsp:cNvSpPr/>
      </dsp:nvSpPr>
      <dsp:spPr>
        <a:xfrm>
          <a:off x="1800207" y="0"/>
          <a:ext cx="1986007" cy="1243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Відсутність заборгованості мешканців</a:t>
          </a:r>
          <a:endParaRPr lang="uk-UA" sz="1800" b="1" kern="1200" dirty="0"/>
        </a:p>
      </dsp:txBody>
      <dsp:txXfrm>
        <a:off x="1800207" y="0"/>
        <a:ext cx="1986007" cy="1243491"/>
      </dsp:txXfrm>
    </dsp:sp>
    <dsp:sp modelId="{AB05AD4F-2E9C-4242-BB45-15C3D57452B2}">
      <dsp:nvSpPr>
        <dsp:cNvPr id="0" name=""/>
        <dsp:cNvSpPr/>
      </dsp:nvSpPr>
      <dsp:spPr>
        <a:xfrm>
          <a:off x="2347916" y="1628381"/>
          <a:ext cx="1214439" cy="1184277"/>
        </a:xfrm>
        <a:prstGeom prst="up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01CAE1-93CF-4DEE-A4F1-CBEDE42F4254}">
      <dsp:nvSpPr>
        <dsp:cNvPr id="0" name=""/>
        <dsp:cNvSpPr/>
      </dsp:nvSpPr>
      <dsp:spPr>
        <a:xfrm>
          <a:off x="0" y="1717202"/>
          <a:ext cx="2509841" cy="1243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Найбільш незадовільний технічний стан будинку</a:t>
          </a:r>
          <a:endParaRPr lang="uk-UA" sz="1800" b="1" kern="1200" dirty="0"/>
        </a:p>
      </dsp:txBody>
      <dsp:txXfrm>
        <a:off x="0" y="1717202"/>
        <a:ext cx="2509841" cy="12434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272DA5-F54B-4330-8A67-5CBDB88C7022}">
      <dsp:nvSpPr>
        <dsp:cNvPr id="0" name=""/>
        <dsp:cNvSpPr/>
      </dsp:nvSpPr>
      <dsp:spPr>
        <a:xfrm>
          <a:off x="0" y="0"/>
          <a:ext cx="6929486" cy="1406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/>
            <a:t>Сходові клітки</a:t>
          </a:r>
          <a:endParaRPr lang="uk-UA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700" kern="1200" dirty="0" smtClean="0"/>
            <a:t>30 сх. кліток в житлових будинках</a:t>
          </a:r>
          <a:endParaRPr lang="uk-UA" sz="2700" kern="1200" dirty="0"/>
        </a:p>
      </dsp:txBody>
      <dsp:txXfrm>
        <a:off x="1526540" y="0"/>
        <a:ext cx="5402945" cy="1406435"/>
      </dsp:txXfrm>
    </dsp:sp>
    <dsp:sp modelId="{14071380-E774-40F7-BF55-640F09F53511}">
      <dsp:nvSpPr>
        <dsp:cNvPr id="0" name=""/>
        <dsp:cNvSpPr/>
      </dsp:nvSpPr>
      <dsp:spPr>
        <a:xfrm>
          <a:off x="140643" y="140643"/>
          <a:ext cx="1385897" cy="11251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5187EF9-5A1C-40AF-BAB6-63ECF27AA316}">
      <dsp:nvSpPr>
        <dsp:cNvPr id="0" name=""/>
        <dsp:cNvSpPr/>
      </dsp:nvSpPr>
      <dsp:spPr>
        <a:xfrm>
          <a:off x="0" y="1547079"/>
          <a:ext cx="6929486" cy="1406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/>
            <a:t>Покрівлі</a:t>
          </a:r>
          <a:endParaRPr lang="uk-UA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700" kern="1200" dirty="0" smtClean="0"/>
            <a:t>У 65 будинках</a:t>
          </a:r>
          <a:endParaRPr lang="uk-UA" sz="2700" kern="1200" dirty="0"/>
        </a:p>
      </dsp:txBody>
      <dsp:txXfrm>
        <a:off x="1526540" y="1547079"/>
        <a:ext cx="5402945" cy="1406435"/>
      </dsp:txXfrm>
    </dsp:sp>
    <dsp:sp modelId="{F92AA022-ACEA-4692-AA0D-6B43B2BAB6BE}">
      <dsp:nvSpPr>
        <dsp:cNvPr id="0" name=""/>
        <dsp:cNvSpPr/>
      </dsp:nvSpPr>
      <dsp:spPr>
        <a:xfrm>
          <a:off x="140643" y="1687722"/>
          <a:ext cx="1385897" cy="11251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005DDA6-F579-4DBB-9DCC-EDDD2C174406}">
      <dsp:nvSpPr>
        <dsp:cNvPr id="0" name=""/>
        <dsp:cNvSpPr/>
      </dsp:nvSpPr>
      <dsp:spPr>
        <a:xfrm>
          <a:off x="0" y="3094158"/>
          <a:ext cx="6929486" cy="14064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500" kern="1200" dirty="0" smtClean="0"/>
            <a:t>Інженерні мережі</a:t>
          </a:r>
          <a:endParaRPr lang="uk-UA" sz="35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700" kern="1200" dirty="0" smtClean="0"/>
            <a:t>У 40 будинках</a:t>
          </a:r>
          <a:endParaRPr lang="uk-UA" sz="2700" kern="1200" dirty="0"/>
        </a:p>
      </dsp:txBody>
      <dsp:txXfrm>
        <a:off x="1526540" y="3094158"/>
        <a:ext cx="5402945" cy="1406435"/>
      </dsp:txXfrm>
    </dsp:sp>
    <dsp:sp modelId="{9D8D9172-18B4-4707-8ECB-A0B253818AB0}">
      <dsp:nvSpPr>
        <dsp:cNvPr id="0" name=""/>
        <dsp:cNvSpPr/>
      </dsp:nvSpPr>
      <dsp:spPr>
        <a:xfrm>
          <a:off x="140643" y="3234801"/>
          <a:ext cx="1385897" cy="112514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uk.wikipedia.org/wiki/%D0%91%D0%B0%D1%80%D0%BE%D0%BA%D0%BE" TargetMode="External"/><Relationship Id="rId3" Type="http://schemas.openxmlformats.org/officeDocument/2006/relationships/hyperlink" Target="http://uk.wikipedia.org/wiki/%D0%9B%D1%8C%D0%B2%D1%96%D0%B2" TargetMode="External"/><Relationship Id="rId7" Type="http://schemas.openxmlformats.org/officeDocument/2006/relationships/hyperlink" Target="http://uk.wikipedia.org/w/index.php?title=%D0%9D%D0%B5%D0%BE%D1%80%D0%B5%D0%BD%D0%B5%D1%81%D0%B0%D0%BD%D1%81_(%D0%9B%D1%8C%D0%B2%D1%96%D0%B2)&amp;action=edit&amp;redlink=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A%D0%BB%D0%B0%D1%81%D0%B8%D1%86%D0%B8%D0%B7%D0%BC" TargetMode="External"/><Relationship Id="rId5" Type="http://schemas.openxmlformats.org/officeDocument/2006/relationships/hyperlink" Target="http://uk.wikipedia.org/wiki/%D0%95%D0%BA%D0%BB%D0%B5%D0%BA%D1%82%D0%B8%D0%BA%D0%B0" TargetMode="External"/><Relationship Id="rId4" Type="http://schemas.openxmlformats.org/officeDocument/2006/relationships/hyperlink" Target="http://uk.wikipedia.org/wiki/%D0%A1%D0%B5%D1%86%D0%B5%D1%81%D1%96%D1%8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.jpeg"/><Relationship Id="rId2" Type="http://schemas.openxmlformats.org/officeDocument/2006/relationships/hyperlink" Target="http://uk.wikipedia.org/wiki/XVII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wikipedia.org/wiki/%D0%9F%D0%BB%D0%BE%D1%89%D0%B0_%D0%9C%D1%96%D1%86%D0%BA%D0%B5%D0%B2%D0%B8%D1%87%D0%B0_(%D0%9B%D1%8C%D0%B2%D1%96%D0%B2)" TargetMode="External"/><Relationship Id="rId5" Type="http://schemas.openxmlformats.org/officeDocument/2006/relationships/hyperlink" Target="http://uk.wikipedia.org/wiki/%D0%90%D0%B2%D1%81%D1%82%D1%80%D1%96%D0%B9%D1%81%D1%8C%D0%BA%D0%B0_%D1%96%D0%BC%D0%BF%D0%B5%D1%80%D1%96%D1%8F" TargetMode="External"/><Relationship Id="rId4" Type="http://schemas.openxmlformats.org/officeDocument/2006/relationships/hyperlink" Target="http://uk.wikipedia.org/wiki/177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microsoft.com/office/2007/relationships/diagramDrawing" Target="../diagrams/drawing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12" Type="http://schemas.microsoft.com/office/2007/relationships/diagramDrawing" Target="../diagrams/drawing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11" Type="http://schemas.openxmlformats.org/officeDocument/2006/relationships/image" Target="../media/image120.jpe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19.jpeg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700808"/>
          </a:xfrm>
          <a:prstGeom prst="rect">
            <a:avLst/>
          </a:prstGeom>
          <a:solidFill>
            <a:schemeClr val="tx2">
              <a:lumMod val="40000"/>
              <a:lumOff val="60000"/>
              <a:alpha val="22000"/>
            </a:schemeClr>
          </a:solidFill>
          <a:ln>
            <a:solidFill>
              <a:schemeClr val="accent5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b="1" dirty="0" smtClean="0"/>
              <a:t>Львівське міське комунальне підприємство по обслуговуванню та ремонту житла «Айсберг»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b="1" dirty="0" smtClean="0"/>
              <a:t>79007 м. Львів пр. Свободи, 39 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b="1" dirty="0" smtClean="0"/>
              <a:t>Звіт за 201</a:t>
            </a:r>
            <a:r>
              <a:rPr lang="en-US" sz="2200" b="1" dirty="0" smtClean="0"/>
              <a:t>5</a:t>
            </a:r>
            <a:r>
              <a:rPr lang="uk-UA" sz="2200" b="1" dirty="0" smtClean="0"/>
              <a:t>р</a:t>
            </a:r>
            <a:endParaRPr lang="uk-UA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92670"/>
          </a:xfrm>
        </p:spPr>
        <p:txBody>
          <a:bodyPr>
            <a:noAutofit/>
          </a:bodyPr>
          <a:lstStyle/>
          <a:p>
            <a:r>
              <a:rPr lang="uk-UA" sz="2800" dirty="0" smtClean="0"/>
              <a:t>Проведено ремонт </a:t>
            </a:r>
            <a:r>
              <a:rPr lang="en-US" sz="2800" dirty="0" smtClean="0"/>
              <a:t>32</a:t>
            </a:r>
            <a:r>
              <a:rPr lang="uk-UA" sz="2800" dirty="0" smtClean="0"/>
              <a:t> сходових кліток </a:t>
            </a:r>
            <a:br>
              <a:rPr lang="uk-UA" sz="2800" dirty="0" smtClean="0"/>
            </a:br>
            <a:r>
              <a:rPr lang="uk-UA" sz="2800" dirty="0" smtClean="0"/>
              <a:t>на суму </a:t>
            </a:r>
            <a:r>
              <a:rPr lang="en-US" sz="2800" dirty="0" smtClean="0"/>
              <a:t>249 </a:t>
            </a:r>
            <a:r>
              <a:rPr lang="uk-UA" sz="2800" dirty="0" err="1" smtClean="0"/>
              <a:t>тис.грн</a:t>
            </a:r>
            <a:endParaRPr lang="uk-UA" sz="2800" dirty="0"/>
          </a:p>
        </p:txBody>
      </p:sp>
      <p:pic>
        <p:nvPicPr>
          <p:cNvPr id="1026" name="Picture 2" descr="E:\робота\Звіти директорів ЛКП 2014\Айсберг\фотографії 2015\Грибінки, 8сх.кл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5401" y="840830"/>
            <a:ext cx="3386679" cy="2540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робота\Звіти директорів ЛКП 2014\Айсберг\фотографії 2015\Дорошенка, 30 сх.кл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25893" y="792670"/>
            <a:ext cx="3515106" cy="2636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робота\Звіти директорів ЛКП 2014\Айсберг\фотографії 2015\Менцинського 6 сх.кл...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5401" y="3923191"/>
            <a:ext cx="3386680" cy="2540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робота\Звіти директорів ЛКП 2014\Айсберг\фотографії 2015\Наливайка 17 сходова клітка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508105" y="3890682"/>
            <a:ext cx="3473374" cy="2605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0233" y="3286124"/>
            <a:ext cx="3214710" cy="92869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,61 проїзд</a:t>
            </a:r>
          </a:p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00694" y="3143249"/>
            <a:ext cx="3429024" cy="64294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35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00232" y="6286520"/>
            <a:ext cx="3291849" cy="5714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31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43570" y="6284786"/>
            <a:ext cx="3342348" cy="57321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Я. Мудрого, 14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41"/>
            <a:ext cx="7380312" cy="817871"/>
          </a:xfrm>
        </p:spPr>
        <p:txBody>
          <a:bodyPr/>
          <a:lstStyle/>
          <a:p>
            <a:r>
              <a:rPr lang="uk-UA" dirty="0"/>
              <a:t>Ремонт сходових кліток</a:t>
            </a:r>
            <a:endParaRPr lang="ru-RU" dirty="0"/>
          </a:p>
        </p:txBody>
      </p:sp>
      <p:pic>
        <p:nvPicPr>
          <p:cNvPr id="2050" name="Picture 2" descr="E:\робота\Звіти директорів ЛКП 2014\Айсберг\фотографії 2015\Ремонт підїзду по вул.Шептицьких,1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79712" y="908839"/>
            <a:ext cx="3456067" cy="2592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робота\Звіти директорів ЛКП 2014\Айсберг\фотографії 2015\Ремонт сходової клітки по вул.городоцькій,4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05373" y="3861048"/>
            <a:ext cx="199822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робота\Звіти директорів ЛКП 2014\Айсберг\фотографії 2015\Ян.Жижки 3 ремонт сходової клітки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36493" y="908662"/>
            <a:ext cx="3456539" cy="2592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71670" y="3429000"/>
            <a:ext cx="3220410" cy="4286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Б. </a:t>
            </a:r>
            <a:r>
              <a:rPr lang="uk-UA" sz="2400" b="1" dirty="0" err="1" smtClean="0">
                <a:solidFill>
                  <a:schemeClr val="tx1"/>
                </a:solidFill>
              </a:rPr>
              <a:t>Рогатинців</a:t>
            </a:r>
            <a:r>
              <a:rPr lang="uk-UA" sz="2400" b="1" dirty="0" smtClean="0">
                <a:solidFill>
                  <a:schemeClr val="tx1"/>
                </a:solidFill>
              </a:rPr>
              <a:t>, 7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71670" y="6286520"/>
            <a:ext cx="3345341" cy="5714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пр. Свободи, 6/8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43570" y="3357562"/>
            <a:ext cx="3286148" cy="57720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пр. Свободи, 23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2053" name="Picture 5" descr="E:\робота\Звіти директорів ЛКП 2014\Айсберг\фотографії 2015\Шептицьких, 17 сх.кл..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572132" y="3907311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86446" y="6357958"/>
            <a:ext cx="3000396" cy="50004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Тиктора</a:t>
            </a:r>
            <a:r>
              <a:rPr lang="uk-UA" sz="2400" b="1" dirty="0" smtClean="0">
                <a:solidFill>
                  <a:schemeClr val="tx1"/>
                </a:solidFill>
              </a:rPr>
              <a:t>, 8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9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41"/>
            <a:ext cx="7380312" cy="817871"/>
          </a:xfrm>
        </p:spPr>
        <p:txBody>
          <a:bodyPr/>
          <a:lstStyle/>
          <a:p>
            <a:r>
              <a:rPr lang="uk-UA" dirty="0"/>
              <a:t>Ремонт сходових кліток</a:t>
            </a:r>
            <a:endParaRPr lang="ru-RU" dirty="0"/>
          </a:p>
        </p:txBody>
      </p:sp>
      <p:pic>
        <p:nvPicPr>
          <p:cNvPr id="2050" name="Picture 2" descr="E:\робота\Звіти директорів ЛКП 2014\Айсберг\фотографії 2015\Ремонт підїзду по вул.Шептицьких,1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3108" y="928670"/>
            <a:ext cx="1458028" cy="2592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робота\Звіти директорів ЛКП 2014\Айсберг\фотографії 2015\Ремонт сходової клітки по вул.городоцькій,4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71670" y="4143380"/>
            <a:ext cx="3500462" cy="20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робота\Звіти директорів ЛКП 2014\Айсберг\фотографії 2015\Ян.Жижки 3 ремонт сходової клітки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43703" y="908662"/>
            <a:ext cx="1903778" cy="2592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71670" y="3429000"/>
            <a:ext cx="3220410" cy="42862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103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71670" y="6286520"/>
            <a:ext cx="3345341" cy="5714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пр.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105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43570" y="3357562"/>
            <a:ext cx="3286148" cy="57720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пр.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105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2053" name="Picture 5" descr="E:\робота\Звіти директорів ЛКП 2014\Айсберг\фотографії 2015\Шептицьких, 17 сх.кл..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29322" y="3907311"/>
            <a:ext cx="2786082" cy="230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86446" y="6357958"/>
            <a:ext cx="3000396" cy="50004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105</a:t>
            </a:r>
          </a:p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E:\робота\Звіти директорів ЛКП 2014\Айсберг\фотографії 2015\Ремонт підїзду по вул.Шептицьких,1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643306" y="1071546"/>
            <a:ext cx="2500330" cy="235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29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41"/>
            <a:ext cx="7380312" cy="817871"/>
          </a:xfrm>
        </p:spPr>
        <p:txBody>
          <a:bodyPr/>
          <a:lstStyle/>
          <a:p>
            <a:r>
              <a:rPr lang="uk-UA" dirty="0"/>
              <a:t>Ремонт сходових кліток</a:t>
            </a:r>
            <a:endParaRPr lang="ru-RU" dirty="0"/>
          </a:p>
        </p:txBody>
      </p:sp>
      <p:pic>
        <p:nvPicPr>
          <p:cNvPr id="2050" name="Picture 2" descr="E:\робота\Звіти директорів ЛКП 2014\Айсберг\фотографії 2015\Ремонт підїзду по вул.Шептицьких,1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3108" y="1142984"/>
            <a:ext cx="2000264" cy="214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робота\Звіти директорів ЛКП 2014\Айсберг\фотографії 2015\Ремонт сходової клітки по вул.городоцькій,4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428861" y="4143380"/>
            <a:ext cx="1500198" cy="2071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робота\Звіти директорів ЛКП 2014\Айсберг\фотографії 2015\Ян.Жижки 3 ремонт сходової клітки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66478" y="908662"/>
            <a:ext cx="1458227" cy="2592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71802" y="3571876"/>
            <a:ext cx="4286280" cy="5000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Я. Мудрого , 12а </a:t>
            </a:r>
          </a:p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71670" y="6286520"/>
            <a:ext cx="6786610" cy="5714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71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2053" name="Picture 5" descr="E:\робота\Звіти директорів ЛКП 2014\Айсберг\фотографії 2015\Шептицьких, 17 сх.кл..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673302" y="3907311"/>
            <a:ext cx="1899226" cy="230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робота\Звіти директорів ЛКП 2014\Айсберг\фотографії 2015\Ремонт підїзду по вул.Шептицьких,1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516189" y="1071546"/>
            <a:ext cx="1326067" cy="235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E:\робота\Звіти директорів ЛКП 2014\Айсберг\фотографії 2015\Ремонт сходової клітки по вул.городоцькій,44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357686" y="4214818"/>
            <a:ext cx="2000264" cy="192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29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41"/>
            <a:ext cx="7380312" cy="817871"/>
          </a:xfrm>
        </p:spPr>
        <p:txBody>
          <a:bodyPr/>
          <a:lstStyle/>
          <a:p>
            <a:r>
              <a:rPr lang="uk-UA" dirty="0"/>
              <a:t>Ремонт сходових кліток</a:t>
            </a:r>
            <a:endParaRPr lang="ru-RU" dirty="0"/>
          </a:p>
        </p:txBody>
      </p:sp>
      <p:pic>
        <p:nvPicPr>
          <p:cNvPr id="2050" name="Picture 2" descr="E:\робота\Звіти директорів ЛКП 2014\Айсберг\фотографії 2015\Ремонт підїзду по вул.Шептицьких,1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40482" y="928670"/>
            <a:ext cx="2317270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робота\Звіти директорів ЛКП 2014\Айсберг\фотографії 2015\Ремонт сходової клітки по вул.городоцькій,4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96294" y="3714752"/>
            <a:ext cx="2404334" cy="250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робота\Звіти директорів ЛКП 2014\Айсберг\фотографії 2015\Ян.Жижки 3 ремонт сходової клітки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786446" y="908662"/>
            <a:ext cx="2538259" cy="2592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71670" y="6286520"/>
            <a:ext cx="6786610" cy="5714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63 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2053" name="Picture 5" descr="E:\робота\Звіти директорів ЛКП 2014\Айсберг\фотографії 2015\Шептицьких, 17 сх.кл..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72198" y="3786191"/>
            <a:ext cx="2199777" cy="242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29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41"/>
            <a:ext cx="7380312" cy="817871"/>
          </a:xfrm>
        </p:spPr>
        <p:txBody>
          <a:bodyPr/>
          <a:lstStyle/>
          <a:p>
            <a:r>
              <a:rPr lang="uk-UA" dirty="0"/>
              <a:t>Ремонт сходових кліток</a:t>
            </a:r>
            <a:endParaRPr lang="ru-RU" dirty="0"/>
          </a:p>
        </p:txBody>
      </p:sp>
      <p:pic>
        <p:nvPicPr>
          <p:cNvPr id="2050" name="Picture 2" descr="E:\робота\Звіти директорів ЛКП 2014\Айсберг\фотографії 2015\Ремонт підїзду по вул.Шептицьких,1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43174" y="928670"/>
            <a:ext cx="2286015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робота\Звіти директорів ЛКП 2014\Айсберг\фотографії 2015\Ремонт сходової клітки по вул.городоцькій,4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86050" y="3714752"/>
            <a:ext cx="2071701" cy="250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робота\Звіти директорів ЛКП 2014\Айсберг\фотографії 2015\Ян.Жижки 3 ремонт сходової клітки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00760" y="908662"/>
            <a:ext cx="2143140" cy="2592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71670" y="6286520"/>
            <a:ext cx="6786610" cy="5714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Пр.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61 – 1 </a:t>
            </a:r>
            <a:r>
              <a:rPr lang="uk-UA" sz="2400" b="1" dirty="0" err="1" smtClean="0">
                <a:solidFill>
                  <a:schemeClr val="tx1"/>
                </a:solidFill>
              </a:rPr>
              <a:t>сх.кл</a:t>
            </a:r>
            <a:r>
              <a:rPr lang="uk-UA" sz="24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2053" name="Picture 5" descr="E:\робота\Звіти директорів ЛКП 2014\Айсберг\фотографії 2015\Шептицьких, 17 сх.кл..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43636" y="3786191"/>
            <a:ext cx="2071701" cy="242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57390" y="3357562"/>
            <a:ext cx="6786610" cy="57148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61 - 2 сх. кл. 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9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та заміну покрівель на суму </a:t>
            </a:r>
            <a:r>
              <a:rPr lang="en-US" sz="2700" dirty="0" smtClean="0"/>
              <a:t>-186 </a:t>
            </a:r>
            <a:r>
              <a:rPr lang="uk-UA" sz="2700" dirty="0" err="1" smtClean="0"/>
              <a:t>тис.грн</a:t>
            </a:r>
            <a:r>
              <a:rPr lang="uk-UA" sz="2700" dirty="0" smtClean="0"/>
              <a:t>, в т.ч. мешканці – </a:t>
            </a:r>
            <a:r>
              <a:rPr lang="en-US" sz="2700" dirty="0" smtClean="0"/>
              <a:t>33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5749" y="928670"/>
            <a:ext cx="2784309" cy="207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979712" y="2996952"/>
            <a:ext cx="6664254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Михальчука</a:t>
            </a:r>
            <a:r>
              <a:rPr lang="uk-UA" sz="2600" b="1" dirty="0" smtClean="0">
                <a:solidFill>
                  <a:schemeClr val="tx1"/>
                </a:solidFill>
              </a:rPr>
              <a:t>, 6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6" name="Picture 4" descr="E:\робота\Звіти директорів ЛКП 2014\Айсберг\фотографії 2015\Дрогобича, 6 дах,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57423" y="3789040"/>
            <a:ext cx="264320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915704" y="6237312"/>
            <a:ext cx="6871137" cy="62068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Пр. Свободи, 37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9" name="Picture 7" descr="E:\робота\Звіти директорів ЛКП 2014\Айсберг\фотографії 2015\Шептиц, 17 дах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57884" y="3789040"/>
            <a:ext cx="278608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86446" y="928670"/>
            <a:ext cx="2784309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та заміну покрівель на суму </a:t>
            </a:r>
            <a:r>
              <a:rPr lang="en-US" sz="2700" dirty="0" smtClean="0"/>
              <a:t>-186 </a:t>
            </a:r>
            <a:r>
              <a:rPr lang="uk-UA" sz="2700" dirty="0" err="1" smtClean="0"/>
              <a:t>тис.грн</a:t>
            </a:r>
            <a:r>
              <a:rPr lang="uk-UA" sz="2700" dirty="0" smtClean="0"/>
              <a:t>, в т.ч. мешканці – </a:t>
            </a:r>
            <a:r>
              <a:rPr lang="en-US" sz="2700" dirty="0" smtClean="0"/>
              <a:t>33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5749" y="1181434"/>
            <a:ext cx="2784309" cy="1566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979712" y="2996952"/>
            <a:ext cx="6664254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Меретина</a:t>
            </a:r>
            <a:r>
              <a:rPr lang="uk-UA" sz="2600" b="1" dirty="0" smtClean="0">
                <a:solidFill>
                  <a:schemeClr val="tx1"/>
                </a:solidFill>
              </a:rPr>
              <a:t>, 3 зам. </a:t>
            </a:r>
            <a:r>
              <a:rPr lang="uk-UA" sz="2600" b="1" dirty="0" err="1" smtClean="0">
                <a:solidFill>
                  <a:schemeClr val="tx1"/>
                </a:solidFill>
              </a:rPr>
              <a:t>жолубів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6" name="Picture 4" descr="E:\робота\Звіти директорів ЛКП 2014\Айсберг\фотографії 2015\Дрогобича, 6 дах,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57423" y="4269774"/>
            <a:ext cx="2643206" cy="1486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915705" y="6237312"/>
            <a:ext cx="3513552" cy="62068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Я. Мудрого, 14</a:t>
            </a:r>
          </a:p>
          <a:p>
            <a:pPr algn="ctr"/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9" name="Picture 7" descr="E:\робота\Звіти директорів ЛКП 2014\Айсберг\фотографії 2015\Шептиц, 17 дах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57884" y="4229590"/>
            <a:ext cx="2786082" cy="1567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86446" y="1145715"/>
            <a:ext cx="2784309" cy="1566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5429256" y="6237312"/>
            <a:ext cx="3513552" cy="62068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Шептицьких, 23</a:t>
            </a:r>
            <a:endParaRPr lang="uk-UA" sz="2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та заміну покрівель на суму </a:t>
            </a:r>
            <a:r>
              <a:rPr lang="en-US" sz="2700" dirty="0" smtClean="0"/>
              <a:t>-186 </a:t>
            </a:r>
            <a:r>
              <a:rPr lang="uk-UA" sz="2700" dirty="0" err="1" smtClean="0"/>
              <a:t>тис.грн</a:t>
            </a:r>
            <a:r>
              <a:rPr lang="uk-UA" sz="2700" dirty="0" smtClean="0"/>
              <a:t>, в т.ч. мешканці – </a:t>
            </a:r>
            <a:r>
              <a:rPr lang="en-US" sz="2700" dirty="0" smtClean="0"/>
              <a:t>33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5750" y="1181434"/>
            <a:ext cx="3899324" cy="3533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785918" y="5357826"/>
            <a:ext cx="6664254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Тиктора</a:t>
            </a:r>
            <a:r>
              <a:rPr lang="uk-UA" sz="2600" b="1" dirty="0" smtClean="0">
                <a:solidFill>
                  <a:schemeClr val="tx1"/>
                </a:solidFill>
              </a:rPr>
              <a:t>, 8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38114" y="1145715"/>
            <a:ext cx="1834414" cy="3640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та заміну покрівель на суму </a:t>
            </a:r>
            <a:r>
              <a:rPr lang="en-US" sz="2700" dirty="0" smtClean="0"/>
              <a:t>-186 </a:t>
            </a:r>
            <a:r>
              <a:rPr lang="uk-UA" sz="2700" dirty="0" err="1" smtClean="0"/>
              <a:t>тис.грн</a:t>
            </a:r>
            <a:r>
              <a:rPr lang="uk-UA" sz="2700" dirty="0" smtClean="0"/>
              <a:t>, в т.ч. мешканці – </a:t>
            </a:r>
            <a:r>
              <a:rPr lang="en-US" sz="2700" dirty="0" smtClean="0"/>
              <a:t>33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5750" y="1485912"/>
            <a:ext cx="3899324" cy="2924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785918" y="5357826"/>
            <a:ext cx="6664254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Менцьнського</a:t>
            </a:r>
            <a:r>
              <a:rPr lang="uk-UA" sz="2600" b="1" dirty="0" smtClean="0">
                <a:solidFill>
                  <a:schemeClr val="tx1"/>
                </a:solidFill>
              </a:rPr>
              <a:t>, 6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38114" y="1643050"/>
            <a:ext cx="1834414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4071942"/>
            <a:ext cx="6357982" cy="428628"/>
          </a:xfrm>
        </p:spPr>
        <p:txBody>
          <a:bodyPr>
            <a:noAutofit/>
          </a:bodyPr>
          <a:lstStyle/>
          <a:p>
            <a:r>
              <a:rPr lang="uk-UA" sz="1800" i="1" dirty="0" smtClean="0"/>
              <a:t>Вулиці Гетьманська й Карла Людвіга в 1905році</a:t>
            </a:r>
            <a:endParaRPr lang="uk-UA" sz="1800" i="1" dirty="0"/>
          </a:p>
        </p:txBody>
      </p:sp>
      <p:pic>
        <p:nvPicPr>
          <p:cNvPr id="1026" name="Picture 2" descr="D:\ПАВЛО\Звіти директорів ЛКП 2012\Звіт ЛКП Айсберг\Lwow-Waly_Hetmanskie-19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785794"/>
            <a:ext cx="6715172" cy="32861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57356" y="0"/>
            <a:ext cx="7286644" cy="571480"/>
          </a:xfrm>
          <a:prstGeom prst="rect">
            <a:avLst/>
          </a:prstGeom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smtClean="0"/>
              <a:t>ЛКП  </a:t>
            </a:r>
            <a:r>
              <a:rPr lang="uk-UA" sz="2200" dirty="0" smtClean="0"/>
              <a:t>“Айсберг” розташовано і обслуговує  </a:t>
            </a:r>
          </a:p>
          <a:p>
            <a:pPr algn="ctr"/>
            <a:r>
              <a:rPr lang="uk-UA" sz="2200" u="sng" dirty="0" smtClean="0"/>
              <a:t>центральну вулицю Львова !</a:t>
            </a:r>
            <a:endParaRPr lang="uk-UA" sz="2200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4500570"/>
            <a:ext cx="6786610" cy="200026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Проспект Свободи — центральна вулиця </a:t>
            </a:r>
            <a:r>
              <a:rPr lang="uk-UA" sz="2000" dirty="0" smtClean="0">
                <a:solidFill>
                  <a:schemeClr val="tx1"/>
                </a:solidFill>
                <a:hlinkClick r:id="rId3" action="ppaction://hlinkfile" tooltip="Львів"/>
              </a:rPr>
              <a:t>Львова</a:t>
            </a:r>
            <a:r>
              <a:rPr lang="uk-UA" sz="2000" dirty="0" smtClean="0">
                <a:solidFill>
                  <a:schemeClr val="tx1"/>
                </a:solidFill>
              </a:rPr>
              <a:t>, одна з найкрасивіших і найпрестижніших в місті, епіцентр ділового і культурного життя. В архітектурі проспекту Свободи переплелись риси </a:t>
            </a:r>
            <a:r>
              <a:rPr lang="uk-UA" sz="2000" dirty="0" smtClean="0">
                <a:solidFill>
                  <a:schemeClr val="tx1"/>
                </a:solidFill>
                <a:hlinkClick r:id="rId4" action="ppaction://hlinkfile" tooltip="Сецесія"/>
              </a:rPr>
              <a:t>сецесії</a:t>
            </a:r>
            <a:r>
              <a:rPr lang="uk-UA" sz="2000" dirty="0" smtClean="0">
                <a:solidFill>
                  <a:schemeClr val="tx1"/>
                </a:solidFill>
              </a:rPr>
              <a:t> і </a:t>
            </a:r>
            <a:r>
              <a:rPr lang="uk-UA" sz="2000" dirty="0" smtClean="0">
                <a:solidFill>
                  <a:schemeClr val="tx1"/>
                </a:solidFill>
                <a:hlinkClick r:id="rId5" action="ppaction://hlinkfile" tooltip="Еклектика"/>
              </a:rPr>
              <a:t>еклектики</a:t>
            </a:r>
            <a:r>
              <a:rPr lang="uk-UA" sz="2000" dirty="0" smtClean="0">
                <a:solidFill>
                  <a:schemeClr val="tx1"/>
                </a:solidFill>
              </a:rPr>
              <a:t>, що живиться історичними стилями </a:t>
            </a:r>
            <a:r>
              <a:rPr lang="uk-UA" sz="2000" dirty="0" smtClean="0">
                <a:solidFill>
                  <a:schemeClr val="tx1"/>
                </a:solidFill>
                <a:hlinkClick r:id="rId6" action="ppaction://hlinkfile" tooltip="Класицизм"/>
              </a:rPr>
              <a:t>класицизму</a:t>
            </a:r>
            <a:r>
              <a:rPr lang="uk-UA" sz="2000" dirty="0" smtClean="0">
                <a:solidFill>
                  <a:schemeClr val="tx1"/>
                </a:solidFill>
              </a:rPr>
              <a:t>, </a:t>
            </a:r>
            <a:r>
              <a:rPr lang="uk-UA" sz="2000" dirty="0" err="1" smtClean="0">
                <a:solidFill>
                  <a:schemeClr val="tx1"/>
                </a:solidFill>
                <a:hlinkClick r:id="rId7" action="ppaction://hlinkfile" tooltip="Неоренесанс (Львів) (ще не написана)"/>
              </a:rPr>
              <a:t>неоренесансу</a:t>
            </a:r>
            <a:r>
              <a:rPr lang="uk-UA" sz="2000" dirty="0" smtClean="0">
                <a:solidFill>
                  <a:schemeClr val="tx1"/>
                </a:solidFill>
              </a:rPr>
              <a:t> і </a:t>
            </a:r>
            <a:r>
              <a:rPr lang="uk-UA" sz="2000" dirty="0" smtClean="0">
                <a:solidFill>
                  <a:schemeClr val="tx1"/>
                </a:solidFill>
                <a:hlinkClick r:id="rId8" action="ppaction://hlinkfile" tooltip="Бароко"/>
              </a:rPr>
              <a:t>бароко</a:t>
            </a:r>
            <a:r>
              <a:rPr lang="uk-UA" sz="2000" dirty="0" smtClean="0">
                <a:solidFill>
                  <a:schemeClr val="tx1"/>
                </a:solidFill>
              </a:rPr>
              <a:t>. Загальна довжина проспекту становить близько 350 метрів.</a:t>
            </a:r>
            <a:endParaRPr lang="uk-UA" sz="2000" u="sng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та заміну покрівель на суму </a:t>
            </a:r>
            <a:r>
              <a:rPr lang="en-US" sz="2700" dirty="0" smtClean="0"/>
              <a:t>-186 </a:t>
            </a:r>
            <a:r>
              <a:rPr lang="uk-UA" sz="2700" dirty="0" err="1" smtClean="0"/>
              <a:t>тис.грн</a:t>
            </a:r>
            <a:r>
              <a:rPr lang="uk-UA" sz="2700" dirty="0" smtClean="0"/>
              <a:t>, в т.ч. мешканці – </a:t>
            </a:r>
            <a:r>
              <a:rPr lang="en-US" sz="2700" dirty="0" smtClean="0"/>
              <a:t>33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5750" y="1485912"/>
            <a:ext cx="3899324" cy="3443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928794" y="5143512"/>
            <a:ext cx="4000528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Я.Жижки, 6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15140" y="1428736"/>
            <a:ext cx="221457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86512" y="4286256"/>
            <a:ext cx="2004639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6429388" y="3429000"/>
            <a:ext cx="2286016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Костюшко</a:t>
            </a:r>
            <a:r>
              <a:rPr lang="uk-UA" sz="2600" b="1" dirty="0" smtClean="0">
                <a:solidFill>
                  <a:schemeClr val="tx1"/>
                </a:solidFill>
              </a:rPr>
              <a:t>, 18</a:t>
            </a:r>
            <a:endParaRPr lang="uk-UA" sz="26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6283076"/>
            <a:ext cx="3571900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Беренди</a:t>
            </a:r>
            <a:r>
              <a:rPr lang="uk-UA" sz="2600" b="1" dirty="0" smtClean="0">
                <a:solidFill>
                  <a:schemeClr val="tx1"/>
                </a:solidFill>
              </a:rPr>
              <a:t>, 3</a:t>
            </a:r>
            <a:endParaRPr lang="uk-UA" sz="2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та заміну покрівель на суму </a:t>
            </a:r>
            <a:r>
              <a:rPr lang="en-US" sz="2700" dirty="0" smtClean="0"/>
              <a:t>-186 </a:t>
            </a:r>
            <a:r>
              <a:rPr lang="uk-UA" sz="2700" dirty="0" err="1" smtClean="0"/>
              <a:t>тис.грн</a:t>
            </a:r>
            <a:r>
              <a:rPr lang="uk-UA" sz="2700" dirty="0" smtClean="0"/>
              <a:t>, в т.ч. мешканці – </a:t>
            </a:r>
            <a:r>
              <a:rPr lang="en-US" sz="2700" dirty="0" smtClean="0"/>
              <a:t>33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71629" y="1181434"/>
            <a:ext cx="1987565" cy="3533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785918" y="5357826"/>
            <a:ext cx="3571900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Меретина</a:t>
            </a:r>
            <a:r>
              <a:rPr lang="uk-UA" sz="2600" b="1" dirty="0" smtClean="0">
                <a:solidFill>
                  <a:schemeClr val="tx1"/>
                </a:solidFill>
              </a:rPr>
              <a:t>, 3- </a:t>
            </a:r>
            <a:r>
              <a:rPr lang="uk-UA" sz="26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600" b="1" dirty="0" smtClean="0">
                <a:solidFill>
                  <a:schemeClr val="tx1"/>
                </a:solidFill>
              </a:rPr>
              <a:t>, 113</a:t>
            </a:r>
          </a:p>
          <a:p>
            <a:pPr algn="ctr"/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38114" y="1357298"/>
            <a:ext cx="1834414" cy="3261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5357818" y="5357826"/>
            <a:ext cx="3571900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600" b="1" dirty="0" smtClean="0">
                <a:solidFill>
                  <a:schemeClr val="tx1"/>
                </a:solidFill>
              </a:rPr>
              <a:t>, 103</a:t>
            </a:r>
            <a:endParaRPr lang="uk-UA" sz="2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інженерних мереж – 7</a:t>
            </a:r>
            <a:r>
              <a:rPr lang="en-US" sz="2700" dirty="0" smtClean="0"/>
              <a:t>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5750" y="1214422"/>
            <a:ext cx="3042068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785918" y="5357826"/>
            <a:ext cx="3929090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600" b="1" dirty="0" smtClean="0">
                <a:solidFill>
                  <a:schemeClr val="tx1"/>
                </a:solidFill>
              </a:rPr>
              <a:t>, 93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72198" y="1285860"/>
            <a:ext cx="2500330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5214910" y="5286388"/>
            <a:ext cx="3929090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Шептицьких, 17</a:t>
            </a:r>
            <a:endParaRPr lang="uk-UA" sz="2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інженерних мереж – 7</a:t>
            </a:r>
            <a:r>
              <a:rPr lang="en-US" sz="2700" dirty="0" smtClean="0"/>
              <a:t>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5750" y="1428736"/>
            <a:ext cx="3042068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785918" y="5357826"/>
            <a:ext cx="6929486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Шептицьких, 17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86446" y="1500174"/>
            <a:ext cx="2928958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інженерних мереж – 7</a:t>
            </a:r>
            <a:r>
              <a:rPr lang="en-US" sz="2700" dirty="0" smtClean="0"/>
              <a:t>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912555" y="1428736"/>
            <a:ext cx="1848458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785918" y="5357826"/>
            <a:ext cx="6929486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Пл. Св. Юра, 5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628" y="1428736"/>
            <a:ext cx="176809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072330" y="1428736"/>
            <a:ext cx="1768090" cy="3214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інженерних мереж – 7</a:t>
            </a:r>
            <a:r>
              <a:rPr lang="en-US" sz="2700" dirty="0" smtClean="0"/>
              <a:t>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912554" y="1428736"/>
            <a:ext cx="2302387" cy="3286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785918" y="5357826"/>
            <a:ext cx="6929486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С. Стрільців, 4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72198" y="1428736"/>
            <a:ext cx="2196718" cy="3143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інженерних мереж – 7</a:t>
            </a:r>
            <a:r>
              <a:rPr lang="en-US" sz="2700" dirty="0" smtClean="0"/>
              <a:t>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86050" y="928670"/>
            <a:ext cx="1848457" cy="214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785918" y="5786454"/>
            <a:ext cx="6929486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600" b="1" dirty="0" smtClean="0">
                <a:solidFill>
                  <a:schemeClr val="tx1"/>
                </a:solidFill>
              </a:rPr>
              <a:t>, 61, 63</a:t>
            </a:r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29322" y="1000108"/>
            <a:ext cx="2196718" cy="2189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786050" y="3500438"/>
            <a:ext cx="1848457" cy="1785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643570" y="3571876"/>
            <a:ext cx="2348523" cy="1714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64704"/>
          </a:xfrm>
        </p:spPr>
        <p:txBody>
          <a:bodyPr>
            <a:noAutofit/>
          </a:bodyPr>
          <a:lstStyle/>
          <a:p>
            <a:r>
              <a:rPr lang="uk-UA" sz="2700" dirty="0" smtClean="0"/>
              <a:t>Проведено поточний ремонт інженерних мереж – 7</a:t>
            </a:r>
            <a:r>
              <a:rPr lang="en-US" sz="2700" dirty="0" smtClean="0"/>
              <a:t>3 </a:t>
            </a:r>
            <a:r>
              <a:rPr lang="uk-UA" sz="2700" dirty="0" err="1" smtClean="0"/>
              <a:t>тис.грн</a:t>
            </a:r>
            <a:endParaRPr lang="uk-UA" sz="2700" dirty="0"/>
          </a:p>
        </p:txBody>
      </p:sp>
      <p:pic>
        <p:nvPicPr>
          <p:cNvPr id="3074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00298" y="1000108"/>
            <a:ext cx="2857520" cy="1785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1785918" y="6000768"/>
            <a:ext cx="4143404" cy="64294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</a:t>
            </a:r>
            <a:r>
              <a:rPr lang="uk-UA" sz="2600" b="1" dirty="0" err="1" smtClean="0">
                <a:solidFill>
                  <a:schemeClr val="tx1"/>
                </a:solidFill>
              </a:rPr>
              <a:t>Тиктора</a:t>
            </a:r>
            <a:r>
              <a:rPr lang="uk-UA" sz="2600" b="1" dirty="0" smtClean="0">
                <a:solidFill>
                  <a:schemeClr val="tx1"/>
                </a:solidFill>
              </a:rPr>
              <a:t>, 6 – рем. колодязя</a:t>
            </a:r>
          </a:p>
          <a:p>
            <a:pPr algn="ctr"/>
            <a:endParaRPr lang="uk-UA" sz="2600" b="1" dirty="0">
              <a:solidFill>
                <a:schemeClr val="tx1"/>
              </a:solidFill>
            </a:endParaRPr>
          </a:p>
        </p:txBody>
      </p:sp>
      <p:pic>
        <p:nvPicPr>
          <p:cNvPr id="3078" name="Picture 6" descr="E:\робота\Звіти директорів ЛКП 2014\Айсберг\фотографії 2015\Костюшка, 4 дах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5008" y="1000108"/>
            <a:ext cx="3071834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E:\робота\Звіти директорів ЛКП 2014\Айсберг\фотографії 2015\Дорошенка, 30дах,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928926" y="3500438"/>
            <a:ext cx="2286016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1928794" y="2857496"/>
            <a:ext cx="3786214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Пл. Юра, 5</a:t>
            </a:r>
            <a:endParaRPr lang="uk-UA" sz="2600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43570" y="4572008"/>
            <a:ext cx="3000396" cy="57492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b="1" dirty="0" smtClean="0">
                <a:solidFill>
                  <a:schemeClr val="tx1"/>
                </a:solidFill>
              </a:rPr>
              <a:t>Вул. Я. Мудрого, 14</a:t>
            </a:r>
            <a:endParaRPr lang="uk-UA" sz="2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7308304" cy="764704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>Відремонтовано 1</a:t>
            </a:r>
            <a:r>
              <a:rPr lang="en-US" sz="2800" dirty="0" smtClean="0"/>
              <a:t>1</a:t>
            </a:r>
            <a:r>
              <a:rPr lang="uk-UA" sz="2800" dirty="0" smtClean="0"/>
              <a:t> балконів на суму 2</a:t>
            </a:r>
            <a:r>
              <a:rPr lang="en-US" sz="2800" dirty="0" smtClean="0"/>
              <a:t>6 </a:t>
            </a:r>
            <a:r>
              <a:rPr lang="uk-UA" sz="2800" dirty="0" err="1" smtClean="0"/>
              <a:t>тис.грн</a:t>
            </a:r>
            <a:r>
              <a:rPr lang="uk-UA" sz="2800" dirty="0" smtClean="0"/>
              <a:t>;</a:t>
            </a:r>
            <a:br>
              <a:rPr lang="uk-UA" sz="2800" dirty="0" smtClean="0"/>
            </a:br>
            <a:r>
              <a:rPr lang="uk-UA" sz="2800" dirty="0" smtClean="0"/>
              <a:t>в т.ч. мешканці долучились на суму </a:t>
            </a:r>
            <a:r>
              <a:rPr lang="en-US" sz="2800" dirty="0" smtClean="0"/>
              <a:t>2.5</a:t>
            </a:r>
            <a:r>
              <a:rPr lang="uk-UA" sz="2800" dirty="0" smtClean="0"/>
              <a:t> </a:t>
            </a:r>
            <a:r>
              <a:rPr lang="uk-UA" sz="2800" dirty="0" err="1" smtClean="0"/>
              <a:t>тис.грн</a:t>
            </a:r>
            <a:endParaRPr lang="ru-RU" sz="2800" dirty="0"/>
          </a:p>
        </p:txBody>
      </p:sp>
      <p:pic>
        <p:nvPicPr>
          <p:cNvPr id="4098" name="Picture 2" descr="E:\робота\Звіти директорів ЛКП 2014\Айсберг\фотографії 2015\Грибінки, 8 балкон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05688" y="3749126"/>
            <a:ext cx="2023963" cy="2531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37122" y="6165305"/>
            <a:ext cx="3340178" cy="41899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Шептицьких, 17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099" name="Picture 3" descr="E:\робота\Звіти директорів ЛКП 2014\Айсберг\фотографії 2015\Менцинськаго, 6 балкони ЛКП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43217" y="1099206"/>
            <a:ext cx="3343054" cy="1880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32881" y="3140968"/>
            <a:ext cx="6639647" cy="60815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Яр. Мудрого, 14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E:\робота\Звіти директорів ЛКП 2014\Айсберг\фотографії 2015\Я. Жижки, 9 балкон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85023" y="3749126"/>
            <a:ext cx="3374792" cy="2531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19671" y="6165304"/>
            <a:ext cx="3672409" cy="54984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Лепкого, 15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4101" name="Picture 5" descr="E:\робота\Звіти директорів ЛКП 2014\Айсберг\фотографії 2015\Менцинського 6 ремонт балконів і фасаду (ЛКП)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501665" y="1100003"/>
            <a:ext cx="3351558" cy="1885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робота\Звіти директорів ЛКП 2014\Айсберг\фотографії 2015\Я. Жижки, 9 балкон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137423" y="3901526"/>
            <a:ext cx="3374792" cy="2531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954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857232"/>
          </a:xfrm>
        </p:spPr>
        <p:txBody>
          <a:bodyPr/>
          <a:lstStyle/>
          <a:p>
            <a:r>
              <a:rPr lang="uk-UA" dirty="0" smtClean="0"/>
              <a:t>Ремонт балконів</a:t>
            </a:r>
            <a:endParaRPr lang="uk-UA" dirty="0"/>
          </a:p>
        </p:txBody>
      </p:sp>
      <p:pic>
        <p:nvPicPr>
          <p:cNvPr id="1026" name="Picture 2" descr="D:\ПАВЛО\Звіти директорів ЛКП 2014\Айсберг\фотографії 2015\Я. Жижки, 3 балко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00109"/>
            <a:ext cx="2936477" cy="507209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5" y="6000769"/>
            <a:ext cx="2928958" cy="5000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Я.Жижки, 3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ПАВЛО\Звіти директорів ЛКП 2014\Айсберг\фотографії 2015\Шептицьких, 19 балкон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00108"/>
            <a:ext cx="4000528" cy="23574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00628" y="3286124"/>
            <a:ext cx="3857652" cy="5000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Шептицьких, 19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2500306"/>
            <a:ext cx="6858048" cy="428628"/>
          </a:xfrm>
        </p:spPr>
        <p:txBody>
          <a:bodyPr>
            <a:noAutofit/>
          </a:bodyPr>
          <a:lstStyle/>
          <a:p>
            <a:r>
              <a:rPr lang="uk-UA" sz="1600" i="1" dirty="0" smtClean="0"/>
              <a:t>Західна частина оборонних мурів і </a:t>
            </a:r>
            <a:r>
              <a:rPr lang="uk-UA" sz="1600" i="1" dirty="0" err="1" smtClean="0"/>
              <a:t>межуюча</a:t>
            </a:r>
            <a:r>
              <a:rPr lang="uk-UA" sz="1600" i="1" dirty="0" smtClean="0"/>
              <a:t> місцевість у середині </a:t>
            </a:r>
            <a:r>
              <a:rPr lang="uk-UA" sz="1600" i="1" dirty="0" smtClean="0">
                <a:hlinkClick r:id="rId2" action="ppaction://hlinkfile" tooltip="XVIII"/>
              </a:rPr>
              <a:t>XVIII</a:t>
            </a:r>
            <a:r>
              <a:rPr lang="uk-UA" sz="1600" i="1" dirty="0" smtClean="0"/>
              <a:t>, пізніше тут сформувався </a:t>
            </a:r>
            <a:r>
              <a:rPr lang="uk-UA" sz="1600" b="1" i="1" dirty="0" smtClean="0"/>
              <a:t>проспект Свободи</a:t>
            </a:r>
            <a:endParaRPr lang="uk-UA" sz="1600" i="1" dirty="0"/>
          </a:p>
        </p:txBody>
      </p:sp>
      <p:pic>
        <p:nvPicPr>
          <p:cNvPr id="2050" name="Picture 2" descr="http://upload.wikimedia.org/wikipedia/commons/8/89/Lwow-panora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42852"/>
            <a:ext cx="6858048" cy="236222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3108" y="3571876"/>
            <a:ext cx="6786610" cy="314327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700" dirty="0" smtClean="0"/>
              <a:t>Після приєднання Галичини в </a:t>
            </a:r>
            <a:r>
              <a:rPr lang="uk-UA" sz="1700" dirty="0" smtClean="0">
                <a:hlinkClick r:id="rId4" action="ppaction://hlinkfile" tooltip="1772"/>
              </a:rPr>
              <a:t>1772</a:t>
            </a:r>
            <a:r>
              <a:rPr lang="uk-UA" sz="1700" dirty="0" smtClean="0"/>
              <a:t> році до </a:t>
            </a:r>
            <a:r>
              <a:rPr lang="uk-UA" sz="1700" dirty="0" smtClean="0">
                <a:hlinkClick r:id="rId5" action="ppaction://hlinkfile" tooltip="Австрійська імперія"/>
              </a:rPr>
              <a:t>Австрійської імперії</a:t>
            </a:r>
            <a:r>
              <a:rPr lang="uk-UA" sz="1700" dirty="0" smtClean="0"/>
              <a:t> почали розбиратися львівські оборонні мури, які на той час перебували у жалюгідному стані. В результаті ліквідації західної лінії укріплень утворилися теперішні </a:t>
            </a:r>
            <a:r>
              <a:rPr lang="uk-UA" sz="1700" dirty="0" smtClean="0">
                <a:hlinkClick r:id="rId6" action="ppaction://hlinkfile" tooltip="Площа Міцкевича (Львів)"/>
              </a:rPr>
              <a:t>площі </a:t>
            </a:r>
            <a:r>
              <a:rPr lang="uk-UA" sz="1700" smtClean="0">
                <a:hlinkClick r:id="rId6" action="ppaction://hlinkfile" tooltip="Площа Міцкевича (Львів)"/>
              </a:rPr>
              <a:t>Міцкевича</a:t>
            </a:r>
            <a:r>
              <a:rPr lang="uk-UA" sz="1700" smtClean="0"/>
              <a:t> , </a:t>
            </a:r>
            <a:r>
              <a:rPr lang="uk-UA" sz="1700" dirty="0" smtClean="0"/>
              <a:t>а також парна сторона проспекту Свободи. </a:t>
            </a:r>
          </a:p>
          <a:p>
            <a:pPr algn="ctr"/>
            <a:endParaRPr lang="uk-UA" sz="1500" dirty="0" smtClean="0"/>
          </a:p>
          <a:p>
            <a:pPr algn="ctr"/>
            <a:r>
              <a:rPr lang="uk-UA" sz="1700" dirty="0" smtClean="0"/>
              <a:t>Сьогодні проспект Свободи — це найелегантніша і найпрестижніша вулиця Львова, перші поверхи більшості будівель зайняті банками, дорогими магазинами, кафе та ресторанами. </a:t>
            </a:r>
            <a:r>
              <a:rPr lang="uk-UA" sz="1700" b="1" dirty="0" smtClean="0"/>
              <a:t>В той же час в багатьох будівлях вище другого поверху як і раніше знаходяться житлові квартири, де проживають мешканці, для яких ми працюємо.</a:t>
            </a:r>
          </a:p>
        </p:txBody>
      </p:sp>
      <p:pic>
        <p:nvPicPr>
          <p:cNvPr id="2051" name="Picture 3" descr="D:\ПАВЛО\Звіти директорів ЛКП 2012\Звіт ЛКП Айсберг\imgpreviewCAE6JUM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08" y="2857496"/>
            <a:ext cx="857256" cy="6392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143504" y="3000372"/>
            <a:ext cx="3714776" cy="35719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uk-UA" b="1" i="1" dirty="0" smtClean="0"/>
              <a:t>Історичні записи…</a:t>
            </a:r>
            <a:endParaRPr lang="uk-UA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857232"/>
          </a:xfrm>
        </p:spPr>
        <p:txBody>
          <a:bodyPr/>
          <a:lstStyle/>
          <a:p>
            <a:r>
              <a:rPr lang="uk-UA" dirty="0" smtClean="0"/>
              <a:t>Ремонт балконів</a:t>
            </a:r>
            <a:endParaRPr lang="uk-UA" dirty="0"/>
          </a:p>
        </p:txBody>
      </p:sp>
      <p:pic>
        <p:nvPicPr>
          <p:cNvPr id="1026" name="Picture 2" descr="D:\ПАВЛО\Звіти директорів ЛКП 2014\Айсберг\фотографії 2015\Я. Жижки, 3 балкон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57356" y="1214422"/>
            <a:ext cx="2936477" cy="16517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6000769"/>
            <a:ext cx="6643733" cy="5000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Тиктора</a:t>
            </a:r>
            <a:r>
              <a:rPr lang="uk-UA" sz="2400" b="1" dirty="0" smtClean="0">
                <a:solidFill>
                  <a:schemeClr val="tx1"/>
                </a:solidFill>
              </a:rPr>
              <a:t>, 6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ПАВЛО\Звіти директорів ЛКП 2014\Айсберг\фотографії 2015\Шептицьких, 19 балкон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29190" y="1053686"/>
            <a:ext cx="4000528" cy="2250297"/>
          </a:xfrm>
          <a:prstGeom prst="rect">
            <a:avLst/>
          </a:prstGeom>
          <a:noFill/>
        </p:spPr>
      </p:pic>
      <p:pic>
        <p:nvPicPr>
          <p:cNvPr id="8" name="Picture 2" descr="D:\ПАВЛО\Звіти директорів ЛКП 2014\Айсберг\фотографії 2015\Я. Жижки, 3 балкони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28794" y="3429000"/>
            <a:ext cx="2936476" cy="2214578"/>
          </a:xfrm>
          <a:prstGeom prst="rect">
            <a:avLst/>
          </a:prstGeom>
          <a:noFill/>
        </p:spPr>
      </p:pic>
      <p:pic>
        <p:nvPicPr>
          <p:cNvPr id="9" name="Picture 2" descr="D:\ПАВЛО\Звіти директорів ЛКП 2014\Айсберг\фотографії 2015\Я. Жижки, 3 балкони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57818" y="3571877"/>
            <a:ext cx="2936476" cy="2147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857232"/>
          </a:xfrm>
        </p:spPr>
        <p:txBody>
          <a:bodyPr/>
          <a:lstStyle/>
          <a:p>
            <a:r>
              <a:rPr lang="uk-UA" dirty="0" smtClean="0"/>
              <a:t>Ремонт балконів</a:t>
            </a:r>
            <a:endParaRPr lang="uk-UA" dirty="0"/>
          </a:p>
        </p:txBody>
      </p:sp>
      <p:pic>
        <p:nvPicPr>
          <p:cNvPr id="1026" name="Picture 2" descr="D:\ПАВЛО\Звіти директорів ЛКП 2014\Айсберг\фотографії 2015\Я. Жижки, 3 балкони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868" y="3286124"/>
            <a:ext cx="4000528" cy="29289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6357934"/>
            <a:ext cx="6643733" cy="50006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Тиктора</a:t>
            </a:r>
            <a:r>
              <a:rPr lang="uk-UA" sz="2400" b="1" dirty="0" smtClean="0">
                <a:solidFill>
                  <a:schemeClr val="tx1"/>
                </a:solidFill>
              </a:rPr>
              <a:t>, 6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1027" name="Picture 3" descr="D:\ПАВЛО\Звіти директорів ЛКП 2014\Айсберг\фотографії 2015\Шептицьких, 19 балкони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14612" y="1000108"/>
            <a:ext cx="5572164" cy="2250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584"/>
            <a:ext cx="7380312" cy="825128"/>
          </a:xfrm>
        </p:spPr>
        <p:txBody>
          <a:bodyPr>
            <a:noAutofit/>
          </a:bodyPr>
          <a:lstStyle/>
          <a:p>
            <a:r>
              <a:rPr lang="uk-UA" sz="3400" b="1" dirty="0" smtClean="0"/>
              <a:t>Ремонти фасадів, в т.ч. спільно з СПД</a:t>
            </a:r>
            <a:endParaRPr lang="ru-RU" sz="3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5929330"/>
            <a:ext cx="3456229" cy="64294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Огієнка, 20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5123" name="Picture 3" descr="E:\робота\Звіти директорів ЛКП 2014\Айсберг\фотографії 2015\Менцинського 6 ремонт фасаду(мешканці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7781" y="917982"/>
            <a:ext cx="3444033" cy="2583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1907702" y="3501007"/>
            <a:ext cx="3444189" cy="5760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Яр. Мудрого, 16 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E:\робота\Звіти директорів ЛКП 2014\Айсберг\фотографії 2015\Наливайка, 17 двір гіз,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628" y="2975180"/>
            <a:ext cx="3972457" cy="2979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12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584"/>
            <a:ext cx="7380312" cy="825128"/>
          </a:xfrm>
        </p:spPr>
        <p:txBody>
          <a:bodyPr>
            <a:noAutofit/>
          </a:bodyPr>
          <a:lstStyle/>
          <a:p>
            <a:r>
              <a:rPr lang="uk-UA" sz="3400" b="1" dirty="0" smtClean="0"/>
              <a:t>Ремонти фасадів, в т.ч. спільно з СПД</a:t>
            </a:r>
            <a:endParaRPr lang="ru-RU" sz="3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5929330"/>
            <a:ext cx="3456229" cy="64294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Я. Мудрого, 12а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5123" name="Picture 3" descr="E:\робота\Звіти директорів ЛКП 2014\Айсберг\фотографії 2015\Менцинського 6 ремонт фасаду(мешканці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7781" y="928670"/>
            <a:ext cx="3444033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1928794" y="4429132"/>
            <a:ext cx="3444189" cy="5760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Яр. Мудрого, 12ц 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E:\робота\Звіти директорів ЛКП 2014\Айсберг\фотографії 2015\Наливайка, 17 двір гіз,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00760" y="2428868"/>
            <a:ext cx="2500330" cy="376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12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584"/>
            <a:ext cx="7380312" cy="825128"/>
          </a:xfrm>
        </p:spPr>
        <p:txBody>
          <a:bodyPr>
            <a:noAutofit/>
          </a:bodyPr>
          <a:lstStyle/>
          <a:p>
            <a:r>
              <a:rPr lang="uk-UA" sz="3400" b="1" dirty="0" smtClean="0"/>
              <a:t>Ремонти фасадів, в т.ч. спільно з СПД</a:t>
            </a:r>
            <a:endParaRPr lang="ru-RU" sz="3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86182" y="5857892"/>
            <a:ext cx="3456229" cy="64294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61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5123" name="Picture 3" descr="E:\робота\Звіти директорів ЛКП 2014\Айсберг\фотографії 2015\Менцинського 6 ремонт фасаду(мешканці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43240" y="3500438"/>
            <a:ext cx="4286280" cy="2294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E:\робота\Звіти директорів ЛКП 2014\Айсберг\фотографії 2015\Наливайка, 17 двір гіз,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86446" y="1357298"/>
            <a:ext cx="2500330" cy="171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робота\Звіти директорів ЛКП 2014\Айсберг\фотографії 2015\Наливайка, 17 двір гіз,,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500298" y="1285860"/>
            <a:ext cx="2500328" cy="1928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12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1584"/>
            <a:ext cx="7380312" cy="825128"/>
          </a:xfrm>
        </p:spPr>
        <p:txBody>
          <a:bodyPr>
            <a:noAutofit/>
          </a:bodyPr>
          <a:lstStyle/>
          <a:p>
            <a:r>
              <a:rPr lang="uk-UA" sz="3400" b="1" dirty="0" smtClean="0"/>
              <a:t>Ремонти фасадів, в т.ч. спільно з СПД</a:t>
            </a:r>
            <a:endParaRPr lang="ru-RU" sz="3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5985" y="4572008"/>
            <a:ext cx="2714644" cy="64294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Я. Мудрого, 10</a:t>
            </a:r>
            <a:endParaRPr lang="uk-UA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E:\робота\Звіти директорів ЛКП 2014\Айсберг\фотографії 2015\Наливайка, 17 двір гіз,,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86446" y="1511336"/>
            <a:ext cx="2857520" cy="2703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робота\Звіти директорів ЛКП 2014\Айсберг\фотографії 2015\Наливайка, 17 двір гіз,,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43108" y="1446595"/>
            <a:ext cx="3143272" cy="2768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857884" y="4500570"/>
            <a:ext cx="2714644" cy="64294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вул. </a:t>
            </a:r>
            <a:r>
              <a:rPr lang="uk-UA" sz="2400" b="1" dirty="0" err="1" smtClean="0">
                <a:solidFill>
                  <a:schemeClr val="tx1"/>
                </a:solidFill>
              </a:rPr>
              <a:t>Городоцька</a:t>
            </a:r>
            <a:r>
              <a:rPr lang="uk-UA" sz="2400" b="1" dirty="0" smtClean="0">
                <a:solidFill>
                  <a:schemeClr val="tx1"/>
                </a:solidFill>
              </a:rPr>
              <a:t>, 71</a:t>
            </a:r>
            <a:endParaRPr lang="uk-UA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12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14356"/>
          </a:xfrm>
        </p:spPr>
        <p:txBody>
          <a:bodyPr>
            <a:noAutofit/>
          </a:bodyPr>
          <a:lstStyle/>
          <a:p>
            <a:r>
              <a:rPr lang="uk-UA" sz="3000" dirty="0" smtClean="0"/>
              <a:t>Проведено інші роботи на суму 50 </a:t>
            </a:r>
            <a:r>
              <a:rPr lang="uk-UA" sz="3000" dirty="0" err="1" smtClean="0"/>
              <a:t>тис.грн</a:t>
            </a:r>
            <a:endParaRPr lang="uk-UA" sz="3000" dirty="0"/>
          </a:p>
        </p:txBody>
      </p:sp>
      <p:pic>
        <p:nvPicPr>
          <p:cNvPr id="6146" name="Picture 2" descr="E:\робота\Звіти директорів ЛКП 2014\Айсберг\фотографії 2015\Грибінки, 8 двері ЛКП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07703" y="1613267"/>
            <a:ext cx="2993629" cy="3991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E:\робота\Звіти директорів ЛКП 2014\Айсберг\фотографії 2015\Шептиц, 19  благоустрій двора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04847" y="3320367"/>
            <a:ext cx="2173979" cy="2898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682422" y="6210200"/>
            <a:ext cx="3444189" cy="5760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пл. Ринок, 29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17913" y="6210199"/>
            <a:ext cx="3444189" cy="5760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пл.. Ринок, 29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901332" y="692696"/>
            <a:ext cx="4212011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i="1" dirty="0" smtClean="0"/>
              <a:t>Додатково проводились роботи по ремонту вхідних брам</a:t>
            </a:r>
            <a:endParaRPr lang="uk-UA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14356"/>
          </a:xfrm>
        </p:spPr>
        <p:txBody>
          <a:bodyPr>
            <a:noAutofit/>
          </a:bodyPr>
          <a:lstStyle/>
          <a:p>
            <a:r>
              <a:rPr lang="uk-UA" sz="3000" dirty="0" smtClean="0"/>
              <a:t>Проведено інші роботи на суму 50 </a:t>
            </a:r>
            <a:r>
              <a:rPr lang="uk-UA" sz="3000" dirty="0" err="1" smtClean="0"/>
              <a:t>тис.грн</a:t>
            </a:r>
            <a:endParaRPr lang="uk-UA" sz="3000" dirty="0"/>
          </a:p>
        </p:txBody>
      </p:sp>
      <p:pic>
        <p:nvPicPr>
          <p:cNvPr id="6146" name="Picture 2" descr="E:\робота\Звіти директорів ЛКП 2014\Айсберг\фотографії 2015\Грибінки, 8 двері ЛКП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1907" y="1613267"/>
            <a:ext cx="2245221" cy="3991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E:\робота\Звіти директорів ЛКП 2014\Айсберг\фотографії 2015\Шептиц, 19  благоустрій двора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72132" y="2714621"/>
            <a:ext cx="2334946" cy="3504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682422" y="6210200"/>
            <a:ext cx="6604354" cy="5760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пл. Огієнка, 17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901332" y="692696"/>
            <a:ext cx="4212011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i="1" dirty="0" smtClean="0"/>
              <a:t>Додатково проводились роботи по ремонту вхідних брам</a:t>
            </a:r>
            <a:endParaRPr lang="uk-UA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14356"/>
          </a:xfrm>
        </p:spPr>
        <p:txBody>
          <a:bodyPr>
            <a:noAutofit/>
          </a:bodyPr>
          <a:lstStyle/>
          <a:p>
            <a:r>
              <a:rPr lang="uk-UA" sz="3000" dirty="0" smtClean="0"/>
              <a:t>Проведено інші роботи на суму 50 </a:t>
            </a:r>
            <a:r>
              <a:rPr lang="uk-UA" sz="3000" dirty="0" err="1" smtClean="0"/>
              <a:t>тис.грн</a:t>
            </a:r>
            <a:endParaRPr lang="uk-UA" sz="3000" dirty="0"/>
          </a:p>
        </p:txBody>
      </p:sp>
      <p:pic>
        <p:nvPicPr>
          <p:cNvPr id="6146" name="Picture 2" descr="E:\робота\Звіти директорів ЛКП 2014\Айсберг\фотографії 2015\Грибінки, 8 двері ЛКП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1907" y="2112205"/>
            <a:ext cx="2245221" cy="2993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E:\робота\Звіти директорів ЛКП 2014\Айсберг\фотографії 2015\Шептиц, 19  благоустрій двора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72132" y="2910183"/>
            <a:ext cx="2334946" cy="3113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Прямоугольник 12"/>
          <p:cNvSpPr/>
          <p:nvPr/>
        </p:nvSpPr>
        <p:spPr>
          <a:xfrm>
            <a:off x="1682422" y="6210200"/>
            <a:ext cx="6604354" cy="576065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tx1"/>
                </a:solidFill>
              </a:rPr>
              <a:t>Пр. Свободи, 6/8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901332" y="692696"/>
            <a:ext cx="4212011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i="1" dirty="0" smtClean="0"/>
              <a:t>Додатково проводились роботи по ремонту </a:t>
            </a:r>
            <a:r>
              <a:rPr lang="uk-UA" sz="2400" b="1" i="1" dirty="0" err="1" smtClean="0"/>
              <a:t>вітражних</a:t>
            </a:r>
            <a:r>
              <a:rPr lang="uk-UA" sz="2400" b="1" i="1" dirty="0" smtClean="0"/>
              <a:t> вікон</a:t>
            </a:r>
            <a:endParaRPr lang="uk-UA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57422" y="571480"/>
            <a:ext cx="3294365" cy="24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213400" y="714356"/>
            <a:ext cx="2502004" cy="21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Заміна будинкового вводу</a:t>
            </a:r>
            <a:endParaRPr lang="uk-UA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86512" y="4286256"/>
            <a:ext cx="2137326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Ремонт поштових скриньок</a:t>
            </a:r>
            <a:endParaRPr lang="uk-UA" dirty="0"/>
          </a:p>
        </p:txBody>
      </p:sp>
      <p:pic>
        <p:nvPicPr>
          <p:cNvPr id="5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43174" y="4000504"/>
            <a:ext cx="2857520" cy="24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32113" y="3367086"/>
            <a:ext cx="66379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Вул. </a:t>
            </a:r>
            <a:r>
              <a:rPr lang="uk-UA" dirty="0" err="1" smtClean="0"/>
              <a:t>Городоцька</a:t>
            </a:r>
            <a:r>
              <a:rPr lang="uk-UA" dirty="0" smtClean="0"/>
              <a:t>, 31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15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64291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Територія ЛМКП </a:t>
            </a:r>
            <a:r>
              <a:rPr lang="uk-UA" dirty="0" err="1" smtClean="0"/>
              <a:t>“Айсберг”</a:t>
            </a:r>
            <a:endParaRPr lang="uk-UA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872802378"/>
              </p:ext>
            </p:extLst>
          </p:nvPr>
        </p:nvGraphicFramePr>
        <p:xfrm>
          <a:off x="1928794" y="1000108"/>
          <a:ext cx="7215206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Овал 9"/>
          <p:cNvSpPr/>
          <p:nvPr/>
        </p:nvSpPr>
        <p:spPr>
          <a:xfrm>
            <a:off x="3071802" y="1714488"/>
            <a:ext cx="1952624" cy="1952624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uk-UA" sz="1400" dirty="0" smtClean="0"/>
          </a:p>
          <a:p>
            <a:pPr algn="ctr"/>
            <a:endParaRPr lang="uk-UA" sz="400" b="1" dirty="0" smtClean="0"/>
          </a:p>
          <a:p>
            <a:pPr algn="ctr"/>
            <a:r>
              <a:rPr lang="uk-UA" sz="3800" b="1" dirty="0" smtClean="0"/>
              <a:t>345</a:t>
            </a:r>
            <a:endParaRPr lang="uk-UA" sz="3800" b="1" dirty="0"/>
          </a:p>
        </p:txBody>
      </p:sp>
      <p:sp>
        <p:nvSpPr>
          <p:cNvPr id="12" name="Загнутый угол 11"/>
          <p:cNvSpPr/>
          <p:nvPr/>
        </p:nvSpPr>
        <p:spPr>
          <a:xfrm>
            <a:off x="2071670" y="4500570"/>
            <a:ext cx="6858048" cy="2143140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dirty="0" smtClean="0">
              <a:solidFill>
                <a:schemeClr val="tx1"/>
              </a:solidFill>
            </a:endParaRPr>
          </a:p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На території ЛКП розміщено 99 відомчих будинків, 3 ОСББ,       7 будинків приватного сектору (особняки). </a:t>
            </a:r>
          </a:p>
          <a:p>
            <a:pPr algn="ctr"/>
            <a:endParaRPr lang="uk-UA" sz="1200" dirty="0" smtClean="0">
              <a:solidFill>
                <a:schemeClr val="tx1"/>
              </a:solidFill>
            </a:endParaRPr>
          </a:p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І основне – це 345 будинків комунальної власності, які обслуговує ЛКП. В цих будинках розташовано </a:t>
            </a:r>
            <a:r>
              <a:rPr lang="en-US" sz="2000" dirty="0" smtClean="0">
                <a:solidFill>
                  <a:schemeClr val="tx1"/>
                </a:solidFill>
              </a:rPr>
              <a:t>5473</a:t>
            </a:r>
            <a:r>
              <a:rPr lang="uk-UA" sz="2000" dirty="0" smtClean="0">
                <a:solidFill>
                  <a:schemeClr val="tx1"/>
                </a:solidFill>
              </a:rPr>
              <a:t> квартир, в яких проживає 9</a:t>
            </a:r>
            <a:r>
              <a:rPr lang="en-US" sz="2000" dirty="0" smtClean="0">
                <a:solidFill>
                  <a:schemeClr val="tx1"/>
                </a:solidFill>
              </a:rPr>
              <a:t>677</a:t>
            </a:r>
            <a:r>
              <a:rPr lang="uk-UA" sz="2000" dirty="0" smtClean="0">
                <a:solidFill>
                  <a:schemeClr val="tx1"/>
                </a:solidFill>
              </a:rPr>
              <a:t> мешканців</a:t>
            </a:r>
            <a:endParaRPr lang="uk-UA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09698" y="571480"/>
            <a:ext cx="2333871" cy="24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213400" y="714356"/>
            <a:ext cx="2502004" cy="21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err="1" smtClean="0"/>
              <a:t>Усилення</a:t>
            </a:r>
            <a:r>
              <a:rPr lang="uk-UA" dirty="0" smtClean="0"/>
              <a:t> перекриття</a:t>
            </a:r>
            <a:endParaRPr lang="uk-UA" dirty="0"/>
          </a:p>
        </p:txBody>
      </p:sp>
      <p:pic>
        <p:nvPicPr>
          <p:cNvPr id="5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77028" y="4000504"/>
            <a:ext cx="2409418" cy="24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32113" y="3367086"/>
            <a:ext cx="66379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Вул. Січ. Стрільців, 4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15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143240" y="571480"/>
            <a:ext cx="2028298" cy="24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43636" y="4143380"/>
            <a:ext cx="2502004" cy="21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Заміна покриття підлоги в підвалі вул. Шептицьких, 17</a:t>
            </a:r>
            <a:endParaRPr lang="uk-UA" dirty="0"/>
          </a:p>
        </p:txBody>
      </p:sp>
      <p:pic>
        <p:nvPicPr>
          <p:cNvPr id="5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14678" y="4000504"/>
            <a:ext cx="2061964" cy="24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32113" y="3367086"/>
            <a:ext cx="66379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Вул. </a:t>
            </a:r>
            <a:r>
              <a:rPr lang="uk-UA" dirty="0" err="1" smtClean="0"/>
              <a:t>Тиктора</a:t>
            </a:r>
            <a:r>
              <a:rPr lang="uk-UA" dirty="0" smtClean="0"/>
              <a:t>, 6</a:t>
            </a:r>
            <a:endParaRPr lang="uk-UA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65800" y="866756"/>
            <a:ext cx="2502004" cy="21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Ремонт стіни входу в підвал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15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00364" y="571480"/>
            <a:ext cx="2643206" cy="24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43636" y="4143380"/>
            <a:ext cx="2502004" cy="21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Заміна </a:t>
            </a:r>
            <a:r>
              <a:rPr lang="uk-UA" dirty="0" err="1" smtClean="0"/>
              <a:t>сходей</a:t>
            </a:r>
            <a:r>
              <a:rPr lang="uk-UA" dirty="0" smtClean="0"/>
              <a:t> в </a:t>
            </a:r>
            <a:r>
              <a:rPr lang="uk-UA" dirty="0" err="1" smtClean="0"/>
              <a:t>підїзд</a:t>
            </a:r>
            <a:endParaRPr lang="uk-UA" dirty="0"/>
          </a:p>
        </p:txBody>
      </p:sp>
      <p:pic>
        <p:nvPicPr>
          <p:cNvPr id="5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43240" y="4000504"/>
            <a:ext cx="2133402" cy="2470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32113" y="3367086"/>
            <a:ext cx="663792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Вул. </a:t>
            </a:r>
            <a:r>
              <a:rPr lang="uk-UA" dirty="0" err="1" smtClean="0"/>
              <a:t>Тиктора</a:t>
            </a:r>
            <a:r>
              <a:rPr lang="uk-UA" dirty="0" smtClean="0"/>
              <a:t>, 6</a:t>
            </a:r>
            <a:endParaRPr lang="uk-UA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65800" y="866756"/>
            <a:ext cx="2502004" cy="21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Заміна </a:t>
            </a:r>
            <a:r>
              <a:rPr lang="uk-UA" dirty="0" err="1" smtClean="0"/>
              <a:t>сходей</a:t>
            </a:r>
            <a:r>
              <a:rPr lang="uk-UA" dirty="0" smtClean="0"/>
              <a:t> в підвал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615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27062" y="928670"/>
            <a:ext cx="1730756" cy="235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43636" y="4143380"/>
            <a:ext cx="2502004" cy="21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dirty="0"/>
          </a:p>
        </p:txBody>
      </p:sp>
      <p:pic>
        <p:nvPicPr>
          <p:cNvPr id="5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14678" y="4929198"/>
            <a:ext cx="2133402" cy="1571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43108" y="142852"/>
            <a:ext cx="663792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500" dirty="0" smtClean="0"/>
              <a:t>Проблемні питання які потребують вирішення</a:t>
            </a:r>
            <a:endParaRPr lang="uk-UA" sz="35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65800" y="866756"/>
            <a:ext cx="2502004" cy="21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Необхідно доробити два нижні балкони Шептицьких, 17</a:t>
            </a:r>
            <a:endParaRPr lang="uk-UA" dirty="0"/>
          </a:p>
        </p:txBody>
      </p:sp>
      <p:pic>
        <p:nvPicPr>
          <p:cNvPr id="10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14678" y="3357562"/>
            <a:ext cx="2133402" cy="1428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357950" y="3500438"/>
            <a:ext cx="21431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Необхідно виконати роботи капітального характеру балконів по </a:t>
            </a:r>
            <a:r>
              <a:rPr lang="uk-UA" sz="2000" dirty="0" err="1" smtClean="0"/>
              <a:t>вул</a:t>
            </a:r>
            <a:r>
              <a:rPr lang="uk-UA" sz="2000" dirty="0" smtClean="0"/>
              <a:t> </a:t>
            </a:r>
            <a:r>
              <a:rPr lang="uk-UA" sz="2000" dirty="0" err="1" smtClean="0"/>
              <a:t>Городоцька</a:t>
            </a:r>
            <a:r>
              <a:rPr lang="uk-UA" sz="2000" dirty="0" smtClean="0"/>
              <a:t>, 61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615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488" y="1214422"/>
            <a:ext cx="2500330" cy="22145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43636" y="4143380"/>
            <a:ext cx="2502004" cy="2138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143108" y="142852"/>
            <a:ext cx="663792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500" dirty="0" smtClean="0"/>
              <a:t>Проблемні питання які потребують вирішення</a:t>
            </a:r>
            <a:endParaRPr lang="uk-UA" sz="3500" dirty="0"/>
          </a:p>
        </p:txBody>
      </p:sp>
      <p:pic>
        <p:nvPicPr>
          <p:cNvPr id="10" name="Picture 3" descr="E:\робота\Звіти директорів ЛКП 2014\Айсберг\фотографії 2015\Наливайка, 17 двір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714612" y="3471922"/>
            <a:ext cx="2633468" cy="2814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286512" y="1357298"/>
            <a:ext cx="21431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Необхідно виконати роботи поточного характеру балконів на пл. Григоренка, </a:t>
            </a:r>
            <a:r>
              <a:rPr lang="uk-UA" sz="2000" dirty="0" smtClean="0"/>
              <a:t>4</a:t>
            </a:r>
            <a:r>
              <a:rPr lang="en-US" sz="2000" dirty="0" smtClean="0"/>
              <a:t> </a:t>
            </a:r>
          </a:p>
          <a:p>
            <a:r>
              <a:rPr lang="uk-UA" sz="2000" dirty="0" smtClean="0"/>
              <a:t>А також є необхідність в проведенні ремонтних робіт покрівель, </a:t>
            </a:r>
            <a:r>
              <a:rPr lang="uk-UA" sz="2000" dirty="0" err="1" smtClean="0"/>
              <a:t>каналізацій</a:t>
            </a:r>
            <a:r>
              <a:rPr lang="uk-UA" sz="2000" dirty="0" smtClean="0"/>
              <a:t>, дворів, вхідних брам, сходових маршів.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xmlns="" val="61524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14290"/>
            <a:ext cx="5929354" cy="857232"/>
          </a:xfrm>
        </p:spPr>
        <p:txBody>
          <a:bodyPr>
            <a:noAutofit/>
          </a:bodyPr>
          <a:lstStyle/>
          <a:p>
            <a:r>
              <a:rPr lang="uk-UA" sz="3400" dirty="0" smtClean="0"/>
              <a:t>Яким чином обираються будинки для виконання робіт   </a:t>
            </a:r>
            <a:endParaRPr lang="uk-UA" sz="3400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1928794" y="1214422"/>
          <a:ext cx="7072362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5095868" y="3897306"/>
          <a:ext cx="4048132" cy="2960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3554" name="Picture 2" descr="D:\ПАВЛО\Звіти директорів ЛКП 2012\imagesCAIKFTHW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429520" y="0"/>
            <a:ext cx="1500190" cy="1500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D:\ПАВЛО\Звіти директорів ЛКП 2012\imagesCAK88WO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00232" y="5000637"/>
            <a:ext cx="1428760" cy="18573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14480" y="3717032"/>
            <a:ext cx="1928826" cy="199798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Основні критерії для включення будинку в план ремонтів</a:t>
            </a:r>
            <a:endParaRPr lang="uk-UA" sz="2000" b="1" dirty="0">
              <a:solidFill>
                <a:schemeClr val="tx1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786182" y="5786454"/>
            <a:ext cx="1571636" cy="642942"/>
          </a:xfrm>
          <a:prstGeom prst="rightArrow">
            <a:avLst/>
          </a:prstGeom>
          <a:ln w="50800">
            <a:solidFill>
              <a:schemeClr val="dk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1000108"/>
          </a:xfrm>
        </p:spPr>
        <p:txBody>
          <a:bodyPr>
            <a:noAutofit/>
          </a:bodyPr>
          <a:lstStyle/>
          <a:p>
            <a:r>
              <a:rPr lang="uk-UA" sz="3200" dirty="0" smtClean="0"/>
              <a:t>Сформовано план основних ремонтних робіт по будинках на 201</a:t>
            </a:r>
            <a:r>
              <a:rPr lang="en-US" sz="3200" dirty="0" smtClean="0"/>
              <a:t>6</a:t>
            </a:r>
            <a:r>
              <a:rPr lang="uk-UA" sz="3200" dirty="0" smtClean="0"/>
              <a:t>рік</a:t>
            </a:r>
            <a:endParaRPr lang="uk-UA" sz="32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766217236"/>
              </p:ext>
            </p:extLst>
          </p:nvPr>
        </p:nvGraphicFramePr>
        <p:xfrm>
          <a:off x="2000232" y="1142984"/>
          <a:ext cx="6929486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нутый угол 3"/>
          <p:cNvSpPr/>
          <p:nvPr/>
        </p:nvSpPr>
        <p:spPr>
          <a:xfrm>
            <a:off x="2000232" y="5857892"/>
            <a:ext cx="6929486" cy="857256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solidFill>
                  <a:schemeClr val="tx1"/>
                </a:solidFill>
              </a:rPr>
              <a:t>Варто зазначити, що за Вашого сприяння та допомоги ми зможемо зробити на багато більше</a:t>
            </a:r>
            <a:endParaRPr lang="uk-UA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628800"/>
          </a:xfrm>
          <a:prstGeom prst="rect">
            <a:avLst/>
          </a:prstGeom>
          <a:solidFill>
            <a:schemeClr val="tx2">
              <a:lumMod val="40000"/>
              <a:lumOff val="60000"/>
              <a:alpha val="22000"/>
            </a:schemeClr>
          </a:solidFill>
          <a:ln>
            <a:solidFill>
              <a:schemeClr val="accent5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b="1" dirty="0" smtClean="0"/>
              <a:t>Львівське міське комунальне підприємство по обслуговуванню та ремонту житла «Айсберг»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b="1" dirty="0" smtClean="0"/>
              <a:t>79007 м. Львів пр. Свободи, 39 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b="1" dirty="0" smtClean="0"/>
              <a:t>Звіт за 201</a:t>
            </a:r>
            <a:r>
              <a:rPr lang="en-US" sz="2200" b="1" dirty="0" smtClean="0"/>
              <a:t>4</a:t>
            </a:r>
            <a:r>
              <a:rPr lang="uk-UA" sz="2200" b="1" dirty="0" smtClean="0"/>
              <a:t>р</a:t>
            </a:r>
            <a:endParaRPr lang="uk-UA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7308304" cy="1013183"/>
          </a:xfrm>
        </p:spPr>
        <p:txBody>
          <a:bodyPr>
            <a:normAutofit fontScale="90000"/>
          </a:bodyPr>
          <a:lstStyle/>
          <a:p>
            <a:r>
              <a:rPr lang="uk-UA" sz="2800" b="1" dirty="0" smtClean="0"/>
              <a:t>В ЛМКП «Айсберг» на сьогоднішній день працює </a:t>
            </a:r>
            <a:r>
              <a:rPr lang="en-US" sz="2800" b="1" dirty="0" smtClean="0"/>
              <a:t>89</a:t>
            </a:r>
            <a:r>
              <a:rPr lang="uk-UA" sz="2800" b="1" dirty="0" smtClean="0"/>
              <a:t>  чоловіка при необхідній їх кількості 101.</a:t>
            </a:r>
            <a:endParaRPr lang="ru-RU" sz="2800" b="1" dirty="0"/>
          </a:p>
        </p:txBody>
      </p:sp>
      <p:pic>
        <p:nvPicPr>
          <p:cNvPr id="4" name="Picture 6" descr="C:\Program Files\Microsoft Office\MEDIA\CAGCAT10\j029202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142984"/>
            <a:ext cx="999461" cy="94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аша\Desktop\Звіт директорів ЛКП 2012\загруженное 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18" r="15771"/>
          <a:stretch/>
        </p:blipFill>
        <p:spPr bwMode="auto">
          <a:xfrm>
            <a:off x="2285984" y="3786190"/>
            <a:ext cx="1270010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995936" y="1268761"/>
            <a:ext cx="4680520" cy="8743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600" dirty="0" smtClean="0"/>
              <a:t>12 працівників. Вільних вакансій немає.</a:t>
            </a:r>
            <a:endParaRPr lang="ru-RU" sz="26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28860" y="2643182"/>
            <a:ext cx="4680520" cy="1087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700" dirty="0" smtClean="0"/>
              <a:t>27 робітник. Вакантних місць – 4.</a:t>
            </a:r>
          </a:p>
          <a:p>
            <a:pPr algn="ctr"/>
            <a:r>
              <a:rPr lang="uk-UA" sz="1700" dirty="0" smtClean="0"/>
              <a:t>Вільні вакансії:, покрівельники, сажотрус</a:t>
            </a:r>
          </a:p>
          <a:p>
            <a:pPr algn="ctr"/>
            <a:r>
              <a:rPr lang="uk-UA" sz="1700" dirty="0" smtClean="0"/>
              <a:t>(середньомісячний оклад робітника – 1</a:t>
            </a:r>
            <a:r>
              <a:rPr lang="en-US" sz="1700" dirty="0" smtClean="0"/>
              <a:t>754</a:t>
            </a:r>
            <a:r>
              <a:rPr lang="uk-UA" sz="1700" dirty="0" err="1" smtClean="0"/>
              <a:t>грн</a:t>
            </a:r>
            <a:r>
              <a:rPr lang="uk-UA" sz="1700" dirty="0" smtClean="0"/>
              <a:t>)</a:t>
            </a:r>
            <a:endParaRPr lang="ru-RU" sz="17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14744" y="4214818"/>
            <a:ext cx="4680520" cy="1087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Фактична кількість працюючих </a:t>
            </a:r>
            <a:r>
              <a:rPr lang="en-US" dirty="0" smtClean="0"/>
              <a:t>64 </a:t>
            </a:r>
            <a:r>
              <a:rPr lang="uk-UA" dirty="0" smtClean="0"/>
              <a:t>особа. Вакантних місць –</a:t>
            </a:r>
            <a:r>
              <a:rPr lang="en-US" dirty="0" smtClean="0"/>
              <a:t>5</a:t>
            </a:r>
            <a:r>
              <a:rPr lang="uk-UA" dirty="0" smtClean="0"/>
              <a:t>. Середньомісячна заробітна плата  двірника становить 1755грн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786050" y="2000240"/>
            <a:ext cx="928694" cy="28575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b="1" dirty="0" smtClean="0">
                <a:solidFill>
                  <a:schemeClr val="tx1"/>
                </a:solidFill>
              </a:rPr>
              <a:t>АУП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768" y="3429000"/>
            <a:ext cx="1357322" cy="35719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Робітники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28860" y="5143512"/>
            <a:ext cx="1214446" cy="35719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Двірники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3643306" y="2214554"/>
            <a:ext cx="3643338" cy="35719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3714744" y="3786190"/>
            <a:ext cx="4357718" cy="35719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386" name="Picture 2" descr="D:\ПАВЛО\Звіти директорів ЛКП 2012\imagesCAUB2M8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5786454"/>
            <a:ext cx="1385888" cy="918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Горизонтальный свиток 19"/>
          <p:cNvSpPr/>
          <p:nvPr/>
        </p:nvSpPr>
        <p:spPr>
          <a:xfrm>
            <a:off x="3500430" y="5786454"/>
            <a:ext cx="5357850" cy="857256"/>
          </a:xfrm>
          <a:prstGeom prst="horizont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200" b="1" dirty="0" smtClean="0"/>
              <a:t>Запрошуємо Вас на роботу. Середньомісячний оклад в ЛКП 1766грн.</a:t>
            </a:r>
            <a:endParaRPr lang="uk-UA" sz="2200" b="1" dirty="0"/>
          </a:p>
        </p:txBody>
      </p:sp>
      <p:pic>
        <p:nvPicPr>
          <p:cNvPr id="16387" name="Picture 3" descr="D:\ПАВЛО\Звіти директорів ЛКП 2012\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2714621"/>
            <a:ext cx="922364" cy="714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639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ПАВЛО\Звіти директорів ЛКП 2012\imagesCAVHQB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0"/>
            <a:ext cx="2409825" cy="18954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357166"/>
            <a:ext cx="7072362" cy="857232"/>
          </a:xfrm>
          <a:ln w="12700" cmpd="dbl">
            <a:solidFill>
              <a:schemeClr val="tx1">
                <a:alpha val="0"/>
              </a:schemeClr>
            </a:solidFill>
            <a:prstDash val="dashDot"/>
          </a:ln>
        </p:spPr>
        <p:txBody>
          <a:bodyPr/>
          <a:lstStyle/>
          <a:p>
            <a:r>
              <a:rPr lang="uk-UA" b="1" dirty="0" smtClean="0"/>
              <a:t>Для чого нам ЛКП</a:t>
            </a:r>
            <a:endParaRPr lang="uk-UA" b="1" dirty="0"/>
          </a:p>
        </p:txBody>
      </p:sp>
      <p:pic>
        <p:nvPicPr>
          <p:cNvPr id="17411" name="Picture 3" descr="D:\ПАВЛО\Звіти директорів ЛКП 2012\imagesCAQ6OQR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714752"/>
            <a:ext cx="1643074" cy="12518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28794" y="1785926"/>
            <a:ext cx="7072362" cy="178595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Основним напрямком роботи</a:t>
            </a:r>
            <a:r>
              <a:rPr lang="uk-UA" sz="2000" dirty="0" smtClean="0">
                <a:solidFill>
                  <a:schemeClr val="tx1"/>
                </a:solidFill>
              </a:rPr>
              <a:t> підприємства є належне утримання будинків та прибудинкової території. Тобто це діяльність спрямована на забезпечення експлуатації та ремонту будинків та утримання прилеглої території, з метою створення нормального, безпечного та комфортного проживання мешканців.</a:t>
            </a:r>
            <a:endParaRPr lang="uk-UA" sz="2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8794" y="5072074"/>
            <a:ext cx="7000924" cy="164307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Наша робота полягає в тому, щоб Ви завжди поверталися в свої домівки, де буде тепло, світло, газ та чистота. На жаль   не завжди нам вдається  забезпечити цей комфорт і </a:t>
            </a:r>
            <a:r>
              <a:rPr lang="uk-UA" b="1" smtClean="0">
                <a:solidFill>
                  <a:schemeClr val="tx1"/>
                </a:solidFill>
              </a:rPr>
              <a:t>я свідомий </a:t>
            </a:r>
            <a:r>
              <a:rPr lang="uk-UA" b="1" dirty="0" smtClean="0">
                <a:solidFill>
                  <a:schemeClr val="tx1"/>
                </a:solidFill>
              </a:rPr>
              <a:t>того. Адже житлові будинки в більшості мають понад 100 років від забудов і потребують чималих капіталовкладень для приведення їх у відповідний стан.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6429388" y="3929066"/>
            <a:ext cx="2357454" cy="71438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низ 7"/>
          <p:cNvSpPr/>
          <p:nvPr/>
        </p:nvSpPr>
        <p:spPr>
          <a:xfrm>
            <a:off x="2000232" y="3929066"/>
            <a:ext cx="2357454" cy="71438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214290"/>
            <a:ext cx="5429288" cy="71438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dirty="0" smtClean="0"/>
              <a:t>Метою нашої зустрічі є:</a:t>
            </a:r>
            <a:endParaRPr lang="uk-UA" dirty="0"/>
          </a:p>
        </p:txBody>
      </p:sp>
      <p:pic>
        <p:nvPicPr>
          <p:cNvPr id="18434" name="Picture 2" descr="D:\ПАВЛО\Звіти директорів ЛКП 2012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4000496" y="1071546"/>
            <a:ext cx="896629" cy="900632"/>
          </a:xfrm>
          <a:prstGeom prst="rect">
            <a:avLst/>
          </a:prstGeom>
          <a:noFill/>
        </p:spPr>
      </p:pic>
      <p:pic>
        <p:nvPicPr>
          <p:cNvPr id="18436" name="Picture 4" descr="D:\ПАВЛО\Звіти директорів ЛКП 2012\untitled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20" y="2071677"/>
            <a:ext cx="1500190" cy="1500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00232" y="2071678"/>
            <a:ext cx="5214974" cy="9286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1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Налагодження співпраці ЛКП та мешканців для спільного вирішення проблем.</a:t>
            </a:r>
            <a:endParaRPr kumimoji="0" lang="uk-UA" sz="2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7" name="Picture 5" descr="D:\ПАВЛО\Звіти директорів ЛКП 2012\imagesCA1UOEO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357562"/>
            <a:ext cx="1226850" cy="14430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428992" y="3714752"/>
            <a:ext cx="5214974" cy="785818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100 людей – 100 думок.</a:t>
            </a:r>
            <a:endParaRPr kumimoji="0" lang="uk-UA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8" name="Picture 6" descr="D:\ПАВЛО\Звіти директорів ЛКП 2012\images (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20" y="142852"/>
            <a:ext cx="1520192" cy="120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9" name="Picture 7" descr="D:\ПАВЛО\Звіти директорів ЛКП 2012\imagesCA0CJG7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82" y="5000636"/>
            <a:ext cx="1428752" cy="14287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928794" y="5000636"/>
            <a:ext cx="5286444" cy="1428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spcBef>
                <a:spcPct val="0"/>
              </a:spcBef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Але м</a:t>
            </a:r>
            <a:r>
              <a:rPr lang="uk-UA" sz="2400" dirty="0" smtClean="0">
                <a:solidFill>
                  <a:schemeClr val="tx1"/>
                </a:solidFill>
              </a:rPr>
              <a:t>и повинні працювати як один великий механізм. І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тільки спільними зусиллями разом з Вами ми зможемо підвищити комфорт  та якість проживання. </a:t>
            </a: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714356"/>
          </a:xfrm>
        </p:spPr>
        <p:txBody>
          <a:bodyPr>
            <a:normAutofit/>
          </a:bodyPr>
          <a:lstStyle/>
          <a:p>
            <a:r>
              <a:rPr lang="uk-UA" sz="3000" i="1" dirty="0" smtClean="0"/>
              <a:t>Формування доходу підприємства</a:t>
            </a:r>
            <a:endParaRPr lang="uk-UA" sz="3000" i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2357422" y="785794"/>
          <a:ext cx="6215106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6715140" y="4000504"/>
            <a:ext cx="1412016" cy="706008"/>
            <a:chOff x="4378368" y="2436496"/>
            <a:chExt cx="1412016" cy="706008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4378368" y="2436496"/>
              <a:ext cx="1412016" cy="706008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4399046" y="2457174"/>
              <a:ext cx="1370660" cy="6646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000" dirty="0" smtClean="0"/>
                <a:t>Інші</a:t>
              </a:r>
              <a:endParaRPr lang="uk-UA" sz="2000" kern="1200" dirty="0"/>
            </a:p>
          </p:txBody>
        </p:sp>
      </p:grpSp>
      <p:cxnSp>
        <p:nvCxnSpPr>
          <p:cNvPr id="22" name="Прямая соединительная линия 21"/>
          <p:cNvCxnSpPr>
            <a:endCxn id="16" idx="1"/>
          </p:cNvCxnSpPr>
          <p:nvPr/>
        </p:nvCxnSpPr>
        <p:spPr>
          <a:xfrm>
            <a:off x="6143636" y="3143248"/>
            <a:ext cx="571504" cy="121026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нутый угол 24"/>
          <p:cNvSpPr/>
          <p:nvPr/>
        </p:nvSpPr>
        <p:spPr>
          <a:xfrm>
            <a:off x="2071670" y="4786322"/>
            <a:ext cx="6858048" cy="1285884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 dirty="0" smtClean="0">
              <a:solidFill>
                <a:schemeClr val="tx1"/>
              </a:solidFill>
            </a:endParaRPr>
          </a:p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Основним джерелом доходу підприємства є оплата мешканців та орендарів за  послуги утримання будинків та прибудинкових територій. Тому практично весь дохід ЛКП скеровує на обслуговування житлового фонду</a:t>
            </a:r>
            <a:endParaRPr lang="uk-UA" sz="2000" dirty="0">
              <a:solidFill>
                <a:schemeClr val="tx1"/>
              </a:solidFill>
            </a:endParaRPr>
          </a:p>
        </p:txBody>
      </p:sp>
      <p:pic>
        <p:nvPicPr>
          <p:cNvPr id="22530" name="Picture 2" descr="D:\ПАВЛО\Звіти директорів ЛКП 2012\4684684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232" y="3071810"/>
            <a:ext cx="1500166" cy="1099358"/>
          </a:xfrm>
          <a:prstGeom prst="rect">
            <a:avLst/>
          </a:prstGeom>
          <a:noFill/>
        </p:spPr>
      </p:pic>
      <p:sp>
        <p:nvSpPr>
          <p:cNvPr id="27" name="Загнутый угол 26"/>
          <p:cNvSpPr/>
          <p:nvPr/>
        </p:nvSpPr>
        <p:spPr>
          <a:xfrm>
            <a:off x="2071670" y="6215082"/>
            <a:ext cx="6858048" cy="500066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tx1"/>
                </a:solidFill>
              </a:rPr>
              <a:t>Нажаль, мешканці заборгували підприємству </a:t>
            </a:r>
            <a:r>
              <a:rPr lang="en-US" sz="2000" b="1" dirty="0" smtClean="0">
                <a:solidFill>
                  <a:schemeClr val="tx1"/>
                </a:solidFill>
              </a:rPr>
              <a:t>143.8</a:t>
            </a:r>
            <a:r>
              <a:rPr lang="uk-UA" sz="2000" b="1" dirty="0" smtClean="0">
                <a:solidFill>
                  <a:schemeClr val="tx1"/>
                </a:solidFill>
              </a:rPr>
              <a:t> </a:t>
            </a:r>
            <a:r>
              <a:rPr lang="uk-UA" sz="2000" b="1" dirty="0" err="1" smtClean="0">
                <a:solidFill>
                  <a:schemeClr val="tx1"/>
                </a:solidFill>
              </a:rPr>
              <a:t>тис.грн</a:t>
            </a:r>
            <a:r>
              <a:rPr lang="uk-UA" sz="2000" b="1" dirty="0" smtClean="0">
                <a:solidFill>
                  <a:schemeClr val="tx1"/>
                </a:solidFill>
              </a:rPr>
              <a:t>.</a:t>
            </a:r>
            <a:endParaRPr lang="uk-UA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7358082" cy="785794"/>
          </a:xfrm>
        </p:spPr>
        <p:txBody>
          <a:bodyPr>
            <a:noAutofit/>
          </a:bodyPr>
          <a:lstStyle/>
          <a:p>
            <a:r>
              <a:rPr lang="uk-UA" sz="2600" dirty="0" smtClean="0"/>
              <a:t>Всього у 201</a:t>
            </a:r>
            <a:r>
              <a:rPr lang="en-US" sz="2600" dirty="0" smtClean="0"/>
              <a:t>5</a:t>
            </a:r>
            <a:r>
              <a:rPr lang="uk-UA" sz="2600" dirty="0" smtClean="0"/>
              <a:t>р. на виконані ремонтні роботи витрачено </a:t>
            </a:r>
            <a:r>
              <a:rPr lang="en-US" sz="2600" dirty="0" smtClean="0"/>
              <a:t> 584 </a:t>
            </a:r>
            <a:r>
              <a:rPr lang="uk-UA" sz="2600" dirty="0" err="1" smtClean="0"/>
              <a:t>тис.грн</a:t>
            </a:r>
            <a:endParaRPr lang="uk-UA" sz="26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410049361"/>
              </p:ext>
            </p:extLst>
          </p:nvPr>
        </p:nvGraphicFramePr>
        <p:xfrm>
          <a:off x="1881158" y="857232"/>
          <a:ext cx="7262842" cy="600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1283</Words>
  <Application>Microsoft Office PowerPoint</Application>
  <PresentationFormat>Экран (4:3)</PresentationFormat>
  <Paragraphs>182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Вулиці Гетьманська й Карла Людвіга в 1905році</vt:lpstr>
      <vt:lpstr>Західна частина оборонних мурів і межуюча місцевість у середині XVIII, пізніше тут сформувався проспект Свободи</vt:lpstr>
      <vt:lpstr>Територія ЛМКП “Айсберг”</vt:lpstr>
      <vt:lpstr>В ЛМКП «Айсберг» на сьогоднішній день працює 89  чоловіка при необхідній їх кількості 101.</vt:lpstr>
      <vt:lpstr>Для чого нам ЛКП</vt:lpstr>
      <vt:lpstr>Метою нашої зустрічі є:</vt:lpstr>
      <vt:lpstr>Формування доходу підприємства</vt:lpstr>
      <vt:lpstr>Всього у 2015р. на виконані ремонтні роботи витрачено  584 тис.грн</vt:lpstr>
      <vt:lpstr>Проведено ремонт 32 сходових кліток  на суму 249 тис.грн</vt:lpstr>
      <vt:lpstr>Ремонт сходових кліток</vt:lpstr>
      <vt:lpstr>Ремонт сходових кліток</vt:lpstr>
      <vt:lpstr>Ремонт сходових кліток</vt:lpstr>
      <vt:lpstr>Ремонт сходових кліток</vt:lpstr>
      <vt:lpstr>Ремонт сходових кліток</vt:lpstr>
      <vt:lpstr>Проведено поточний ремонт та заміну покрівель на суму -186 тис.грн, в т.ч. мешканці – 33 тис.грн</vt:lpstr>
      <vt:lpstr>Проведено поточний ремонт та заміну покрівель на суму -186 тис.грн, в т.ч. мешканці – 33 тис.грн</vt:lpstr>
      <vt:lpstr>Проведено поточний ремонт та заміну покрівель на суму -186 тис.грн, в т.ч. мешканці – 33 тис.грн</vt:lpstr>
      <vt:lpstr>Проведено поточний ремонт та заміну покрівель на суму -186 тис.грн, в т.ч. мешканці – 33 тис.грн</vt:lpstr>
      <vt:lpstr>Проведено поточний ремонт та заміну покрівель на суму -186 тис.грн, в т.ч. мешканці – 33 тис.грн</vt:lpstr>
      <vt:lpstr>Проведено поточний ремонт та заміну покрівель на суму -186 тис.грн, в т.ч. мешканці – 33 тис.грн</vt:lpstr>
      <vt:lpstr>Проведено поточний ремонт інженерних мереж – 73 тис.грн</vt:lpstr>
      <vt:lpstr>Проведено поточний ремонт інженерних мереж – 73 тис.грн</vt:lpstr>
      <vt:lpstr>Проведено поточний ремонт інженерних мереж – 73 тис.грн</vt:lpstr>
      <vt:lpstr>Проведено поточний ремонт інженерних мереж – 73 тис.грн</vt:lpstr>
      <vt:lpstr>Проведено поточний ремонт інженерних мереж – 73 тис.грн</vt:lpstr>
      <vt:lpstr>Проведено поточний ремонт інженерних мереж – 73 тис.грн</vt:lpstr>
      <vt:lpstr>Відремонтовано 11 балконів на суму 26 тис.грн; в т.ч. мешканці долучились на суму 2.5 тис.грн</vt:lpstr>
      <vt:lpstr>Ремонт балконів</vt:lpstr>
      <vt:lpstr>Ремонт балконів</vt:lpstr>
      <vt:lpstr>Ремонт балконів</vt:lpstr>
      <vt:lpstr>Ремонти фасадів, в т.ч. спільно з СПД</vt:lpstr>
      <vt:lpstr>Ремонти фасадів, в т.ч. спільно з СПД</vt:lpstr>
      <vt:lpstr>Ремонти фасадів, в т.ч. спільно з СПД</vt:lpstr>
      <vt:lpstr>Ремонти фасадів, в т.ч. спільно з СПД</vt:lpstr>
      <vt:lpstr>Проведено інші роботи на суму 50 тис.грн</vt:lpstr>
      <vt:lpstr>Проведено інші роботи на суму 50 тис.грн</vt:lpstr>
      <vt:lpstr>Проведено інші роботи на суму 50 тис.грн</vt:lpstr>
      <vt:lpstr>Слайд 39</vt:lpstr>
      <vt:lpstr>Слайд 40</vt:lpstr>
      <vt:lpstr>Слайд 41</vt:lpstr>
      <vt:lpstr>Слайд 42</vt:lpstr>
      <vt:lpstr>Слайд 43</vt:lpstr>
      <vt:lpstr>Слайд 44</vt:lpstr>
      <vt:lpstr>Яким чином обираються будинки для виконання робіт   </vt:lpstr>
      <vt:lpstr>Сформовано план основних ремонтних робіт по будинках на 2016рік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111</cp:revision>
  <dcterms:created xsi:type="dcterms:W3CDTF">2013-02-01T09:06:48Z</dcterms:created>
  <dcterms:modified xsi:type="dcterms:W3CDTF">2016-02-26T09:32:36Z</dcterms:modified>
</cp:coreProperties>
</file>