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4" r:id="rId2"/>
    <p:sldId id="258" r:id="rId3"/>
    <p:sldId id="282" r:id="rId4"/>
    <p:sldId id="256" r:id="rId5"/>
    <p:sldId id="260" r:id="rId6"/>
    <p:sldId id="263" r:id="rId7"/>
    <p:sldId id="270" r:id="rId8"/>
    <p:sldId id="298" r:id="rId9"/>
    <p:sldId id="297" r:id="rId10"/>
    <p:sldId id="292" r:id="rId11"/>
    <p:sldId id="271" r:id="rId12"/>
    <p:sldId id="301" r:id="rId13"/>
    <p:sldId id="300" r:id="rId14"/>
    <p:sldId id="277" r:id="rId15"/>
    <p:sldId id="291" r:id="rId16"/>
    <p:sldId id="296" r:id="rId17"/>
    <p:sldId id="299" r:id="rId18"/>
    <p:sldId id="265" r:id="rId19"/>
    <p:sldId id="295" r:id="rId20"/>
    <p:sldId id="285" r:id="rId21"/>
    <p:sldId id="286" r:id="rId22"/>
    <p:sldId id="287" r:id="rId23"/>
    <p:sldId id="288" r:id="rId24"/>
    <p:sldId id="289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6021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72;&#1096;&#1072;\Desktop\&#1047;&#1042;&#1030;&#1058;%20&#1051;&#1050;&#1055;%20&#1050;&#1085;&#1103;&#1078;&#1077;%20&#1084;&#1110;&#1089;&#1090;&#1086;\&#1076;&#1110;&#1072;&#1075;&#1088;&#1072;&#1084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644435695538129"/>
          <c:y val="0.10124921883949697"/>
          <c:w val="0.56502821522309965"/>
          <c:h val="0.8987507096301518"/>
        </c:manualLayout>
      </c:layout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3240745298545359"/>
                  <c:y val="-0.22491959421101104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327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6205708661417279E-3"/>
                  <c:y val="-1.080685107925666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Лист1!$A$1:$A$4</c:f>
              <c:strCache>
                <c:ptCount val="4"/>
                <c:pt idx="0">
                  <c:v>Будинки комунальної власності</c:v>
                </c:pt>
                <c:pt idx="1">
                  <c:v>Відомчі будинки</c:v>
                </c:pt>
                <c:pt idx="2">
                  <c:v>ОСББ</c:v>
                </c:pt>
                <c:pt idx="3">
                  <c:v>Приватний сектор</c:v>
                </c:pt>
              </c:strCache>
            </c:strRef>
          </c:cat>
          <c:val>
            <c:numRef>
              <c:f>Лист1!$B$1:$B$4</c:f>
              <c:numCache>
                <c:formatCode>General</c:formatCode>
                <c:ptCount val="4"/>
                <c:pt idx="0">
                  <c:v>328</c:v>
                </c:pt>
                <c:pt idx="1">
                  <c:v>80</c:v>
                </c:pt>
                <c:pt idx="2">
                  <c:v>2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 b="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квартирна плата</c:v>
                </c:pt>
                <c:pt idx="1">
                  <c:v>експлуатаційні витрати</c:v>
                </c:pt>
                <c:pt idx="2">
                  <c:v>касове обслуговування</c:v>
                </c:pt>
                <c:pt idx="3">
                  <c:v> обслуговування електромереж</c:v>
                </c:pt>
                <c:pt idx="4">
                  <c:v>прибирання  тротуарів</c:v>
                </c:pt>
                <c:pt idx="5">
                  <c:v>пільги субсидії</c:v>
                </c:pt>
                <c:pt idx="6">
                  <c:v>інші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3410</c:v>
                </c:pt>
                <c:pt idx="1">
                  <c:v>301</c:v>
                </c:pt>
                <c:pt idx="2">
                  <c:v>91</c:v>
                </c:pt>
                <c:pt idx="3">
                  <c:v>52</c:v>
                </c:pt>
                <c:pt idx="4">
                  <c:v>936</c:v>
                </c:pt>
                <c:pt idx="5">
                  <c:v>377</c:v>
                </c:pt>
                <c:pt idx="6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7210826771653542"/>
          <c:y val="2.2486712598425197E-2"/>
          <c:w val="0.31539173228346457"/>
          <c:h val="0.914401328740157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3"/>
          <c:dLbls>
            <c:dLbl>
              <c:idx val="1"/>
              <c:layout>
                <c:manualLayout>
                  <c:x val="2.6013536502381647E-2"/>
                  <c:y val="0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Лист1!$A$2:$A$10</c:f>
              <c:strCache>
                <c:ptCount val="8"/>
                <c:pt idx="0">
                  <c:v>Заробітна плата 1510</c:v>
                </c:pt>
                <c:pt idx="1">
                  <c:v>Відрахування на соц.заходи 540</c:v>
                </c:pt>
                <c:pt idx="2">
                  <c:v>Вивіз ТПВ 432</c:v>
                </c:pt>
                <c:pt idx="3">
                  <c:v>Електроенергія МЗК 231</c:v>
                </c:pt>
                <c:pt idx="4">
                  <c:v>Ліфти 43</c:v>
                </c:pt>
                <c:pt idx="5">
                  <c:v>Сплата податків 665</c:v>
                </c:pt>
                <c:pt idx="6">
                  <c:v>Матеріали, виконані роботи 616</c:v>
                </c:pt>
                <c:pt idx="7">
                  <c:v>Аварійна 71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1510</c:v>
                </c:pt>
                <c:pt idx="1">
                  <c:v>540</c:v>
                </c:pt>
                <c:pt idx="2">
                  <c:v>432</c:v>
                </c:pt>
                <c:pt idx="3">
                  <c:v>231</c:v>
                </c:pt>
                <c:pt idx="4">
                  <c:v>43</c:v>
                </c:pt>
                <c:pt idx="5">
                  <c:v>665</c:v>
                </c:pt>
                <c:pt idx="6">
                  <c:v>616</c:v>
                </c:pt>
                <c:pt idx="7">
                  <c:v>71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7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Лист1!$A$2:$A$10</c:f>
              <c:strCache>
                <c:ptCount val="9"/>
                <c:pt idx="0">
                  <c:v>електропостачання</c:v>
                </c:pt>
                <c:pt idx="1">
                  <c:v>водопостачання </c:v>
                </c:pt>
                <c:pt idx="2">
                  <c:v>ремонт покрівлі</c:v>
                </c:pt>
                <c:pt idx="3">
                  <c:v>санітарний стан</c:v>
                </c:pt>
                <c:pt idx="4">
                  <c:v>cтолярні роботи</c:v>
                </c:pt>
                <c:pt idx="5">
                  <c:v>обслуговування димовентканалів</c:v>
                </c:pt>
                <c:pt idx="6">
                  <c:v>ремонт балконів</c:v>
                </c:pt>
                <c:pt idx="7">
                  <c:v>ліфти</c:v>
                </c:pt>
                <c:pt idx="8">
                  <c:v>інші   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68</c:v>
                </c:pt>
                <c:pt idx="1">
                  <c:v>54</c:v>
                </c:pt>
                <c:pt idx="2">
                  <c:v>18</c:v>
                </c:pt>
                <c:pt idx="3">
                  <c:v>12</c:v>
                </c:pt>
                <c:pt idx="4">
                  <c:v>4</c:v>
                </c:pt>
                <c:pt idx="5">
                  <c:v>7</c:v>
                </c:pt>
                <c:pt idx="6">
                  <c:v>10</c:v>
                </c:pt>
                <c:pt idx="7">
                  <c:v>4</c:v>
                </c:pt>
                <c:pt idx="8">
                  <c:v>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2420834548459223"/>
          <c:y val="1.4900475324256956E-2"/>
          <c:w val="0.26653239525614852"/>
          <c:h val="0.9850995246757430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0325B-1F12-4ED3-8C7F-C9FA89E122F1}" type="doc">
      <dgm:prSet loTypeId="urn:microsoft.com/office/officeart/2005/8/layout/chevron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2CB3604-14AC-455D-8123-EA96F4999EA7}">
      <dgm:prSet phldrT="[Текст]"/>
      <dgm:spPr/>
      <dgm:t>
        <a:bodyPr/>
        <a:lstStyle/>
        <a:p>
          <a:r>
            <a:rPr lang="uk-UA" dirty="0" smtClean="0"/>
            <a:t>1</a:t>
          </a:r>
          <a:endParaRPr lang="ru-RU" dirty="0"/>
        </a:p>
      </dgm:t>
    </dgm:pt>
    <dgm:pt modelId="{4412D9B0-F9BC-4FF8-8270-A8E4ED3D3719}" type="parTrans" cxnId="{2C2981A9-DBD6-457A-9074-2094483E41AF}">
      <dgm:prSet/>
      <dgm:spPr/>
      <dgm:t>
        <a:bodyPr/>
        <a:lstStyle/>
        <a:p>
          <a:endParaRPr lang="ru-RU"/>
        </a:p>
      </dgm:t>
    </dgm:pt>
    <dgm:pt modelId="{DAE66854-C9C4-4556-BAAA-AA1E4FE717A4}" type="sibTrans" cxnId="{2C2981A9-DBD6-457A-9074-2094483E41AF}">
      <dgm:prSet/>
      <dgm:spPr/>
      <dgm:t>
        <a:bodyPr/>
        <a:lstStyle/>
        <a:p>
          <a:endParaRPr lang="ru-RU"/>
        </a:p>
      </dgm:t>
    </dgm:pt>
    <dgm:pt modelId="{3971A9BD-7BDB-475E-A803-B41DCD84CF51}">
      <dgm:prSet phldrT="[Текст]" custT="1"/>
      <dgm:spPr/>
      <dgm:t>
        <a:bodyPr/>
        <a:lstStyle/>
        <a:p>
          <a:r>
            <a:rPr lang="uk-UA" sz="1800" b="1" i="0" dirty="0" smtClean="0"/>
            <a:t>Проводяться огляди будинків нашими працівниками і визначається перелік будинків в яких першочергово необхідно провести той чи інший вид робіт</a:t>
          </a:r>
          <a:endParaRPr lang="ru-RU" sz="1800" b="1" i="0" dirty="0"/>
        </a:p>
      </dgm:t>
    </dgm:pt>
    <dgm:pt modelId="{E4233612-636A-4FE1-A0C1-109F0FEC756F}" type="parTrans" cxnId="{13E8314B-B3C9-4B57-86B2-032767C0A356}">
      <dgm:prSet/>
      <dgm:spPr/>
      <dgm:t>
        <a:bodyPr/>
        <a:lstStyle/>
        <a:p>
          <a:endParaRPr lang="ru-RU"/>
        </a:p>
      </dgm:t>
    </dgm:pt>
    <dgm:pt modelId="{1B391966-852D-46A9-9720-A97C314FC6FD}" type="sibTrans" cxnId="{13E8314B-B3C9-4B57-86B2-032767C0A356}">
      <dgm:prSet/>
      <dgm:spPr/>
      <dgm:t>
        <a:bodyPr/>
        <a:lstStyle/>
        <a:p>
          <a:endParaRPr lang="ru-RU"/>
        </a:p>
      </dgm:t>
    </dgm:pt>
    <dgm:pt modelId="{38B0D60D-E8BA-4578-A94A-A069964918FC}">
      <dgm:prSet phldrT="[Текст]"/>
      <dgm:spPr/>
      <dgm:t>
        <a:bodyPr/>
        <a:lstStyle/>
        <a:p>
          <a:r>
            <a:rPr lang="uk-UA" dirty="0" smtClean="0"/>
            <a:t>2</a:t>
          </a:r>
          <a:endParaRPr lang="ru-RU" dirty="0"/>
        </a:p>
      </dgm:t>
    </dgm:pt>
    <dgm:pt modelId="{181B8F07-1A4E-48BA-A907-C875DD5B2057}" type="parTrans" cxnId="{50A7E22A-C8A2-4AE0-869F-19E7C502B7C8}">
      <dgm:prSet/>
      <dgm:spPr/>
      <dgm:t>
        <a:bodyPr/>
        <a:lstStyle/>
        <a:p>
          <a:endParaRPr lang="ru-RU"/>
        </a:p>
      </dgm:t>
    </dgm:pt>
    <dgm:pt modelId="{08000F02-2A6E-40E7-BE0F-03189583281A}" type="sibTrans" cxnId="{50A7E22A-C8A2-4AE0-869F-19E7C502B7C8}">
      <dgm:prSet/>
      <dgm:spPr/>
      <dgm:t>
        <a:bodyPr/>
        <a:lstStyle/>
        <a:p>
          <a:endParaRPr lang="ru-RU"/>
        </a:p>
      </dgm:t>
    </dgm:pt>
    <dgm:pt modelId="{33B961EA-32D0-4587-AC90-786C3A6C1A96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tx1"/>
              </a:solidFill>
            </a:rPr>
            <a:t>Проводяться зустрічі з мешканцями де вирішується питання вирішення проблеми силами обох сторін за дольової участі мешканців</a:t>
          </a:r>
          <a:endParaRPr lang="ru-RU" sz="1800" b="1" dirty="0">
            <a:solidFill>
              <a:schemeClr val="tx1"/>
            </a:solidFill>
          </a:endParaRPr>
        </a:p>
      </dgm:t>
    </dgm:pt>
    <dgm:pt modelId="{0F152F5B-BB51-4723-B185-A448A6BD9BEF}" type="parTrans" cxnId="{3EA5A606-65BF-4E28-8D18-2A3D83A117DF}">
      <dgm:prSet/>
      <dgm:spPr/>
      <dgm:t>
        <a:bodyPr/>
        <a:lstStyle/>
        <a:p>
          <a:endParaRPr lang="ru-RU"/>
        </a:p>
      </dgm:t>
    </dgm:pt>
    <dgm:pt modelId="{A43E2A28-1AF2-40E3-AD5E-C65F8655335A}" type="sibTrans" cxnId="{3EA5A606-65BF-4E28-8D18-2A3D83A117DF}">
      <dgm:prSet/>
      <dgm:spPr/>
      <dgm:t>
        <a:bodyPr/>
        <a:lstStyle/>
        <a:p>
          <a:endParaRPr lang="ru-RU"/>
        </a:p>
      </dgm:t>
    </dgm:pt>
    <dgm:pt modelId="{8E34F18A-2732-4057-920F-E58DF4320C4D}">
      <dgm:prSet phldrT="[Текст]"/>
      <dgm:spPr/>
      <dgm:t>
        <a:bodyPr/>
        <a:lstStyle/>
        <a:p>
          <a:r>
            <a:rPr lang="uk-UA" dirty="0" smtClean="0"/>
            <a:t>3</a:t>
          </a:r>
          <a:endParaRPr lang="ru-RU" dirty="0"/>
        </a:p>
      </dgm:t>
    </dgm:pt>
    <dgm:pt modelId="{E24EE601-6641-45F0-B283-65EEEB1A1EB0}" type="parTrans" cxnId="{133ACDE3-5BEE-467E-8D7B-F4B3141084F4}">
      <dgm:prSet/>
      <dgm:spPr/>
      <dgm:t>
        <a:bodyPr/>
        <a:lstStyle/>
        <a:p>
          <a:endParaRPr lang="ru-RU"/>
        </a:p>
      </dgm:t>
    </dgm:pt>
    <dgm:pt modelId="{2191BF01-27D4-46B4-BCD9-1B5E05B8D150}" type="sibTrans" cxnId="{133ACDE3-5BEE-467E-8D7B-F4B3141084F4}">
      <dgm:prSet/>
      <dgm:spPr/>
      <dgm:t>
        <a:bodyPr/>
        <a:lstStyle/>
        <a:p>
          <a:endParaRPr lang="ru-RU"/>
        </a:p>
      </dgm:t>
    </dgm:pt>
    <dgm:pt modelId="{EAF2AED2-7FA1-4134-9D7D-B43D3B73BC70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Основним критерієм є відсутність заборгованості мешканців будинку</a:t>
          </a:r>
          <a:endParaRPr lang="ru-RU" dirty="0">
            <a:solidFill>
              <a:srgbClr val="FF0000"/>
            </a:solidFill>
          </a:endParaRPr>
        </a:p>
      </dgm:t>
    </dgm:pt>
    <dgm:pt modelId="{9786050E-C7D5-4DCF-B7D1-7BCA49B4C4E8}" type="parTrans" cxnId="{9DCB1D17-CF4C-48FC-981D-995A61B14636}">
      <dgm:prSet/>
      <dgm:spPr/>
      <dgm:t>
        <a:bodyPr/>
        <a:lstStyle/>
        <a:p>
          <a:endParaRPr lang="ru-RU"/>
        </a:p>
      </dgm:t>
    </dgm:pt>
    <dgm:pt modelId="{6E4BBEDC-0F04-4F62-A452-9658B1BCF7AC}" type="sibTrans" cxnId="{9DCB1D17-CF4C-48FC-981D-995A61B14636}">
      <dgm:prSet/>
      <dgm:spPr/>
      <dgm:t>
        <a:bodyPr/>
        <a:lstStyle/>
        <a:p>
          <a:endParaRPr lang="ru-RU"/>
        </a:p>
      </dgm:t>
    </dgm:pt>
    <dgm:pt modelId="{8ED893FD-4183-4D16-B161-838962A070A2}" type="pres">
      <dgm:prSet presAssocID="{1060325B-1F12-4ED3-8C7F-C9FA89E122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E99947-E93A-4A61-B862-8F8B78ECB07F}" type="pres">
      <dgm:prSet presAssocID="{92CB3604-14AC-455D-8123-EA96F4999EA7}" presName="composite" presStyleCnt="0"/>
      <dgm:spPr/>
    </dgm:pt>
    <dgm:pt modelId="{24881E15-EF8A-44E2-9F31-450C7DCCF8E7}" type="pres">
      <dgm:prSet presAssocID="{92CB3604-14AC-455D-8123-EA96F4999EA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B34B98-C3CC-4EAB-B267-0E26F7FE532D}" type="pres">
      <dgm:prSet presAssocID="{92CB3604-14AC-455D-8123-EA96F4999EA7}" presName="descendantText" presStyleLbl="alignAcc1" presStyleIdx="0" presStyleCnt="3" custScaleY="11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FD68F-69CC-4EE6-865C-3D58C6D06421}" type="pres">
      <dgm:prSet presAssocID="{DAE66854-C9C4-4556-BAAA-AA1E4FE717A4}" presName="sp" presStyleCnt="0"/>
      <dgm:spPr/>
    </dgm:pt>
    <dgm:pt modelId="{07E8E9B0-F073-4D1F-8109-FADDD52FE615}" type="pres">
      <dgm:prSet presAssocID="{38B0D60D-E8BA-4578-A94A-A069964918FC}" presName="composite" presStyleCnt="0"/>
      <dgm:spPr/>
    </dgm:pt>
    <dgm:pt modelId="{87A436CE-72DE-4E51-A4C0-16C73B94F017}" type="pres">
      <dgm:prSet presAssocID="{38B0D60D-E8BA-4578-A94A-A069964918F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B20E4-A50B-4FE7-B2EE-9CDD9F86A38C}" type="pres">
      <dgm:prSet presAssocID="{38B0D60D-E8BA-4578-A94A-A069964918F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939B90-4BAA-4EEF-A746-82D8B1C64643}" type="pres">
      <dgm:prSet presAssocID="{08000F02-2A6E-40E7-BE0F-03189583281A}" presName="sp" presStyleCnt="0"/>
      <dgm:spPr/>
    </dgm:pt>
    <dgm:pt modelId="{D157F1DC-C267-42B5-8DF5-7625DC1EA637}" type="pres">
      <dgm:prSet presAssocID="{8E34F18A-2732-4057-920F-E58DF4320C4D}" presName="composite" presStyleCnt="0"/>
      <dgm:spPr/>
    </dgm:pt>
    <dgm:pt modelId="{3E479524-EECE-4714-8666-A108FE9246CC}" type="pres">
      <dgm:prSet presAssocID="{8E34F18A-2732-4057-920F-E58DF4320C4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3C1AF7-A539-4789-BBB9-CCEF8804573B}" type="pres">
      <dgm:prSet presAssocID="{8E34F18A-2732-4057-920F-E58DF4320C4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CB1D17-CF4C-48FC-981D-995A61B14636}" srcId="{8E34F18A-2732-4057-920F-E58DF4320C4D}" destId="{EAF2AED2-7FA1-4134-9D7D-B43D3B73BC70}" srcOrd="0" destOrd="0" parTransId="{9786050E-C7D5-4DCF-B7D1-7BCA49B4C4E8}" sibTransId="{6E4BBEDC-0F04-4F62-A452-9658B1BCF7AC}"/>
    <dgm:cxn modelId="{50A7E22A-C8A2-4AE0-869F-19E7C502B7C8}" srcId="{1060325B-1F12-4ED3-8C7F-C9FA89E122F1}" destId="{38B0D60D-E8BA-4578-A94A-A069964918FC}" srcOrd="1" destOrd="0" parTransId="{181B8F07-1A4E-48BA-A907-C875DD5B2057}" sibTransId="{08000F02-2A6E-40E7-BE0F-03189583281A}"/>
    <dgm:cxn modelId="{3EA5A606-65BF-4E28-8D18-2A3D83A117DF}" srcId="{38B0D60D-E8BA-4578-A94A-A069964918FC}" destId="{33B961EA-32D0-4587-AC90-786C3A6C1A96}" srcOrd="0" destOrd="0" parTransId="{0F152F5B-BB51-4723-B185-A448A6BD9BEF}" sibTransId="{A43E2A28-1AF2-40E3-AD5E-C65F8655335A}"/>
    <dgm:cxn modelId="{13E8314B-B3C9-4B57-86B2-032767C0A356}" srcId="{92CB3604-14AC-455D-8123-EA96F4999EA7}" destId="{3971A9BD-7BDB-475E-A803-B41DCD84CF51}" srcOrd="0" destOrd="0" parTransId="{E4233612-636A-4FE1-A0C1-109F0FEC756F}" sibTransId="{1B391966-852D-46A9-9720-A97C314FC6FD}"/>
    <dgm:cxn modelId="{6DA31A31-EB3C-499A-8DF6-E1352588AA0C}" type="presOf" srcId="{92CB3604-14AC-455D-8123-EA96F4999EA7}" destId="{24881E15-EF8A-44E2-9F31-450C7DCCF8E7}" srcOrd="0" destOrd="0" presId="urn:microsoft.com/office/officeart/2005/8/layout/chevron2"/>
    <dgm:cxn modelId="{1F553E17-EE3F-4836-8225-F980B512C7C2}" type="presOf" srcId="{8E34F18A-2732-4057-920F-E58DF4320C4D}" destId="{3E479524-EECE-4714-8666-A108FE9246CC}" srcOrd="0" destOrd="0" presId="urn:microsoft.com/office/officeart/2005/8/layout/chevron2"/>
    <dgm:cxn modelId="{653C5127-C781-41F4-B549-0ECFCCCD0D30}" type="presOf" srcId="{38B0D60D-E8BA-4578-A94A-A069964918FC}" destId="{87A436CE-72DE-4E51-A4C0-16C73B94F017}" srcOrd="0" destOrd="0" presId="urn:microsoft.com/office/officeart/2005/8/layout/chevron2"/>
    <dgm:cxn modelId="{66953067-2E3F-45B6-99E1-86B4ECE736B4}" type="presOf" srcId="{33B961EA-32D0-4587-AC90-786C3A6C1A96}" destId="{7F8B20E4-A50B-4FE7-B2EE-9CDD9F86A38C}" srcOrd="0" destOrd="0" presId="urn:microsoft.com/office/officeart/2005/8/layout/chevron2"/>
    <dgm:cxn modelId="{2C2981A9-DBD6-457A-9074-2094483E41AF}" srcId="{1060325B-1F12-4ED3-8C7F-C9FA89E122F1}" destId="{92CB3604-14AC-455D-8123-EA96F4999EA7}" srcOrd="0" destOrd="0" parTransId="{4412D9B0-F9BC-4FF8-8270-A8E4ED3D3719}" sibTransId="{DAE66854-C9C4-4556-BAAA-AA1E4FE717A4}"/>
    <dgm:cxn modelId="{133ACDE3-5BEE-467E-8D7B-F4B3141084F4}" srcId="{1060325B-1F12-4ED3-8C7F-C9FA89E122F1}" destId="{8E34F18A-2732-4057-920F-E58DF4320C4D}" srcOrd="2" destOrd="0" parTransId="{E24EE601-6641-45F0-B283-65EEEB1A1EB0}" sibTransId="{2191BF01-27D4-46B4-BCD9-1B5E05B8D150}"/>
    <dgm:cxn modelId="{D90F4BB5-EFA1-4A06-B38B-620359D94CF2}" type="presOf" srcId="{3971A9BD-7BDB-475E-A803-B41DCD84CF51}" destId="{24B34B98-C3CC-4EAB-B267-0E26F7FE532D}" srcOrd="0" destOrd="0" presId="urn:microsoft.com/office/officeart/2005/8/layout/chevron2"/>
    <dgm:cxn modelId="{22DA8A61-D16C-46B0-A8A3-E5FCCDAD59FD}" type="presOf" srcId="{1060325B-1F12-4ED3-8C7F-C9FA89E122F1}" destId="{8ED893FD-4183-4D16-B161-838962A070A2}" srcOrd="0" destOrd="0" presId="urn:microsoft.com/office/officeart/2005/8/layout/chevron2"/>
    <dgm:cxn modelId="{FB6E2EA4-FAF1-4666-B68A-4C48818C3B4D}" type="presOf" srcId="{EAF2AED2-7FA1-4134-9D7D-B43D3B73BC70}" destId="{763C1AF7-A539-4789-BBB9-CCEF8804573B}" srcOrd="0" destOrd="0" presId="urn:microsoft.com/office/officeart/2005/8/layout/chevron2"/>
    <dgm:cxn modelId="{289EBFAB-3B73-46EC-B919-BFDFBA2CD685}" type="presParOf" srcId="{8ED893FD-4183-4D16-B161-838962A070A2}" destId="{78E99947-E93A-4A61-B862-8F8B78ECB07F}" srcOrd="0" destOrd="0" presId="urn:microsoft.com/office/officeart/2005/8/layout/chevron2"/>
    <dgm:cxn modelId="{B3FB9E07-0183-413D-8420-7E0244B55EBE}" type="presParOf" srcId="{78E99947-E93A-4A61-B862-8F8B78ECB07F}" destId="{24881E15-EF8A-44E2-9F31-450C7DCCF8E7}" srcOrd="0" destOrd="0" presId="urn:microsoft.com/office/officeart/2005/8/layout/chevron2"/>
    <dgm:cxn modelId="{1B340C2F-2226-472B-8167-C6A169F02EE3}" type="presParOf" srcId="{78E99947-E93A-4A61-B862-8F8B78ECB07F}" destId="{24B34B98-C3CC-4EAB-B267-0E26F7FE532D}" srcOrd="1" destOrd="0" presId="urn:microsoft.com/office/officeart/2005/8/layout/chevron2"/>
    <dgm:cxn modelId="{F3754A87-E13C-45FF-B756-04FC7720E0B5}" type="presParOf" srcId="{8ED893FD-4183-4D16-B161-838962A070A2}" destId="{DB9FD68F-69CC-4EE6-865C-3D58C6D06421}" srcOrd="1" destOrd="0" presId="urn:microsoft.com/office/officeart/2005/8/layout/chevron2"/>
    <dgm:cxn modelId="{2AECEC1E-4D09-4C76-BC85-15104CB31EEB}" type="presParOf" srcId="{8ED893FD-4183-4D16-B161-838962A070A2}" destId="{07E8E9B0-F073-4D1F-8109-FADDD52FE615}" srcOrd="2" destOrd="0" presId="urn:microsoft.com/office/officeart/2005/8/layout/chevron2"/>
    <dgm:cxn modelId="{530329E6-B978-4200-A354-2E7847717413}" type="presParOf" srcId="{07E8E9B0-F073-4D1F-8109-FADDD52FE615}" destId="{87A436CE-72DE-4E51-A4C0-16C73B94F017}" srcOrd="0" destOrd="0" presId="urn:microsoft.com/office/officeart/2005/8/layout/chevron2"/>
    <dgm:cxn modelId="{C00FBE04-2F24-40B0-8129-21B7D0E9F0A0}" type="presParOf" srcId="{07E8E9B0-F073-4D1F-8109-FADDD52FE615}" destId="{7F8B20E4-A50B-4FE7-B2EE-9CDD9F86A38C}" srcOrd="1" destOrd="0" presId="urn:microsoft.com/office/officeart/2005/8/layout/chevron2"/>
    <dgm:cxn modelId="{58663141-EEDD-4840-A2F9-CE3BEA006DDC}" type="presParOf" srcId="{8ED893FD-4183-4D16-B161-838962A070A2}" destId="{47939B90-4BAA-4EEF-A746-82D8B1C64643}" srcOrd="3" destOrd="0" presId="urn:microsoft.com/office/officeart/2005/8/layout/chevron2"/>
    <dgm:cxn modelId="{7DABB592-3E7E-4C39-ACB7-0904C825254D}" type="presParOf" srcId="{8ED893FD-4183-4D16-B161-838962A070A2}" destId="{D157F1DC-C267-42B5-8DF5-7625DC1EA637}" srcOrd="4" destOrd="0" presId="urn:microsoft.com/office/officeart/2005/8/layout/chevron2"/>
    <dgm:cxn modelId="{B717E8A4-FE6E-4BC4-B0B9-D8DE9A3072BE}" type="presParOf" srcId="{D157F1DC-C267-42B5-8DF5-7625DC1EA637}" destId="{3E479524-EECE-4714-8666-A108FE9246CC}" srcOrd="0" destOrd="0" presId="urn:microsoft.com/office/officeart/2005/8/layout/chevron2"/>
    <dgm:cxn modelId="{CB26F3A2-9229-43D9-BE51-AED8203B6BC5}" type="presParOf" srcId="{D157F1DC-C267-42B5-8DF5-7625DC1EA637}" destId="{763C1AF7-A539-4789-BBB9-CCEF8804573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57E09E-F69D-4E4C-BAB1-E71CC0232A5F}" type="doc">
      <dgm:prSet loTypeId="urn:microsoft.com/office/officeart/2005/8/layout/pyramid1" loCatId="pyramid" qsTypeId="urn:microsoft.com/office/officeart/2005/8/quickstyle/simple1" qsCatId="simple" csTypeId="urn:microsoft.com/office/officeart/2005/8/colors/colorful3" csCatId="colorful" phldr="1"/>
      <dgm:spPr/>
    </dgm:pt>
    <dgm:pt modelId="{1AD351BE-86BC-478B-A9E8-A5CAFF41B67E}">
      <dgm:prSet phldrT="[Текст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uk-UA" sz="2000" dirty="0" smtClean="0"/>
        </a:p>
        <a:p>
          <a:r>
            <a:rPr lang="uk-UA" sz="2000" dirty="0" smtClean="0"/>
            <a:t>АУП </a:t>
          </a:r>
        </a:p>
        <a:p>
          <a:r>
            <a:rPr lang="uk-UA" sz="2000" dirty="0" smtClean="0"/>
            <a:t>(10чол.)</a:t>
          </a:r>
          <a:endParaRPr lang="ru-RU" sz="2000" dirty="0"/>
        </a:p>
      </dgm:t>
    </dgm:pt>
    <dgm:pt modelId="{92C51CFF-A4F6-426F-AF5D-360D998A37FD}" type="parTrans" cxnId="{D475E01B-5DE4-43E6-BC09-176B02A6B135}">
      <dgm:prSet/>
      <dgm:spPr/>
      <dgm:t>
        <a:bodyPr/>
        <a:lstStyle/>
        <a:p>
          <a:endParaRPr lang="ru-RU"/>
        </a:p>
      </dgm:t>
    </dgm:pt>
    <dgm:pt modelId="{92000A49-0FE4-49B1-8726-082FB02E1969}" type="sibTrans" cxnId="{D475E01B-5DE4-43E6-BC09-176B02A6B135}">
      <dgm:prSet/>
      <dgm:spPr/>
      <dgm:t>
        <a:bodyPr/>
        <a:lstStyle/>
        <a:p>
          <a:endParaRPr lang="ru-RU"/>
        </a:p>
      </dgm:t>
    </dgm:pt>
    <dgm:pt modelId="{0D8911B2-1DEA-40C1-852D-DBBCA2225AFF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3200" dirty="0" smtClean="0"/>
            <a:t>Робітники (</a:t>
          </a:r>
          <a:r>
            <a:rPr lang="en-US" sz="3200" dirty="0" smtClean="0"/>
            <a:t>20 </a:t>
          </a:r>
          <a:r>
            <a:rPr lang="uk-UA" sz="3200" dirty="0" smtClean="0"/>
            <a:t>чол.)</a:t>
          </a:r>
          <a:endParaRPr lang="ru-RU" sz="3200" dirty="0"/>
        </a:p>
      </dgm:t>
    </dgm:pt>
    <dgm:pt modelId="{00F74A38-BDF3-4D73-A30C-C8F7BB318FBE}" type="parTrans" cxnId="{4AE3CAF9-B1D4-4FCF-BDF1-3779C888DFD8}">
      <dgm:prSet/>
      <dgm:spPr/>
      <dgm:t>
        <a:bodyPr/>
        <a:lstStyle/>
        <a:p>
          <a:endParaRPr lang="ru-RU"/>
        </a:p>
      </dgm:t>
    </dgm:pt>
    <dgm:pt modelId="{961D863D-CC1F-456F-B6A1-F300A6A56181}" type="sibTrans" cxnId="{4AE3CAF9-B1D4-4FCF-BDF1-3779C888DFD8}">
      <dgm:prSet/>
      <dgm:spPr/>
      <dgm:t>
        <a:bodyPr/>
        <a:lstStyle/>
        <a:p>
          <a:endParaRPr lang="ru-RU"/>
        </a:p>
      </dgm:t>
    </dgm:pt>
    <dgm:pt modelId="{60380FEC-5679-4147-8960-66701E19120E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Двірники (</a:t>
          </a:r>
          <a:r>
            <a:rPr lang="uk-UA" dirty="0" smtClean="0">
              <a:solidFill>
                <a:schemeClr val="tx1"/>
              </a:solidFill>
            </a:rPr>
            <a:t>4</a:t>
          </a:r>
          <a:r>
            <a:rPr lang="en-US" dirty="0" smtClean="0">
              <a:solidFill>
                <a:schemeClr val="tx1"/>
              </a:solidFill>
            </a:rPr>
            <a:t>1</a:t>
          </a:r>
          <a:r>
            <a:rPr lang="uk-UA" dirty="0" smtClean="0">
              <a:solidFill>
                <a:schemeClr val="tx1"/>
              </a:solidFill>
            </a:rPr>
            <a:t>чол</a:t>
          </a:r>
          <a:r>
            <a:rPr lang="uk-UA" dirty="0" smtClean="0"/>
            <a:t>.)</a:t>
          </a:r>
          <a:endParaRPr lang="ru-RU" dirty="0"/>
        </a:p>
      </dgm:t>
    </dgm:pt>
    <dgm:pt modelId="{BB850714-22C2-4CE3-9773-0E2F1E4C9785}" type="parTrans" cxnId="{138678BF-9F14-4F95-A0FA-4986CBC84E81}">
      <dgm:prSet/>
      <dgm:spPr/>
      <dgm:t>
        <a:bodyPr/>
        <a:lstStyle/>
        <a:p>
          <a:endParaRPr lang="ru-RU"/>
        </a:p>
      </dgm:t>
    </dgm:pt>
    <dgm:pt modelId="{8BCDFAB6-3E9C-42FE-9C82-9C6F28D45718}" type="sibTrans" cxnId="{138678BF-9F14-4F95-A0FA-4986CBC84E81}">
      <dgm:prSet/>
      <dgm:spPr/>
      <dgm:t>
        <a:bodyPr/>
        <a:lstStyle/>
        <a:p>
          <a:endParaRPr lang="ru-RU"/>
        </a:p>
      </dgm:t>
    </dgm:pt>
    <dgm:pt modelId="{EAD5A70C-A157-48E5-8356-B471DF35C03C}" type="pres">
      <dgm:prSet presAssocID="{F657E09E-F69D-4E4C-BAB1-E71CC0232A5F}" presName="Name0" presStyleCnt="0">
        <dgm:presLayoutVars>
          <dgm:dir/>
          <dgm:animLvl val="lvl"/>
          <dgm:resizeHandles val="exact"/>
        </dgm:presLayoutVars>
      </dgm:prSet>
      <dgm:spPr/>
    </dgm:pt>
    <dgm:pt modelId="{056FB4FC-B358-4B82-B995-208F291AED5F}" type="pres">
      <dgm:prSet presAssocID="{1AD351BE-86BC-478B-A9E8-A5CAFF41B67E}" presName="Name8" presStyleCnt="0"/>
      <dgm:spPr/>
    </dgm:pt>
    <dgm:pt modelId="{B570D3AB-F752-485E-B81A-27A606C608EA}" type="pres">
      <dgm:prSet presAssocID="{1AD351BE-86BC-478B-A9E8-A5CAFF41B67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05F4A-1078-418F-BA16-15814173CDFA}" type="pres">
      <dgm:prSet presAssocID="{1AD351BE-86BC-478B-A9E8-A5CAFF41B67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8AA69-4B65-406D-B06A-CC295F4A307D}" type="pres">
      <dgm:prSet presAssocID="{0D8911B2-1DEA-40C1-852D-DBBCA2225AFF}" presName="Name8" presStyleCnt="0"/>
      <dgm:spPr/>
    </dgm:pt>
    <dgm:pt modelId="{2C9A22E4-B7A3-474A-AA6D-5EFC89587D92}" type="pres">
      <dgm:prSet presAssocID="{0D8911B2-1DEA-40C1-852D-DBBCA2225AFF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3A2F3-C734-4CB6-BB53-96DB5B0A270D}" type="pres">
      <dgm:prSet presAssocID="{0D8911B2-1DEA-40C1-852D-DBBCA2225AF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0D3780-E4CE-406D-9271-0E09C256B4EC}" type="pres">
      <dgm:prSet presAssocID="{60380FEC-5679-4147-8960-66701E19120E}" presName="Name8" presStyleCnt="0"/>
      <dgm:spPr/>
    </dgm:pt>
    <dgm:pt modelId="{3748094E-9735-45AC-BA59-1B2FEB09C1E9}" type="pres">
      <dgm:prSet presAssocID="{60380FEC-5679-4147-8960-66701E19120E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14C693-A1F3-4E61-9A20-1465A4A9A438}" type="pres">
      <dgm:prSet presAssocID="{60380FEC-5679-4147-8960-66701E19120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EFB8CE-9EF6-4315-9593-A2EF16E7AAFE}" type="presOf" srcId="{1AD351BE-86BC-478B-A9E8-A5CAFF41B67E}" destId="{B570D3AB-F752-485E-B81A-27A606C608EA}" srcOrd="0" destOrd="0" presId="urn:microsoft.com/office/officeart/2005/8/layout/pyramid1"/>
    <dgm:cxn modelId="{D0DAF7DE-E868-4B6C-845F-B08DF91FC77C}" type="presOf" srcId="{F657E09E-F69D-4E4C-BAB1-E71CC0232A5F}" destId="{EAD5A70C-A157-48E5-8356-B471DF35C03C}" srcOrd="0" destOrd="0" presId="urn:microsoft.com/office/officeart/2005/8/layout/pyramid1"/>
    <dgm:cxn modelId="{592CC72C-9F9C-47EE-8ADA-751708CC2486}" type="presOf" srcId="{0D8911B2-1DEA-40C1-852D-DBBCA2225AFF}" destId="{2C9A22E4-B7A3-474A-AA6D-5EFC89587D92}" srcOrd="0" destOrd="0" presId="urn:microsoft.com/office/officeart/2005/8/layout/pyramid1"/>
    <dgm:cxn modelId="{3EA50C04-2058-498E-A82C-10DB0ADFCCAE}" type="presOf" srcId="{60380FEC-5679-4147-8960-66701E19120E}" destId="{3748094E-9735-45AC-BA59-1B2FEB09C1E9}" srcOrd="0" destOrd="0" presId="urn:microsoft.com/office/officeart/2005/8/layout/pyramid1"/>
    <dgm:cxn modelId="{6FC3FCF7-7E3B-495E-8A2A-7D9C10B3D361}" type="presOf" srcId="{1AD351BE-86BC-478B-A9E8-A5CAFF41B67E}" destId="{4BE05F4A-1078-418F-BA16-15814173CDFA}" srcOrd="1" destOrd="0" presId="urn:microsoft.com/office/officeart/2005/8/layout/pyramid1"/>
    <dgm:cxn modelId="{D475E01B-5DE4-43E6-BC09-176B02A6B135}" srcId="{F657E09E-F69D-4E4C-BAB1-E71CC0232A5F}" destId="{1AD351BE-86BC-478B-A9E8-A5CAFF41B67E}" srcOrd="0" destOrd="0" parTransId="{92C51CFF-A4F6-426F-AF5D-360D998A37FD}" sibTransId="{92000A49-0FE4-49B1-8726-082FB02E1969}"/>
    <dgm:cxn modelId="{DA3CEBF1-2B80-4ECF-BE2A-AA1EB50A295D}" type="presOf" srcId="{0D8911B2-1DEA-40C1-852D-DBBCA2225AFF}" destId="{A4C3A2F3-C734-4CB6-BB53-96DB5B0A270D}" srcOrd="1" destOrd="0" presId="urn:microsoft.com/office/officeart/2005/8/layout/pyramid1"/>
    <dgm:cxn modelId="{4AE3CAF9-B1D4-4FCF-BDF1-3779C888DFD8}" srcId="{F657E09E-F69D-4E4C-BAB1-E71CC0232A5F}" destId="{0D8911B2-1DEA-40C1-852D-DBBCA2225AFF}" srcOrd="1" destOrd="0" parTransId="{00F74A38-BDF3-4D73-A30C-C8F7BB318FBE}" sibTransId="{961D863D-CC1F-456F-B6A1-F300A6A56181}"/>
    <dgm:cxn modelId="{138678BF-9F14-4F95-A0FA-4986CBC84E81}" srcId="{F657E09E-F69D-4E4C-BAB1-E71CC0232A5F}" destId="{60380FEC-5679-4147-8960-66701E19120E}" srcOrd="2" destOrd="0" parTransId="{BB850714-22C2-4CE3-9773-0E2F1E4C9785}" sibTransId="{8BCDFAB6-3E9C-42FE-9C82-9C6F28D45718}"/>
    <dgm:cxn modelId="{75400DBB-1656-4E78-8795-4588B38558B9}" type="presOf" srcId="{60380FEC-5679-4147-8960-66701E19120E}" destId="{6714C693-A1F3-4E61-9A20-1465A4A9A438}" srcOrd="1" destOrd="0" presId="urn:microsoft.com/office/officeart/2005/8/layout/pyramid1"/>
    <dgm:cxn modelId="{D153C582-B128-4B6F-A482-6E549E2C38FE}" type="presParOf" srcId="{EAD5A70C-A157-48E5-8356-B471DF35C03C}" destId="{056FB4FC-B358-4B82-B995-208F291AED5F}" srcOrd="0" destOrd="0" presId="urn:microsoft.com/office/officeart/2005/8/layout/pyramid1"/>
    <dgm:cxn modelId="{9AF54CF5-52F5-4D90-B468-0303F7A14AEB}" type="presParOf" srcId="{056FB4FC-B358-4B82-B995-208F291AED5F}" destId="{B570D3AB-F752-485E-B81A-27A606C608EA}" srcOrd="0" destOrd="0" presId="urn:microsoft.com/office/officeart/2005/8/layout/pyramid1"/>
    <dgm:cxn modelId="{FB9B9C39-7305-4FD3-90D7-51067D3CB803}" type="presParOf" srcId="{056FB4FC-B358-4B82-B995-208F291AED5F}" destId="{4BE05F4A-1078-418F-BA16-15814173CDFA}" srcOrd="1" destOrd="0" presId="urn:microsoft.com/office/officeart/2005/8/layout/pyramid1"/>
    <dgm:cxn modelId="{C65F2297-00F3-47C7-969B-D7F5F06F418F}" type="presParOf" srcId="{EAD5A70C-A157-48E5-8356-B471DF35C03C}" destId="{EE38AA69-4B65-406D-B06A-CC295F4A307D}" srcOrd="1" destOrd="0" presId="urn:microsoft.com/office/officeart/2005/8/layout/pyramid1"/>
    <dgm:cxn modelId="{1F73F266-591B-433E-AC89-3A659DADC198}" type="presParOf" srcId="{EE38AA69-4B65-406D-B06A-CC295F4A307D}" destId="{2C9A22E4-B7A3-474A-AA6D-5EFC89587D92}" srcOrd="0" destOrd="0" presId="urn:microsoft.com/office/officeart/2005/8/layout/pyramid1"/>
    <dgm:cxn modelId="{77B6CD3E-015C-4F24-9AC1-41B5090C230C}" type="presParOf" srcId="{EE38AA69-4B65-406D-B06A-CC295F4A307D}" destId="{A4C3A2F3-C734-4CB6-BB53-96DB5B0A270D}" srcOrd="1" destOrd="0" presId="urn:microsoft.com/office/officeart/2005/8/layout/pyramid1"/>
    <dgm:cxn modelId="{53779F77-98FE-42C4-B5CB-E68223417187}" type="presParOf" srcId="{EAD5A70C-A157-48E5-8356-B471DF35C03C}" destId="{F40D3780-E4CE-406D-9271-0E09C256B4EC}" srcOrd="2" destOrd="0" presId="urn:microsoft.com/office/officeart/2005/8/layout/pyramid1"/>
    <dgm:cxn modelId="{92AEAF17-393A-4400-9502-6D582F70AFDD}" type="presParOf" srcId="{F40D3780-E4CE-406D-9271-0E09C256B4EC}" destId="{3748094E-9735-45AC-BA59-1B2FEB09C1E9}" srcOrd="0" destOrd="0" presId="urn:microsoft.com/office/officeart/2005/8/layout/pyramid1"/>
    <dgm:cxn modelId="{34BC22D1-A07A-4FFA-B1EC-27FB1AF2BF7D}" type="presParOf" srcId="{F40D3780-E4CE-406D-9271-0E09C256B4EC}" destId="{6714C693-A1F3-4E61-9A20-1465A4A9A43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B341C-745A-4D7E-BEAE-C2B6075C9018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B85D577-37AD-4FFD-9438-6BF31113828E}">
      <dgm:prSet phldrT="[Текст]"/>
      <dgm:spPr>
        <a:solidFill>
          <a:schemeClr val="accent2"/>
        </a:solidFill>
      </dgm:spPr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Квартплата</a:t>
          </a:r>
          <a:endParaRPr lang="ru-RU" dirty="0">
            <a:solidFill>
              <a:schemeClr val="tx1"/>
            </a:solidFill>
          </a:endParaRPr>
        </a:p>
      </dgm:t>
    </dgm:pt>
    <dgm:pt modelId="{0F9231C2-ED51-434E-8BAD-52A9B3D5AC57}" type="parTrans" cxnId="{881440B2-56AF-48C3-A73A-31469A019465}">
      <dgm:prSet/>
      <dgm:spPr/>
      <dgm:t>
        <a:bodyPr/>
        <a:lstStyle/>
        <a:p>
          <a:endParaRPr lang="ru-RU"/>
        </a:p>
      </dgm:t>
    </dgm:pt>
    <dgm:pt modelId="{25D58C26-1725-44B0-A099-3F8B25E99E1E}" type="sibTrans" cxnId="{881440B2-56AF-48C3-A73A-31469A019465}">
      <dgm:prSet/>
      <dgm:spPr/>
      <dgm:t>
        <a:bodyPr/>
        <a:lstStyle/>
        <a:p>
          <a:endParaRPr lang="ru-RU"/>
        </a:p>
      </dgm:t>
    </dgm:pt>
    <dgm:pt modelId="{DCD5E1BA-F864-497E-B4B4-05036B6EC55A}">
      <dgm:prSet phldrT="[Текст]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dirty="0" smtClean="0"/>
            <a:t>37,3 </a:t>
          </a:r>
          <a:r>
            <a:rPr lang="uk-UA" dirty="0" err="1" smtClean="0"/>
            <a:t>тис.грн</a:t>
          </a:r>
          <a:endParaRPr lang="ru-RU" dirty="0"/>
        </a:p>
      </dgm:t>
    </dgm:pt>
    <dgm:pt modelId="{428C7862-D97A-4978-AC69-44444E48EE69}" type="parTrans" cxnId="{B5E0FA69-A610-49E6-93A5-DBB434EABAA0}">
      <dgm:prSet/>
      <dgm:spPr/>
      <dgm:t>
        <a:bodyPr/>
        <a:lstStyle/>
        <a:p>
          <a:endParaRPr lang="ru-RU"/>
        </a:p>
      </dgm:t>
    </dgm:pt>
    <dgm:pt modelId="{A8594B96-FDE7-4A5F-9120-B3CECC7BE119}" type="sibTrans" cxnId="{B5E0FA69-A610-49E6-93A5-DBB434EABAA0}">
      <dgm:prSet/>
      <dgm:spPr/>
      <dgm:t>
        <a:bodyPr/>
        <a:lstStyle/>
        <a:p>
          <a:endParaRPr lang="ru-RU"/>
        </a:p>
      </dgm:t>
    </dgm:pt>
    <dgm:pt modelId="{DE8A1F30-BB92-4668-B82D-B7B4B9E7B7B1}">
      <dgm:prSet phldrT="[Текст]"/>
      <dgm:spPr>
        <a:solidFill>
          <a:schemeClr val="accent1"/>
        </a:solidFill>
      </dgm:spPr>
      <dgm:t>
        <a:bodyPr/>
        <a:lstStyle/>
        <a:p>
          <a:pPr algn="l"/>
          <a:r>
            <a:rPr lang="uk-UA" dirty="0" smtClean="0">
              <a:solidFill>
                <a:schemeClr val="tx1"/>
              </a:solidFill>
            </a:rPr>
            <a:t>Вода</a:t>
          </a:r>
          <a:endParaRPr lang="ru-RU" dirty="0">
            <a:solidFill>
              <a:schemeClr val="tx1"/>
            </a:solidFill>
          </a:endParaRPr>
        </a:p>
      </dgm:t>
    </dgm:pt>
    <dgm:pt modelId="{804CB930-1556-42B3-AE24-D6E9DDB89413}" type="parTrans" cxnId="{853404F9-3BA8-4F40-96C1-227405655532}">
      <dgm:prSet/>
      <dgm:spPr/>
      <dgm:t>
        <a:bodyPr/>
        <a:lstStyle/>
        <a:p>
          <a:endParaRPr lang="ru-RU"/>
        </a:p>
      </dgm:t>
    </dgm:pt>
    <dgm:pt modelId="{8E27CA06-CF22-4B77-8970-6692299C816D}" type="sibTrans" cxnId="{853404F9-3BA8-4F40-96C1-227405655532}">
      <dgm:prSet/>
      <dgm:spPr/>
      <dgm:t>
        <a:bodyPr/>
        <a:lstStyle/>
        <a:p>
          <a:endParaRPr lang="ru-RU"/>
        </a:p>
      </dgm:t>
    </dgm:pt>
    <dgm:pt modelId="{1F75EB72-40BE-4323-9019-ACFA76F09C5F}">
      <dgm:prSet phldrT="[Текст]"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uk-UA" dirty="0" smtClean="0"/>
            <a:t>68,6тис.грн</a:t>
          </a:r>
          <a:endParaRPr lang="ru-RU" dirty="0"/>
        </a:p>
      </dgm:t>
    </dgm:pt>
    <dgm:pt modelId="{70724307-F7C4-428D-8FA9-DBA9C8AC4F5C}" type="parTrans" cxnId="{0E981AAD-4B87-4FDC-87F0-3C88E8726B31}">
      <dgm:prSet/>
      <dgm:spPr/>
      <dgm:t>
        <a:bodyPr/>
        <a:lstStyle/>
        <a:p>
          <a:endParaRPr lang="ru-RU"/>
        </a:p>
      </dgm:t>
    </dgm:pt>
    <dgm:pt modelId="{4F6B2F44-5FF0-4540-9A0D-C6B3F620C0DB}" type="sibTrans" cxnId="{0E981AAD-4B87-4FDC-87F0-3C88E8726B31}">
      <dgm:prSet/>
      <dgm:spPr/>
      <dgm:t>
        <a:bodyPr/>
        <a:lstStyle/>
        <a:p>
          <a:endParaRPr lang="ru-RU"/>
        </a:p>
      </dgm:t>
    </dgm:pt>
    <dgm:pt modelId="{91697DAB-29B0-41D2-B2F6-3E24A1A818BF}" type="pres">
      <dgm:prSet presAssocID="{B6EB341C-745A-4D7E-BEAE-C2B6075C901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213195-C1BB-494B-ABDA-1DB36A93071F}" type="pres">
      <dgm:prSet presAssocID="{0B85D577-37AD-4FFD-9438-6BF31113828E}" presName="composite" presStyleCnt="0"/>
      <dgm:spPr/>
    </dgm:pt>
    <dgm:pt modelId="{3C4D3EC8-80BA-4ED5-9F04-0DD7A0320BBA}" type="pres">
      <dgm:prSet presAssocID="{0B85D577-37AD-4FFD-9438-6BF31113828E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610C9-330D-4480-AEB0-7FCB4807C83C}" type="pres">
      <dgm:prSet presAssocID="{0B85D577-37AD-4FFD-9438-6BF31113828E}" presName="parSh" presStyleLbl="node1" presStyleIdx="0" presStyleCnt="2"/>
      <dgm:spPr/>
      <dgm:t>
        <a:bodyPr/>
        <a:lstStyle/>
        <a:p>
          <a:endParaRPr lang="ru-RU"/>
        </a:p>
      </dgm:t>
    </dgm:pt>
    <dgm:pt modelId="{FFF39439-AD6E-42E7-9734-3D634D20A630}" type="pres">
      <dgm:prSet presAssocID="{0B85D577-37AD-4FFD-9438-6BF31113828E}" presName="desTx" presStyleLbl="fgAcc1" presStyleIdx="0" presStyleCnt="2" custScaleY="63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F4639-DFC1-4471-A4BF-3CDC98C2213C}" type="pres">
      <dgm:prSet presAssocID="{25D58C26-1725-44B0-A099-3F8B25E99E1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1A3F199F-3124-4390-BEDF-410228087B04}" type="pres">
      <dgm:prSet presAssocID="{25D58C26-1725-44B0-A099-3F8B25E99E1E}" presName="connTx" presStyleLbl="sibTrans2D1" presStyleIdx="0" presStyleCnt="1"/>
      <dgm:spPr/>
      <dgm:t>
        <a:bodyPr/>
        <a:lstStyle/>
        <a:p>
          <a:endParaRPr lang="ru-RU"/>
        </a:p>
      </dgm:t>
    </dgm:pt>
    <dgm:pt modelId="{94F8D24B-911F-4675-82EF-9EC709522F48}" type="pres">
      <dgm:prSet presAssocID="{DE8A1F30-BB92-4668-B82D-B7B4B9E7B7B1}" presName="composite" presStyleCnt="0"/>
      <dgm:spPr/>
    </dgm:pt>
    <dgm:pt modelId="{0A5675BF-1D2E-411F-A9CA-34C274F266BE}" type="pres">
      <dgm:prSet presAssocID="{DE8A1F30-BB92-4668-B82D-B7B4B9E7B7B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26B32E-A824-440E-A2F4-486EF6949944}" type="pres">
      <dgm:prSet presAssocID="{DE8A1F30-BB92-4668-B82D-B7B4B9E7B7B1}" presName="parSh" presStyleLbl="node1" presStyleIdx="1" presStyleCnt="2"/>
      <dgm:spPr/>
      <dgm:t>
        <a:bodyPr/>
        <a:lstStyle/>
        <a:p>
          <a:endParaRPr lang="ru-RU"/>
        </a:p>
      </dgm:t>
    </dgm:pt>
    <dgm:pt modelId="{DE2F0086-C7E4-423F-ADE5-5A7DF769864D}" type="pres">
      <dgm:prSet presAssocID="{DE8A1F30-BB92-4668-B82D-B7B4B9E7B7B1}" presName="desTx" presStyleLbl="fgAcc1" presStyleIdx="1" presStyleCnt="2" custScaleY="65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872820-CE02-4E18-ACE2-BAEB5960A255}" type="presOf" srcId="{DE8A1F30-BB92-4668-B82D-B7B4B9E7B7B1}" destId="{A626B32E-A824-440E-A2F4-486EF6949944}" srcOrd="1" destOrd="0" presId="urn:microsoft.com/office/officeart/2005/8/layout/process3"/>
    <dgm:cxn modelId="{853404F9-3BA8-4F40-96C1-227405655532}" srcId="{B6EB341C-745A-4D7E-BEAE-C2B6075C9018}" destId="{DE8A1F30-BB92-4668-B82D-B7B4B9E7B7B1}" srcOrd="1" destOrd="0" parTransId="{804CB930-1556-42B3-AE24-D6E9DDB89413}" sibTransId="{8E27CA06-CF22-4B77-8970-6692299C816D}"/>
    <dgm:cxn modelId="{B5E0FA69-A610-49E6-93A5-DBB434EABAA0}" srcId="{0B85D577-37AD-4FFD-9438-6BF31113828E}" destId="{DCD5E1BA-F864-497E-B4B4-05036B6EC55A}" srcOrd="0" destOrd="0" parTransId="{428C7862-D97A-4978-AC69-44444E48EE69}" sibTransId="{A8594B96-FDE7-4A5F-9120-B3CECC7BE119}"/>
    <dgm:cxn modelId="{4E5ED526-F765-4927-9549-16D36B699A92}" type="presOf" srcId="{0B85D577-37AD-4FFD-9438-6BF31113828E}" destId="{3C4D3EC8-80BA-4ED5-9F04-0DD7A0320BBA}" srcOrd="0" destOrd="0" presId="urn:microsoft.com/office/officeart/2005/8/layout/process3"/>
    <dgm:cxn modelId="{C7B3660F-8B39-4542-B2E7-54BA201BB7C6}" type="presOf" srcId="{0B85D577-37AD-4FFD-9438-6BF31113828E}" destId="{CDA610C9-330D-4480-AEB0-7FCB4807C83C}" srcOrd="1" destOrd="0" presId="urn:microsoft.com/office/officeart/2005/8/layout/process3"/>
    <dgm:cxn modelId="{881440B2-56AF-48C3-A73A-31469A019465}" srcId="{B6EB341C-745A-4D7E-BEAE-C2B6075C9018}" destId="{0B85D577-37AD-4FFD-9438-6BF31113828E}" srcOrd="0" destOrd="0" parTransId="{0F9231C2-ED51-434E-8BAD-52A9B3D5AC57}" sibTransId="{25D58C26-1725-44B0-A099-3F8B25E99E1E}"/>
    <dgm:cxn modelId="{4C8BA8D1-5872-423E-B393-24DFA8C01364}" type="presOf" srcId="{1F75EB72-40BE-4323-9019-ACFA76F09C5F}" destId="{DE2F0086-C7E4-423F-ADE5-5A7DF769864D}" srcOrd="0" destOrd="0" presId="urn:microsoft.com/office/officeart/2005/8/layout/process3"/>
    <dgm:cxn modelId="{152404A3-4ACD-470E-BCE7-B2540D05DEE9}" type="presOf" srcId="{DE8A1F30-BB92-4668-B82D-B7B4B9E7B7B1}" destId="{0A5675BF-1D2E-411F-A9CA-34C274F266BE}" srcOrd="0" destOrd="0" presId="urn:microsoft.com/office/officeart/2005/8/layout/process3"/>
    <dgm:cxn modelId="{0E981AAD-4B87-4FDC-87F0-3C88E8726B31}" srcId="{DE8A1F30-BB92-4668-B82D-B7B4B9E7B7B1}" destId="{1F75EB72-40BE-4323-9019-ACFA76F09C5F}" srcOrd="0" destOrd="0" parTransId="{70724307-F7C4-428D-8FA9-DBA9C8AC4F5C}" sibTransId="{4F6B2F44-5FF0-4540-9A0D-C6B3F620C0DB}"/>
    <dgm:cxn modelId="{AC60A9B4-3DBF-4CBE-AC79-DB464F4EAACB}" type="presOf" srcId="{25D58C26-1725-44B0-A099-3F8B25E99E1E}" destId="{1A3F199F-3124-4390-BEDF-410228087B04}" srcOrd="1" destOrd="0" presId="urn:microsoft.com/office/officeart/2005/8/layout/process3"/>
    <dgm:cxn modelId="{10DE3BB9-DDB5-48AD-98BB-6075A4950FF5}" type="presOf" srcId="{B6EB341C-745A-4D7E-BEAE-C2B6075C9018}" destId="{91697DAB-29B0-41D2-B2F6-3E24A1A818BF}" srcOrd="0" destOrd="0" presId="urn:microsoft.com/office/officeart/2005/8/layout/process3"/>
    <dgm:cxn modelId="{FCAEAB05-7F9C-4675-858F-DA24B6158DC5}" type="presOf" srcId="{DCD5E1BA-F864-497E-B4B4-05036B6EC55A}" destId="{FFF39439-AD6E-42E7-9734-3D634D20A630}" srcOrd="0" destOrd="0" presId="urn:microsoft.com/office/officeart/2005/8/layout/process3"/>
    <dgm:cxn modelId="{57ABBE1D-40FF-4CD3-B378-C85F5C56B1DD}" type="presOf" srcId="{25D58C26-1725-44B0-A099-3F8B25E99E1E}" destId="{61FF4639-DFC1-4471-A4BF-3CDC98C2213C}" srcOrd="0" destOrd="0" presId="urn:microsoft.com/office/officeart/2005/8/layout/process3"/>
    <dgm:cxn modelId="{AF721CC8-7923-4CD7-9396-67C2B45F0472}" type="presParOf" srcId="{91697DAB-29B0-41D2-B2F6-3E24A1A818BF}" destId="{6D213195-C1BB-494B-ABDA-1DB36A93071F}" srcOrd="0" destOrd="0" presId="urn:microsoft.com/office/officeart/2005/8/layout/process3"/>
    <dgm:cxn modelId="{DC6927DB-5DF1-4697-B4EE-20FFEB4B94BA}" type="presParOf" srcId="{6D213195-C1BB-494B-ABDA-1DB36A93071F}" destId="{3C4D3EC8-80BA-4ED5-9F04-0DD7A0320BBA}" srcOrd="0" destOrd="0" presId="urn:microsoft.com/office/officeart/2005/8/layout/process3"/>
    <dgm:cxn modelId="{8B8FC75A-6AED-405F-8E77-1CFB48D89B64}" type="presParOf" srcId="{6D213195-C1BB-494B-ABDA-1DB36A93071F}" destId="{CDA610C9-330D-4480-AEB0-7FCB4807C83C}" srcOrd="1" destOrd="0" presId="urn:microsoft.com/office/officeart/2005/8/layout/process3"/>
    <dgm:cxn modelId="{290F167D-65AA-4E9F-9D96-3E2DE4805BD3}" type="presParOf" srcId="{6D213195-C1BB-494B-ABDA-1DB36A93071F}" destId="{FFF39439-AD6E-42E7-9734-3D634D20A630}" srcOrd="2" destOrd="0" presId="urn:microsoft.com/office/officeart/2005/8/layout/process3"/>
    <dgm:cxn modelId="{F445DDC2-5D80-4D39-AC8D-5E82A962D7DE}" type="presParOf" srcId="{91697DAB-29B0-41D2-B2F6-3E24A1A818BF}" destId="{61FF4639-DFC1-4471-A4BF-3CDC98C2213C}" srcOrd="1" destOrd="0" presId="urn:microsoft.com/office/officeart/2005/8/layout/process3"/>
    <dgm:cxn modelId="{9948B831-7DE8-4EBC-BB34-FABBB81489BB}" type="presParOf" srcId="{61FF4639-DFC1-4471-A4BF-3CDC98C2213C}" destId="{1A3F199F-3124-4390-BEDF-410228087B04}" srcOrd="0" destOrd="0" presId="urn:microsoft.com/office/officeart/2005/8/layout/process3"/>
    <dgm:cxn modelId="{65AC402C-CF7E-4737-BDD8-7A5F444942D3}" type="presParOf" srcId="{91697DAB-29B0-41D2-B2F6-3E24A1A818BF}" destId="{94F8D24B-911F-4675-82EF-9EC709522F48}" srcOrd="2" destOrd="0" presId="urn:microsoft.com/office/officeart/2005/8/layout/process3"/>
    <dgm:cxn modelId="{21D45A97-5C11-47C2-B01D-09DC14F8C5E4}" type="presParOf" srcId="{94F8D24B-911F-4675-82EF-9EC709522F48}" destId="{0A5675BF-1D2E-411F-A9CA-34C274F266BE}" srcOrd="0" destOrd="0" presId="urn:microsoft.com/office/officeart/2005/8/layout/process3"/>
    <dgm:cxn modelId="{FA815EAE-CD71-4BEF-9521-A0974B2F9AAA}" type="presParOf" srcId="{94F8D24B-911F-4675-82EF-9EC709522F48}" destId="{A626B32E-A824-440E-A2F4-486EF6949944}" srcOrd="1" destOrd="0" presId="urn:microsoft.com/office/officeart/2005/8/layout/process3"/>
    <dgm:cxn modelId="{E8734FB4-EF32-4F54-90FF-D4E384773A91}" type="presParOf" srcId="{94F8D24B-911F-4675-82EF-9EC709522F48}" destId="{DE2F0086-C7E4-423F-ADE5-5A7DF769864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881E15-EF8A-44E2-9F31-450C7DCCF8E7}">
      <dsp:nvSpPr>
        <dsp:cNvPr id="0" name=""/>
        <dsp:cNvSpPr/>
      </dsp:nvSpPr>
      <dsp:spPr>
        <a:xfrm rot="5400000">
          <a:off x="-161474" y="223191"/>
          <a:ext cx="1076499" cy="753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1</a:t>
          </a:r>
          <a:endParaRPr lang="ru-RU" sz="2200" kern="1200" dirty="0"/>
        </a:p>
      </dsp:txBody>
      <dsp:txXfrm rot="-5400000">
        <a:off x="2" y="438491"/>
        <a:ext cx="753549" cy="322950"/>
      </dsp:txXfrm>
    </dsp:sp>
    <dsp:sp modelId="{24B34B98-C3CC-4EAB-B267-0E26F7FE532D}">
      <dsp:nvSpPr>
        <dsp:cNvPr id="0" name=""/>
        <dsp:cNvSpPr/>
      </dsp:nvSpPr>
      <dsp:spPr>
        <a:xfrm rot="5400000">
          <a:off x="3508534" y="-2751870"/>
          <a:ext cx="816928" cy="63268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i="0" kern="1200" dirty="0" smtClean="0"/>
            <a:t>Проводяться огляди будинків нашими працівниками і визначається перелік будинків в яких першочергово необхідно провести той чи інший вид робіт</a:t>
          </a:r>
          <a:endParaRPr lang="ru-RU" sz="1800" b="1" i="0" kern="1200" dirty="0"/>
        </a:p>
      </dsp:txBody>
      <dsp:txXfrm rot="-5400000">
        <a:off x="753550" y="42993"/>
        <a:ext cx="6287019" cy="737170"/>
      </dsp:txXfrm>
    </dsp:sp>
    <dsp:sp modelId="{87A436CE-72DE-4E51-A4C0-16C73B94F017}">
      <dsp:nvSpPr>
        <dsp:cNvPr id="0" name=""/>
        <dsp:cNvSpPr/>
      </dsp:nvSpPr>
      <dsp:spPr>
        <a:xfrm rot="5400000">
          <a:off x="-161474" y="1100574"/>
          <a:ext cx="1076499" cy="753549"/>
        </a:xfrm>
        <a:prstGeom prst="chevr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2</a:t>
          </a:r>
          <a:endParaRPr lang="ru-RU" sz="2200" kern="1200" dirty="0"/>
        </a:p>
      </dsp:txBody>
      <dsp:txXfrm rot="-5400000">
        <a:off x="2" y="1315874"/>
        <a:ext cx="753549" cy="322950"/>
      </dsp:txXfrm>
    </dsp:sp>
    <dsp:sp modelId="{7F8B20E4-A50B-4FE7-B2EE-9CDD9F86A38C}">
      <dsp:nvSpPr>
        <dsp:cNvPr id="0" name=""/>
        <dsp:cNvSpPr/>
      </dsp:nvSpPr>
      <dsp:spPr>
        <a:xfrm rot="5400000">
          <a:off x="3567136" y="-1874487"/>
          <a:ext cx="699724" cy="63268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1" kern="1200" dirty="0" smtClean="0">
              <a:solidFill>
                <a:schemeClr val="tx1"/>
              </a:solidFill>
            </a:rPr>
            <a:t>Проводяться зустрічі з мешканцями де вирішується питання вирішення проблеми силами обох сторін за дольової участі мешканців</a:t>
          </a:r>
          <a:endParaRPr lang="ru-RU" sz="1800" b="1" kern="1200" dirty="0">
            <a:solidFill>
              <a:schemeClr val="tx1"/>
            </a:solidFill>
          </a:endParaRPr>
        </a:p>
      </dsp:txBody>
      <dsp:txXfrm rot="-5400000">
        <a:off x="753549" y="973258"/>
        <a:ext cx="6292740" cy="631408"/>
      </dsp:txXfrm>
    </dsp:sp>
    <dsp:sp modelId="{3E479524-EECE-4714-8666-A108FE9246CC}">
      <dsp:nvSpPr>
        <dsp:cNvPr id="0" name=""/>
        <dsp:cNvSpPr/>
      </dsp:nvSpPr>
      <dsp:spPr>
        <a:xfrm rot="5400000">
          <a:off x="-161474" y="1977957"/>
          <a:ext cx="1076499" cy="753549"/>
        </a:xfrm>
        <a:prstGeom prst="chevr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3</a:t>
          </a:r>
          <a:endParaRPr lang="ru-RU" sz="2200" kern="1200" dirty="0"/>
        </a:p>
      </dsp:txBody>
      <dsp:txXfrm rot="-5400000">
        <a:off x="2" y="2193257"/>
        <a:ext cx="753549" cy="322950"/>
      </dsp:txXfrm>
    </dsp:sp>
    <dsp:sp modelId="{763C1AF7-A539-4789-BBB9-CCEF8804573B}">
      <dsp:nvSpPr>
        <dsp:cNvPr id="0" name=""/>
        <dsp:cNvSpPr/>
      </dsp:nvSpPr>
      <dsp:spPr>
        <a:xfrm rot="5400000">
          <a:off x="3567136" y="-997104"/>
          <a:ext cx="699724" cy="63268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>
              <a:solidFill>
                <a:srgbClr val="FF0000"/>
              </a:solidFill>
            </a:rPr>
            <a:t>Основним критерієм є відсутність заборгованості мешканців будинку</a:t>
          </a:r>
          <a:endParaRPr lang="ru-RU" sz="2200" kern="1200" dirty="0">
            <a:solidFill>
              <a:srgbClr val="FF0000"/>
            </a:solidFill>
          </a:endParaRPr>
        </a:p>
      </dsp:txBody>
      <dsp:txXfrm rot="-5400000">
        <a:off x="753549" y="1850641"/>
        <a:ext cx="6292740" cy="6314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70D3AB-F752-485E-B81A-27A606C608EA}">
      <dsp:nvSpPr>
        <dsp:cNvPr id="0" name=""/>
        <dsp:cNvSpPr/>
      </dsp:nvSpPr>
      <dsp:spPr>
        <a:xfrm>
          <a:off x="1434108" y="0"/>
          <a:ext cx="1434108" cy="1180240"/>
        </a:xfrm>
        <a:prstGeom prst="trapezoid">
          <a:avLst>
            <a:gd name="adj" fmla="val 60755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АУП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(10чол.)</a:t>
          </a:r>
          <a:endParaRPr lang="ru-RU" sz="2000" kern="1200" dirty="0"/>
        </a:p>
      </dsp:txBody>
      <dsp:txXfrm>
        <a:off x="1434108" y="0"/>
        <a:ext cx="1434108" cy="1180240"/>
      </dsp:txXfrm>
    </dsp:sp>
    <dsp:sp modelId="{2C9A22E4-B7A3-474A-AA6D-5EFC89587D92}">
      <dsp:nvSpPr>
        <dsp:cNvPr id="0" name=""/>
        <dsp:cNvSpPr/>
      </dsp:nvSpPr>
      <dsp:spPr>
        <a:xfrm>
          <a:off x="717054" y="1180240"/>
          <a:ext cx="2868216" cy="1180240"/>
        </a:xfrm>
        <a:prstGeom prst="trapezoid">
          <a:avLst>
            <a:gd name="adj" fmla="val 60755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/>
            <a:t>Робітники (</a:t>
          </a:r>
          <a:r>
            <a:rPr lang="en-US" sz="3200" kern="1200" dirty="0" smtClean="0"/>
            <a:t>20 </a:t>
          </a:r>
          <a:r>
            <a:rPr lang="uk-UA" sz="3200" kern="1200" dirty="0" smtClean="0"/>
            <a:t>чол.)</a:t>
          </a:r>
          <a:endParaRPr lang="ru-RU" sz="3200" kern="1200" dirty="0"/>
        </a:p>
      </dsp:txBody>
      <dsp:txXfrm>
        <a:off x="1218992" y="1180240"/>
        <a:ext cx="1864340" cy="1180240"/>
      </dsp:txXfrm>
    </dsp:sp>
    <dsp:sp modelId="{3748094E-9735-45AC-BA59-1B2FEB09C1E9}">
      <dsp:nvSpPr>
        <dsp:cNvPr id="0" name=""/>
        <dsp:cNvSpPr/>
      </dsp:nvSpPr>
      <dsp:spPr>
        <a:xfrm>
          <a:off x="0" y="2360480"/>
          <a:ext cx="4302325" cy="1180240"/>
        </a:xfrm>
        <a:prstGeom prst="trapezoid">
          <a:avLst>
            <a:gd name="adj" fmla="val 60755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900" kern="1200" dirty="0" smtClean="0"/>
            <a:t>Двірники (</a:t>
          </a:r>
          <a:r>
            <a:rPr lang="uk-UA" sz="3900" kern="1200" dirty="0" smtClean="0">
              <a:solidFill>
                <a:schemeClr val="tx1"/>
              </a:solidFill>
            </a:rPr>
            <a:t>4</a:t>
          </a:r>
          <a:r>
            <a:rPr lang="en-US" sz="3900" kern="1200" dirty="0" smtClean="0">
              <a:solidFill>
                <a:schemeClr val="tx1"/>
              </a:solidFill>
            </a:rPr>
            <a:t>1</a:t>
          </a:r>
          <a:r>
            <a:rPr lang="uk-UA" sz="3900" kern="1200" dirty="0" smtClean="0">
              <a:solidFill>
                <a:schemeClr val="tx1"/>
              </a:solidFill>
            </a:rPr>
            <a:t>чол</a:t>
          </a:r>
          <a:r>
            <a:rPr lang="uk-UA" sz="3900" kern="1200" dirty="0" smtClean="0"/>
            <a:t>.)</a:t>
          </a:r>
          <a:endParaRPr lang="ru-RU" sz="3900" kern="1200" dirty="0"/>
        </a:p>
      </dsp:txBody>
      <dsp:txXfrm>
        <a:off x="752906" y="2360480"/>
        <a:ext cx="2796511" cy="1180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0.69124</cdr:x>
      <cdr:y>0.3182</cdr:y>
    </cdr:from>
    <cdr:to>
      <cdr:x>0.8111</cdr:x>
      <cdr:y>0.52023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688632" y="1440160"/>
          <a:ext cx="98640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0.66499</cdr:x>
      <cdr:y>0.3182</cdr:y>
    </cdr:from>
    <cdr:to>
      <cdr:x>0.7936</cdr:x>
      <cdr:y>0.52023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72608" y="1440160"/>
          <a:ext cx="105841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14B57-6974-4917-983B-1FB6B4A0A845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3FC97-E7D3-46BF-A87B-F2AD7D83AD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3FC97-E7D3-46BF-A87B-F2AD7D83ADD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81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4750" y="584200"/>
            <a:ext cx="3984625" cy="29876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826587" y="3768810"/>
            <a:ext cx="4681929" cy="3576382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4750" y="584200"/>
            <a:ext cx="3984625" cy="29876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826587" y="3768810"/>
            <a:ext cx="4681929" cy="3576382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4750" y="584200"/>
            <a:ext cx="3984625" cy="29876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826587" y="3768810"/>
            <a:ext cx="4681929" cy="3576382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4750" y="584200"/>
            <a:ext cx="3984625" cy="29876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826587" y="3768810"/>
            <a:ext cx="4681929" cy="3576382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74750" y="584200"/>
            <a:ext cx="3984625" cy="298767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826587" y="3768810"/>
            <a:ext cx="4681929" cy="3576382"/>
          </a:xfrm>
        </p:spPr>
        <p:txBody>
          <a:bodyPr/>
          <a:lstStyle/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D4C73-9060-4504-9507-928AB6A8277A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59687-D94C-493F-AFA9-C659AD117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0A3E-5966-447F-B92A-964A06DA09DD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30327-D140-4E74-B069-2AADA1B5A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517D-C541-4667-B161-068EDDB2543B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62451-BB65-4254-B207-2AD34082BC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392A-243C-40DA-B780-9FF8F8F98F0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B0253-0CF5-49F5-8626-A9D72296B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41CE-4B5D-4FBA-8DB8-22C9318B9A46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86604-E519-4A47-8A96-807AB72B24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3ACB5-1D97-48DD-B681-3C26C2E5CDD2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87594E-0228-449E-BC49-21C5F239E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00CD-85C4-4D94-96FF-6DA24E1E84A9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A7FF4-9B3F-4A8F-8ED0-CA357DBB7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E53A8-B962-496A-8237-566F041E0213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61CDB-AC65-4C4A-9876-720F32478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E51F6-9CAA-4EE4-92F3-59FD13967054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F4AC2-146C-4494-9D66-C9F30C3AA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2667A-28EC-421A-9CBF-B3404A17FBF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717B4-ABB2-4446-84E1-E507D77F02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DB641-BE7A-4047-9CBB-2E528E2DB6F5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75696-0B1D-4861-A572-DE32CFB01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1D3C9C-11C3-4BA3-AA67-9D1E4C9A5B3B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337F6D-8EC2-4206-AFB3-F6AD31BE1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іт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проведену роботу у 201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b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ЛКП «Княже місто»</a:t>
            </a:r>
            <a:endParaRPr lang="uk-UA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00800" cy="157504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/>
              <a:t>Всього в </a:t>
            </a:r>
            <a:r>
              <a:rPr lang="uk-UA" sz="3200" dirty="0" smtClean="0"/>
              <a:t>201</a:t>
            </a:r>
            <a:r>
              <a:rPr lang="en-US" sz="3200" dirty="0" smtClean="0"/>
              <a:t>5 </a:t>
            </a:r>
            <a:r>
              <a:rPr lang="uk-UA" sz="3200" dirty="0" smtClean="0"/>
              <a:t>році </a:t>
            </a:r>
            <a:r>
              <a:rPr lang="uk-UA" sz="3200" dirty="0"/>
              <a:t>на ремонтні роботи було витрачено </a:t>
            </a:r>
            <a:r>
              <a:rPr lang="uk-UA" sz="3200" dirty="0" smtClean="0"/>
              <a:t>616 </a:t>
            </a:r>
            <a:r>
              <a:rPr lang="uk-UA" sz="3200" dirty="0" err="1" smtClean="0"/>
              <a:t>тис.грн</a:t>
            </a:r>
            <a:r>
              <a:rPr lang="uk-UA" sz="3200" dirty="0"/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/>
              <a:t>Виконувались наступні роботи:</a:t>
            </a:r>
            <a:endParaRPr lang="ru-RU" sz="3200" dirty="0"/>
          </a:p>
        </p:txBody>
      </p:sp>
      <p:pic>
        <p:nvPicPr>
          <p:cNvPr id="5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848"/>
            <a:ext cx="1655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774736"/>
              </p:ext>
            </p:extLst>
          </p:nvPr>
        </p:nvGraphicFramePr>
        <p:xfrm>
          <a:off x="1685281" y="2204864"/>
          <a:ext cx="7231190" cy="4184715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3030735"/>
                <a:gridCol w="4200455"/>
              </a:tblGrid>
              <a:tr h="9543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 smtClean="0"/>
                        <a:t>Ремонт сходових кліток</a:t>
                      </a:r>
                      <a:endParaRPr lang="uk-UA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у 34 будинку на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uk-UA" sz="2000" baseline="0" smtClean="0"/>
                        <a:t>суму </a:t>
                      </a:r>
                      <a:r>
                        <a:rPr lang="en-US" sz="2000" baseline="0" smtClean="0"/>
                        <a:t>165,8</a:t>
                      </a:r>
                      <a:r>
                        <a:rPr lang="uk-UA" sz="2000" baseline="0" smtClean="0"/>
                        <a:t> </a:t>
                      </a:r>
                      <a:r>
                        <a:rPr lang="uk-UA" sz="2000" baseline="0" dirty="0" err="1" smtClean="0"/>
                        <a:t>тис.грн</a:t>
                      </a:r>
                      <a:r>
                        <a:rPr lang="uk-UA" sz="2000" baseline="0" dirty="0" smtClean="0"/>
                        <a:t> 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07579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Ремонт покрівель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у </a:t>
                      </a:r>
                      <a:r>
                        <a:rPr lang="en-US" sz="2000" dirty="0" smtClean="0"/>
                        <a:t>42</a:t>
                      </a:r>
                      <a:r>
                        <a:rPr lang="uk-UA" sz="2000" dirty="0" smtClean="0"/>
                        <a:t> будинках на</a:t>
                      </a:r>
                      <a:r>
                        <a:rPr lang="uk-UA" sz="2000" baseline="0" dirty="0" smtClean="0"/>
                        <a:t> суму  105</a:t>
                      </a:r>
                      <a:r>
                        <a:rPr lang="en-US" sz="2000" baseline="0" dirty="0" smtClean="0"/>
                        <a:t>,7 </a:t>
                      </a:r>
                      <a:r>
                        <a:rPr lang="uk-UA" sz="2000" baseline="0" dirty="0" err="1" smtClean="0"/>
                        <a:t>тис.грн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07579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Ремонт інженерних</a:t>
                      </a:r>
                      <a:r>
                        <a:rPr lang="uk-UA" sz="2000" baseline="0" dirty="0" smtClean="0"/>
                        <a:t> мереж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у 57 будинках на суму 234,2</a:t>
                      </a:r>
                      <a:r>
                        <a:rPr lang="uk-UA" sz="2000" baseline="0" dirty="0" smtClean="0"/>
                        <a:t> 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uk-UA" sz="2000" dirty="0" err="1" smtClean="0"/>
                        <a:t>тис.грн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07579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Замощення дворів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у 2-х будинках на суму 37,</a:t>
                      </a:r>
                      <a:r>
                        <a:rPr lang="uk-UA" sz="2000" baseline="0" dirty="0" smtClean="0"/>
                        <a:t>4 </a:t>
                      </a:r>
                      <a:r>
                        <a:rPr lang="uk-UA" sz="2000" dirty="0" err="1" smtClean="0"/>
                        <a:t>тис.грн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07579"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Інші роботи </a:t>
                      </a:r>
                    </a:p>
                    <a:p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000" dirty="0" smtClean="0"/>
                        <a:t>на суму 72,9 </a:t>
                      </a:r>
                      <a:r>
                        <a:rPr lang="uk-UA" sz="2000" dirty="0" err="1" smtClean="0"/>
                        <a:t>тис.грн</a:t>
                      </a:r>
                      <a:endParaRPr lang="uk-UA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4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н.Роман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05" y="620688"/>
            <a:ext cx="408189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79388" y="0"/>
            <a:ext cx="8713787" cy="6207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/>
              <a:t>Р</a:t>
            </a:r>
            <a:r>
              <a:rPr lang="uk-UA" dirty="0" smtClean="0"/>
              <a:t>емонти сходових кліток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436096" y="6072188"/>
            <a:ext cx="2592288" cy="500062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2054" name="Picture 6" descr="C:\Users\Vasya\Downloads\Галиц.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13" y="3739614"/>
            <a:ext cx="3971003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24128" y="5265028"/>
            <a:ext cx="28803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err="1" smtClean="0">
                <a:solidFill>
                  <a:schemeClr val="bg1"/>
                </a:solidFill>
              </a:rPr>
              <a:t>Пл.Галицька</a:t>
            </a:r>
            <a:r>
              <a:rPr lang="uk-UA" sz="2400" b="1" dirty="0" smtClean="0">
                <a:solidFill>
                  <a:schemeClr val="bg1"/>
                </a:solidFill>
              </a:rPr>
              <a:t> 13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E:\IMG_20160226_153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11703"/>
            <a:ext cx="4248471" cy="59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2420888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>
                <a:solidFill>
                  <a:schemeClr val="bg1"/>
                </a:solidFill>
              </a:rPr>
              <a:t>в</a:t>
            </a:r>
            <a:r>
              <a:rPr lang="uk-UA" sz="2000" b="1" dirty="0" err="1" smtClean="0">
                <a:solidFill>
                  <a:schemeClr val="bg1"/>
                </a:solidFill>
              </a:rPr>
              <a:t>ул.Князя</a:t>
            </a:r>
            <a:r>
              <a:rPr lang="uk-UA" sz="2000" b="1" dirty="0" smtClean="0">
                <a:solidFill>
                  <a:schemeClr val="bg1"/>
                </a:solidFill>
              </a:rPr>
              <a:t> Романа 2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4365104"/>
            <a:ext cx="3355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>
                <a:solidFill>
                  <a:schemeClr val="bg1"/>
                </a:solidFill>
              </a:rPr>
              <a:t>в</a:t>
            </a:r>
            <a:r>
              <a:rPr lang="uk-UA" sz="2000" b="1" dirty="0" err="1" smtClean="0">
                <a:solidFill>
                  <a:schemeClr val="bg1"/>
                </a:solidFill>
              </a:rPr>
              <a:t>ул.Коцюбинського</a:t>
            </a:r>
            <a:r>
              <a:rPr lang="uk-UA" sz="2000" b="1" dirty="0" smtClean="0">
                <a:solidFill>
                  <a:schemeClr val="bg1"/>
                </a:solidFill>
              </a:rPr>
              <a:t> 8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Ремонти сходових кліток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3501008"/>
            <a:ext cx="3816424" cy="302433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E:\IMG_20160222_1006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361681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5517232"/>
            <a:ext cx="2324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>
                <a:solidFill>
                  <a:schemeClr val="bg1"/>
                </a:solidFill>
              </a:rPr>
              <a:t>в</a:t>
            </a:r>
            <a:r>
              <a:rPr lang="uk-UA" sz="2000" b="1" dirty="0" err="1" smtClean="0">
                <a:solidFill>
                  <a:schemeClr val="bg1"/>
                </a:solidFill>
              </a:rPr>
              <a:t>ул.Поповича</a:t>
            </a:r>
            <a:r>
              <a:rPr lang="uk-UA" sz="2000" b="1" dirty="0" smtClean="0">
                <a:solidFill>
                  <a:schemeClr val="bg1"/>
                </a:solidFill>
              </a:rPr>
              <a:t> 17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3075" name="Picture 3" descr="E:\IMG_20160222_165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12" y="3541078"/>
            <a:ext cx="41399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0152" y="4653136"/>
            <a:ext cx="2340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err="1" smtClean="0">
                <a:solidFill>
                  <a:schemeClr val="bg1"/>
                </a:solidFill>
              </a:rPr>
              <a:t>в</a:t>
            </a:r>
            <a:r>
              <a:rPr lang="uk-UA" b="1" dirty="0" err="1" smtClean="0">
                <a:solidFill>
                  <a:schemeClr val="bg1"/>
                </a:solidFill>
              </a:rPr>
              <a:t>ул.Григоровича</a:t>
            </a:r>
            <a:r>
              <a:rPr lang="uk-UA" b="1" dirty="0" smtClean="0">
                <a:solidFill>
                  <a:schemeClr val="bg1"/>
                </a:solidFill>
              </a:rPr>
              <a:t> 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8064" y="1310184"/>
            <a:ext cx="3468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вул.Дудаєва</a:t>
            </a:r>
            <a:r>
              <a:rPr lang="uk-UA" dirty="0" smtClean="0"/>
              <a:t> 22 </a:t>
            </a:r>
          </a:p>
          <a:p>
            <a:r>
              <a:rPr lang="uk-UA" dirty="0" err="1" smtClean="0"/>
              <a:t>вул.Чайковського</a:t>
            </a:r>
            <a:r>
              <a:rPr lang="uk-UA" dirty="0" smtClean="0"/>
              <a:t> 25</a:t>
            </a:r>
          </a:p>
          <a:p>
            <a:r>
              <a:rPr lang="uk-UA" dirty="0" err="1" smtClean="0"/>
              <a:t>вул.Грушевського</a:t>
            </a:r>
            <a:r>
              <a:rPr lang="uk-UA" dirty="0" smtClean="0"/>
              <a:t> 10</a:t>
            </a:r>
          </a:p>
          <a:p>
            <a:r>
              <a:rPr lang="uk-UA" dirty="0" err="1" smtClean="0"/>
              <a:t>вул.Драгоманова</a:t>
            </a:r>
            <a:r>
              <a:rPr lang="uk-UA" dirty="0" smtClean="0"/>
              <a:t> 29</a:t>
            </a:r>
          </a:p>
          <a:p>
            <a:r>
              <a:rPr lang="uk-UA" dirty="0" err="1"/>
              <a:t>в</a:t>
            </a:r>
            <a:r>
              <a:rPr lang="uk-UA" dirty="0" err="1" smtClean="0"/>
              <a:t>ул.Глібова</a:t>
            </a:r>
            <a:r>
              <a:rPr lang="uk-UA" dirty="0" smtClean="0"/>
              <a:t> 4</a:t>
            </a:r>
          </a:p>
          <a:p>
            <a:r>
              <a:rPr lang="uk-UA" dirty="0" err="1" smtClean="0"/>
              <a:t>вул.Поповича</a:t>
            </a:r>
            <a:r>
              <a:rPr lang="uk-UA" dirty="0" smtClean="0"/>
              <a:t> 2</a:t>
            </a:r>
          </a:p>
          <a:p>
            <a:r>
              <a:rPr lang="uk-UA" dirty="0" err="1" smtClean="0"/>
              <a:t>вул.Коцюбинського</a:t>
            </a:r>
            <a:r>
              <a:rPr lang="uk-UA" dirty="0" smtClean="0"/>
              <a:t> 20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497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Ремонти сходових кліток</a:t>
            </a:r>
            <a:endParaRPr lang="ru-RU" dirty="0"/>
          </a:p>
        </p:txBody>
      </p:sp>
      <p:pic>
        <p:nvPicPr>
          <p:cNvPr id="4" name="Picture 2" descr="C:\Users\Vasya\Downloads\фр  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13" y="3929021"/>
            <a:ext cx="4326775" cy="291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Vasya\Downloads\Фр.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0416"/>
            <a:ext cx="416053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ран  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4" y="1340768"/>
            <a:ext cx="373843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501317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 smtClean="0">
                <a:solidFill>
                  <a:schemeClr val="bg1"/>
                </a:solidFill>
              </a:rPr>
              <a:t>вул.Ів.Франка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7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4" y="404664"/>
            <a:ext cx="8928100" cy="72008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Ремонт покрівель</a:t>
            </a:r>
            <a:endParaRPr lang="ru-RU" dirty="0"/>
          </a:p>
        </p:txBody>
      </p:sp>
      <p:pic>
        <p:nvPicPr>
          <p:cNvPr id="14339" name="Picture 2" descr="D:\ПАВЛО\Звіт ЛКП 2014\Княже місто\поповича,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385" y="1556792"/>
            <a:ext cx="3204000" cy="490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Заголовок 1"/>
          <p:cNvSpPr txBox="1">
            <a:spLocks/>
          </p:cNvSpPr>
          <p:nvPr/>
        </p:nvSpPr>
        <p:spPr bwMode="auto">
          <a:xfrm>
            <a:off x="357188" y="3071813"/>
            <a:ext cx="82867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026" name="Picture 2" descr="C:\Users\Vasya\Downloads\IMG_20160215_1147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88" y="1916832"/>
            <a:ext cx="532634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55976" y="5708481"/>
            <a:ext cx="4423049" cy="500063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Кирила і Мефодія 31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1" y="3244334"/>
            <a:ext cx="236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chemeClr val="bg1"/>
                </a:solidFill>
              </a:rPr>
              <a:t>Князя Романа 9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3640" cy="64259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uk-UA" sz="4000" b="1" dirty="0" smtClean="0"/>
              <a:t>Благоустрій дворів</a:t>
            </a:r>
            <a:endParaRPr lang="ru-RU" sz="4000" b="1" dirty="0"/>
          </a:p>
        </p:txBody>
      </p:sp>
      <p:sp>
        <p:nvSpPr>
          <p:cNvPr id="3" name="Прямоугольник 5"/>
          <p:cNvSpPr/>
          <p:nvPr/>
        </p:nvSpPr>
        <p:spPr>
          <a:xfrm>
            <a:off x="4786199" y="5929199"/>
            <a:ext cx="3857399" cy="642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560">
            <a:solidFill>
              <a:srgbClr val="000000">
                <a:alpha val="0"/>
              </a:srgbClr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4" name="Прямоугольник 7"/>
          <p:cNvSpPr/>
          <p:nvPr/>
        </p:nvSpPr>
        <p:spPr>
          <a:xfrm>
            <a:off x="4929120" y="2786040"/>
            <a:ext cx="3642839" cy="7855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560">
            <a:solidFill>
              <a:srgbClr val="000000">
                <a:alpha val="0"/>
              </a:srgbClr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Благоустрій подвір’я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на вул.Драгоманова, 11</a:t>
            </a:r>
          </a:p>
        </p:txBody>
      </p:sp>
      <p:sp>
        <p:nvSpPr>
          <p:cNvPr id="5" name="Прямоугольник 9"/>
          <p:cNvSpPr/>
          <p:nvPr/>
        </p:nvSpPr>
        <p:spPr>
          <a:xfrm>
            <a:off x="610200" y="6911999"/>
            <a:ext cx="4285800" cy="856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560">
            <a:solidFill>
              <a:srgbClr val="000000">
                <a:alpha val="0"/>
              </a:srgbClr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642599"/>
            <a:ext cx="4355640" cy="59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9"/>
          <p:cNvSpPr/>
          <p:nvPr/>
        </p:nvSpPr>
        <p:spPr>
          <a:xfrm>
            <a:off x="610200" y="6911999"/>
            <a:ext cx="4285800" cy="856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25560">
            <a:solidFill>
              <a:srgbClr val="000000">
                <a:alpha val="0"/>
              </a:srgbClr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560" y="3506399"/>
            <a:ext cx="3655439" cy="669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Благоустрій подвір’я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на </a:t>
            </a:r>
            <a:r>
              <a:rPr lang="uk-UA" sz="20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вул.Кирила</a:t>
            </a:r>
            <a:r>
              <a:rPr lang="uk-UA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 і Мефодія,21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6199" y="645458"/>
            <a:ext cx="4178289" cy="59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5040000" y="5450399"/>
            <a:ext cx="3655439" cy="6696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Благоустрій подвір’я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uk-UA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Lucida Sans Unicode" pitchFamily="2"/>
                <a:cs typeface="Mangal" pitchFamily="2"/>
              </a:rPr>
              <a:t>на вул.Франка,4</a:t>
            </a:r>
          </a:p>
        </p:txBody>
      </p:sp>
    </p:spTree>
    <p:extLst>
      <p:ext uri="{BB962C8B-B14F-4D97-AF65-F5344CB8AC3E}">
        <p14:creationId xmlns:p14="http://schemas.microsoft.com/office/powerpoint/2010/main" val="104958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Ремонт </a:t>
            </a:r>
            <a:r>
              <a:rPr lang="ru-RU" sz="4000" b="1" dirty="0" err="1" smtClean="0"/>
              <a:t>інженерних</a:t>
            </a:r>
            <a:r>
              <a:rPr lang="ru-RU" sz="4000" b="1" dirty="0" smtClean="0"/>
              <a:t> мереж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err="1" smtClean="0"/>
              <a:t>заміна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будинкових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вводів</a:t>
            </a:r>
            <a:r>
              <a:rPr lang="ru-RU" sz="2800" b="1" dirty="0" smtClean="0"/>
              <a:t> та </a:t>
            </a:r>
            <a:r>
              <a:rPr lang="ru-RU" sz="2800" b="1" dirty="0" err="1" smtClean="0"/>
              <a:t>розподільчих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щитків</a:t>
            </a:r>
            <a:endParaRPr lang="ru-RU" sz="2800" dirty="0"/>
          </a:p>
        </p:txBody>
      </p:sp>
      <p:pic>
        <p:nvPicPr>
          <p:cNvPr id="5" name="Picture 2" descr="E:\Гр.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2808312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717032"/>
            <a:ext cx="309634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55976" y="2132856"/>
            <a:ext cx="4608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err="1"/>
              <a:t>в</a:t>
            </a:r>
            <a:r>
              <a:rPr lang="uk-UA" dirty="0" err="1" smtClean="0"/>
              <a:t>ул.Драгоманова</a:t>
            </a:r>
            <a:r>
              <a:rPr lang="uk-UA" dirty="0" smtClean="0"/>
              <a:t> 10</a:t>
            </a:r>
          </a:p>
          <a:p>
            <a:pPr algn="ctr"/>
            <a:r>
              <a:rPr lang="uk-UA" dirty="0" err="1" smtClean="0"/>
              <a:t>вул.Грушевського</a:t>
            </a:r>
            <a:r>
              <a:rPr lang="uk-UA" dirty="0" smtClean="0"/>
              <a:t> 11</a:t>
            </a:r>
          </a:p>
          <a:p>
            <a:pPr algn="ctr"/>
            <a:r>
              <a:rPr lang="uk-UA" dirty="0" smtClean="0"/>
              <a:t> </a:t>
            </a:r>
            <a:r>
              <a:rPr lang="uk-UA" dirty="0" err="1" smtClean="0"/>
              <a:t>вул.Князя</a:t>
            </a:r>
            <a:r>
              <a:rPr lang="uk-UA" dirty="0" smtClean="0"/>
              <a:t> Романа 28</a:t>
            </a:r>
          </a:p>
          <a:p>
            <a:pPr algn="ctr"/>
            <a:r>
              <a:rPr lang="uk-UA" dirty="0" err="1" smtClean="0"/>
              <a:t>вул.Князя</a:t>
            </a:r>
            <a:r>
              <a:rPr lang="uk-UA" dirty="0" smtClean="0"/>
              <a:t> Романа 2</a:t>
            </a:r>
          </a:p>
          <a:p>
            <a:pPr algn="ctr"/>
            <a:r>
              <a:rPr lang="uk-UA" dirty="0" err="1"/>
              <a:t>в</a:t>
            </a:r>
            <a:r>
              <a:rPr lang="uk-UA" dirty="0" err="1" smtClean="0"/>
              <a:t>ул.Князя</a:t>
            </a:r>
            <a:r>
              <a:rPr lang="uk-UA" dirty="0" smtClean="0"/>
              <a:t> Романа 7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7484" y="5158933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в</a:t>
            </a:r>
            <a:r>
              <a:rPr lang="uk-UA" dirty="0" err="1" smtClean="0"/>
              <a:t>ул.Чайковського</a:t>
            </a:r>
            <a:r>
              <a:rPr lang="uk-UA" dirty="0" smtClean="0"/>
              <a:t> 39</a:t>
            </a:r>
          </a:p>
          <a:p>
            <a:r>
              <a:rPr lang="uk-UA" dirty="0" err="1" smtClean="0"/>
              <a:t>вул.Князя</a:t>
            </a:r>
            <a:r>
              <a:rPr lang="uk-UA" dirty="0" smtClean="0"/>
              <a:t> Романа 6</a:t>
            </a:r>
          </a:p>
          <a:p>
            <a:r>
              <a:rPr lang="uk-UA" dirty="0" err="1"/>
              <a:t>в</a:t>
            </a:r>
            <a:r>
              <a:rPr lang="uk-UA" dirty="0" err="1" smtClean="0"/>
              <a:t>ул.Герцена</a:t>
            </a:r>
            <a:r>
              <a:rPr lang="uk-UA" dirty="0" smtClean="0"/>
              <a:t> 9</a:t>
            </a:r>
          </a:p>
          <a:p>
            <a:r>
              <a:rPr lang="uk-UA" dirty="0" err="1"/>
              <a:t>в</a:t>
            </a:r>
            <a:r>
              <a:rPr lang="uk-UA" dirty="0" err="1" smtClean="0"/>
              <a:t>ул.Князя</a:t>
            </a:r>
            <a:r>
              <a:rPr lang="uk-UA" dirty="0" smtClean="0"/>
              <a:t> Романа 28</a:t>
            </a:r>
          </a:p>
          <a:p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47797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/>
              <a:t/>
            </a:r>
            <a:br>
              <a:rPr lang="en-US" sz="6000" b="1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4664"/>
            <a:ext cx="7920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        </a:t>
            </a:r>
            <a:r>
              <a:rPr lang="ru-RU" sz="3600" b="1" dirty="0" smtClean="0"/>
              <a:t>Ремонт </a:t>
            </a:r>
            <a:r>
              <a:rPr lang="ru-RU" sz="3600" b="1" dirty="0" err="1"/>
              <a:t>інженерних</a:t>
            </a:r>
            <a:r>
              <a:rPr lang="ru-RU" sz="3600" b="1" dirty="0"/>
              <a:t> мереж</a:t>
            </a:r>
            <a:br>
              <a:rPr lang="ru-RU" sz="3600" b="1" dirty="0"/>
            </a:br>
            <a:r>
              <a:rPr lang="ru-RU" sz="3600" b="1" dirty="0" smtClean="0"/>
              <a:t>              </a:t>
            </a:r>
            <a:r>
              <a:rPr lang="ru-RU" sz="2800" b="1" dirty="0" err="1" smtClean="0"/>
              <a:t>каналізації</a:t>
            </a:r>
            <a:r>
              <a:rPr lang="ru-RU" sz="2800" b="1" dirty="0" smtClean="0"/>
              <a:t>  та </a:t>
            </a:r>
            <a:r>
              <a:rPr lang="ru-RU" sz="2800" b="1" dirty="0" err="1" smtClean="0"/>
              <a:t>водопровід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084022" cy="2310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G:\каналізаційний стояк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221088"/>
            <a:ext cx="4032448" cy="22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1638157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вул.Дудаєва</a:t>
            </a:r>
            <a:r>
              <a:rPr lang="ru-RU" dirty="0"/>
              <a:t> </a:t>
            </a:r>
            <a:r>
              <a:rPr lang="ru-RU" dirty="0" smtClean="0"/>
              <a:t>7</a:t>
            </a:r>
          </a:p>
          <a:p>
            <a:r>
              <a:rPr lang="uk-UA" dirty="0" err="1" smtClean="0"/>
              <a:t>вул.Саксаганського</a:t>
            </a:r>
            <a:r>
              <a:rPr lang="uk-UA" dirty="0" smtClean="0"/>
              <a:t> 12</a:t>
            </a:r>
          </a:p>
          <a:p>
            <a:r>
              <a:rPr lang="uk-UA" dirty="0" err="1" smtClean="0"/>
              <a:t>вул.Драгоманова</a:t>
            </a:r>
            <a:r>
              <a:rPr lang="uk-UA" dirty="0" smtClean="0"/>
              <a:t> 10</a:t>
            </a:r>
          </a:p>
          <a:p>
            <a:r>
              <a:rPr lang="uk-UA" dirty="0" err="1" smtClean="0"/>
              <a:t>вул.Князя</a:t>
            </a:r>
            <a:r>
              <a:rPr lang="uk-UA" dirty="0" smtClean="0"/>
              <a:t> Романа 2</a:t>
            </a:r>
          </a:p>
          <a:p>
            <a:r>
              <a:rPr lang="uk-UA" dirty="0" err="1" smtClean="0"/>
              <a:t>вул.Кирила</a:t>
            </a:r>
            <a:r>
              <a:rPr lang="uk-UA" dirty="0" smtClean="0"/>
              <a:t> і Мефодія 14</a:t>
            </a:r>
          </a:p>
          <a:p>
            <a:r>
              <a:rPr lang="uk-UA" dirty="0" err="1" smtClean="0"/>
              <a:t>вул.Дудаєва</a:t>
            </a:r>
            <a:r>
              <a:rPr lang="uk-UA" dirty="0" smtClean="0"/>
              <a:t> 16</a:t>
            </a:r>
          </a:p>
          <a:p>
            <a:endParaRPr lang="uk-UA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79512" y="3962919"/>
            <a:ext cx="41764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вул.Соборна</a:t>
            </a:r>
            <a:r>
              <a:rPr lang="uk-UA" dirty="0" smtClean="0"/>
              <a:t> 10</a:t>
            </a:r>
          </a:p>
          <a:p>
            <a:r>
              <a:rPr lang="uk-UA" dirty="0" err="1" smtClean="0"/>
              <a:t>вул.Глібова</a:t>
            </a:r>
            <a:r>
              <a:rPr lang="uk-UA" dirty="0" smtClean="0"/>
              <a:t> 4</a:t>
            </a:r>
          </a:p>
          <a:p>
            <a:r>
              <a:rPr lang="uk-UA" dirty="0" err="1" smtClean="0"/>
              <a:t>вул.Каліча</a:t>
            </a:r>
            <a:r>
              <a:rPr lang="uk-UA" dirty="0" smtClean="0"/>
              <a:t> Гора 10</a:t>
            </a:r>
          </a:p>
          <a:p>
            <a:r>
              <a:rPr lang="uk-UA" dirty="0" err="1" smtClean="0"/>
              <a:t>вул.Ів.Франка</a:t>
            </a:r>
            <a:r>
              <a:rPr lang="uk-UA" dirty="0" smtClean="0"/>
              <a:t> 38</a:t>
            </a:r>
          </a:p>
          <a:p>
            <a:r>
              <a:rPr lang="uk-UA" dirty="0" err="1" smtClean="0"/>
              <a:t>вул.Григоровича</a:t>
            </a:r>
            <a:r>
              <a:rPr lang="uk-UA" dirty="0" smtClean="0"/>
              <a:t> 5</a:t>
            </a:r>
          </a:p>
          <a:p>
            <a:r>
              <a:rPr lang="uk-UA" dirty="0" err="1" smtClean="0"/>
              <a:t>вул.Стецька</a:t>
            </a:r>
            <a:r>
              <a:rPr lang="uk-UA" dirty="0" smtClean="0"/>
              <a:t> 9</a:t>
            </a:r>
          </a:p>
          <a:p>
            <a:r>
              <a:rPr lang="uk-UA" dirty="0" err="1"/>
              <a:t>в</a:t>
            </a:r>
            <a:r>
              <a:rPr lang="uk-UA" dirty="0" err="1" smtClean="0"/>
              <a:t>ул.Князя</a:t>
            </a:r>
            <a:r>
              <a:rPr lang="uk-UA" dirty="0" smtClean="0"/>
              <a:t> Романа 4</a:t>
            </a:r>
          </a:p>
          <a:p>
            <a:r>
              <a:rPr lang="uk-UA" dirty="0" err="1" smtClean="0"/>
              <a:t>вул.Вітовського</a:t>
            </a:r>
            <a:r>
              <a:rPr lang="uk-UA" dirty="0" smtClean="0"/>
              <a:t> 22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150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ctrTitle"/>
          </p:nvPr>
        </p:nvSpPr>
        <p:spPr>
          <a:xfrm>
            <a:off x="1547813" y="3175"/>
            <a:ext cx="7596187" cy="782638"/>
          </a:xfrm>
        </p:spPr>
        <p:txBody>
          <a:bodyPr/>
          <a:lstStyle/>
          <a:p>
            <a:pPr eaLnBrk="1" hangingPunct="1"/>
            <a:r>
              <a:rPr lang="uk-UA" sz="2200" b="1" smtClean="0"/>
              <a:t>Через заборгованість окремих мешканців ЛКП не вдалося виконати усі ремонтні роботи, які було заплановано</a:t>
            </a:r>
            <a:endParaRPr lang="ru-RU" sz="2200" b="1" smtClean="0"/>
          </a:p>
        </p:txBody>
      </p:sp>
      <p:pic>
        <p:nvPicPr>
          <p:cNvPr id="17411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86991245"/>
              </p:ext>
            </p:extLst>
          </p:nvPr>
        </p:nvGraphicFramePr>
        <p:xfrm>
          <a:off x="1643042" y="2143116"/>
          <a:ext cx="7248128" cy="287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413" name="Заголовок 1"/>
          <p:cNvSpPr txBox="1">
            <a:spLocks/>
          </p:cNvSpPr>
          <p:nvPr/>
        </p:nvSpPr>
        <p:spPr bwMode="auto">
          <a:xfrm>
            <a:off x="1573213" y="1500188"/>
            <a:ext cx="7596187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2600" dirty="0">
                <a:latin typeface="Calibri" pitchFamily="34" charset="0"/>
              </a:rPr>
              <a:t>Станом на </a:t>
            </a:r>
            <a:r>
              <a:rPr lang="uk-UA" sz="2600" dirty="0" smtClean="0">
                <a:latin typeface="Calibri" pitchFamily="34" charset="0"/>
              </a:rPr>
              <a:t>01.01.201</a:t>
            </a:r>
            <a:r>
              <a:rPr lang="en-US" sz="2600" dirty="0" smtClean="0">
                <a:latin typeface="Calibri" pitchFamily="34" charset="0"/>
              </a:rPr>
              <a:t>6</a:t>
            </a:r>
            <a:r>
              <a:rPr lang="uk-UA" sz="2600" dirty="0" smtClean="0">
                <a:latin typeface="Calibri" pitchFamily="34" charset="0"/>
              </a:rPr>
              <a:t>  </a:t>
            </a:r>
            <a:r>
              <a:rPr lang="uk-UA" sz="2600" dirty="0">
                <a:latin typeface="Calibri" pitchFamily="34" charset="0"/>
              </a:rPr>
              <a:t>заборгованість мешканців за ЖКП становить:</a:t>
            </a:r>
            <a:endParaRPr lang="ru-RU" sz="2600" dirty="0">
              <a:latin typeface="Calibri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268788" y="887413"/>
            <a:ext cx="2016125" cy="61277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92275" y="4857750"/>
            <a:ext cx="7278688" cy="18113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300" dirty="0"/>
              <a:t>У </a:t>
            </a:r>
            <a:r>
              <a:rPr lang="uk-UA" sz="2300" dirty="0" err="1"/>
              <a:t>зв</a:t>
            </a:r>
            <a:r>
              <a:rPr lang="en-US" sz="2300" dirty="0"/>
              <a:t>’</a:t>
            </a:r>
            <a:r>
              <a:rPr lang="uk-UA" sz="2300" dirty="0" err="1"/>
              <a:t>язку</a:t>
            </a:r>
            <a:r>
              <a:rPr lang="uk-UA" sz="2300" dirty="0"/>
              <a:t> із небажанням окремих споживачів оплачувати за ЖКП ЛКП проводить претензійно-позовну роботу. </a:t>
            </a:r>
            <a:endParaRPr lang="ru-RU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1512168"/>
          </a:xfrm>
        </p:spPr>
        <p:txBody>
          <a:bodyPr/>
          <a:lstStyle/>
          <a:p>
            <a:r>
              <a:rPr lang="uk-UA" sz="3600" dirty="0" smtClean="0"/>
              <a:t>Аналіз звернень мешканців              </a:t>
            </a:r>
            <a:r>
              <a:rPr lang="en-US" sz="3600" dirty="0" smtClean="0"/>
              <a:t> </a:t>
            </a:r>
            <a:r>
              <a:rPr lang="uk-UA" sz="3600" dirty="0" smtClean="0"/>
              <a:t>ЛКП «Княже місто» на «гарячу лінію» міста та ЛКП</a:t>
            </a:r>
            <a:endParaRPr lang="ru-RU" sz="3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419749"/>
              </p:ext>
            </p:extLst>
          </p:nvPr>
        </p:nvGraphicFramePr>
        <p:xfrm>
          <a:off x="395536" y="170080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8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2" descr="C:\Users\Паша\Desktop\ЗВІТ ЛКП Княже місто\Без імені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428625"/>
            <a:ext cx="755332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10375" y="2125663"/>
            <a:ext cx="1511300" cy="457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</a:rPr>
              <a:t>Княже місто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513388" y="2354263"/>
            <a:ext cx="1296987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614488" y="5286375"/>
            <a:ext cx="7416800" cy="13827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Незважаючи  на відносно малу площу території ЛКП Княже місто (4,3км</a:t>
            </a:r>
            <a:r>
              <a:rPr lang="uk-UA" sz="2000" b="1" baseline="30000" dirty="0"/>
              <a:t>2</a:t>
            </a:r>
            <a:r>
              <a:rPr lang="uk-UA" sz="2000" b="1" dirty="0"/>
              <a:t>) порівнюючи з іншими ЛКП Галицького району, забудова є досить щільною. На 30 вулицях ЛКП розташовано 426 будинків різних форм власності. 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14488" y="0"/>
            <a:ext cx="7416800" cy="457200"/>
          </a:xfrm>
          <a:prstGeom prst="rect">
            <a:avLst/>
          </a:prstGeom>
          <a:noFill/>
          <a:ln>
            <a:solidFill>
              <a:schemeClr val="dk1">
                <a:alpha val="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1"/>
                </a:solidFill>
              </a:rPr>
              <a:t>«Серце» - Галицького району.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80880" y="151920"/>
            <a:ext cx="8229599" cy="762119"/>
          </a:xfrm>
        </p:spPr>
        <p:txBody>
          <a:bodyPr tIns="46800" bIns="4680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uk-UA" sz="1800" b="1" i="1">
                <a:solidFill>
                  <a:srgbClr val="0033CC"/>
                </a:solidFill>
                <a:latin typeface="Arial" pitchFamily="18"/>
              </a:rPr>
              <a:t>Закон України “Про особливості здійснення права власності у багатоквартирному будинку”</a:t>
            </a:r>
            <a:r>
              <a:rPr lang="en-US" sz="1800" b="1" i="1">
                <a:solidFill>
                  <a:srgbClr val="0033CC"/>
                </a:solidFill>
                <a:latin typeface="Arial" pitchFamily="18"/>
              </a:rPr>
              <a:t> </a:t>
            </a:r>
            <a:r>
              <a:rPr lang="uk-UA" sz="1800" b="1" i="1">
                <a:solidFill>
                  <a:srgbClr val="0033CC"/>
                </a:solidFill>
                <a:latin typeface="Arial" pitchFamily="18"/>
              </a:rPr>
              <a:t>(№417-</a:t>
            </a:r>
            <a:r>
              <a:rPr lang="en-US" sz="1800" b="1" i="1">
                <a:solidFill>
                  <a:srgbClr val="0033CC"/>
                </a:solidFill>
                <a:latin typeface="Arial" pitchFamily="18"/>
              </a:rPr>
              <a:t>V</a:t>
            </a:r>
            <a:r>
              <a:rPr lang="uk-UA" sz="1800" b="1" i="1">
                <a:solidFill>
                  <a:srgbClr val="0033CC"/>
                </a:solidFill>
                <a:latin typeface="Arial" pitchFamily="18"/>
              </a:rPr>
              <a:t>ІІІ від 14.05.2015р.)</a:t>
            </a:r>
            <a:r>
              <a:rPr lang="en-US" sz="1800" b="1" i="1">
                <a:solidFill>
                  <a:srgbClr val="0033CC"/>
                </a:solidFill>
                <a:latin typeface="Arial" pitchFamily="18"/>
              </a:rPr>
              <a:t/>
            </a:r>
            <a:br>
              <a:rPr lang="en-US" sz="1800" b="1" i="1">
                <a:solidFill>
                  <a:srgbClr val="0033CC"/>
                </a:solidFill>
                <a:latin typeface="Arial" pitchFamily="18"/>
              </a:rPr>
            </a:br>
            <a:endParaRPr lang="en-US" sz="1800" b="1" i="1">
              <a:solidFill>
                <a:srgbClr val="0033CC"/>
              </a:solidFill>
              <a:latin typeface="Arial" pitchFamily="18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324000" y="1066680"/>
            <a:ext cx="8229599" cy="4461120"/>
          </a:xfrm>
        </p:spPr>
        <p:txBody>
          <a:bodyPr tIns="46800" bIns="46800" anchorCtr="0"/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5pPr>
            <a:lvl6pPr marL="2591999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6pPr>
            <a:lvl7pPr marL="3023999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9pPr>
          </a:lstStyle>
          <a:p>
            <a:pPr marL="342720" lvl="0" indent="-34272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None/>
            </a:pPr>
            <a:r>
              <a:rPr lang="en-US" sz="2000">
                <a:latin typeface="" pitchFamily="18"/>
              </a:rPr>
              <a:t>   </a:t>
            </a:r>
            <a:r>
              <a:rPr lang="uk-UA" sz="2000">
                <a:latin typeface="" pitchFamily="18"/>
              </a:rPr>
              <a:t>    </a:t>
            </a:r>
            <a:r>
              <a:rPr lang="uk-UA" sz="2000" b="1" i="1">
                <a:latin typeface="" pitchFamily="18"/>
              </a:rPr>
              <a:t>Квартира в багатоквартирному будинку не може існувати без під’їзду, сходових клітин, даху (горища), фундаменту (підвалу), ліфту, електротехнічної системи, систем водопостачання, каналізації та опалення, які використовуються більш ніж одною квартирою.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>
                <a:latin typeface="" pitchFamily="18"/>
              </a:rPr>
              <a:t> Усе це називається неподільним та загальним майном,  яке перебуває в </a:t>
            </a:r>
            <a:r>
              <a:rPr lang="uk-UA" sz="2000" b="1">
                <a:latin typeface="" pitchFamily="18"/>
              </a:rPr>
              <a:t>спільній </a:t>
            </a:r>
            <a:r>
              <a:rPr lang="en-US" sz="2000" b="1">
                <a:latin typeface="" pitchFamily="18"/>
              </a:rPr>
              <a:t>c</a:t>
            </a:r>
            <a:r>
              <a:rPr lang="ru-RU" sz="2000" b="1">
                <a:latin typeface="" pitchFamily="18"/>
              </a:rPr>
              <a:t>умісній </a:t>
            </a:r>
            <a:r>
              <a:rPr lang="uk-UA" sz="2000" b="1">
                <a:latin typeface="" pitchFamily="18"/>
              </a:rPr>
              <a:t>власності фізичних або юридичних осіб.</a:t>
            </a:r>
          </a:p>
          <a:p>
            <a:pPr marL="0" lvl="0" indent="0" algn="just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>
                <a:latin typeface="" pitchFamily="18"/>
              </a:rPr>
              <a:t>      Закон України </a:t>
            </a:r>
            <a:r>
              <a:rPr lang="uk-UA" sz="2000" b="1" i="1" u="sng">
                <a:effectLst>
                  <a:outerShdw dist="17961" dir="2700000">
                    <a:scrgbClr r="0" g="0" b="0"/>
                  </a:outerShdw>
                </a:effectLst>
                <a:latin typeface="" pitchFamily="18"/>
              </a:rPr>
              <a:t>№417 від 14.05.2015р.”Про особливості здійснення права власності у багатоквартирному будинку”</a:t>
            </a:r>
            <a:r>
              <a:rPr lang="uk-UA" sz="2000">
                <a:latin typeface="" pitchFamily="18"/>
              </a:rPr>
              <a:t> у ст. 1 визначає:</a:t>
            </a:r>
          </a:p>
          <a:p>
            <a:pPr marL="0" lvl="0" indent="0" algn="just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>
                <a:latin typeface="" pitchFamily="18"/>
              </a:rPr>
              <a:t>    - </a:t>
            </a:r>
            <a:r>
              <a:rPr lang="uk-UA" sz="2000" b="1" u="sng">
                <a:latin typeface="" pitchFamily="18"/>
              </a:rPr>
              <a:t>співвласник багатоквартирного будинку</a:t>
            </a:r>
            <a:r>
              <a:rPr lang="uk-UA" sz="2000" b="1">
                <a:latin typeface="" pitchFamily="18"/>
              </a:rPr>
              <a:t> – власник квартири</a:t>
            </a:r>
            <a:r>
              <a:rPr lang="uk-UA" sz="2000">
                <a:latin typeface="" pitchFamily="18"/>
              </a:rPr>
              <a:t> або нежитлового приміщення;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tabLst>
                <a:tab pos="571319" algn="l"/>
                <a:tab pos="1485719" algn="l"/>
                <a:tab pos="2400119" algn="l"/>
                <a:tab pos="3314519" algn="l"/>
                <a:tab pos="4228919" algn="l"/>
                <a:tab pos="5143319" algn="l"/>
                <a:tab pos="6057720" algn="l"/>
                <a:tab pos="6972120" algn="l"/>
                <a:tab pos="7886520" algn="l"/>
                <a:tab pos="8800919" algn="l"/>
                <a:tab pos="9715319" algn="l"/>
              </a:tabLst>
            </a:pPr>
            <a:r>
              <a:rPr lang="uk-UA" sz="2000">
                <a:latin typeface="" pitchFamily="18"/>
              </a:rPr>
              <a:t>	- </a:t>
            </a:r>
            <a:r>
              <a:rPr lang="uk-UA" sz="2000" b="1" u="sng">
                <a:latin typeface="" pitchFamily="18"/>
              </a:rPr>
              <a:t>спільне майно б/б</a:t>
            </a:r>
            <a:r>
              <a:rPr lang="uk-UA" sz="2000" b="1">
                <a:latin typeface="" pitchFamily="18"/>
              </a:rPr>
              <a:t> – приміщення загального користування, несучі, огороджувальні конструкції будинку, механічне, електричне, сантехнічне</a:t>
            </a:r>
            <a:r>
              <a:rPr lang="uk-UA" sz="2000">
                <a:latin typeface="" pitchFamily="18"/>
              </a:rPr>
              <a:t> та інше обладнання всередині або за межами будинку, яке обслуговує більше одного житлового або нежитлового приміщення….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endParaRPr lang="ru-RU" sz="2000">
              <a:latin typeface="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33975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3159" y="0"/>
            <a:ext cx="8243640" cy="838079"/>
          </a:xfrm>
        </p:spPr>
        <p:txBody>
          <a:bodyPr tIns="46800" bIns="4680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 sz="3200" b="1">
                <a:solidFill>
                  <a:srgbClr val="0033CC"/>
                </a:solidFill>
                <a:latin typeface="Arial" pitchFamily="18"/>
              </a:rPr>
              <a:t>Форми управління</a:t>
            </a:r>
            <a:r>
              <a:rPr lang="uk-UA" sz="3200">
                <a:solidFill>
                  <a:srgbClr val="0033CC"/>
                </a:solidFill>
                <a:latin typeface="Arial" pitchFamily="18"/>
              </a:rPr>
              <a:t> б/б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57200" y="914400"/>
            <a:ext cx="8229599" cy="4648320"/>
          </a:xfrm>
        </p:spPr>
        <p:txBody>
          <a:bodyPr tIns="46800" bIns="46800" anchorCtr="0"/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5pPr>
            <a:lvl6pPr marL="2591999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6pPr>
            <a:lvl7pPr marL="3023999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9pPr>
          </a:lstStyle>
          <a:p>
            <a:pPr marL="0" lvl="0" indent="0" algn="ctr">
              <a:lnSpc>
                <a:spcPct val="80000"/>
              </a:lnSpc>
              <a:spcBef>
                <a:spcPts val="598"/>
              </a:spcBef>
              <a:spcAft>
                <a:spcPts val="0"/>
              </a:spcAft>
            </a:pPr>
            <a:r>
              <a:rPr lang="uk-UA" sz="2400">
                <a:latin typeface="" pitchFamily="18"/>
              </a:rPr>
              <a:t>       </a:t>
            </a:r>
            <a:r>
              <a:rPr lang="uk-UA" sz="2400" i="1" u="sng">
                <a:latin typeface="" pitchFamily="18"/>
              </a:rPr>
              <a:t>Закон передбачає для мешканців три можливі форми управління б/б:</a:t>
            </a:r>
          </a:p>
          <a:p>
            <a:pPr marL="0" lvl="0" indent="0" algn="ctr">
              <a:lnSpc>
                <a:spcPct val="80000"/>
              </a:lnSpc>
              <a:spcBef>
                <a:spcPts val="598"/>
              </a:spcBef>
              <a:spcAft>
                <a:spcPts val="0"/>
              </a:spcAft>
            </a:pPr>
            <a:endParaRPr lang="uk-UA" sz="2400" u="sng">
              <a:latin typeface="" pitchFamily="18"/>
            </a:endParaRP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 u="sng">
                <a:latin typeface="" pitchFamily="18"/>
              </a:rPr>
              <a:t>Більшість співвласників</a:t>
            </a:r>
            <a:r>
              <a:rPr lang="uk-UA" sz="2000" b="1">
                <a:latin typeface="" pitchFamily="18"/>
              </a:rPr>
              <a:t> без створення  ОСББ (через</a:t>
            </a:r>
            <a:r>
              <a:rPr lang="en-US" sz="2000" b="1">
                <a:latin typeface="" pitchFamily="18"/>
              </a:rPr>
              <a:t> </a:t>
            </a:r>
            <a:r>
              <a:rPr lang="uk-UA" sz="2000" b="1">
                <a:latin typeface="" pitchFamily="18"/>
              </a:rPr>
              <a:t>збори) </a:t>
            </a:r>
            <a:r>
              <a:rPr lang="uk-UA" sz="2000" b="1" u="sng">
                <a:latin typeface="" pitchFamily="18"/>
              </a:rPr>
              <a:t>обирають управителя</a:t>
            </a:r>
            <a:r>
              <a:rPr lang="uk-UA" sz="2000" b="1">
                <a:latin typeface="" pitchFamily="18"/>
              </a:rPr>
              <a:t>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endParaRPr lang="uk-UA" sz="2000" b="1">
              <a:latin typeface="" pitchFamily="18"/>
            </a:endParaRP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Якщо мешканці не обрали управителя самостійно, </a:t>
            </a:r>
            <a:r>
              <a:rPr lang="uk-UA" sz="2000" b="1" u="sng">
                <a:latin typeface="" pitchFamily="18"/>
              </a:rPr>
              <a:t>міська рада призначить управителя;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endParaRPr lang="uk-UA" sz="2000" b="1" u="sng">
              <a:latin typeface="" pitchFamily="18"/>
            </a:endParaRP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Об</a:t>
            </a:r>
            <a:r>
              <a:rPr lang="en-US" sz="2000" b="1">
                <a:latin typeface="" pitchFamily="18"/>
              </a:rPr>
              <a:t>`</a:t>
            </a:r>
            <a:r>
              <a:rPr lang="uk-UA" sz="2000" b="1">
                <a:latin typeface="" pitchFamily="18"/>
              </a:rPr>
              <a:t>єднання співвласників багатоквартирного будинку;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endParaRPr lang="uk-UA" sz="2000" b="1">
              <a:latin typeface="" pitchFamily="18"/>
            </a:endParaRP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 u="sng">
                <a:latin typeface="" pitchFamily="18"/>
              </a:rPr>
              <a:t>Малоквартирним будинки</a:t>
            </a:r>
            <a:r>
              <a:rPr lang="uk-UA" sz="2000" b="1">
                <a:latin typeface="" pitchFamily="18"/>
              </a:rPr>
              <a:t> (2-10 квартир) доцільно обрати (через</a:t>
            </a:r>
            <a:r>
              <a:rPr lang="en-US" sz="2000" b="1">
                <a:latin typeface="" pitchFamily="18"/>
              </a:rPr>
              <a:t> </a:t>
            </a:r>
            <a:r>
              <a:rPr lang="uk-UA" sz="2000" b="1">
                <a:latin typeface="" pitchFamily="18"/>
              </a:rPr>
              <a:t>збори) </a:t>
            </a:r>
            <a:r>
              <a:rPr lang="uk-UA" sz="2000" b="1" u="sng">
                <a:latin typeface="" pitchFamily="18"/>
              </a:rPr>
              <a:t>самостійне обслуговування</a:t>
            </a:r>
            <a:r>
              <a:rPr lang="uk-UA" sz="2000" b="1">
                <a:latin typeface="" pitchFamily="18"/>
              </a:rPr>
              <a:t> будинку, без залучення управителя.</a:t>
            </a:r>
          </a:p>
        </p:txBody>
      </p:sp>
    </p:spTree>
    <p:extLst>
      <p:ext uri="{BB962C8B-B14F-4D97-AF65-F5344CB8AC3E}">
        <p14:creationId xmlns:p14="http://schemas.microsoft.com/office/powerpoint/2010/main" val="7519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57200" y="274320"/>
            <a:ext cx="8229599" cy="639719"/>
          </a:xfrm>
        </p:spPr>
        <p:txBody>
          <a:bodyPr tIns="46800" bIns="4680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uk-UA" sz="2800" b="1">
                <a:solidFill>
                  <a:srgbClr val="0033CC"/>
                </a:solidFill>
                <a:latin typeface="Arial" pitchFamily="18"/>
              </a:rPr>
              <a:t>Обрання управителя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57200" y="914039"/>
            <a:ext cx="8229599" cy="5141879"/>
          </a:xfrm>
        </p:spPr>
        <p:txBody>
          <a:bodyPr tIns="46800" bIns="46800" anchorCtr="0"/>
          <a:lstStyle>
            <a:def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defPPr>
            <a:lvl1pPr marL="432000" lvl="0" indent="-324000" algn="l" rtl="0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1pPr>
            <a:lvl2pPr marL="864000" lvl="1" indent="-324000" algn="l" rtl="0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2pPr>
            <a:lvl3pPr marL="1295999" lvl="2" indent="-288000" algn="l" rtl="0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3pPr>
            <a:lvl4pPr marL="1728000" lvl="3" indent="-216000" algn="l" rtl="0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4pPr>
            <a:lvl5pPr marL="2160000" lvl="4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5pPr>
            <a:lvl6pPr marL="2591999" lvl="5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6pPr>
            <a:lvl7pPr marL="3023999" lvl="6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7pPr>
            <a:lvl8pPr marL="3456000" lvl="7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8pPr>
            <a:lvl9pPr marL="3887999" lvl="8" indent="-216000" algn="l" rtl="0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9pPr>
          </a:lstStyle>
          <a:p>
            <a:pPr marL="342720" lvl="0" indent="-342720" algn="ctr">
              <a:lnSpc>
                <a:spcPct val="80000"/>
              </a:lnSpc>
              <a:spcBef>
                <a:spcPts val="799"/>
              </a:spcBef>
              <a:spcAft>
                <a:spcPts val="0"/>
              </a:spcAft>
              <a:buNone/>
            </a:pPr>
            <a:r>
              <a:rPr lang="uk-UA">
                <a:latin typeface="" pitchFamily="18"/>
              </a:rPr>
              <a:t>   </a:t>
            </a:r>
            <a:r>
              <a:rPr lang="uk-UA" i="1" u="sng">
                <a:latin typeface="" pitchFamily="18"/>
              </a:rPr>
              <a:t>Більшість співвласників без ОСББ (через збори)</a:t>
            </a:r>
          </a:p>
          <a:p>
            <a:pPr marL="0" lvl="0" indent="0">
              <a:lnSpc>
                <a:spcPct val="80000"/>
              </a:lnSpc>
              <a:spcBef>
                <a:spcPts val="799"/>
              </a:spcBef>
              <a:spcAft>
                <a:spcPts val="0"/>
              </a:spcAft>
              <a:buNone/>
            </a:pPr>
            <a:endParaRPr lang="uk-UA" i="1">
              <a:latin typeface="" pitchFamily="18"/>
            </a:endParaRP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Рішення приймаються на загальних зборах співвласників. Для прийняття рішення достатньо більше 50% голосів пропорційно площі, що перебуває у власності;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Загальні збори обирають представника (сусіда), який підписує договір з управителем від імені співвласників;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Термін дії договору</a:t>
            </a:r>
            <a:r>
              <a:rPr lang="en-US" sz="2000" b="1">
                <a:latin typeface="" pitchFamily="18"/>
              </a:rPr>
              <a:t> </a:t>
            </a:r>
            <a:r>
              <a:rPr lang="uk-UA" sz="2000" b="1">
                <a:latin typeface="" pitchFamily="18"/>
              </a:rPr>
              <a:t>з управителем - 1 рік. Може бути автоматично продовжений на черговий однорічний строк.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Рішення зборів обов</a:t>
            </a:r>
            <a:r>
              <a:rPr lang="en-US" sz="2000" b="1">
                <a:latin typeface="" pitchFamily="18"/>
              </a:rPr>
              <a:t>`</a:t>
            </a:r>
            <a:r>
              <a:rPr lang="uk-UA" sz="2000" b="1">
                <a:latin typeface="" pitchFamily="18"/>
              </a:rPr>
              <a:t>язкове для виконання усіма співвласниками, незалежно від того, чи голосували вони “за” чи “проти”;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r>
              <a:rPr lang="uk-UA" sz="2000" b="1">
                <a:latin typeface="" pitchFamily="18"/>
              </a:rPr>
              <a:t> Збори співвласників можуть скликатися ініціативною групою (не менше 3-х співвласників</a:t>
            </a:r>
            <a:r>
              <a:rPr lang="en-US" sz="2000" b="1">
                <a:latin typeface="" pitchFamily="18"/>
              </a:rPr>
              <a:t>)</a:t>
            </a:r>
            <a:r>
              <a:rPr lang="uk-UA" sz="2000" b="1">
                <a:latin typeface="" pitchFamily="18"/>
              </a:rPr>
              <a:t> або управителем.</a:t>
            </a:r>
          </a:p>
          <a:p>
            <a:pPr marL="0" lvl="0" indent="0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</a:pPr>
            <a:endParaRPr lang="uk-UA" sz="2000" b="1">
              <a:latin typeface="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9708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904760" y="0"/>
            <a:ext cx="6770520" cy="1116000"/>
          </a:xfrm>
          <a:solidFill>
            <a:srgbClr val="CCCC00"/>
          </a:solidFill>
        </p:spPr>
        <p:txBody>
          <a:bodyPr lIns="91440" tIns="45720" rIns="91440" bIns="45720" anchor="ctr" anchorCtr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uk-UA" sz="2100" b="1">
                <a:latin typeface="Arial" pitchFamily="18"/>
              </a:rPr>
              <a:t>Співвласники отримають право вибору без створення ОСББ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990719"/>
            <a:ext cx="8839080" cy="6029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1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sbb2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67080" y="380880"/>
            <a:ext cx="4400639" cy="6019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3"/>
          <p:cNvSpPr/>
          <p:nvPr/>
        </p:nvSpPr>
        <p:spPr>
          <a:xfrm flipH="1">
            <a:off x="762119" y="1752479"/>
            <a:ext cx="3581279" cy="2803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FFFD1"/>
          </a:solidFill>
          <a:ln w="19080">
            <a:solidFill>
              <a:srgbClr val="33CC33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pic>
        <p:nvPicPr>
          <p:cNvPr id="4" name="Picture 5" descr="Картинки по запросу картинки домик под зонтиком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76359" y="1778040"/>
            <a:ext cx="2430360" cy="21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6"/>
          <p:cNvSpPr/>
          <p:nvPr/>
        </p:nvSpPr>
        <p:spPr>
          <a:xfrm>
            <a:off x="1692360" y="380880"/>
            <a:ext cx="3527279" cy="70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247"/>
              </a:spcBef>
              <a:spcAft>
                <a:spcPts val="0"/>
              </a:spcAft>
              <a:buNone/>
              <a:tabLst/>
            </a:pPr>
            <a:r>
              <a:rPr lang="uk-UA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34"/>
                <a:cs typeface="Arial" pitchFamily="34"/>
              </a:rPr>
              <a:t>СХЕМА ФУНКЦІОНУВАННЯ</a:t>
            </a:r>
            <a:br>
              <a:rPr lang="uk-UA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34"/>
                <a:cs typeface="Arial" pitchFamily="34"/>
              </a:rPr>
            </a:br>
            <a:r>
              <a:rPr lang="uk-UA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Arial" pitchFamily="34"/>
                <a:cs typeface="Arial" pitchFamily="34"/>
              </a:rPr>
              <a:t>ОСББ</a:t>
            </a:r>
          </a:p>
        </p:txBody>
      </p:sp>
      <p:sp>
        <p:nvSpPr>
          <p:cNvPr id="6" name="Text Box 7"/>
          <p:cNvSpPr/>
          <p:nvPr/>
        </p:nvSpPr>
        <p:spPr>
          <a:xfrm>
            <a:off x="3203640" y="2708279"/>
            <a:ext cx="703080" cy="366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uk-UA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Mangal" pitchFamily="2"/>
            </a:endParaRPr>
          </a:p>
        </p:txBody>
      </p:sp>
      <p:sp>
        <p:nvSpPr>
          <p:cNvPr id="7" name="Text Box 8"/>
          <p:cNvSpPr/>
          <p:nvPr/>
        </p:nvSpPr>
        <p:spPr>
          <a:xfrm>
            <a:off x="2268360" y="3736800"/>
            <a:ext cx="151163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1123"/>
              </a:spcBef>
              <a:spcAft>
                <a:spcPts val="0"/>
              </a:spcAft>
              <a:buNone/>
              <a:tabLst/>
            </a:pPr>
            <a:r>
              <a:rPr lang="uk-UA" sz="1800" b="1" i="0" u="none" strike="noStrike" kern="1200">
                <a:ln>
                  <a:noFill/>
                </a:ln>
                <a:solidFill>
                  <a:srgbClr val="CC9900"/>
                </a:solidFill>
                <a:latin typeface="Arial" pitchFamily="18"/>
                <a:ea typeface="Arial" pitchFamily="34"/>
                <a:cs typeface="Arial" pitchFamily="34"/>
              </a:rPr>
              <a:t>   ОСББ</a:t>
            </a:r>
          </a:p>
        </p:txBody>
      </p:sp>
    </p:spTree>
    <p:extLst>
      <p:ext uri="{BB962C8B-B14F-4D97-AF65-F5344CB8AC3E}">
        <p14:creationId xmlns:p14="http://schemas.microsoft.com/office/powerpoint/2010/main" val="22710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88" y="0"/>
            <a:ext cx="7643812" cy="7143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>Специфіка житлового фонду</a:t>
            </a:r>
            <a:endParaRPr lang="uk-UA" dirty="0"/>
          </a:p>
        </p:txBody>
      </p:sp>
      <p:pic>
        <p:nvPicPr>
          <p:cNvPr id="4099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43035" y="4365104"/>
            <a:ext cx="7286625" cy="1384300"/>
          </a:xfrm>
          <a:prstGeom prst="rect">
            <a:avLst/>
          </a:prstGeom>
          <a:solidFill>
            <a:schemeClr val="bg1">
              <a:lumMod val="75000"/>
              <a:alpha val="2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latin typeface="Arial" pitchFamily="34" charset="0"/>
                <a:cs typeface="Arial" pitchFamily="34" charset="0"/>
              </a:rPr>
              <a:t> Житловий фонд, що обслуговує ЛКП </a:t>
            </a:r>
            <a:r>
              <a:rPr lang="uk-UA" sz="2100" b="1" dirty="0" err="1">
                <a:latin typeface="Arial" pitchFamily="34" charset="0"/>
                <a:cs typeface="Arial" pitchFamily="34" charset="0"/>
              </a:rPr>
              <a:t>“Княже</a:t>
            </a:r>
            <a:r>
              <a:rPr lang="uk-UA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2100" b="1" dirty="0" err="1">
                <a:latin typeface="Arial" pitchFamily="34" charset="0"/>
                <a:cs typeface="Arial" pitchFamily="34" charset="0"/>
              </a:rPr>
              <a:t>місто”</a:t>
            </a:r>
            <a:r>
              <a:rPr lang="uk-UA" sz="2100" b="1" dirty="0">
                <a:latin typeface="Arial" pitchFamily="34" charset="0"/>
                <a:cs typeface="Arial" pitchFamily="34" charset="0"/>
              </a:rPr>
              <a:t> це стара історична забудова. Багато </a:t>
            </a:r>
            <a:r>
              <a:rPr lang="uk-UA" sz="2100" b="1" dirty="0" err="1">
                <a:latin typeface="Arial" pitchFamily="34" charset="0"/>
                <a:cs typeface="Arial" pitchFamily="34" charset="0"/>
              </a:rPr>
              <a:t>пам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’</a:t>
            </a:r>
            <a:r>
              <a:rPr lang="uk-UA" sz="2100" b="1" dirty="0">
                <a:latin typeface="Arial" pitchFamily="34" charset="0"/>
                <a:cs typeface="Arial" pitchFamily="34" charset="0"/>
              </a:rPr>
              <a:t>яток архітектури місцевого та державного значення.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latin typeface="Arial" pitchFamily="34" charset="0"/>
                <a:cs typeface="Arial" pitchFamily="34" charset="0"/>
              </a:rPr>
              <a:t>Вік будинків перевищує 100 років</a:t>
            </a:r>
            <a:endParaRPr lang="ru-RU" sz="2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D:\ПАВЛО\Звіт ЛКП 2014\Княже місто\7_foto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48" y="928670"/>
            <a:ext cx="3857652" cy="289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трелка вправо 10"/>
          <p:cNvSpPr/>
          <p:nvPr/>
        </p:nvSpPr>
        <p:spPr>
          <a:xfrm>
            <a:off x="5143500" y="2286000"/>
            <a:ext cx="714375" cy="50006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pic>
        <p:nvPicPr>
          <p:cNvPr id="1026" name="Picture 2" descr="D:\ПАВЛО\Звіт ЛКП 2014\Княже місто\Lviv_oldP-50-cop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928669"/>
            <a:ext cx="3857652" cy="289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547813" y="3175"/>
            <a:ext cx="7596187" cy="833438"/>
          </a:xfrm>
        </p:spPr>
        <p:txBody>
          <a:bodyPr/>
          <a:lstStyle/>
          <a:p>
            <a:pPr eaLnBrk="1" hangingPunct="1"/>
            <a:r>
              <a:rPr lang="uk-UA" sz="2400" dirty="0" smtClean="0"/>
              <a:t>Житловий фонд ЛКП «Княже місто» - історичний ареал, де розташовано 426 будинків</a:t>
            </a:r>
            <a:endParaRPr lang="ru-RU" sz="2400" dirty="0" smtClean="0"/>
          </a:p>
        </p:txBody>
      </p:sp>
      <p:pic>
        <p:nvPicPr>
          <p:cNvPr id="5123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1994008"/>
              </p:ext>
            </p:extLst>
          </p:nvPr>
        </p:nvGraphicFramePr>
        <p:xfrm>
          <a:off x="1594197" y="979488"/>
          <a:ext cx="7475984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795963" y="1125538"/>
            <a:ext cx="1655762" cy="5746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</a:rPr>
              <a:t>Приватний сектор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308850" y="2276475"/>
            <a:ext cx="1655763" cy="5762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Комунальна власність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5150" y="1852613"/>
            <a:ext cx="1657350" cy="576262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</a:rPr>
              <a:t>Відомчі будинки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43225" y="989013"/>
            <a:ext cx="1096963" cy="423862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/>
              <a:t>ОСББ</a:t>
            </a:r>
            <a:endParaRPr lang="ru-RU" b="1" dirty="0"/>
          </a:p>
        </p:txBody>
      </p:sp>
      <p:cxnSp>
        <p:nvCxnSpPr>
          <p:cNvPr id="10" name="Прямая соединительная линия 9"/>
          <p:cNvCxnSpPr>
            <a:stCxn id="9" idx="3"/>
          </p:cNvCxnSpPr>
          <p:nvPr/>
        </p:nvCxnSpPr>
        <p:spPr>
          <a:xfrm>
            <a:off x="4040188" y="1201738"/>
            <a:ext cx="531812" cy="1428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292725" y="1709738"/>
            <a:ext cx="1331913" cy="279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7164388" y="2852738"/>
            <a:ext cx="1116012" cy="7207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492500" y="2141538"/>
            <a:ext cx="265113" cy="2873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028354" y="5445125"/>
            <a:ext cx="6913563" cy="10795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b="1" dirty="0"/>
              <a:t>Житловий фонд ЛКП налічує 3330 квартир. Чисельність населення </a:t>
            </a:r>
            <a:r>
              <a:rPr lang="uk-UA" sz="2600" b="1" dirty="0" smtClean="0"/>
              <a:t>68</a:t>
            </a:r>
            <a:r>
              <a:rPr lang="en-US" sz="2600" b="1" dirty="0" smtClean="0"/>
              <a:t>42 </a:t>
            </a:r>
            <a:r>
              <a:rPr lang="uk-UA" sz="2600" b="1" dirty="0" smtClean="0"/>
              <a:t>чоловік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63713" y="346075"/>
            <a:ext cx="5545137" cy="7969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000" b="1" dirty="0">
                <a:solidFill>
                  <a:schemeClr val="tx1"/>
                </a:solidFill>
              </a:rPr>
              <a:t>Для чого функціонує ЛКП</a:t>
            </a: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21025" y="2071687"/>
            <a:ext cx="5921375" cy="178593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1"/>
                </a:solidFill>
              </a:rPr>
              <a:t>Основним напрямком роботи ЛКП є належне утримання будинків та прибудинкових територій</a:t>
            </a:r>
            <a:r>
              <a:rPr lang="uk-UA" sz="2000" b="1" dirty="0">
                <a:solidFill>
                  <a:schemeClr val="tx1"/>
                </a:solidFill>
              </a:rPr>
              <a:t>. 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753717" y="4437112"/>
            <a:ext cx="5522912" cy="1944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tx1"/>
                </a:solidFill>
              </a:rPr>
              <a:t>Тобто це діяльність спрямована на забезпечення експлуатації та ремонту будинків, з метою створення нормального, безпечного та комфортного проживання мешканців.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6152" name="Picture 3" descr="C:\Users\Паша\Desktop\Звіт директорів ЛКП 2012\знак-вопроса-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5388" y="1905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0" descr="C:\Program Files\Microsoft Office\MEDIA\CAGCAT10\j0293236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2714625"/>
            <a:ext cx="1549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1" descr="C:\Program Files\Microsoft Office\MEDIA\CAGCAT10\j0293240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0" y="5689600"/>
            <a:ext cx="132715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ctrTitle"/>
          </p:nvPr>
        </p:nvSpPr>
        <p:spPr>
          <a:xfrm>
            <a:off x="1547813" y="3175"/>
            <a:ext cx="5616575" cy="1697633"/>
          </a:xfrm>
        </p:spPr>
        <p:txBody>
          <a:bodyPr/>
          <a:lstStyle/>
          <a:p>
            <a:pPr eaLnBrk="1" hangingPunct="1"/>
            <a:r>
              <a:rPr lang="uk-UA" sz="2200" b="1" dirty="0" smtClean="0"/>
              <a:t>Основною метою нашої зустрічі є аналіз виконаних робіт в 201</a:t>
            </a:r>
            <a:r>
              <a:rPr lang="en-US" sz="2200" b="1" dirty="0" smtClean="0"/>
              <a:t>5</a:t>
            </a:r>
            <a:r>
              <a:rPr lang="uk-UA" sz="2200" b="1" dirty="0" smtClean="0"/>
              <a:t>році ЛКП, в т.ч. виконані роботи спільно з Вами. Отримані результати та ще не вирішені проблеми</a:t>
            </a:r>
            <a:endParaRPr lang="ru-RU" sz="2200" b="1" dirty="0" smtClean="0"/>
          </a:p>
        </p:txBody>
      </p:sp>
      <p:pic>
        <p:nvPicPr>
          <p:cNvPr id="7171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" descr="C:\Users\Паша\Desktop\Звіт директорів ЛКП 2012\images (3).jpg"/>
          <p:cNvPicPr>
            <a:picLocks noChangeAspect="1" noChangeArrowheads="1"/>
          </p:cNvPicPr>
          <p:nvPr/>
        </p:nvPicPr>
        <p:blipFill>
          <a:blip r:embed="rId3"/>
          <a:srcRect l="25514" r="27788"/>
          <a:stretch>
            <a:fillRect/>
          </a:stretch>
        </p:blipFill>
        <p:spPr bwMode="auto">
          <a:xfrm>
            <a:off x="1611313" y="1598613"/>
            <a:ext cx="944562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55776" y="2060847"/>
            <a:ext cx="5256583" cy="122413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dirty="0">
                <a:solidFill>
                  <a:schemeClr val="tx1"/>
                </a:solidFill>
              </a:rPr>
              <a:t>Яким чином обираються будинки для виконання ремонтних робіт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7176" name="Picture 14" descr="C:\Program Files\Microsoft Office\MEDIA\CAGCAT10\j03028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40675" y="1979613"/>
            <a:ext cx="1014413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43286658"/>
              </p:ext>
            </p:extLst>
          </p:nvPr>
        </p:nvGraphicFramePr>
        <p:xfrm>
          <a:off x="1763688" y="3717032"/>
          <a:ext cx="7080448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178" name="Picture 2" descr="C:\Users\Паша\Desktop\Звіт директорів ЛКП 2012\images (4)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86625" y="142875"/>
            <a:ext cx="17145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2732088" y="-11113"/>
            <a:ext cx="5164137" cy="1568451"/>
          </a:xfrm>
        </p:spPr>
        <p:txBody>
          <a:bodyPr/>
          <a:lstStyle/>
          <a:p>
            <a:pPr eaLnBrk="1" hangingPunct="1"/>
            <a:r>
              <a:rPr lang="uk-UA" sz="2000" dirty="0" smtClean="0"/>
              <a:t>Для забезпечення належного обслуговування житлового фонду в ЛКП «Княже місто» працює </a:t>
            </a:r>
            <a:r>
              <a:rPr lang="en-US" sz="2000" dirty="0" smtClean="0"/>
              <a:t>71</a:t>
            </a:r>
            <a:r>
              <a:rPr lang="uk-UA" sz="2000" dirty="0" smtClean="0"/>
              <a:t> чол. при необхідній кількості згідно штатного розпису 80.</a:t>
            </a:r>
            <a:endParaRPr lang="ru-RU" sz="2000" dirty="0" smtClean="0"/>
          </a:p>
        </p:txBody>
      </p:sp>
      <p:pic>
        <p:nvPicPr>
          <p:cNvPr id="8195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23818665"/>
              </p:ext>
            </p:extLst>
          </p:nvPr>
        </p:nvGraphicFramePr>
        <p:xfrm>
          <a:off x="1534007" y="1400448"/>
          <a:ext cx="4302325" cy="354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трелка вправо с вырезом 4"/>
          <p:cNvSpPr/>
          <p:nvPr/>
        </p:nvSpPr>
        <p:spPr>
          <a:xfrm>
            <a:off x="4572000" y="1808163"/>
            <a:ext cx="1638300" cy="649287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516688" y="1773238"/>
            <a:ext cx="2525712" cy="660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dirty="0">
                <a:solidFill>
                  <a:schemeClr val="tx1"/>
                </a:solidFill>
              </a:rPr>
              <a:t>Середньомісячна зарплата </a:t>
            </a:r>
            <a:r>
              <a:rPr lang="en-US" sz="2200" dirty="0" smtClean="0">
                <a:solidFill>
                  <a:schemeClr val="tx1"/>
                </a:solidFill>
              </a:rPr>
              <a:t>2880 </a:t>
            </a:r>
            <a:r>
              <a:rPr lang="uk-UA" sz="2200" dirty="0" err="1" smtClean="0">
                <a:solidFill>
                  <a:schemeClr val="tx1"/>
                </a:solidFill>
              </a:rPr>
              <a:t>грн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24625" y="2771775"/>
            <a:ext cx="2517775" cy="8731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dirty="0">
                <a:solidFill>
                  <a:schemeClr val="tx1"/>
                </a:solidFill>
              </a:rPr>
              <a:t>Середньомісячна зарплата  </a:t>
            </a:r>
            <a:r>
              <a:rPr lang="en-US" sz="2200" dirty="0" smtClean="0">
                <a:solidFill>
                  <a:schemeClr val="tx1"/>
                </a:solidFill>
              </a:rPr>
              <a:t>2231 </a:t>
            </a:r>
            <a:r>
              <a:rPr lang="uk-UA" sz="2200" dirty="0" err="1" smtClean="0">
                <a:solidFill>
                  <a:schemeClr val="tx1"/>
                </a:solidFill>
              </a:rPr>
              <a:t>грн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5148263" y="2884488"/>
            <a:ext cx="1304925" cy="647700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692775" y="4005263"/>
            <a:ext cx="739775" cy="647700"/>
          </a:xfrm>
          <a:prstGeom prst="notched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24625" y="3892550"/>
            <a:ext cx="2540000" cy="8731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dirty="0">
                <a:solidFill>
                  <a:schemeClr val="tx1"/>
                </a:solidFill>
              </a:rPr>
              <a:t>Середньомісячна зарплата </a:t>
            </a:r>
            <a:r>
              <a:rPr lang="en-US" sz="2200" dirty="0" smtClean="0">
                <a:solidFill>
                  <a:schemeClr val="tx1"/>
                </a:solidFill>
              </a:rPr>
              <a:t>1998</a:t>
            </a:r>
            <a:r>
              <a:rPr lang="uk-UA" sz="2200" dirty="0" smtClean="0">
                <a:solidFill>
                  <a:schemeClr val="tx1"/>
                </a:solidFill>
              </a:rPr>
              <a:t> </a:t>
            </a:r>
            <a:r>
              <a:rPr lang="uk-UA" sz="2200" dirty="0" err="1" smtClean="0">
                <a:solidFill>
                  <a:schemeClr val="tx1"/>
                </a:solidFill>
              </a:rPr>
              <a:t>грн</a:t>
            </a: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4500" y="5229225"/>
            <a:ext cx="7215188" cy="136842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600" dirty="0">
                <a:solidFill>
                  <a:schemeClr val="tx1"/>
                </a:solidFill>
              </a:rPr>
              <a:t>Середньомісячний оклад 1-го працівника на підприємстві становить </a:t>
            </a:r>
            <a:r>
              <a:rPr lang="en-US" sz="2600" dirty="0" smtClean="0">
                <a:solidFill>
                  <a:schemeClr val="tx1"/>
                </a:solidFill>
              </a:rPr>
              <a:t>2128 </a:t>
            </a:r>
            <a:r>
              <a:rPr lang="uk-UA" sz="2600" dirty="0" smtClean="0">
                <a:solidFill>
                  <a:schemeClr val="tx1"/>
                </a:solidFill>
              </a:rPr>
              <a:t>грн</a:t>
            </a:r>
            <a:r>
              <a:rPr lang="uk-UA" sz="2600" dirty="0">
                <a:solidFill>
                  <a:schemeClr val="tx1"/>
                </a:solidFill>
              </a:rPr>
              <a:t>. На даний час є вільні вакансії двірників та покрівельників.</a:t>
            </a:r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8204" name="Picture 2" descr="C:\Users\Паша\Desktop\Звіт директорів ЛКП 2012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20838" y="93663"/>
            <a:ext cx="126365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2" descr="C:\Users\Паша\Desktop\Звіт директорів ЛКП 2012\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13675" y="88900"/>
            <a:ext cx="1268413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"/>
                <a:solidFill>
                  <a:schemeClr val="bg2">
                    <a:lumMod val="50000"/>
                  </a:schemeClr>
                </a:solidFill>
              </a:rPr>
              <a:t>      Основні </a:t>
            </a:r>
            <a:r>
              <a:rPr lang="uk-UA" b="1" dirty="0">
                <a:ln w="1905"/>
                <a:solidFill>
                  <a:schemeClr val="bg2">
                    <a:lumMod val="50000"/>
                  </a:schemeClr>
                </a:solidFill>
              </a:rPr>
              <a:t>джерела доходу 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57025833"/>
              </p:ext>
            </p:extLst>
          </p:nvPr>
        </p:nvGraphicFramePr>
        <p:xfrm>
          <a:off x="2195736" y="1397000"/>
          <a:ext cx="6096000" cy="397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47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Паша\Desktop\Звіт директорів ЛКП 2012\загруженное (1)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785918" y="5085184"/>
            <a:ext cx="1954138" cy="174471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3" descr="C:\Users\Паша\Desktop\Звіт директорів ЛКП 2012\загруженное.jpg"/>
          <p:cNvPicPr>
            <a:picLocks noChangeAspect="1" noChangeArrowheads="1"/>
          </p:cNvPicPr>
          <p:nvPr/>
        </p:nvPicPr>
        <p:blipFill rotWithShape="1">
          <a:blip r:embed="rId5">
            <a:extLst/>
          </a:blip>
          <a:srcRect l="13244" r="16340"/>
          <a:stretch/>
        </p:blipFill>
        <p:spPr bwMode="auto">
          <a:xfrm>
            <a:off x="7500958" y="5143512"/>
            <a:ext cx="1465944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55780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8229600" cy="1080120"/>
          </a:xfrm>
        </p:spPr>
        <p:txBody>
          <a:bodyPr/>
          <a:lstStyle/>
          <a:p>
            <a:r>
              <a:rPr lang="uk-UA" dirty="0"/>
              <a:t>Структура </a:t>
            </a:r>
            <a:r>
              <a:rPr lang="uk-UA" dirty="0" smtClean="0"/>
              <a:t>витрат ЛКП</a:t>
            </a:r>
            <a:endParaRPr lang="ru-RU" sz="16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0813060"/>
              </p:ext>
            </p:extLst>
          </p:nvPr>
        </p:nvGraphicFramePr>
        <p:xfrm>
          <a:off x="1331640" y="134076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C:\Users\Паша\Desktop\Звіт директорів ЛКП 2012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25" y="0"/>
            <a:ext cx="13124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0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3290" y="908720"/>
            <a:ext cx="12573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23728" y="6228020"/>
            <a:ext cx="6846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/>
              <a:t>Левову частку доходу, а саме </a:t>
            </a:r>
            <a:r>
              <a:rPr lang="uk-UA" sz="1600" b="1" dirty="0" smtClean="0"/>
              <a:t>616 </a:t>
            </a:r>
            <a:r>
              <a:rPr lang="uk-UA" sz="1600" b="1" dirty="0" err="1" smtClean="0"/>
              <a:t>тис.грн</a:t>
            </a:r>
            <a:r>
              <a:rPr lang="uk-UA" sz="1600" b="1" dirty="0" smtClean="0"/>
              <a:t> </a:t>
            </a:r>
            <a:r>
              <a:rPr lang="uk-UA" sz="1600" b="1" dirty="0"/>
              <a:t>було скеровано на придбання матеріалів та виконання ремонтних робіт.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41767754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1263</TotalTime>
  <Words>896</Words>
  <Application>Microsoft Office PowerPoint</Application>
  <PresentationFormat>Экран (4:3)</PresentationFormat>
  <Paragraphs>140</Paragraphs>
  <Slides>24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Звіт про проведену роботу у 2015р ЛКП «Княже місто»</vt:lpstr>
      <vt:lpstr>Презентация PowerPoint</vt:lpstr>
      <vt:lpstr>Специфіка житлового фонду</vt:lpstr>
      <vt:lpstr>Житловий фонд ЛКП «Княже місто» - історичний ареал, де розташовано 426 будинків</vt:lpstr>
      <vt:lpstr>Презентация PowerPoint</vt:lpstr>
      <vt:lpstr>Основною метою нашої зустрічі є аналіз виконаних робіт в 2015році ЛКП, в т.ч. виконані роботи спільно з Вами. Отримані результати та ще не вирішені проблеми</vt:lpstr>
      <vt:lpstr>Для забезпечення належного обслуговування житлового фонду в ЛКП «Княже місто» працює 71 чол. при необхідній кількості згідно штатного розпису 80.</vt:lpstr>
      <vt:lpstr>      Основні джерела доходу </vt:lpstr>
      <vt:lpstr>Структура витрат ЛКП</vt:lpstr>
      <vt:lpstr>Всього в 2015 році на ремонтні роботи було витрачено 616 тис.грн.  Виконувались наступні роботи:</vt:lpstr>
      <vt:lpstr>Ремонти сходових кліток</vt:lpstr>
      <vt:lpstr>Ремонти сходових кліток</vt:lpstr>
      <vt:lpstr>Ремонти сходових кліток</vt:lpstr>
      <vt:lpstr>Ремонт покрівель</vt:lpstr>
      <vt:lpstr>Благоустрій дворів</vt:lpstr>
      <vt:lpstr>Ремонт інженерних мереж заміна будинкових вводів та розподільчих щитків</vt:lpstr>
      <vt:lpstr> </vt:lpstr>
      <vt:lpstr>Через заборгованість окремих мешканців ЛКП не вдалося виконати усі ремонтні роботи, які було заплановано</vt:lpstr>
      <vt:lpstr>Аналіз звернень мешканців               ЛКП «Княже місто» на «гарячу лінію» міста та ЛКП</vt:lpstr>
      <vt:lpstr>Закон України “Про особливості здійснення права власності у багатоквартирному будинку” (№417-VІІІ від 14.05.2015р.) </vt:lpstr>
      <vt:lpstr>Форми управління б/б</vt:lpstr>
      <vt:lpstr>Обрання управителя</vt:lpstr>
      <vt:lpstr>Співвласники отримають право вибору без створення ОСББ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проведену роботу у 2012р ЛКП «Княже місто»</dc:title>
  <dc:creator>Паша</dc:creator>
  <cp:lastModifiedBy>Vasya</cp:lastModifiedBy>
  <cp:revision>127</cp:revision>
  <dcterms:created xsi:type="dcterms:W3CDTF">2013-01-27T20:48:52Z</dcterms:created>
  <dcterms:modified xsi:type="dcterms:W3CDTF">2016-03-03T09:59:22Z</dcterms:modified>
</cp:coreProperties>
</file>