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6" r:id="rId10"/>
    <p:sldId id="275" r:id="rId11"/>
    <p:sldId id="257" r:id="rId12"/>
    <p:sldId id="266" r:id="rId13"/>
    <p:sldId id="277" r:id="rId14"/>
    <p:sldId id="278" r:id="rId15"/>
    <p:sldId id="279" r:id="rId16"/>
    <p:sldId id="258" r:id="rId17"/>
    <p:sldId id="293" r:id="rId18"/>
    <p:sldId id="259" r:id="rId19"/>
    <p:sldId id="280" r:id="rId20"/>
    <p:sldId id="303" r:id="rId21"/>
    <p:sldId id="282" r:id="rId22"/>
    <p:sldId id="260" r:id="rId23"/>
    <p:sldId id="297" r:id="rId24"/>
    <p:sldId id="298" r:id="rId25"/>
    <p:sldId id="283" r:id="rId26"/>
    <p:sldId id="261" r:id="rId27"/>
    <p:sldId id="294" r:id="rId28"/>
    <p:sldId id="295" r:id="rId29"/>
    <p:sldId id="296" r:id="rId30"/>
    <p:sldId id="267" r:id="rId31"/>
    <p:sldId id="284" r:id="rId32"/>
    <p:sldId id="285" r:id="rId33"/>
    <p:sldId id="262" r:id="rId34"/>
    <p:sldId id="289" r:id="rId35"/>
    <p:sldId id="263" r:id="rId36"/>
    <p:sldId id="299" r:id="rId37"/>
    <p:sldId id="286" r:id="rId38"/>
    <p:sldId id="300" r:id="rId39"/>
    <p:sldId id="301" r:id="rId40"/>
    <p:sldId id="287" r:id="rId41"/>
    <p:sldId id="288" r:id="rId42"/>
    <p:sldId id="264" r:id="rId43"/>
    <p:sldId id="290" r:id="rId44"/>
    <p:sldId id="291" r:id="rId45"/>
    <p:sldId id="265" r:id="rId46"/>
    <p:sldId id="302" r:id="rId47"/>
    <p:sldId id="292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1" autoAdjust="0"/>
    <p:restoredTop sz="94660"/>
  </p:normalViewPr>
  <p:slideViewPr>
    <p:cSldViewPr>
      <p:cViewPr varScale="1">
        <p:scale>
          <a:sx n="103" d="100"/>
          <a:sy n="103" d="100"/>
        </p:scale>
        <p:origin x="-3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72;&#1096;&#1072;\Desktop\&#1047;&#1074;&#1110;&#1090;%20&#1051;&#1050;&#1055;%20&#1057;&#1085;&#1086;&#1087;&#1082;&#1110;&#1074;&#1089;&#1100;&#1082;&#1077;\&#1044;&#1086;&#1093;&#1086;&#1076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view3D>
      <c:rotX val="75"/>
      <c:perspective val="30"/>
    </c:view3D>
    <c:plotArea>
      <c:layout>
        <c:manualLayout>
          <c:layoutTarget val="inner"/>
          <c:xMode val="edge"/>
          <c:yMode val="edge"/>
          <c:x val="2.05992509363296E-2"/>
          <c:y val="5.0925925925925992E-2"/>
          <c:w val="0.90869853768279174"/>
          <c:h val="0.9490741243551456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1.026746880747957E-3"/>
                  <c:y val="0.10882360588776192"/>
                </c:manualLayout>
              </c:layout>
              <c:showPercent val="1"/>
            </c:dLbl>
            <c:dLbl>
              <c:idx val="4"/>
              <c:layout>
                <c:manualLayout>
                  <c:x val="-1.5811030432213141E-2"/>
                  <c:y val="-0.15170122941422612"/>
                </c:manualLayout>
              </c:layout>
              <c:showPercent val="1"/>
            </c:dLbl>
            <c:txPr>
              <a:bodyPr/>
              <a:lstStyle/>
              <a:p>
                <a:pPr>
                  <a:defRPr lang="ru-RU" sz="1500" b="1"/>
                </a:pPr>
                <a:endParaRPr lang="ru-RU"/>
              </a:p>
            </c:txPr>
            <c:showPercent val="1"/>
          </c:dLbls>
          <c:cat>
            <c:strRef>
              <c:f>Лист1!$A$1:$G$1</c:f>
              <c:strCache>
                <c:ptCount val="7"/>
                <c:pt idx="0">
                  <c:v>аварійні</c:v>
                </c:pt>
                <c:pt idx="1">
                  <c:v>ТПВ</c:v>
                </c:pt>
                <c:pt idx="2">
                  <c:v>ліфти</c:v>
                </c:pt>
                <c:pt idx="3">
                  <c:v>електроенергія</c:v>
                </c:pt>
                <c:pt idx="4">
                  <c:v>зарплата</c:v>
                </c:pt>
                <c:pt idx="5">
                  <c:v>Відрахування на соціальні заходи</c:v>
                </c:pt>
                <c:pt idx="6">
                  <c:v>матеріали та виконані роботи</c:v>
                </c:pt>
              </c:strCache>
            </c:strRef>
          </c:cat>
          <c:val>
            <c:numRef>
              <c:f>Лист1!$A$2:$G$2</c:f>
              <c:numCache>
                <c:formatCode>General</c:formatCode>
                <c:ptCount val="7"/>
                <c:pt idx="0">
                  <c:v>73.599999999999994</c:v>
                </c:pt>
                <c:pt idx="1">
                  <c:v>627</c:v>
                </c:pt>
                <c:pt idx="2">
                  <c:v>26</c:v>
                </c:pt>
                <c:pt idx="3">
                  <c:v>299</c:v>
                </c:pt>
                <c:pt idx="4">
                  <c:v>1698.6</c:v>
                </c:pt>
                <c:pt idx="5">
                  <c:v>534.6</c:v>
                </c:pt>
                <c:pt idx="6">
                  <c:v>720.5</c:v>
                </c:pt>
              </c:numCache>
            </c:numRef>
          </c:val>
        </c:ser>
      </c:pie3DChart>
    </c:plotArea>
    <c:plotVisOnly val="1"/>
    <c:dispBlanksAs val="zero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177B7D-C6E6-4633-A437-7D3E4840BC5F}" type="doc">
      <dgm:prSet loTypeId="urn:microsoft.com/office/officeart/2005/8/layout/gear1" loCatId="relationship" qsTypeId="urn:microsoft.com/office/officeart/2005/8/quickstyle/simple3" qsCatId="simple" csTypeId="urn:microsoft.com/office/officeart/2005/8/colors/colorful5" csCatId="colorful" phldr="1"/>
      <dgm:spPr/>
    </dgm:pt>
    <dgm:pt modelId="{DDA9B5EB-A548-46A3-A170-D65FE45C168A}">
      <dgm:prSet phldrT="[Текст]" custT="1"/>
      <dgm:spPr/>
      <dgm:t>
        <a:bodyPr/>
        <a:lstStyle/>
        <a:p>
          <a:r>
            <a:rPr lang="uk-UA" sz="2400" dirty="0" smtClean="0"/>
            <a:t>397 будинків місцевих рад</a:t>
          </a:r>
          <a:endParaRPr lang="ru-RU" sz="2400" dirty="0"/>
        </a:p>
      </dgm:t>
    </dgm:pt>
    <dgm:pt modelId="{B3C15ABD-FBC5-4E19-95D7-FF0BEA8AF009}" type="parTrans" cxnId="{9658BFB7-AB26-48F5-AEA5-203F200C6AFB}">
      <dgm:prSet/>
      <dgm:spPr/>
      <dgm:t>
        <a:bodyPr/>
        <a:lstStyle/>
        <a:p>
          <a:endParaRPr lang="ru-RU"/>
        </a:p>
      </dgm:t>
    </dgm:pt>
    <dgm:pt modelId="{CD4DCA56-2ADB-4DBE-9AE6-5901F1FD727C}" type="sibTrans" cxnId="{9658BFB7-AB26-48F5-AEA5-203F200C6AFB}">
      <dgm:prSet/>
      <dgm:spPr/>
      <dgm:t>
        <a:bodyPr/>
        <a:lstStyle/>
        <a:p>
          <a:endParaRPr lang="ru-RU"/>
        </a:p>
      </dgm:t>
    </dgm:pt>
    <dgm:pt modelId="{866C0FC3-C777-4D69-B642-CC502F13041C}">
      <dgm:prSet phldrT="[Текст]" custT="1"/>
      <dgm:spPr/>
      <dgm:t>
        <a:bodyPr/>
        <a:lstStyle/>
        <a:p>
          <a:r>
            <a:rPr lang="uk-UA" sz="1200" b="1" dirty="0" smtClean="0"/>
            <a:t>83 відомчих та нежитлових будинки</a:t>
          </a:r>
          <a:endParaRPr lang="ru-RU" sz="1200" b="1" dirty="0"/>
        </a:p>
      </dgm:t>
    </dgm:pt>
    <dgm:pt modelId="{2808D100-7731-4DEB-A12C-C8FADC51B1F3}" type="parTrans" cxnId="{0C128AB4-5459-4AE4-9C02-DF0590261FB1}">
      <dgm:prSet/>
      <dgm:spPr/>
      <dgm:t>
        <a:bodyPr/>
        <a:lstStyle/>
        <a:p>
          <a:endParaRPr lang="ru-RU"/>
        </a:p>
      </dgm:t>
    </dgm:pt>
    <dgm:pt modelId="{1853FA4F-7494-4737-9ED8-A7F5860A5C0D}" type="sibTrans" cxnId="{0C128AB4-5459-4AE4-9C02-DF0590261FB1}">
      <dgm:prSet/>
      <dgm:spPr/>
      <dgm:t>
        <a:bodyPr/>
        <a:lstStyle/>
        <a:p>
          <a:endParaRPr lang="ru-RU"/>
        </a:p>
      </dgm:t>
    </dgm:pt>
    <dgm:pt modelId="{FA62D16E-2C27-498D-8BFD-9F28AEA5D85D}">
      <dgm:prSet phldrT="[Текст]" custT="1"/>
      <dgm:spPr/>
      <dgm:t>
        <a:bodyPr/>
        <a:lstStyle/>
        <a:p>
          <a:r>
            <a:rPr lang="uk-UA" sz="1600" b="1" dirty="0" smtClean="0"/>
            <a:t>13 ОСББ</a:t>
          </a:r>
          <a:endParaRPr lang="ru-RU" sz="1600" b="1" dirty="0"/>
        </a:p>
      </dgm:t>
    </dgm:pt>
    <dgm:pt modelId="{BA9AA20E-E322-4240-B0F6-C8FCC64E2F7E}" type="parTrans" cxnId="{90E00F0D-3F06-413D-BBCF-513D098EB0DD}">
      <dgm:prSet/>
      <dgm:spPr/>
      <dgm:t>
        <a:bodyPr/>
        <a:lstStyle/>
        <a:p>
          <a:endParaRPr lang="ru-RU"/>
        </a:p>
      </dgm:t>
    </dgm:pt>
    <dgm:pt modelId="{C4856543-D9DB-42A1-9D95-DCED0BC7284B}" type="sibTrans" cxnId="{90E00F0D-3F06-413D-BBCF-513D098EB0DD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05FEB6DC-3DCC-43F8-8D31-36E44373D1D6}" type="pres">
      <dgm:prSet presAssocID="{3F177B7D-C6E6-4633-A437-7D3E4840BC5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1D5BE90-7750-4982-B095-71BC3FBEFA29}" type="pres">
      <dgm:prSet presAssocID="{DDA9B5EB-A548-46A3-A170-D65FE45C168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42BAC-C132-4114-AF0C-D582318D89EF}" type="pres">
      <dgm:prSet presAssocID="{DDA9B5EB-A548-46A3-A170-D65FE45C168A}" presName="gear1srcNode" presStyleLbl="node1" presStyleIdx="0" presStyleCnt="3"/>
      <dgm:spPr/>
      <dgm:t>
        <a:bodyPr/>
        <a:lstStyle/>
        <a:p>
          <a:endParaRPr lang="ru-RU"/>
        </a:p>
      </dgm:t>
    </dgm:pt>
    <dgm:pt modelId="{0A0B6E9B-5808-4524-AC16-C2800DFDC1D1}" type="pres">
      <dgm:prSet presAssocID="{DDA9B5EB-A548-46A3-A170-D65FE45C168A}" presName="gear1dstNode" presStyleLbl="node1" presStyleIdx="0" presStyleCnt="3"/>
      <dgm:spPr/>
      <dgm:t>
        <a:bodyPr/>
        <a:lstStyle/>
        <a:p>
          <a:endParaRPr lang="ru-RU"/>
        </a:p>
      </dgm:t>
    </dgm:pt>
    <dgm:pt modelId="{A693AF30-D7D0-48FF-BEA4-E8FD4043722E}" type="pres">
      <dgm:prSet presAssocID="{866C0FC3-C777-4D69-B642-CC502F13041C}" presName="gear2" presStyleLbl="node1" presStyleIdx="1" presStyleCnt="3" custScaleX="1107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8636AE-BF42-4CDB-B82B-FF49384623D2}" type="pres">
      <dgm:prSet presAssocID="{866C0FC3-C777-4D69-B642-CC502F13041C}" presName="gear2srcNode" presStyleLbl="node1" presStyleIdx="1" presStyleCnt="3"/>
      <dgm:spPr/>
      <dgm:t>
        <a:bodyPr/>
        <a:lstStyle/>
        <a:p>
          <a:endParaRPr lang="ru-RU"/>
        </a:p>
      </dgm:t>
    </dgm:pt>
    <dgm:pt modelId="{4D4F518C-C53E-4179-AB43-369693A27C10}" type="pres">
      <dgm:prSet presAssocID="{866C0FC3-C777-4D69-B642-CC502F13041C}" presName="gear2dstNode" presStyleLbl="node1" presStyleIdx="1" presStyleCnt="3"/>
      <dgm:spPr/>
      <dgm:t>
        <a:bodyPr/>
        <a:lstStyle/>
        <a:p>
          <a:endParaRPr lang="ru-RU"/>
        </a:p>
      </dgm:t>
    </dgm:pt>
    <dgm:pt modelId="{3D4AF715-403B-4535-8C8E-466922116769}" type="pres">
      <dgm:prSet presAssocID="{FA62D16E-2C27-498D-8BFD-9F28AEA5D85D}" presName="gear3" presStyleLbl="node1" presStyleIdx="2" presStyleCnt="3"/>
      <dgm:spPr/>
      <dgm:t>
        <a:bodyPr/>
        <a:lstStyle/>
        <a:p>
          <a:endParaRPr lang="ru-RU"/>
        </a:p>
      </dgm:t>
    </dgm:pt>
    <dgm:pt modelId="{63243C4F-0FDC-45A1-B237-75A8BF78DC89}" type="pres">
      <dgm:prSet presAssocID="{FA62D16E-2C27-498D-8BFD-9F28AEA5D85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D2684-ED89-4496-80F8-AD58DA312598}" type="pres">
      <dgm:prSet presAssocID="{FA62D16E-2C27-498D-8BFD-9F28AEA5D85D}" presName="gear3srcNode" presStyleLbl="node1" presStyleIdx="2" presStyleCnt="3"/>
      <dgm:spPr/>
      <dgm:t>
        <a:bodyPr/>
        <a:lstStyle/>
        <a:p>
          <a:endParaRPr lang="ru-RU"/>
        </a:p>
      </dgm:t>
    </dgm:pt>
    <dgm:pt modelId="{D485343C-F36E-4FA1-83C2-6735CF983D43}" type="pres">
      <dgm:prSet presAssocID="{FA62D16E-2C27-498D-8BFD-9F28AEA5D85D}" presName="gear3dstNode" presStyleLbl="node1" presStyleIdx="2" presStyleCnt="3"/>
      <dgm:spPr/>
      <dgm:t>
        <a:bodyPr/>
        <a:lstStyle/>
        <a:p>
          <a:endParaRPr lang="ru-RU"/>
        </a:p>
      </dgm:t>
    </dgm:pt>
    <dgm:pt modelId="{9FCF50D1-0157-494E-84C4-284069826A19}" type="pres">
      <dgm:prSet presAssocID="{CD4DCA56-2ADB-4DBE-9AE6-5901F1FD727C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4946CC17-4CD7-43C7-AF3A-D8A9FCCB225B}" type="pres">
      <dgm:prSet presAssocID="{1853FA4F-7494-4737-9ED8-A7F5860A5C0D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ED851192-D2B8-4282-9BDB-D78FA9D73096}" type="pres">
      <dgm:prSet presAssocID="{C4856543-D9DB-42A1-9D95-DCED0BC7284B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2A09D87A-C238-4959-A229-5791B750D0EE}" type="presOf" srcId="{DDA9B5EB-A548-46A3-A170-D65FE45C168A}" destId="{70242BAC-C132-4114-AF0C-D582318D89EF}" srcOrd="1" destOrd="0" presId="urn:microsoft.com/office/officeart/2005/8/layout/gear1"/>
    <dgm:cxn modelId="{32979F63-DBF9-4A1C-BBEE-8DD34E8377C5}" type="presOf" srcId="{DDA9B5EB-A548-46A3-A170-D65FE45C168A}" destId="{0A0B6E9B-5808-4524-AC16-C2800DFDC1D1}" srcOrd="2" destOrd="0" presId="urn:microsoft.com/office/officeart/2005/8/layout/gear1"/>
    <dgm:cxn modelId="{CEB67B1D-81FB-4912-BFDD-55B0DB14473F}" type="presOf" srcId="{CD4DCA56-2ADB-4DBE-9AE6-5901F1FD727C}" destId="{9FCF50D1-0157-494E-84C4-284069826A19}" srcOrd="0" destOrd="0" presId="urn:microsoft.com/office/officeart/2005/8/layout/gear1"/>
    <dgm:cxn modelId="{BC32F3E5-72F5-41B0-9C3A-3D0FF327F074}" type="presOf" srcId="{1853FA4F-7494-4737-9ED8-A7F5860A5C0D}" destId="{4946CC17-4CD7-43C7-AF3A-D8A9FCCB225B}" srcOrd="0" destOrd="0" presId="urn:microsoft.com/office/officeart/2005/8/layout/gear1"/>
    <dgm:cxn modelId="{9658BFB7-AB26-48F5-AEA5-203F200C6AFB}" srcId="{3F177B7D-C6E6-4633-A437-7D3E4840BC5F}" destId="{DDA9B5EB-A548-46A3-A170-D65FE45C168A}" srcOrd="0" destOrd="0" parTransId="{B3C15ABD-FBC5-4E19-95D7-FF0BEA8AF009}" sibTransId="{CD4DCA56-2ADB-4DBE-9AE6-5901F1FD727C}"/>
    <dgm:cxn modelId="{B2572EE4-00E6-4AA9-8958-27A4F385AAD7}" type="presOf" srcId="{C4856543-D9DB-42A1-9D95-DCED0BC7284B}" destId="{ED851192-D2B8-4282-9BDB-D78FA9D73096}" srcOrd="0" destOrd="0" presId="urn:microsoft.com/office/officeart/2005/8/layout/gear1"/>
    <dgm:cxn modelId="{522F7BF1-DC65-486A-8F0D-826350B7FB61}" type="presOf" srcId="{866C0FC3-C777-4D69-B642-CC502F13041C}" destId="{A693AF30-D7D0-48FF-BEA4-E8FD4043722E}" srcOrd="0" destOrd="0" presId="urn:microsoft.com/office/officeart/2005/8/layout/gear1"/>
    <dgm:cxn modelId="{90E00F0D-3F06-413D-BBCF-513D098EB0DD}" srcId="{3F177B7D-C6E6-4633-A437-7D3E4840BC5F}" destId="{FA62D16E-2C27-498D-8BFD-9F28AEA5D85D}" srcOrd="2" destOrd="0" parTransId="{BA9AA20E-E322-4240-B0F6-C8FCC64E2F7E}" sibTransId="{C4856543-D9DB-42A1-9D95-DCED0BC7284B}"/>
    <dgm:cxn modelId="{0C128AB4-5459-4AE4-9C02-DF0590261FB1}" srcId="{3F177B7D-C6E6-4633-A437-7D3E4840BC5F}" destId="{866C0FC3-C777-4D69-B642-CC502F13041C}" srcOrd="1" destOrd="0" parTransId="{2808D100-7731-4DEB-A12C-C8FADC51B1F3}" sibTransId="{1853FA4F-7494-4737-9ED8-A7F5860A5C0D}"/>
    <dgm:cxn modelId="{FA1C32E8-F8CF-4A50-8129-4CC9CE268455}" type="presOf" srcId="{866C0FC3-C777-4D69-B642-CC502F13041C}" destId="{7C8636AE-BF42-4CDB-B82B-FF49384623D2}" srcOrd="1" destOrd="0" presId="urn:microsoft.com/office/officeart/2005/8/layout/gear1"/>
    <dgm:cxn modelId="{22A0B581-7DAC-4C4A-A7CA-78BA8DA93E71}" type="presOf" srcId="{FA62D16E-2C27-498D-8BFD-9F28AEA5D85D}" destId="{D485343C-F36E-4FA1-83C2-6735CF983D43}" srcOrd="3" destOrd="0" presId="urn:microsoft.com/office/officeart/2005/8/layout/gear1"/>
    <dgm:cxn modelId="{E48796F6-A872-490D-AD6C-725EB7975ECA}" type="presOf" srcId="{DDA9B5EB-A548-46A3-A170-D65FE45C168A}" destId="{01D5BE90-7750-4982-B095-71BC3FBEFA29}" srcOrd="0" destOrd="0" presId="urn:microsoft.com/office/officeart/2005/8/layout/gear1"/>
    <dgm:cxn modelId="{51B7A196-D839-442A-B4DB-79A61CED419C}" type="presOf" srcId="{FA62D16E-2C27-498D-8BFD-9F28AEA5D85D}" destId="{63243C4F-0FDC-45A1-B237-75A8BF78DC89}" srcOrd="1" destOrd="0" presId="urn:microsoft.com/office/officeart/2005/8/layout/gear1"/>
    <dgm:cxn modelId="{82735F67-1C7F-420B-BC31-F686B7C97B98}" type="presOf" srcId="{3F177B7D-C6E6-4633-A437-7D3E4840BC5F}" destId="{05FEB6DC-3DCC-43F8-8D31-36E44373D1D6}" srcOrd="0" destOrd="0" presId="urn:microsoft.com/office/officeart/2005/8/layout/gear1"/>
    <dgm:cxn modelId="{D54CCBCA-00DE-4A90-A463-2A8135A6A9F1}" type="presOf" srcId="{FA62D16E-2C27-498D-8BFD-9F28AEA5D85D}" destId="{3D4AF715-403B-4535-8C8E-466922116769}" srcOrd="0" destOrd="0" presId="urn:microsoft.com/office/officeart/2005/8/layout/gear1"/>
    <dgm:cxn modelId="{4D9B8A5B-58E9-4CB3-9CE9-9BE491563050}" type="presOf" srcId="{866C0FC3-C777-4D69-B642-CC502F13041C}" destId="{4D4F518C-C53E-4179-AB43-369693A27C10}" srcOrd="2" destOrd="0" presId="urn:microsoft.com/office/officeart/2005/8/layout/gear1"/>
    <dgm:cxn modelId="{FFFB39DC-8C9A-4A35-9316-D13ED3A12050}" type="presOf" srcId="{FA62D16E-2C27-498D-8BFD-9F28AEA5D85D}" destId="{672D2684-ED89-4496-80F8-AD58DA312598}" srcOrd="2" destOrd="0" presId="urn:microsoft.com/office/officeart/2005/8/layout/gear1"/>
    <dgm:cxn modelId="{EB35ADEB-9D4D-401D-B782-594F55B5C1D7}" type="presParOf" srcId="{05FEB6DC-3DCC-43F8-8D31-36E44373D1D6}" destId="{01D5BE90-7750-4982-B095-71BC3FBEFA29}" srcOrd="0" destOrd="0" presId="urn:microsoft.com/office/officeart/2005/8/layout/gear1"/>
    <dgm:cxn modelId="{2D2A34C4-1B2F-41F3-904B-CF1170CA3AA8}" type="presParOf" srcId="{05FEB6DC-3DCC-43F8-8D31-36E44373D1D6}" destId="{70242BAC-C132-4114-AF0C-D582318D89EF}" srcOrd="1" destOrd="0" presId="urn:microsoft.com/office/officeart/2005/8/layout/gear1"/>
    <dgm:cxn modelId="{77E557D4-5ACE-44D7-A72E-28AF26104C07}" type="presParOf" srcId="{05FEB6DC-3DCC-43F8-8D31-36E44373D1D6}" destId="{0A0B6E9B-5808-4524-AC16-C2800DFDC1D1}" srcOrd="2" destOrd="0" presId="urn:microsoft.com/office/officeart/2005/8/layout/gear1"/>
    <dgm:cxn modelId="{8EBA698D-53C6-4012-A1DA-7F3A7D4A7BDB}" type="presParOf" srcId="{05FEB6DC-3DCC-43F8-8D31-36E44373D1D6}" destId="{A693AF30-D7D0-48FF-BEA4-E8FD4043722E}" srcOrd="3" destOrd="0" presId="urn:microsoft.com/office/officeart/2005/8/layout/gear1"/>
    <dgm:cxn modelId="{8D9A7400-7F4B-4C28-9138-6358648E5F60}" type="presParOf" srcId="{05FEB6DC-3DCC-43F8-8D31-36E44373D1D6}" destId="{7C8636AE-BF42-4CDB-B82B-FF49384623D2}" srcOrd="4" destOrd="0" presId="urn:microsoft.com/office/officeart/2005/8/layout/gear1"/>
    <dgm:cxn modelId="{6F494FC6-2951-45DF-9B84-AE78A51A2184}" type="presParOf" srcId="{05FEB6DC-3DCC-43F8-8D31-36E44373D1D6}" destId="{4D4F518C-C53E-4179-AB43-369693A27C10}" srcOrd="5" destOrd="0" presId="urn:microsoft.com/office/officeart/2005/8/layout/gear1"/>
    <dgm:cxn modelId="{DD8CA919-2F8F-4289-8539-F36AFDDB9AF3}" type="presParOf" srcId="{05FEB6DC-3DCC-43F8-8D31-36E44373D1D6}" destId="{3D4AF715-403B-4535-8C8E-466922116769}" srcOrd="6" destOrd="0" presId="urn:microsoft.com/office/officeart/2005/8/layout/gear1"/>
    <dgm:cxn modelId="{CC9F0A4B-C51C-4980-9F51-FEB5B5E1FEFD}" type="presParOf" srcId="{05FEB6DC-3DCC-43F8-8D31-36E44373D1D6}" destId="{63243C4F-0FDC-45A1-B237-75A8BF78DC89}" srcOrd="7" destOrd="0" presId="urn:microsoft.com/office/officeart/2005/8/layout/gear1"/>
    <dgm:cxn modelId="{0A311672-84D5-4FEF-A032-77545E202501}" type="presParOf" srcId="{05FEB6DC-3DCC-43F8-8D31-36E44373D1D6}" destId="{672D2684-ED89-4496-80F8-AD58DA312598}" srcOrd="8" destOrd="0" presId="urn:microsoft.com/office/officeart/2005/8/layout/gear1"/>
    <dgm:cxn modelId="{33D84951-F0B0-4A13-ACC9-0AA341C423A3}" type="presParOf" srcId="{05FEB6DC-3DCC-43F8-8D31-36E44373D1D6}" destId="{D485343C-F36E-4FA1-83C2-6735CF983D43}" srcOrd="9" destOrd="0" presId="urn:microsoft.com/office/officeart/2005/8/layout/gear1"/>
    <dgm:cxn modelId="{9477B052-6B0D-4541-8EAC-BDBB0FE69B06}" type="presParOf" srcId="{05FEB6DC-3DCC-43F8-8D31-36E44373D1D6}" destId="{9FCF50D1-0157-494E-84C4-284069826A19}" srcOrd="10" destOrd="0" presId="urn:microsoft.com/office/officeart/2005/8/layout/gear1"/>
    <dgm:cxn modelId="{FA7D1B49-ACCA-4523-8BB1-89B716757ED5}" type="presParOf" srcId="{05FEB6DC-3DCC-43F8-8D31-36E44373D1D6}" destId="{4946CC17-4CD7-43C7-AF3A-D8A9FCCB225B}" srcOrd="11" destOrd="0" presId="urn:microsoft.com/office/officeart/2005/8/layout/gear1"/>
    <dgm:cxn modelId="{535C1B0D-F6C0-4C92-A8DF-E440D4073BAF}" type="presParOf" srcId="{05FEB6DC-3DCC-43F8-8D31-36E44373D1D6}" destId="{ED851192-D2B8-4282-9BDB-D78FA9D7309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297A1A-D354-433E-A3D6-28F2153ED695}" type="doc">
      <dgm:prSet loTypeId="urn:microsoft.com/office/officeart/2005/8/layout/cycle5" loCatId="cycle" qsTypeId="urn:microsoft.com/office/officeart/2005/8/quickstyle/simple3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8C77C55F-25F6-468D-A67A-7607E3106BA4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uk-UA" dirty="0" smtClean="0"/>
            <a:t>Ремонт покрівель</a:t>
          </a:r>
          <a:endParaRPr lang="ru-RU" dirty="0"/>
        </a:p>
      </dgm:t>
    </dgm:pt>
    <dgm:pt modelId="{661D95EA-7E0A-4596-A863-B9F26E1E7E85}" type="parTrans" cxnId="{A16CF276-73B5-470C-BC82-A493EBC20AB1}">
      <dgm:prSet/>
      <dgm:spPr/>
      <dgm:t>
        <a:bodyPr/>
        <a:lstStyle/>
        <a:p>
          <a:endParaRPr lang="ru-RU"/>
        </a:p>
      </dgm:t>
    </dgm:pt>
    <dgm:pt modelId="{E17E3ADB-89C7-4EBA-8F95-A6AA17524C48}" type="sibTrans" cxnId="{A16CF276-73B5-470C-BC82-A493EBC20AB1}">
      <dgm:prSet/>
      <dgm:spPr>
        <a:ln w="19050"/>
      </dgm:spPr>
      <dgm:t>
        <a:bodyPr/>
        <a:lstStyle/>
        <a:p>
          <a:endParaRPr lang="ru-RU"/>
        </a:p>
      </dgm:t>
    </dgm:pt>
    <dgm:pt modelId="{6DFCB8F3-C4BC-46FE-AF7A-2288ABB69CA5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uk-UA" dirty="0" smtClean="0"/>
            <a:t>Ремонт та заміна водопроводу</a:t>
          </a:r>
          <a:endParaRPr lang="ru-RU" dirty="0"/>
        </a:p>
      </dgm:t>
    </dgm:pt>
    <dgm:pt modelId="{50A48A45-BD32-4A67-834F-D8EE111B10E7}" type="parTrans" cxnId="{F41D4E44-1DCD-49DB-B97B-66B5C6D24F59}">
      <dgm:prSet/>
      <dgm:spPr/>
      <dgm:t>
        <a:bodyPr/>
        <a:lstStyle/>
        <a:p>
          <a:endParaRPr lang="ru-RU"/>
        </a:p>
      </dgm:t>
    </dgm:pt>
    <dgm:pt modelId="{552709E0-61EC-4484-868A-C64A047E07BF}" type="sibTrans" cxnId="{F41D4E44-1DCD-49DB-B97B-66B5C6D24F59}">
      <dgm:prSet/>
      <dgm:spPr>
        <a:ln w="19050"/>
      </dgm:spPr>
      <dgm:t>
        <a:bodyPr/>
        <a:lstStyle/>
        <a:p>
          <a:endParaRPr lang="ru-RU"/>
        </a:p>
      </dgm:t>
    </dgm:pt>
    <dgm:pt modelId="{960555FC-BFEC-4057-9688-B0FE8028A102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uk-UA" dirty="0" smtClean="0"/>
            <a:t>Ремонт каналізації</a:t>
          </a:r>
          <a:endParaRPr lang="ru-RU" dirty="0"/>
        </a:p>
      </dgm:t>
    </dgm:pt>
    <dgm:pt modelId="{7DA037F8-76CD-4666-82AD-D39720D0D92D}" type="parTrans" cxnId="{C33A0AE4-DD38-4018-B977-B55A6D8B8FB4}">
      <dgm:prSet/>
      <dgm:spPr/>
      <dgm:t>
        <a:bodyPr/>
        <a:lstStyle/>
        <a:p>
          <a:endParaRPr lang="ru-RU"/>
        </a:p>
      </dgm:t>
    </dgm:pt>
    <dgm:pt modelId="{E13C1D42-36A5-4B27-814E-7ECE7547CA25}" type="sibTrans" cxnId="{C33A0AE4-DD38-4018-B977-B55A6D8B8FB4}">
      <dgm:prSet/>
      <dgm:spPr>
        <a:ln w="19050"/>
      </dgm:spPr>
      <dgm:t>
        <a:bodyPr/>
        <a:lstStyle/>
        <a:p>
          <a:endParaRPr lang="ru-RU"/>
        </a:p>
      </dgm:t>
    </dgm:pt>
    <dgm:pt modelId="{7F35E81A-6F49-4FED-82B7-16DD23966E6E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uk-UA" dirty="0" smtClean="0"/>
            <a:t>Ремонт сходових кліток</a:t>
          </a:r>
          <a:endParaRPr lang="ru-RU" dirty="0"/>
        </a:p>
      </dgm:t>
    </dgm:pt>
    <dgm:pt modelId="{EB3D37AD-47C1-4C68-8667-B39F8BA18F7B}" type="parTrans" cxnId="{F2C162AF-FEDC-4676-A29F-F54CB2743F6E}">
      <dgm:prSet/>
      <dgm:spPr/>
      <dgm:t>
        <a:bodyPr/>
        <a:lstStyle/>
        <a:p>
          <a:endParaRPr lang="ru-RU"/>
        </a:p>
      </dgm:t>
    </dgm:pt>
    <dgm:pt modelId="{35EB5265-3917-4B7A-857B-204DF30E9949}" type="sibTrans" cxnId="{F2C162AF-FEDC-4676-A29F-F54CB2743F6E}">
      <dgm:prSet/>
      <dgm:spPr>
        <a:ln w="19050"/>
      </dgm:spPr>
      <dgm:t>
        <a:bodyPr/>
        <a:lstStyle/>
        <a:p>
          <a:endParaRPr lang="ru-RU"/>
        </a:p>
      </dgm:t>
    </dgm:pt>
    <dgm:pt modelId="{E8EF0464-A55C-4338-926F-3C96A07D91C3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uk-UA" dirty="0" smtClean="0"/>
            <a:t>Встановлення пластикових вікон</a:t>
          </a:r>
          <a:endParaRPr lang="ru-RU" dirty="0"/>
        </a:p>
      </dgm:t>
    </dgm:pt>
    <dgm:pt modelId="{465FBBD2-7F7F-4893-9DD9-4460AC32DFF2}" type="parTrans" cxnId="{6CD48425-686F-478E-AABA-199D5042782F}">
      <dgm:prSet/>
      <dgm:spPr/>
      <dgm:t>
        <a:bodyPr/>
        <a:lstStyle/>
        <a:p>
          <a:endParaRPr lang="ru-RU"/>
        </a:p>
      </dgm:t>
    </dgm:pt>
    <dgm:pt modelId="{4E27CF9C-4063-4D81-A98F-43A1B8709A33}" type="sibTrans" cxnId="{6CD48425-686F-478E-AABA-199D5042782F}">
      <dgm:prSet/>
      <dgm:spPr>
        <a:ln w="19050"/>
      </dgm:spPr>
      <dgm:t>
        <a:bodyPr/>
        <a:lstStyle/>
        <a:p>
          <a:endParaRPr lang="ru-RU"/>
        </a:p>
      </dgm:t>
    </dgm:pt>
    <dgm:pt modelId="{55B037CC-76E5-40EB-BE67-E862C94EF524}" type="pres">
      <dgm:prSet presAssocID="{0D297A1A-D354-433E-A3D6-28F2153ED69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68DA7D-B3C5-47D7-8E35-15C6E70A3488}" type="pres">
      <dgm:prSet presAssocID="{8C77C55F-25F6-468D-A67A-7607E3106BA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D32C4-C05C-433F-868A-139370B1EDAD}" type="pres">
      <dgm:prSet presAssocID="{8C77C55F-25F6-468D-A67A-7607E3106BA4}" presName="spNode" presStyleCnt="0"/>
      <dgm:spPr/>
    </dgm:pt>
    <dgm:pt modelId="{C75BCE2A-61E4-4D1D-9AA6-E4BD2B1ADD86}" type="pres">
      <dgm:prSet presAssocID="{E17E3ADB-89C7-4EBA-8F95-A6AA17524C48}" presName="sibTrans" presStyleLbl="sibTrans1D1" presStyleIdx="0" presStyleCnt="5"/>
      <dgm:spPr/>
      <dgm:t>
        <a:bodyPr/>
        <a:lstStyle/>
        <a:p>
          <a:endParaRPr lang="ru-RU"/>
        </a:p>
      </dgm:t>
    </dgm:pt>
    <dgm:pt modelId="{042E2B8E-D228-4C5C-A1CA-EF31E56F9104}" type="pres">
      <dgm:prSet presAssocID="{6DFCB8F3-C4BC-46FE-AF7A-2288ABB69CA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6F54A-F89D-466B-9063-6BDACCB325E3}" type="pres">
      <dgm:prSet presAssocID="{6DFCB8F3-C4BC-46FE-AF7A-2288ABB69CA5}" presName="spNode" presStyleCnt="0"/>
      <dgm:spPr/>
    </dgm:pt>
    <dgm:pt modelId="{CC6D0BCA-5BED-480B-AE35-76620D188BE4}" type="pres">
      <dgm:prSet presAssocID="{552709E0-61EC-4484-868A-C64A047E07BF}" presName="sibTrans" presStyleLbl="sibTrans1D1" presStyleIdx="1" presStyleCnt="5"/>
      <dgm:spPr/>
      <dgm:t>
        <a:bodyPr/>
        <a:lstStyle/>
        <a:p>
          <a:endParaRPr lang="ru-RU"/>
        </a:p>
      </dgm:t>
    </dgm:pt>
    <dgm:pt modelId="{33349CC4-1F09-4C50-B490-526C9950CAB5}" type="pres">
      <dgm:prSet presAssocID="{960555FC-BFEC-4057-9688-B0FE8028A10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E512E-3D27-426F-BE4D-E42A6C6E117E}" type="pres">
      <dgm:prSet presAssocID="{960555FC-BFEC-4057-9688-B0FE8028A102}" presName="spNode" presStyleCnt="0"/>
      <dgm:spPr/>
    </dgm:pt>
    <dgm:pt modelId="{6D27CCBF-49C6-4DA0-B971-300934561A68}" type="pres">
      <dgm:prSet presAssocID="{E13C1D42-36A5-4B27-814E-7ECE7547CA25}" presName="sibTrans" presStyleLbl="sibTrans1D1" presStyleIdx="2" presStyleCnt="5"/>
      <dgm:spPr/>
      <dgm:t>
        <a:bodyPr/>
        <a:lstStyle/>
        <a:p>
          <a:endParaRPr lang="ru-RU"/>
        </a:p>
      </dgm:t>
    </dgm:pt>
    <dgm:pt modelId="{D27AEBB5-D38F-4350-A549-381DD042B6F3}" type="pres">
      <dgm:prSet presAssocID="{7F35E81A-6F49-4FED-82B7-16DD23966E6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FDB04D-79FA-4F35-BB91-188D640CF597}" type="pres">
      <dgm:prSet presAssocID="{7F35E81A-6F49-4FED-82B7-16DD23966E6E}" presName="spNode" presStyleCnt="0"/>
      <dgm:spPr/>
    </dgm:pt>
    <dgm:pt modelId="{661B3CDC-E83C-4005-A24C-34DEA681F58D}" type="pres">
      <dgm:prSet presAssocID="{35EB5265-3917-4B7A-857B-204DF30E9949}" presName="sibTrans" presStyleLbl="sibTrans1D1" presStyleIdx="3" presStyleCnt="5"/>
      <dgm:spPr/>
      <dgm:t>
        <a:bodyPr/>
        <a:lstStyle/>
        <a:p>
          <a:endParaRPr lang="ru-RU"/>
        </a:p>
      </dgm:t>
    </dgm:pt>
    <dgm:pt modelId="{CF613907-F65B-4B06-B00D-9518799F6D37}" type="pres">
      <dgm:prSet presAssocID="{E8EF0464-A55C-4338-926F-3C96A07D91C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4CA7B-A272-4127-BA0B-EDA9E3AF7274}" type="pres">
      <dgm:prSet presAssocID="{E8EF0464-A55C-4338-926F-3C96A07D91C3}" presName="spNode" presStyleCnt="0"/>
      <dgm:spPr/>
    </dgm:pt>
    <dgm:pt modelId="{CAF15231-A4FB-447F-B889-9B8E54D7274A}" type="pres">
      <dgm:prSet presAssocID="{4E27CF9C-4063-4D81-A98F-43A1B8709A33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4CA4E77C-5453-45BF-9DF1-0F6527A96754}" type="presOf" srcId="{35EB5265-3917-4B7A-857B-204DF30E9949}" destId="{661B3CDC-E83C-4005-A24C-34DEA681F58D}" srcOrd="0" destOrd="0" presId="urn:microsoft.com/office/officeart/2005/8/layout/cycle5"/>
    <dgm:cxn modelId="{7AAF9253-61DC-4591-B3A9-A3CACD54D097}" type="presOf" srcId="{960555FC-BFEC-4057-9688-B0FE8028A102}" destId="{33349CC4-1F09-4C50-B490-526C9950CAB5}" srcOrd="0" destOrd="0" presId="urn:microsoft.com/office/officeart/2005/8/layout/cycle5"/>
    <dgm:cxn modelId="{2A512341-BADF-465B-975F-29F548F0EC41}" type="presOf" srcId="{7F35E81A-6F49-4FED-82B7-16DD23966E6E}" destId="{D27AEBB5-D38F-4350-A549-381DD042B6F3}" srcOrd="0" destOrd="0" presId="urn:microsoft.com/office/officeart/2005/8/layout/cycle5"/>
    <dgm:cxn modelId="{A16CF276-73B5-470C-BC82-A493EBC20AB1}" srcId="{0D297A1A-D354-433E-A3D6-28F2153ED695}" destId="{8C77C55F-25F6-468D-A67A-7607E3106BA4}" srcOrd="0" destOrd="0" parTransId="{661D95EA-7E0A-4596-A863-B9F26E1E7E85}" sibTransId="{E17E3ADB-89C7-4EBA-8F95-A6AA17524C48}"/>
    <dgm:cxn modelId="{F5704F59-EE4E-43E6-8112-4AD8022BA810}" type="presOf" srcId="{552709E0-61EC-4484-868A-C64A047E07BF}" destId="{CC6D0BCA-5BED-480B-AE35-76620D188BE4}" srcOrd="0" destOrd="0" presId="urn:microsoft.com/office/officeart/2005/8/layout/cycle5"/>
    <dgm:cxn modelId="{AE3E53F3-DEC8-4E37-A004-748E33B3C1B5}" type="presOf" srcId="{6DFCB8F3-C4BC-46FE-AF7A-2288ABB69CA5}" destId="{042E2B8E-D228-4C5C-A1CA-EF31E56F9104}" srcOrd="0" destOrd="0" presId="urn:microsoft.com/office/officeart/2005/8/layout/cycle5"/>
    <dgm:cxn modelId="{6CD48425-686F-478E-AABA-199D5042782F}" srcId="{0D297A1A-D354-433E-A3D6-28F2153ED695}" destId="{E8EF0464-A55C-4338-926F-3C96A07D91C3}" srcOrd="4" destOrd="0" parTransId="{465FBBD2-7F7F-4893-9DD9-4460AC32DFF2}" sibTransId="{4E27CF9C-4063-4D81-A98F-43A1B8709A33}"/>
    <dgm:cxn modelId="{F2C162AF-FEDC-4676-A29F-F54CB2743F6E}" srcId="{0D297A1A-D354-433E-A3D6-28F2153ED695}" destId="{7F35E81A-6F49-4FED-82B7-16DD23966E6E}" srcOrd="3" destOrd="0" parTransId="{EB3D37AD-47C1-4C68-8667-B39F8BA18F7B}" sibTransId="{35EB5265-3917-4B7A-857B-204DF30E9949}"/>
    <dgm:cxn modelId="{A143C03C-F27D-4DDB-9CD7-1602BC16266F}" type="presOf" srcId="{4E27CF9C-4063-4D81-A98F-43A1B8709A33}" destId="{CAF15231-A4FB-447F-B889-9B8E54D7274A}" srcOrd="0" destOrd="0" presId="urn:microsoft.com/office/officeart/2005/8/layout/cycle5"/>
    <dgm:cxn modelId="{C33A0AE4-DD38-4018-B977-B55A6D8B8FB4}" srcId="{0D297A1A-D354-433E-A3D6-28F2153ED695}" destId="{960555FC-BFEC-4057-9688-B0FE8028A102}" srcOrd="2" destOrd="0" parTransId="{7DA037F8-76CD-4666-82AD-D39720D0D92D}" sibTransId="{E13C1D42-36A5-4B27-814E-7ECE7547CA25}"/>
    <dgm:cxn modelId="{959719FA-8F73-4A4A-A447-C461138BBB87}" type="presOf" srcId="{E17E3ADB-89C7-4EBA-8F95-A6AA17524C48}" destId="{C75BCE2A-61E4-4D1D-9AA6-E4BD2B1ADD86}" srcOrd="0" destOrd="0" presId="urn:microsoft.com/office/officeart/2005/8/layout/cycle5"/>
    <dgm:cxn modelId="{F41D4E44-1DCD-49DB-B97B-66B5C6D24F59}" srcId="{0D297A1A-D354-433E-A3D6-28F2153ED695}" destId="{6DFCB8F3-C4BC-46FE-AF7A-2288ABB69CA5}" srcOrd="1" destOrd="0" parTransId="{50A48A45-BD32-4A67-834F-D8EE111B10E7}" sibTransId="{552709E0-61EC-4484-868A-C64A047E07BF}"/>
    <dgm:cxn modelId="{F34D1BE0-2187-42B0-8523-50EA0269F80F}" type="presOf" srcId="{E13C1D42-36A5-4B27-814E-7ECE7547CA25}" destId="{6D27CCBF-49C6-4DA0-B971-300934561A68}" srcOrd="0" destOrd="0" presId="urn:microsoft.com/office/officeart/2005/8/layout/cycle5"/>
    <dgm:cxn modelId="{F16800CE-65C0-4BA7-9EC6-1A117849F143}" type="presOf" srcId="{0D297A1A-D354-433E-A3D6-28F2153ED695}" destId="{55B037CC-76E5-40EB-BE67-E862C94EF524}" srcOrd="0" destOrd="0" presId="urn:microsoft.com/office/officeart/2005/8/layout/cycle5"/>
    <dgm:cxn modelId="{129A6E8D-C83C-45F1-B281-AB984F31ECDB}" type="presOf" srcId="{8C77C55F-25F6-468D-A67A-7607E3106BA4}" destId="{F968DA7D-B3C5-47D7-8E35-15C6E70A3488}" srcOrd="0" destOrd="0" presId="urn:microsoft.com/office/officeart/2005/8/layout/cycle5"/>
    <dgm:cxn modelId="{741FB950-FA2F-47C4-904E-C7AF2F9C699F}" type="presOf" srcId="{E8EF0464-A55C-4338-926F-3C96A07D91C3}" destId="{CF613907-F65B-4B06-B00D-9518799F6D37}" srcOrd="0" destOrd="0" presId="urn:microsoft.com/office/officeart/2005/8/layout/cycle5"/>
    <dgm:cxn modelId="{EA24C22F-9754-4C82-94EE-5EFDEFB47507}" type="presParOf" srcId="{55B037CC-76E5-40EB-BE67-E862C94EF524}" destId="{F968DA7D-B3C5-47D7-8E35-15C6E70A3488}" srcOrd="0" destOrd="0" presId="urn:microsoft.com/office/officeart/2005/8/layout/cycle5"/>
    <dgm:cxn modelId="{A70AA7AC-982D-434D-81DF-6F494686B401}" type="presParOf" srcId="{55B037CC-76E5-40EB-BE67-E862C94EF524}" destId="{842D32C4-C05C-433F-868A-139370B1EDAD}" srcOrd="1" destOrd="0" presId="urn:microsoft.com/office/officeart/2005/8/layout/cycle5"/>
    <dgm:cxn modelId="{31BAFE04-197F-412A-A4A5-331496B81051}" type="presParOf" srcId="{55B037CC-76E5-40EB-BE67-E862C94EF524}" destId="{C75BCE2A-61E4-4D1D-9AA6-E4BD2B1ADD86}" srcOrd="2" destOrd="0" presId="urn:microsoft.com/office/officeart/2005/8/layout/cycle5"/>
    <dgm:cxn modelId="{1192DDF4-1431-48BF-91C4-BAA7E3D35D0C}" type="presParOf" srcId="{55B037CC-76E5-40EB-BE67-E862C94EF524}" destId="{042E2B8E-D228-4C5C-A1CA-EF31E56F9104}" srcOrd="3" destOrd="0" presId="urn:microsoft.com/office/officeart/2005/8/layout/cycle5"/>
    <dgm:cxn modelId="{67229B7C-5A73-45F3-B469-0E69A651A0ED}" type="presParOf" srcId="{55B037CC-76E5-40EB-BE67-E862C94EF524}" destId="{7BD6F54A-F89D-466B-9063-6BDACCB325E3}" srcOrd="4" destOrd="0" presId="urn:microsoft.com/office/officeart/2005/8/layout/cycle5"/>
    <dgm:cxn modelId="{AA983A66-B5F2-41DC-B8AB-D0355DD8ED14}" type="presParOf" srcId="{55B037CC-76E5-40EB-BE67-E862C94EF524}" destId="{CC6D0BCA-5BED-480B-AE35-76620D188BE4}" srcOrd="5" destOrd="0" presId="urn:microsoft.com/office/officeart/2005/8/layout/cycle5"/>
    <dgm:cxn modelId="{D65FCE61-D2D5-4FD8-A02C-9687F3580309}" type="presParOf" srcId="{55B037CC-76E5-40EB-BE67-E862C94EF524}" destId="{33349CC4-1F09-4C50-B490-526C9950CAB5}" srcOrd="6" destOrd="0" presId="urn:microsoft.com/office/officeart/2005/8/layout/cycle5"/>
    <dgm:cxn modelId="{504F9A76-1F36-4977-8D81-9EB9A8B0D9A3}" type="presParOf" srcId="{55B037CC-76E5-40EB-BE67-E862C94EF524}" destId="{78AE512E-3D27-426F-BE4D-E42A6C6E117E}" srcOrd="7" destOrd="0" presId="urn:microsoft.com/office/officeart/2005/8/layout/cycle5"/>
    <dgm:cxn modelId="{5293DD34-7664-4BF3-816C-8655C5D83E99}" type="presParOf" srcId="{55B037CC-76E5-40EB-BE67-E862C94EF524}" destId="{6D27CCBF-49C6-4DA0-B971-300934561A68}" srcOrd="8" destOrd="0" presId="urn:microsoft.com/office/officeart/2005/8/layout/cycle5"/>
    <dgm:cxn modelId="{ED15D839-9F72-40FA-98B5-0540BE96C5E1}" type="presParOf" srcId="{55B037CC-76E5-40EB-BE67-E862C94EF524}" destId="{D27AEBB5-D38F-4350-A549-381DD042B6F3}" srcOrd="9" destOrd="0" presId="urn:microsoft.com/office/officeart/2005/8/layout/cycle5"/>
    <dgm:cxn modelId="{3348CF15-C7B2-4DB5-A269-A5F69CA3CE4F}" type="presParOf" srcId="{55B037CC-76E5-40EB-BE67-E862C94EF524}" destId="{8BFDB04D-79FA-4F35-BB91-188D640CF597}" srcOrd="10" destOrd="0" presId="urn:microsoft.com/office/officeart/2005/8/layout/cycle5"/>
    <dgm:cxn modelId="{3C9AF270-DBD6-411B-ADFA-D29CAF0362B7}" type="presParOf" srcId="{55B037CC-76E5-40EB-BE67-E862C94EF524}" destId="{661B3CDC-E83C-4005-A24C-34DEA681F58D}" srcOrd="11" destOrd="0" presId="urn:microsoft.com/office/officeart/2005/8/layout/cycle5"/>
    <dgm:cxn modelId="{9B101ADE-697B-44FA-9FEF-14F8311FAD41}" type="presParOf" srcId="{55B037CC-76E5-40EB-BE67-E862C94EF524}" destId="{CF613907-F65B-4B06-B00D-9518799F6D37}" srcOrd="12" destOrd="0" presId="urn:microsoft.com/office/officeart/2005/8/layout/cycle5"/>
    <dgm:cxn modelId="{8EAB8F97-5050-455E-AF4F-55ABC25DD476}" type="presParOf" srcId="{55B037CC-76E5-40EB-BE67-E862C94EF524}" destId="{2FA4CA7B-A272-4127-BA0B-EDA9E3AF7274}" srcOrd="13" destOrd="0" presId="urn:microsoft.com/office/officeart/2005/8/layout/cycle5"/>
    <dgm:cxn modelId="{9D34C52B-096C-4BF2-A66D-DAF4B1B75C56}" type="presParOf" srcId="{55B037CC-76E5-40EB-BE67-E862C94EF524}" destId="{CAF15231-A4FB-447F-B889-9B8E54D7274A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D5BE90-7750-4982-B095-71BC3FBEFA29}">
      <dsp:nvSpPr>
        <dsp:cNvPr id="0" name=""/>
        <dsp:cNvSpPr/>
      </dsp:nvSpPr>
      <dsp:spPr>
        <a:xfrm>
          <a:off x="5560662" y="1930320"/>
          <a:ext cx="2359280" cy="2359280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5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5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5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5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397 будинків місцевих рад</a:t>
          </a:r>
          <a:endParaRPr lang="ru-RU" sz="2400" kern="1200" dirty="0"/>
        </a:p>
      </dsp:txBody>
      <dsp:txXfrm>
        <a:off x="5560662" y="1930320"/>
        <a:ext cx="2359280" cy="2359280"/>
      </dsp:txXfrm>
    </dsp:sp>
    <dsp:sp modelId="{A693AF30-D7D0-48FF-BEA4-E8FD4043722E}">
      <dsp:nvSpPr>
        <dsp:cNvPr id="0" name=""/>
        <dsp:cNvSpPr/>
      </dsp:nvSpPr>
      <dsp:spPr>
        <a:xfrm>
          <a:off x="4096175" y="1372672"/>
          <a:ext cx="1899469" cy="1715840"/>
        </a:xfrm>
        <a:prstGeom prst="gear6">
          <a:avLst/>
        </a:prstGeom>
        <a:gradFill rotWithShape="0">
          <a:gsLst>
            <a:gs pos="0">
              <a:schemeClr val="accent5">
                <a:hueOff val="-9027899"/>
                <a:satOff val="22229"/>
                <a:lumOff val="-490"/>
                <a:alphaOff val="0"/>
                <a:tint val="15000"/>
                <a:satMod val="250000"/>
              </a:schemeClr>
            </a:gs>
            <a:gs pos="49000">
              <a:schemeClr val="accent5">
                <a:hueOff val="-9027899"/>
                <a:satOff val="22229"/>
                <a:lumOff val="-490"/>
                <a:alphaOff val="0"/>
                <a:tint val="50000"/>
                <a:satMod val="200000"/>
              </a:schemeClr>
            </a:gs>
            <a:gs pos="49100">
              <a:schemeClr val="accent5">
                <a:hueOff val="-9027899"/>
                <a:satOff val="22229"/>
                <a:lumOff val="-490"/>
                <a:alphaOff val="0"/>
                <a:tint val="64000"/>
                <a:satMod val="160000"/>
              </a:schemeClr>
            </a:gs>
            <a:gs pos="92000">
              <a:schemeClr val="accent5">
                <a:hueOff val="-9027899"/>
                <a:satOff val="22229"/>
                <a:lumOff val="-490"/>
                <a:alphaOff val="0"/>
                <a:tint val="50000"/>
                <a:satMod val="200000"/>
              </a:schemeClr>
            </a:gs>
            <a:gs pos="100000">
              <a:schemeClr val="accent5">
                <a:hueOff val="-9027899"/>
                <a:satOff val="22229"/>
                <a:lumOff val="-49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5">
              <a:hueOff val="-9027899"/>
              <a:satOff val="22229"/>
              <a:lumOff val="-49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83 відомчих та нежитлових будинки</a:t>
          </a:r>
          <a:endParaRPr lang="ru-RU" sz="1200" b="1" kern="1200" dirty="0"/>
        </a:p>
      </dsp:txBody>
      <dsp:txXfrm>
        <a:off x="4096175" y="1372672"/>
        <a:ext cx="1899469" cy="1715840"/>
      </dsp:txXfrm>
    </dsp:sp>
    <dsp:sp modelId="{3D4AF715-403B-4535-8C8E-466922116769}">
      <dsp:nvSpPr>
        <dsp:cNvPr id="0" name=""/>
        <dsp:cNvSpPr/>
      </dsp:nvSpPr>
      <dsp:spPr>
        <a:xfrm rot="20700000">
          <a:off x="5149035" y="188917"/>
          <a:ext cx="1681173" cy="1681173"/>
        </a:xfrm>
        <a:prstGeom prst="gear6">
          <a:avLst/>
        </a:prstGeom>
        <a:gradFill rotWithShape="0">
          <a:gsLst>
            <a:gs pos="0">
              <a:schemeClr val="accent5">
                <a:hueOff val="-18055798"/>
                <a:satOff val="44459"/>
                <a:lumOff val="-980"/>
                <a:alphaOff val="0"/>
                <a:tint val="15000"/>
                <a:satMod val="250000"/>
              </a:schemeClr>
            </a:gs>
            <a:gs pos="49000">
              <a:schemeClr val="accent5">
                <a:hueOff val="-18055798"/>
                <a:satOff val="44459"/>
                <a:lumOff val="-980"/>
                <a:alphaOff val="0"/>
                <a:tint val="50000"/>
                <a:satMod val="200000"/>
              </a:schemeClr>
            </a:gs>
            <a:gs pos="49100">
              <a:schemeClr val="accent5">
                <a:hueOff val="-18055798"/>
                <a:satOff val="44459"/>
                <a:lumOff val="-980"/>
                <a:alphaOff val="0"/>
                <a:tint val="64000"/>
                <a:satMod val="160000"/>
              </a:schemeClr>
            </a:gs>
            <a:gs pos="92000">
              <a:schemeClr val="accent5">
                <a:hueOff val="-18055798"/>
                <a:satOff val="44459"/>
                <a:lumOff val="-980"/>
                <a:alphaOff val="0"/>
                <a:tint val="50000"/>
                <a:satMod val="200000"/>
              </a:schemeClr>
            </a:gs>
            <a:gs pos="100000">
              <a:schemeClr val="accent5">
                <a:hueOff val="-18055798"/>
                <a:satOff val="44459"/>
                <a:lumOff val="-98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5">
              <a:hueOff val="-18055798"/>
              <a:satOff val="44459"/>
              <a:lumOff val="-98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13 ОСББ</a:t>
          </a:r>
          <a:endParaRPr lang="ru-RU" sz="1600" b="1" kern="1200" dirty="0"/>
        </a:p>
      </dsp:txBody>
      <dsp:txXfrm>
        <a:off x="5517766" y="557648"/>
        <a:ext cx="943712" cy="943712"/>
      </dsp:txXfrm>
    </dsp:sp>
    <dsp:sp modelId="{9FCF50D1-0157-494E-84C4-284069826A19}">
      <dsp:nvSpPr>
        <dsp:cNvPr id="0" name=""/>
        <dsp:cNvSpPr/>
      </dsp:nvSpPr>
      <dsp:spPr>
        <a:xfrm>
          <a:off x="5380295" y="1573715"/>
          <a:ext cx="3019879" cy="3019879"/>
        </a:xfrm>
        <a:prstGeom prst="circularArrow">
          <a:avLst>
            <a:gd name="adj1" fmla="val 4688"/>
            <a:gd name="adj2" fmla="val 299029"/>
            <a:gd name="adj3" fmla="val 2518452"/>
            <a:gd name="adj4" fmla="val 15856360"/>
            <a:gd name="adj5" fmla="val 546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5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5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5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5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946CC17-4CD7-43C7-AF3A-D8A9FCCB225B}">
      <dsp:nvSpPr>
        <dsp:cNvPr id="0" name=""/>
        <dsp:cNvSpPr/>
      </dsp:nvSpPr>
      <dsp:spPr>
        <a:xfrm>
          <a:off x="3884118" y="992612"/>
          <a:ext cx="2194130" cy="21941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5">
                <a:hueOff val="-9027899"/>
                <a:satOff val="22229"/>
                <a:lumOff val="-490"/>
                <a:alphaOff val="0"/>
                <a:tint val="15000"/>
                <a:satMod val="250000"/>
              </a:schemeClr>
            </a:gs>
            <a:gs pos="49000">
              <a:schemeClr val="accent5">
                <a:hueOff val="-9027899"/>
                <a:satOff val="22229"/>
                <a:lumOff val="-490"/>
                <a:alphaOff val="0"/>
                <a:tint val="50000"/>
                <a:satMod val="200000"/>
              </a:schemeClr>
            </a:gs>
            <a:gs pos="49100">
              <a:schemeClr val="accent5">
                <a:hueOff val="-9027899"/>
                <a:satOff val="22229"/>
                <a:lumOff val="-490"/>
                <a:alphaOff val="0"/>
                <a:tint val="64000"/>
                <a:satMod val="160000"/>
              </a:schemeClr>
            </a:gs>
            <a:gs pos="92000">
              <a:schemeClr val="accent5">
                <a:hueOff val="-9027899"/>
                <a:satOff val="22229"/>
                <a:lumOff val="-490"/>
                <a:alphaOff val="0"/>
                <a:tint val="50000"/>
                <a:satMod val="200000"/>
              </a:schemeClr>
            </a:gs>
            <a:gs pos="100000">
              <a:schemeClr val="accent5">
                <a:hueOff val="-9027899"/>
                <a:satOff val="22229"/>
                <a:lumOff val="-49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5">
              <a:hueOff val="-9027899"/>
              <a:satOff val="22229"/>
              <a:lumOff val="-49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D851192-D2B8-4282-9BDB-D78FA9D73096}">
      <dsp:nvSpPr>
        <dsp:cNvPr id="0" name=""/>
        <dsp:cNvSpPr/>
      </dsp:nvSpPr>
      <dsp:spPr>
        <a:xfrm>
          <a:off x="4760163" y="-179731"/>
          <a:ext cx="2365714" cy="236571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dist="25000" dir="5400000" rotWithShape="0">
            <a:schemeClr val="accent5">
              <a:hueOff val="-18055798"/>
              <a:satOff val="44459"/>
              <a:lumOff val="-98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68DA7D-B3C5-47D7-8E35-15C6E70A3488}">
      <dsp:nvSpPr>
        <dsp:cNvPr id="0" name=""/>
        <dsp:cNvSpPr/>
      </dsp:nvSpPr>
      <dsp:spPr>
        <a:xfrm>
          <a:off x="3784375" y="2484"/>
          <a:ext cx="1576264" cy="1024572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5">
                <a:shade val="80000"/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5">
                <a:shade val="80000"/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5">
                <a:shade val="80000"/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solidFill>
            <a:schemeClr val="tx1"/>
          </a:solidFill>
        </a:ln>
        <a:effectLst>
          <a:outerShdw blurRad="50800" dist="25000" dir="5400000" rotWithShape="0">
            <a:schemeClr val="accent5">
              <a:shade val="80000"/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Ремонт покрівель</a:t>
          </a:r>
          <a:endParaRPr lang="ru-RU" sz="1600" kern="1200" dirty="0"/>
        </a:p>
      </dsp:txBody>
      <dsp:txXfrm>
        <a:off x="3784375" y="2484"/>
        <a:ext cx="1576264" cy="1024572"/>
      </dsp:txXfrm>
    </dsp:sp>
    <dsp:sp modelId="{C75BCE2A-61E4-4D1D-9AA6-E4BD2B1ADD86}">
      <dsp:nvSpPr>
        <dsp:cNvPr id="0" name=""/>
        <dsp:cNvSpPr/>
      </dsp:nvSpPr>
      <dsp:spPr>
        <a:xfrm>
          <a:off x="2523133" y="514770"/>
          <a:ext cx="4098748" cy="4098748"/>
        </a:xfrm>
        <a:custGeom>
          <a:avLst/>
          <a:gdLst/>
          <a:ahLst/>
          <a:cxnLst/>
          <a:rect l="0" t="0" r="0" b="0"/>
          <a:pathLst>
            <a:path>
              <a:moveTo>
                <a:pt x="3049256" y="260472"/>
              </a:moveTo>
              <a:arcTo wR="2049374" hR="2049374" stAng="17952145" swAng="1213587"/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2E2B8E-D228-4C5C-A1CA-EF31E56F9104}">
      <dsp:nvSpPr>
        <dsp:cNvPr id="0" name=""/>
        <dsp:cNvSpPr/>
      </dsp:nvSpPr>
      <dsp:spPr>
        <a:xfrm>
          <a:off x="5733446" y="1418567"/>
          <a:ext cx="1576264" cy="1024572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49290"/>
                <a:satOff val="1221"/>
                <a:lumOff val="5312"/>
                <a:alphaOff val="0"/>
                <a:tint val="15000"/>
                <a:satMod val="250000"/>
              </a:schemeClr>
            </a:gs>
            <a:gs pos="49000">
              <a:schemeClr val="accent5">
                <a:shade val="80000"/>
                <a:hueOff val="49290"/>
                <a:satOff val="1221"/>
                <a:lumOff val="5312"/>
                <a:alphaOff val="0"/>
                <a:tint val="50000"/>
                <a:satMod val="200000"/>
              </a:schemeClr>
            </a:gs>
            <a:gs pos="49100">
              <a:schemeClr val="accent5">
                <a:shade val="80000"/>
                <a:hueOff val="49290"/>
                <a:satOff val="1221"/>
                <a:lumOff val="5312"/>
                <a:alphaOff val="0"/>
                <a:tint val="64000"/>
                <a:satMod val="160000"/>
              </a:schemeClr>
            </a:gs>
            <a:gs pos="92000">
              <a:schemeClr val="accent5">
                <a:shade val="80000"/>
                <a:hueOff val="49290"/>
                <a:satOff val="1221"/>
                <a:lumOff val="5312"/>
                <a:alphaOff val="0"/>
                <a:tint val="50000"/>
                <a:satMod val="200000"/>
              </a:schemeClr>
            </a:gs>
            <a:gs pos="100000">
              <a:schemeClr val="accent5">
                <a:shade val="80000"/>
                <a:hueOff val="49290"/>
                <a:satOff val="1221"/>
                <a:lumOff val="5312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solidFill>
            <a:schemeClr val="tx1"/>
          </a:solidFill>
        </a:ln>
        <a:effectLst>
          <a:outerShdw blurRad="50800" dist="25000" dir="5400000" rotWithShape="0">
            <a:schemeClr val="accent5">
              <a:shade val="80000"/>
              <a:hueOff val="49290"/>
              <a:satOff val="1221"/>
              <a:lumOff val="5312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Ремонт та заміна водопроводу</a:t>
          </a:r>
          <a:endParaRPr lang="ru-RU" sz="1600" kern="1200" dirty="0"/>
        </a:p>
      </dsp:txBody>
      <dsp:txXfrm>
        <a:off x="5733446" y="1418567"/>
        <a:ext cx="1576264" cy="1024572"/>
      </dsp:txXfrm>
    </dsp:sp>
    <dsp:sp modelId="{CC6D0BCA-5BED-480B-AE35-76620D188BE4}">
      <dsp:nvSpPr>
        <dsp:cNvPr id="0" name=""/>
        <dsp:cNvSpPr/>
      </dsp:nvSpPr>
      <dsp:spPr>
        <a:xfrm>
          <a:off x="2523133" y="514770"/>
          <a:ext cx="4098748" cy="4098748"/>
        </a:xfrm>
        <a:custGeom>
          <a:avLst/>
          <a:gdLst/>
          <a:ahLst/>
          <a:cxnLst/>
          <a:rect l="0" t="0" r="0" b="0"/>
          <a:pathLst>
            <a:path>
              <a:moveTo>
                <a:pt x="4093860" y="2190837"/>
              </a:moveTo>
              <a:arcTo wR="2049374" hR="2049374" stAng="21837488" swAng="1361311"/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349CC4-1F09-4C50-B490-526C9950CAB5}">
      <dsp:nvSpPr>
        <dsp:cNvPr id="0" name=""/>
        <dsp:cNvSpPr/>
      </dsp:nvSpPr>
      <dsp:spPr>
        <a:xfrm>
          <a:off x="4988967" y="3709837"/>
          <a:ext cx="1576264" cy="1024572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98579"/>
                <a:satOff val="2442"/>
                <a:lumOff val="10623"/>
                <a:alphaOff val="0"/>
                <a:tint val="15000"/>
                <a:satMod val="250000"/>
              </a:schemeClr>
            </a:gs>
            <a:gs pos="49000">
              <a:schemeClr val="accent5">
                <a:shade val="80000"/>
                <a:hueOff val="98579"/>
                <a:satOff val="2442"/>
                <a:lumOff val="10623"/>
                <a:alphaOff val="0"/>
                <a:tint val="50000"/>
                <a:satMod val="200000"/>
              </a:schemeClr>
            </a:gs>
            <a:gs pos="49100">
              <a:schemeClr val="accent5">
                <a:shade val="80000"/>
                <a:hueOff val="98579"/>
                <a:satOff val="2442"/>
                <a:lumOff val="10623"/>
                <a:alphaOff val="0"/>
                <a:tint val="64000"/>
                <a:satMod val="160000"/>
              </a:schemeClr>
            </a:gs>
            <a:gs pos="92000">
              <a:schemeClr val="accent5">
                <a:shade val="80000"/>
                <a:hueOff val="98579"/>
                <a:satOff val="2442"/>
                <a:lumOff val="10623"/>
                <a:alphaOff val="0"/>
                <a:tint val="50000"/>
                <a:satMod val="200000"/>
              </a:schemeClr>
            </a:gs>
            <a:gs pos="100000">
              <a:schemeClr val="accent5">
                <a:shade val="80000"/>
                <a:hueOff val="98579"/>
                <a:satOff val="2442"/>
                <a:lumOff val="10623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solidFill>
            <a:schemeClr val="tx1"/>
          </a:solidFill>
        </a:ln>
        <a:effectLst>
          <a:outerShdw blurRad="50800" dist="25000" dir="5400000" rotWithShape="0">
            <a:schemeClr val="accent5">
              <a:shade val="80000"/>
              <a:hueOff val="98579"/>
              <a:satOff val="2442"/>
              <a:lumOff val="10623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Ремонт каналізації</a:t>
          </a:r>
          <a:endParaRPr lang="ru-RU" sz="1600" kern="1200" dirty="0"/>
        </a:p>
      </dsp:txBody>
      <dsp:txXfrm>
        <a:off x="4988967" y="3709837"/>
        <a:ext cx="1576264" cy="1024572"/>
      </dsp:txXfrm>
    </dsp:sp>
    <dsp:sp modelId="{6D27CCBF-49C6-4DA0-B971-300934561A68}">
      <dsp:nvSpPr>
        <dsp:cNvPr id="0" name=""/>
        <dsp:cNvSpPr/>
      </dsp:nvSpPr>
      <dsp:spPr>
        <a:xfrm>
          <a:off x="2523133" y="514770"/>
          <a:ext cx="4098748" cy="4098748"/>
        </a:xfrm>
        <a:custGeom>
          <a:avLst/>
          <a:gdLst/>
          <a:ahLst/>
          <a:cxnLst/>
          <a:rect l="0" t="0" r="0" b="0"/>
          <a:pathLst>
            <a:path>
              <a:moveTo>
                <a:pt x="2301530" y="4083176"/>
              </a:moveTo>
              <a:arcTo wR="2049374" hR="2049374" stAng="4975943" swAng="848113"/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7AEBB5-D38F-4350-A549-381DD042B6F3}">
      <dsp:nvSpPr>
        <dsp:cNvPr id="0" name=""/>
        <dsp:cNvSpPr/>
      </dsp:nvSpPr>
      <dsp:spPr>
        <a:xfrm>
          <a:off x="2579783" y="3709837"/>
          <a:ext cx="1576264" cy="1024572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147869"/>
                <a:satOff val="3664"/>
                <a:lumOff val="15935"/>
                <a:alphaOff val="0"/>
                <a:tint val="15000"/>
                <a:satMod val="250000"/>
              </a:schemeClr>
            </a:gs>
            <a:gs pos="49000">
              <a:schemeClr val="accent5">
                <a:shade val="80000"/>
                <a:hueOff val="147869"/>
                <a:satOff val="3664"/>
                <a:lumOff val="15935"/>
                <a:alphaOff val="0"/>
                <a:tint val="50000"/>
                <a:satMod val="200000"/>
              </a:schemeClr>
            </a:gs>
            <a:gs pos="49100">
              <a:schemeClr val="accent5">
                <a:shade val="80000"/>
                <a:hueOff val="147869"/>
                <a:satOff val="3664"/>
                <a:lumOff val="15935"/>
                <a:alphaOff val="0"/>
                <a:tint val="64000"/>
                <a:satMod val="160000"/>
              </a:schemeClr>
            </a:gs>
            <a:gs pos="92000">
              <a:schemeClr val="accent5">
                <a:shade val="80000"/>
                <a:hueOff val="147869"/>
                <a:satOff val="3664"/>
                <a:lumOff val="15935"/>
                <a:alphaOff val="0"/>
                <a:tint val="50000"/>
                <a:satMod val="200000"/>
              </a:schemeClr>
            </a:gs>
            <a:gs pos="100000">
              <a:schemeClr val="accent5">
                <a:shade val="80000"/>
                <a:hueOff val="147869"/>
                <a:satOff val="3664"/>
                <a:lumOff val="15935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solidFill>
            <a:schemeClr val="tx1"/>
          </a:solidFill>
        </a:ln>
        <a:effectLst>
          <a:outerShdw blurRad="50800" dist="25000" dir="5400000" rotWithShape="0">
            <a:schemeClr val="accent5">
              <a:shade val="80000"/>
              <a:hueOff val="147869"/>
              <a:satOff val="3664"/>
              <a:lumOff val="15935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Ремонт сходових кліток</a:t>
          </a:r>
          <a:endParaRPr lang="ru-RU" sz="1600" kern="1200" dirty="0"/>
        </a:p>
      </dsp:txBody>
      <dsp:txXfrm>
        <a:off x="2579783" y="3709837"/>
        <a:ext cx="1576264" cy="1024572"/>
      </dsp:txXfrm>
    </dsp:sp>
    <dsp:sp modelId="{661B3CDC-E83C-4005-A24C-34DEA681F58D}">
      <dsp:nvSpPr>
        <dsp:cNvPr id="0" name=""/>
        <dsp:cNvSpPr/>
      </dsp:nvSpPr>
      <dsp:spPr>
        <a:xfrm>
          <a:off x="2523133" y="514770"/>
          <a:ext cx="4098748" cy="4098748"/>
        </a:xfrm>
        <a:custGeom>
          <a:avLst/>
          <a:gdLst/>
          <a:ahLst/>
          <a:cxnLst/>
          <a:rect l="0" t="0" r="0" b="0"/>
          <a:pathLst>
            <a:path>
              <a:moveTo>
                <a:pt x="217665" y="2968492"/>
              </a:moveTo>
              <a:arcTo wR="2049374" hR="2049374" stAng="9201201" swAng="1361311"/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13907-F65B-4B06-B00D-9518799F6D37}">
      <dsp:nvSpPr>
        <dsp:cNvPr id="0" name=""/>
        <dsp:cNvSpPr/>
      </dsp:nvSpPr>
      <dsp:spPr>
        <a:xfrm>
          <a:off x="1835304" y="1418567"/>
          <a:ext cx="1576264" cy="1024572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197159"/>
                <a:satOff val="4885"/>
                <a:lumOff val="21247"/>
                <a:alphaOff val="0"/>
                <a:tint val="15000"/>
                <a:satMod val="250000"/>
              </a:schemeClr>
            </a:gs>
            <a:gs pos="49000">
              <a:schemeClr val="accent5">
                <a:shade val="80000"/>
                <a:hueOff val="197159"/>
                <a:satOff val="4885"/>
                <a:lumOff val="21247"/>
                <a:alphaOff val="0"/>
                <a:tint val="50000"/>
                <a:satMod val="200000"/>
              </a:schemeClr>
            </a:gs>
            <a:gs pos="49100">
              <a:schemeClr val="accent5">
                <a:shade val="80000"/>
                <a:hueOff val="197159"/>
                <a:satOff val="4885"/>
                <a:lumOff val="21247"/>
                <a:alphaOff val="0"/>
                <a:tint val="64000"/>
                <a:satMod val="160000"/>
              </a:schemeClr>
            </a:gs>
            <a:gs pos="92000">
              <a:schemeClr val="accent5">
                <a:shade val="80000"/>
                <a:hueOff val="197159"/>
                <a:satOff val="4885"/>
                <a:lumOff val="21247"/>
                <a:alphaOff val="0"/>
                <a:tint val="50000"/>
                <a:satMod val="200000"/>
              </a:schemeClr>
            </a:gs>
            <a:gs pos="100000">
              <a:schemeClr val="accent5">
                <a:shade val="80000"/>
                <a:hueOff val="197159"/>
                <a:satOff val="4885"/>
                <a:lumOff val="21247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solidFill>
            <a:schemeClr val="tx1"/>
          </a:solidFill>
        </a:ln>
        <a:effectLst>
          <a:outerShdw blurRad="50800" dist="25000" dir="5400000" rotWithShape="0">
            <a:schemeClr val="accent5">
              <a:shade val="80000"/>
              <a:hueOff val="197159"/>
              <a:satOff val="4885"/>
              <a:lumOff val="21247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Встановлення пластикових вікон</a:t>
          </a:r>
          <a:endParaRPr lang="ru-RU" sz="1600" kern="1200" dirty="0"/>
        </a:p>
      </dsp:txBody>
      <dsp:txXfrm>
        <a:off x="1835304" y="1418567"/>
        <a:ext cx="1576264" cy="1024572"/>
      </dsp:txXfrm>
    </dsp:sp>
    <dsp:sp modelId="{CAF15231-A4FB-447F-B889-9B8E54D7274A}">
      <dsp:nvSpPr>
        <dsp:cNvPr id="0" name=""/>
        <dsp:cNvSpPr/>
      </dsp:nvSpPr>
      <dsp:spPr>
        <a:xfrm>
          <a:off x="2523133" y="514770"/>
          <a:ext cx="4098748" cy="4098748"/>
        </a:xfrm>
        <a:custGeom>
          <a:avLst/>
          <a:gdLst/>
          <a:ahLst/>
          <a:cxnLst/>
          <a:rect l="0" t="0" r="0" b="0"/>
          <a:pathLst>
            <a:path>
              <a:moveTo>
                <a:pt x="492671" y="716478"/>
              </a:moveTo>
              <a:arcTo wR="2049374" hR="2049374" stAng="13234268" swAng="1213587"/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2A07A-3916-4FE1-8B13-6324AD5F98A9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391CE-903C-43C2-9412-E2062CD90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391CE-903C-43C2-9412-E2062CD905A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23901F8-46C8-4F87-92BB-5340EF629E31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C329DB3-A3AC-4C34-9E6B-E65E10931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901F8-46C8-4F87-92BB-5340EF629E31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329DB3-A3AC-4C34-9E6B-E65E10931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23901F8-46C8-4F87-92BB-5340EF629E31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C329DB3-A3AC-4C34-9E6B-E65E10931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901F8-46C8-4F87-92BB-5340EF629E31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329DB3-A3AC-4C34-9E6B-E65E10931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23901F8-46C8-4F87-92BB-5340EF629E31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C329DB3-A3AC-4C34-9E6B-E65E10931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901F8-46C8-4F87-92BB-5340EF629E31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329DB3-A3AC-4C34-9E6B-E65E10931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901F8-46C8-4F87-92BB-5340EF629E31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329DB3-A3AC-4C34-9E6B-E65E10931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901F8-46C8-4F87-92BB-5340EF629E31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329DB3-A3AC-4C34-9E6B-E65E10931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23901F8-46C8-4F87-92BB-5340EF629E31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329DB3-A3AC-4C34-9E6B-E65E10931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901F8-46C8-4F87-92BB-5340EF629E31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329DB3-A3AC-4C34-9E6B-E65E10931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901F8-46C8-4F87-92BB-5340EF629E31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329DB3-A3AC-4C34-9E6B-E65E109314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23901F8-46C8-4F87-92BB-5340EF629E31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C329DB3-A3AC-4C34-9E6B-E65E10931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476672"/>
            <a:ext cx="5580112" cy="4680520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/>
              <a:t>Звіт про проведену роботу у 2015 році </a:t>
            </a:r>
            <a:r>
              <a:rPr lang="uk-UA" sz="4400" dirty="0" err="1" smtClean="0"/>
              <a:t>ЛКП“Снопківське”</a:t>
            </a:r>
            <a:endParaRPr lang="ru-RU" sz="4400" dirty="0"/>
          </a:p>
        </p:txBody>
      </p:sp>
      <p:pic>
        <p:nvPicPr>
          <p:cNvPr id="5" name="Рисунок 4" descr="799px-Snopkivska_Street,_Lvi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" y="2708920"/>
            <a:ext cx="3558173" cy="4149080"/>
          </a:xfrm>
          <a:prstGeom prst="rect">
            <a:avLst/>
          </a:prstGeom>
        </p:spPr>
      </p:pic>
      <p:pic>
        <p:nvPicPr>
          <p:cNvPr id="6" name="Рисунок 5" descr="imagesCASUTLY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63888" cy="27089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476672"/>
            <a:ext cx="3429000" cy="1944216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Ми стараємось для вас 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4000" dirty="0" err="1" smtClean="0"/>
              <a:t>Роби</a:t>
            </a:r>
            <a:r>
              <a:rPr lang="ru-RU" sz="4000" dirty="0" smtClean="0"/>
              <a:t> </a:t>
            </a:r>
            <a:r>
              <a:rPr lang="ru-RU" sz="4000" dirty="0" err="1" smtClean="0"/>
              <a:t>велике</a:t>
            </a:r>
            <a:r>
              <a:rPr lang="ru-RU" sz="4000" dirty="0" smtClean="0"/>
              <a:t> не </a:t>
            </a:r>
            <a:r>
              <a:rPr lang="ru-RU" sz="4000" dirty="0" err="1" smtClean="0"/>
              <a:t>обіцяючи</a:t>
            </a:r>
            <a:r>
              <a:rPr lang="ru-RU" sz="4000" dirty="0" smtClean="0"/>
              <a:t> великого.</a:t>
            </a:r>
            <a:br>
              <a:rPr lang="ru-RU" sz="4000" dirty="0" smtClean="0"/>
            </a:br>
            <a:r>
              <a:rPr lang="ru-RU" sz="4000" dirty="0" smtClean="0"/>
              <a:t>      «</a:t>
            </a:r>
            <a:r>
              <a:rPr lang="ru-RU" sz="4000" dirty="0" err="1" smtClean="0"/>
              <a:t>Піфагор</a:t>
            </a:r>
            <a:r>
              <a:rPr lang="ru-RU" sz="4000" dirty="0" smtClean="0"/>
              <a:t>»</a:t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5" name="Рисунок 4" descr="куб 2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14" b="12514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1152128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Відремонтовано 40 сходових кліток на суму 240,1 тис. </a:t>
            </a:r>
            <a:r>
              <a:rPr lang="uk-UA" sz="3200" dirty="0" err="1" smtClean="0"/>
              <a:t>грн</a:t>
            </a:r>
            <a:r>
              <a:rPr lang="uk-UA" sz="3200" dirty="0" smtClean="0"/>
              <a:t> </a:t>
            </a:r>
            <a:endParaRPr lang="ru-RU" sz="3200" dirty="0"/>
          </a:p>
        </p:txBody>
      </p:sp>
      <p:pic>
        <p:nvPicPr>
          <p:cNvPr id="4" name="Содержимое 3" descr="1-F59k0jV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3960440" cy="2088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6nwm6h9jte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412776"/>
            <a:ext cx="3691384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71600" y="357301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Вул. </a:t>
            </a:r>
            <a:r>
              <a:rPr lang="uk-UA" dirty="0" err="1" smtClean="0"/>
              <a:t>Свенціцького</a:t>
            </a:r>
            <a:r>
              <a:rPr lang="uk-UA" dirty="0" smtClean="0"/>
              <a:t> 11 11</a:t>
            </a:r>
            <a:endParaRPr lang="ru-RU" dirty="0"/>
          </a:p>
        </p:txBody>
      </p:sp>
      <p:pic>
        <p:nvPicPr>
          <p:cNvPr id="9" name="Рисунок 8" descr="hZgINXKBur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005064"/>
            <a:ext cx="3672408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868144" y="357301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</a:t>
            </a:r>
            <a:r>
              <a:rPr lang="uk-UA" dirty="0" err="1" smtClean="0"/>
              <a:t>Рутковича</a:t>
            </a:r>
            <a:r>
              <a:rPr lang="uk-UA" dirty="0" smtClean="0"/>
              <a:t> 3</a:t>
            </a:r>
            <a:endParaRPr lang="ru-RU" dirty="0"/>
          </a:p>
        </p:txBody>
      </p:sp>
      <p:pic>
        <p:nvPicPr>
          <p:cNvPr id="11" name="Рисунок 10" descr="d8EI9OAk9h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005064"/>
            <a:ext cx="4032448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71600" y="62373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652120" y="6309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62373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Тарнавського 104 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580112" y="62373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Вул.Тарнавського</a:t>
            </a:r>
            <a:r>
              <a:rPr lang="uk-UA" dirty="0" smtClean="0"/>
              <a:t> 62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9LyvArkug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396044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FRNvRx_dV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76672"/>
            <a:ext cx="4032448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w-zBqX533i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501008"/>
            <a:ext cx="396044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BS6al0dUO0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501008"/>
            <a:ext cx="4051424" cy="2732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043608" y="299695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Вітовського 23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96136" y="2996952"/>
            <a:ext cx="1907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Вул. </a:t>
            </a:r>
            <a:r>
              <a:rPr lang="uk-UA" dirty="0" err="1" smtClean="0"/>
              <a:t>Рутковича</a:t>
            </a:r>
            <a:r>
              <a:rPr lang="uk-UA" dirty="0" smtClean="0"/>
              <a:t> 7а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971600" y="6309320"/>
            <a:ext cx="2230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Вул. </a:t>
            </a:r>
            <a:r>
              <a:rPr lang="uk-UA" dirty="0" err="1"/>
              <a:t>С</a:t>
            </a:r>
            <a:r>
              <a:rPr lang="uk-UA" dirty="0" err="1" smtClean="0"/>
              <a:t>венціцького</a:t>
            </a:r>
            <a:r>
              <a:rPr lang="uk-UA" dirty="0" smtClean="0"/>
              <a:t> 11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796136" y="6309320"/>
            <a:ext cx="2101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Вул. </a:t>
            </a:r>
            <a:r>
              <a:rPr lang="uk-UA" dirty="0" err="1" smtClean="0"/>
              <a:t>Снопківська</a:t>
            </a:r>
            <a:r>
              <a:rPr lang="uk-UA" dirty="0" smtClean="0"/>
              <a:t> 29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ранка 95 парад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410445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франка 84 с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50769"/>
            <a:ext cx="3888432" cy="2646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турецька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573016"/>
            <a:ext cx="410445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мушака 22 кліт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573016"/>
            <a:ext cx="3888432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27584" y="299695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Франка 95 (парадна)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63093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Турецька 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24128" y="299695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Франка 84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24128" y="63093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</a:t>
            </a:r>
            <a:r>
              <a:rPr lang="uk-UA" dirty="0" err="1" smtClean="0"/>
              <a:t>Мушака</a:t>
            </a:r>
            <a:r>
              <a:rPr lang="uk-UA" dirty="0" smtClean="0"/>
              <a:t> 22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ран 95 чорно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3816424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BC9qW4XtJT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32656"/>
            <a:ext cx="3888432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mC8louyRte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645024"/>
            <a:ext cx="381642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ТАРНА 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645024"/>
            <a:ext cx="3888432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27584" y="3140968"/>
            <a:ext cx="320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Франка 95 (чорнова)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3140968"/>
            <a:ext cx="234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Вітовського 25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623731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Турецька 4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580112" y="6237312"/>
            <a:ext cx="2481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Вул. Тарнавського 64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мика 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388843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куб 11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32656"/>
            <a:ext cx="417646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куб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501008"/>
            <a:ext cx="3888432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франка 1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501008"/>
            <a:ext cx="417646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43608" y="292494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</a:t>
            </a:r>
            <a:r>
              <a:rPr lang="uk-UA" dirty="0" err="1" smtClean="0"/>
              <a:t>Лемика</a:t>
            </a:r>
            <a:r>
              <a:rPr lang="uk-UA" dirty="0" smtClean="0"/>
              <a:t> 28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285293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</a:t>
            </a:r>
            <a:r>
              <a:rPr lang="uk-UA" dirty="0" err="1" smtClean="0"/>
              <a:t>Кубійовича</a:t>
            </a:r>
            <a:r>
              <a:rPr lang="uk-UA" dirty="0" smtClean="0"/>
              <a:t> 11а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6165304"/>
            <a:ext cx="210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</a:t>
            </a:r>
            <a:r>
              <a:rPr lang="uk-UA" dirty="0" err="1" smtClean="0"/>
              <a:t>Кубійовича</a:t>
            </a:r>
            <a:r>
              <a:rPr lang="uk-UA" dirty="0" smtClean="0"/>
              <a:t> 3</a:t>
            </a:r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580112" y="616530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Франка 118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8172400" cy="1143000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Проведено заміну дворових трапі а також частковий ремонт </a:t>
            </a:r>
            <a:r>
              <a:rPr lang="uk-UA" sz="3200" dirty="0" err="1" smtClean="0"/>
              <a:t>лівневої</a:t>
            </a:r>
            <a:r>
              <a:rPr lang="uk-UA" sz="3200" dirty="0" smtClean="0"/>
              <a:t> сис</a:t>
            </a:r>
            <a:r>
              <a:rPr lang="uk-UA" sz="3600" dirty="0" smtClean="0"/>
              <a:t>теми</a:t>
            </a:r>
            <a:endParaRPr lang="ru-RU" sz="3600" dirty="0"/>
          </a:p>
        </p:txBody>
      </p:sp>
      <p:pic>
        <p:nvPicPr>
          <p:cNvPr id="4" name="Содержимое 3" descr="2y4Hr4YQUx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888432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403648" y="436510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Франка 91</a:t>
            </a:r>
            <a:endParaRPr lang="ru-RU" dirty="0"/>
          </a:p>
        </p:txBody>
      </p:sp>
      <p:pic>
        <p:nvPicPr>
          <p:cNvPr id="6" name="Рисунок 5" descr="kHgo8r6NP6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573016"/>
            <a:ext cx="3816424" cy="2747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508104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Тютюнників 21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dPoDPMyOM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4104456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зарицьких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284984"/>
            <a:ext cx="4248472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87624" y="3244334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/>
              <a:t>Вул.Тютюнників</a:t>
            </a:r>
            <a:r>
              <a:rPr lang="uk-UA" dirty="0" smtClean="0"/>
              <a:t> 21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63813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</a:t>
            </a:r>
            <a:r>
              <a:rPr lang="uk-UA" dirty="0" err="1" smtClean="0"/>
              <a:t>З</a:t>
            </a:r>
            <a:r>
              <a:rPr lang="uk-UA" dirty="0" err="1" smtClean="0"/>
              <a:t>арицьких</a:t>
            </a:r>
            <a:r>
              <a:rPr lang="uk-UA" dirty="0" smtClean="0"/>
              <a:t> 2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8172400" cy="1368152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Проведено заміну водостічних </a:t>
            </a:r>
            <a:r>
              <a:rPr lang="uk-UA" dirty="0" smtClean="0"/>
              <a:t>труб</a:t>
            </a:r>
            <a:endParaRPr lang="ru-RU" dirty="0"/>
          </a:p>
        </p:txBody>
      </p:sp>
      <p:pic>
        <p:nvPicPr>
          <p:cNvPr id="4" name="Содержимое 3" descr="2CVaO0i7U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3816424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nKFvsV8dCk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412776"/>
            <a:ext cx="3888432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_fg6vnEpU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149080"/>
            <a:ext cx="3816424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1AE6jWlZL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149080"/>
            <a:ext cx="3888432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724128" y="37170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Франка 59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24128" y="63093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Франка  118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3717032"/>
            <a:ext cx="230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</a:t>
            </a:r>
            <a:r>
              <a:rPr lang="uk-UA" dirty="0" err="1" smtClean="0"/>
              <a:t>Кубійовича</a:t>
            </a:r>
            <a:r>
              <a:rPr lang="uk-UA" dirty="0" smtClean="0"/>
              <a:t> 12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630932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</a:t>
            </a:r>
            <a:r>
              <a:rPr lang="uk-UA" dirty="0" err="1" smtClean="0"/>
              <a:t>Рутковича</a:t>
            </a:r>
            <a:r>
              <a:rPr lang="uk-UA" dirty="0" smtClean="0"/>
              <a:t> 6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XXllmR2e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374441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15616" y="3212976"/>
            <a:ext cx="2597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Вітовського 15-17</a:t>
            </a:r>
            <a:endParaRPr lang="ru-RU" dirty="0"/>
          </a:p>
        </p:txBody>
      </p:sp>
      <p:pic>
        <p:nvPicPr>
          <p:cNvPr id="4" name="Рисунок 3" descr="GfVJ_87iBL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04664"/>
            <a:ext cx="4032448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64088" y="314096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Тютюнників 25</a:t>
            </a:r>
            <a:endParaRPr lang="ru-RU" dirty="0"/>
          </a:p>
        </p:txBody>
      </p:sp>
      <p:pic>
        <p:nvPicPr>
          <p:cNvPr id="6" name="Рисунок 5" descr="hQZDCcwdA1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717032"/>
            <a:ext cx="3744416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87624" y="63813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</a:t>
            </a:r>
            <a:r>
              <a:rPr lang="uk-UA" dirty="0" err="1" smtClean="0"/>
              <a:t>Зарицьких</a:t>
            </a:r>
            <a:r>
              <a:rPr lang="uk-UA" dirty="0" smtClean="0"/>
              <a:t> 20</a:t>
            </a:r>
            <a:endParaRPr lang="ru-RU" dirty="0"/>
          </a:p>
        </p:txBody>
      </p:sp>
      <p:pic>
        <p:nvPicPr>
          <p:cNvPr id="8" name="Рисунок 7" descr="віт 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717032"/>
            <a:ext cx="4032448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364088" y="6381328"/>
            <a:ext cx="226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Вул. Вітовського 19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8172400" cy="2780929"/>
          </a:xfrm>
        </p:spPr>
        <p:txBody>
          <a:bodyPr>
            <a:noAutofit/>
          </a:bodyPr>
          <a:lstStyle/>
          <a:p>
            <a:r>
              <a:rPr lang="uk-UA" sz="2400" dirty="0"/>
              <a:t>У 2001р. ш</a:t>
            </a:r>
            <a:r>
              <a:rPr lang="uk-UA" sz="2400" dirty="0" smtClean="0"/>
              <a:t>ляхом реорганізації ЖЕК-106</a:t>
            </a:r>
            <a:r>
              <a:rPr lang="uk-UA" sz="2400" dirty="0"/>
              <a:t>, </a:t>
            </a:r>
            <a:r>
              <a:rPr lang="uk-UA" sz="2400" dirty="0" err="1"/>
              <a:t>ЖЕК</a:t>
            </a:r>
            <a:r>
              <a:rPr lang="uk-UA" sz="2400" dirty="0"/>
              <a:t>-105 та частини </a:t>
            </a:r>
            <a:r>
              <a:rPr lang="uk-UA" sz="2400" dirty="0" smtClean="0"/>
              <a:t>ЖЕК-104 було </a:t>
            </a:r>
            <a:r>
              <a:rPr lang="uk-UA" sz="2400" dirty="0"/>
              <a:t>створено ЛКП «</a:t>
            </a:r>
            <a:r>
              <a:rPr lang="uk-UA" sz="2400" dirty="0" err="1"/>
              <a:t>Снопківське</a:t>
            </a:r>
            <a:r>
              <a:rPr lang="uk-UA" sz="2400" dirty="0" smtClean="0"/>
              <a:t>».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uk-UA" sz="2400" dirty="0" smtClean="0"/>
              <a:t>На сьогоднішній день – це найбільше ЛКП у Галицькому районі, площею 2 375 110м.кв. Загальна площа житлового фонду становить 246 871 </a:t>
            </a:r>
            <a:r>
              <a:rPr lang="uk-UA" sz="2400" dirty="0" err="1" smtClean="0"/>
              <a:t>м.кв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pic>
        <p:nvPicPr>
          <p:cNvPr id="2050" name="Picture 2" descr="C:\Users\Паша\Desktop\Звіт ЛКП Снопківське\Сно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677"/>
          <a:stretch>
            <a:fillRect/>
          </a:stretch>
        </p:blipFill>
        <p:spPr bwMode="auto">
          <a:xfrm>
            <a:off x="107504" y="2780928"/>
            <a:ext cx="7956376" cy="4077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16016" y="5013886"/>
            <a:ext cx="2448272" cy="28732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dk1">
                <a:alpha val="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С н о п к і в с ь к е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745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іт 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388843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сноп 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32656"/>
            <a:ext cx="391936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сноп 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3501008"/>
            <a:ext cx="3888432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15616" y="3068960"/>
            <a:ext cx="2556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Вітовського 17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3068960"/>
            <a:ext cx="2316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</a:t>
            </a:r>
            <a:r>
              <a:rPr lang="uk-UA" dirty="0" err="1" smtClean="0"/>
              <a:t>Снопківська</a:t>
            </a:r>
            <a:r>
              <a:rPr lang="uk-UA" dirty="0" smtClean="0"/>
              <a:t> 27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91880" y="6381328"/>
            <a:ext cx="2604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</a:t>
            </a:r>
            <a:r>
              <a:rPr lang="uk-UA" dirty="0" err="1" smtClean="0"/>
              <a:t>Снопківська</a:t>
            </a:r>
            <a:r>
              <a:rPr lang="uk-UA" dirty="0" smtClean="0"/>
              <a:t> 41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ютюн 27- 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3672408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віт 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04664"/>
            <a:ext cx="381642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рут 4 труб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3573016"/>
            <a:ext cx="4176464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899592" y="3068960"/>
            <a:ext cx="291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Тютюнників 27-29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36096" y="306896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Вітовського 37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19872" y="6309320"/>
            <a:ext cx="2343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</a:t>
            </a:r>
            <a:r>
              <a:rPr lang="uk-UA" dirty="0" err="1" smtClean="0"/>
              <a:t>Рутковича</a:t>
            </a:r>
            <a:r>
              <a:rPr lang="uk-UA" dirty="0" smtClean="0"/>
              <a:t>  4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Проведено часткову заміну каналізаційних стояків </a:t>
            </a:r>
            <a:endParaRPr lang="ru-RU" dirty="0"/>
          </a:p>
        </p:txBody>
      </p:sp>
      <p:pic>
        <p:nvPicPr>
          <p:cNvPr id="4" name="Содержимое 3" descr="2RZ9NXHOX_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3672408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GK7mX7oq3Q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628800"/>
            <a:ext cx="376339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bVwl4ScgLM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4365104"/>
            <a:ext cx="3240360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475656" y="4005064"/>
            <a:ext cx="181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Вул</a:t>
            </a:r>
            <a:r>
              <a:rPr lang="uk-UA" dirty="0" err="1"/>
              <a:t>.</a:t>
            </a:r>
            <a:r>
              <a:rPr lang="uk-UA" dirty="0" err="1" smtClean="0"/>
              <a:t>Кримська</a:t>
            </a:r>
            <a:r>
              <a:rPr lang="uk-UA" dirty="0" smtClean="0"/>
              <a:t> 28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4005064"/>
            <a:ext cx="2778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Вул.Тарнавського</a:t>
            </a:r>
            <a:r>
              <a:rPr lang="uk-UA" dirty="0" smtClean="0"/>
              <a:t> 110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47864" y="638132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Вул.Снопківська</a:t>
            </a:r>
            <a:r>
              <a:rPr lang="uk-UA" dirty="0" smtClean="0"/>
              <a:t> 31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нал франка 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410445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канал 59 фран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645024"/>
            <a:ext cx="4248472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347864" y="314096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Вул. Франка 59</a:t>
            </a:r>
            <a:endParaRPr lang="ru-RU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оп 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388843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франка 39 ка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12976"/>
            <a:ext cx="4195440" cy="287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43608" y="3429000"/>
            <a:ext cx="253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</a:t>
            </a:r>
            <a:r>
              <a:rPr lang="uk-UA" dirty="0" err="1" smtClean="0"/>
              <a:t>Снопківська</a:t>
            </a:r>
            <a:r>
              <a:rPr lang="uk-UA" dirty="0" smtClean="0"/>
              <a:t> 33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52120" y="6309320"/>
            <a:ext cx="2027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Франка 39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анр 104 б кана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3960440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тарн 104 б каналі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996952"/>
            <a:ext cx="4320480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043608" y="3501008"/>
            <a:ext cx="2799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Вул. Тарнавського 104 б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5949280"/>
            <a:ext cx="231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Вул. </a:t>
            </a:r>
            <a:r>
              <a:rPr lang="uk-UA" dirty="0" err="1" smtClean="0"/>
              <a:t>Снопківська</a:t>
            </a:r>
            <a:r>
              <a:rPr lang="uk-UA" dirty="0" smtClean="0"/>
              <a:t> 33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00392" cy="1196752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Проведено заміну загальних кранів та частково замінено водопроводи</a:t>
            </a:r>
            <a:endParaRPr lang="ru-RU" sz="3200" dirty="0"/>
          </a:p>
        </p:txBody>
      </p:sp>
      <p:pic>
        <p:nvPicPr>
          <p:cNvPr id="4" name="Содержимое 3" descr="guHZFwCtwR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3672408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XTcfdw8ef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556792"/>
            <a:ext cx="3528392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RpDSprNRve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149080"/>
            <a:ext cx="3744416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Ei9Y3JCpWp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4149080"/>
            <a:ext cx="3528392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331640" y="37170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Вітовського 33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63813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Вітовського  37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868144" y="3717032"/>
            <a:ext cx="1952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Вул. </a:t>
            </a:r>
            <a:r>
              <a:rPr lang="uk-UA" dirty="0" err="1" smtClean="0"/>
              <a:t>Зарицьких</a:t>
            </a:r>
            <a:r>
              <a:rPr lang="uk-UA" dirty="0" smtClean="0"/>
              <a:t> 33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868144" y="6381328"/>
            <a:ext cx="1926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Вул. </a:t>
            </a:r>
            <a:r>
              <a:rPr lang="uk-UA" dirty="0" err="1" smtClean="0"/>
              <a:t>Стрийська</a:t>
            </a:r>
            <a:r>
              <a:rPr lang="uk-UA" dirty="0" smtClean="0"/>
              <a:t> 38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ран 59 кр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3888432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фран 59 ...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32656"/>
            <a:ext cx="4032448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фран 59 вод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861048"/>
            <a:ext cx="3888432" cy="2588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франка 59 вода ..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0528" y="3861048"/>
            <a:ext cx="4015928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059832" y="314096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Вул. Франка 59 </a:t>
            </a:r>
            <a:endParaRPr lang="ru-RU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ельна 3  кр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861048"/>
            <a:ext cx="4464496" cy="2732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скельна 3 вод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32656"/>
            <a:ext cx="390740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скельна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32656"/>
            <a:ext cx="396044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987824" y="321297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Вул. Скельна 3</a:t>
            </a:r>
            <a:endParaRPr lang="ru-RU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ранка 39 кр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388843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франка 39 вод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04664"/>
            <a:ext cx="388843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франка 39 кр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789040"/>
            <a:ext cx="4051424" cy="2732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131840" y="3140968"/>
            <a:ext cx="3069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Вул. Франка 39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00392" cy="1340768"/>
          </a:xfrm>
        </p:spPr>
        <p:txBody>
          <a:bodyPr>
            <a:noAutofit/>
          </a:bodyPr>
          <a:lstStyle/>
          <a:p>
            <a:pPr algn="ctr"/>
            <a:r>
              <a:rPr lang="uk-UA" sz="2000" dirty="0" smtClean="0"/>
              <a:t>На території ЛКП «</a:t>
            </a:r>
            <a:r>
              <a:rPr lang="uk-UA" sz="2000" dirty="0" err="1" smtClean="0"/>
              <a:t>Снопківське</a:t>
            </a:r>
            <a:r>
              <a:rPr lang="uk-UA" sz="2000" dirty="0" smtClean="0"/>
              <a:t>» знаходиться 646 будинків різних форм власності. А також різноманітні парки, музеї, навчальні заклади, адміністративні будівлі, заклади охорони здоров</a:t>
            </a:r>
            <a:r>
              <a:rPr lang="en-US" sz="2000" dirty="0" smtClean="0"/>
              <a:t>’</a:t>
            </a:r>
            <a:r>
              <a:rPr lang="ru-RU" sz="2000" dirty="0" smtClean="0"/>
              <a:t>я </a:t>
            </a:r>
            <a:r>
              <a:rPr lang="uk-UA" sz="2000" dirty="0" smtClean="0"/>
              <a:t>та інші.</a:t>
            </a:r>
            <a:endParaRPr lang="ru-RU" sz="2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898914223"/>
              </p:ext>
            </p:extLst>
          </p:nvPr>
        </p:nvGraphicFramePr>
        <p:xfrm>
          <a:off x="-972616" y="1340768"/>
          <a:ext cx="11550285" cy="4289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hape 4"/>
          <p:cNvSpPr/>
          <p:nvPr/>
        </p:nvSpPr>
        <p:spPr>
          <a:xfrm>
            <a:off x="2873570" y="4255106"/>
            <a:ext cx="1373435" cy="11807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600" kern="1200"/>
          </a:p>
        </p:txBody>
      </p:sp>
      <p:grpSp>
        <p:nvGrpSpPr>
          <p:cNvPr id="3" name="Группа 8"/>
          <p:cNvGrpSpPr/>
          <p:nvPr/>
        </p:nvGrpSpPr>
        <p:grpSpPr>
          <a:xfrm>
            <a:off x="2555777" y="4140387"/>
            <a:ext cx="2448271" cy="2456965"/>
            <a:chOff x="4378187" y="1879408"/>
            <a:chExt cx="2297055" cy="2297055"/>
          </a:xfrm>
          <a:solidFill>
            <a:schemeClr val="accent3">
              <a:lumMod val="75000"/>
            </a:schemeClr>
          </a:solidFill>
        </p:grpSpPr>
        <p:sp>
          <p:nvSpPr>
            <p:cNvPr id="11" name="Shape 10"/>
            <p:cNvSpPr/>
            <p:nvPr/>
          </p:nvSpPr>
          <p:spPr>
            <a:xfrm>
              <a:off x="4378187" y="1879408"/>
              <a:ext cx="2297055" cy="2297055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Shape 4"/>
            <p:cNvSpPr/>
            <p:nvPr/>
          </p:nvSpPr>
          <p:spPr>
            <a:xfrm>
              <a:off x="4831087" y="2417482"/>
              <a:ext cx="1382345" cy="11807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kern="1200" dirty="0" smtClean="0">
                  <a:solidFill>
                    <a:schemeClr val="tx1"/>
                  </a:solidFill>
                </a:rPr>
                <a:t>15 будинок приватної форми власності</a:t>
              </a:r>
              <a:endParaRPr lang="ru-RU" sz="20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Круговая стрелка 12"/>
          <p:cNvSpPr/>
          <p:nvPr/>
        </p:nvSpPr>
        <p:spPr>
          <a:xfrm rot="4235906">
            <a:off x="2697762" y="3740672"/>
            <a:ext cx="2911043" cy="3430947"/>
          </a:xfrm>
          <a:prstGeom prst="circularArrow">
            <a:avLst>
              <a:gd name="adj1" fmla="val 4687"/>
              <a:gd name="adj2" fmla="val 299029"/>
              <a:gd name="adj3" fmla="val 2515823"/>
              <a:gd name="adj4" fmla="val 18284312"/>
              <a:gd name="adj5" fmla="val 7220"/>
            </a:avLst>
          </a:prstGeom>
          <a:solidFill>
            <a:srgbClr val="00B0F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127179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1e6LAwgqX0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4176464" cy="3124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oEwo2N-RW5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303196"/>
            <a:ext cx="3991372" cy="2998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259632" y="37170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Турецька 4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68144" y="544522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Вітовського 23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ютюнників 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4320480" cy="2664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331640" y="3212976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Вул. Тютюнників 34</a:t>
            </a:r>
            <a:endParaRPr lang="ru-RU" dirty="0"/>
          </a:p>
        </p:txBody>
      </p:sp>
      <p:pic>
        <p:nvPicPr>
          <p:cNvPr id="6" name="Рисунок 5" descr="франка 83 вод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284984"/>
            <a:ext cx="4464496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580112" y="602128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Франка 83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ота 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4176464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руста 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645024"/>
            <a:ext cx="4176464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59832" y="321297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Шота Руставелі З8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46304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Проведено ремонт сходів і підпорної стінки </a:t>
            </a:r>
            <a:endParaRPr lang="ru-RU" dirty="0"/>
          </a:p>
        </p:txBody>
      </p:sp>
      <p:pic>
        <p:nvPicPr>
          <p:cNvPr id="10" name="Содержимое 9" descr="tdScGPH24Q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5"/>
            <a:ext cx="4032447" cy="223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XGCMATwqv7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4005064"/>
            <a:ext cx="381642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67544" y="3933056"/>
            <a:ext cx="208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</a:t>
            </a:r>
            <a:r>
              <a:rPr lang="uk-UA" dirty="0" err="1" smtClean="0"/>
              <a:t>Рутковича</a:t>
            </a:r>
            <a:r>
              <a:rPr lang="uk-UA" dirty="0" smtClean="0"/>
              <a:t> 18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588224" y="386104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Франка 91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707904" y="638132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</a:t>
            </a:r>
            <a:r>
              <a:rPr lang="uk-UA" dirty="0" err="1" smtClean="0"/>
              <a:t>Рутковича</a:t>
            </a:r>
            <a:r>
              <a:rPr lang="uk-UA" dirty="0" smtClean="0"/>
              <a:t> 3 </a:t>
            </a:r>
            <a:endParaRPr lang="ru-RU" dirty="0"/>
          </a:p>
        </p:txBody>
      </p:sp>
      <p:pic>
        <p:nvPicPr>
          <p:cNvPr id="9" name="Рисунок 8" descr="франка 91 сход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780162" y="636662"/>
            <a:ext cx="2232248" cy="3928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1124744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Ремонт </a:t>
            </a:r>
            <a:r>
              <a:rPr lang="uk-UA" sz="3200" dirty="0" err="1" smtClean="0"/>
              <a:t>міждворової</a:t>
            </a:r>
            <a:r>
              <a:rPr lang="uk-UA" sz="3200" dirty="0" smtClean="0"/>
              <a:t> стінки при дольовій участі </a:t>
            </a:r>
            <a:r>
              <a:rPr lang="uk-UA" sz="3200" dirty="0" err="1" smtClean="0"/>
              <a:t>менканців</a:t>
            </a:r>
            <a:endParaRPr lang="ru-RU" sz="3200" dirty="0"/>
          </a:p>
        </p:txBody>
      </p:sp>
      <p:pic>
        <p:nvPicPr>
          <p:cNvPr id="3" name="Рисунок 2" descr="турец 1 сті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6931744" cy="4604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59832" y="61653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Турецька 1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24744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Проведено ремонт даху і заміну жолобів робітниками ЛКП </a:t>
            </a:r>
            <a:endParaRPr lang="ru-RU" sz="3200" dirty="0"/>
          </a:p>
        </p:txBody>
      </p:sp>
      <p:pic>
        <p:nvPicPr>
          <p:cNvPr id="4" name="Содержимое 3" descr="6bBk_DcdtL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4032448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kZgDAvRnrc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636912"/>
            <a:ext cx="403244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31640" y="458112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Франка 109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57332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Турецька 4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стомароввва 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52450"/>
            <a:ext cx="6912768" cy="4028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63688" y="4941168"/>
            <a:ext cx="5052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Вул. Костомарова 20</a:t>
            </a:r>
            <a:endParaRPr lang="ru-RU" sz="36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РАНКА 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08773"/>
            <a:ext cx="3888432" cy="3192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вітовського 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140968"/>
            <a:ext cx="3960440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115616" y="371703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Вітовського 3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6327904"/>
            <a:ext cx="181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Франка 84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Ремонт навісних дашків перед під</a:t>
            </a:r>
            <a:r>
              <a:rPr lang="en-US" dirty="0" smtClean="0"/>
              <a:t>’</a:t>
            </a:r>
            <a:r>
              <a:rPr lang="uk-UA" dirty="0" err="1" smtClean="0"/>
              <a:t>їздом</a:t>
            </a:r>
            <a:endParaRPr lang="ru-RU" dirty="0"/>
          </a:p>
        </p:txBody>
      </p:sp>
      <p:pic>
        <p:nvPicPr>
          <p:cNvPr id="4" name="Рисунок 3" descr="бук 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4149080"/>
            <a:ext cx="417646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куб 33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96752"/>
            <a:ext cx="4104456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91680" y="3645024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Вул. </a:t>
            </a:r>
            <a:r>
              <a:rPr lang="uk-UA" sz="2800" dirty="0" err="1" smtClean="0"/>
              <a:t>Кубійовича</a:t>
            </a:r>
            <a:r>
              <a:rPr lang="uk-UA" sz="2800" dirty="0" smtClean="0"/>
              <a:t> 33 (1 і 2 під</a:t>
            </a:r>
            <a:r>
              <a:rPr lang="en-US" sz="2800" dirty="0" smtClean="0"/>
              <a:t>’</a:t>
            </a:r>
            <a:r>
              <a:rPr lang="uk-UA" sz="2800" dirty="0" err="1" smtClean="0"/>
              <a:t>їзд</a:t>
            </a:r>
            <a:r>
              <a:rPr lang="uk-UA" sz="2800" dirty="0" smtClean="0"/>
              <a:t>)</a:t>
            </a:r>
            <a:endParaRPr lang="ru-RU" sz="2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ютюн 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4248472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тют 34 да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645024"/>
            <a:ext cx="4411464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43808" y="306896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Вул. Тютюнників 34 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8172400" cy="908720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/>
              <a:t>В ЛКП «Снопківське» працює 81  чоловік із 98 необхідних згідно із штатним розписом</a:t>
            </a:r>
            <a:endParaRPr lang="ru-RU" sz="2800" b="1" dirty="0"/>
          </a:p>
        </p:txBody>
      </p:sp>
      <p:pic>
        <p:nvPicPr>
          <p:cNvPr id="4" name="Picture 6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124745"/>
            <a:ext cx="1080120" cy="9361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492896"/>
            <a:ext cx="1296143" cy="1152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Паша\Desktop\Звіт директорів ЛКП 2012\загруженное (4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9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18" r="15771"/>
          <a:stretch/>
        </p:blipFill>
        <p:spPr bwMode="auto">
          <a:xfrm>
            <a:off x="539553" y="3717033"/>
            <a:ext cx="1368151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195736" y="1196752"/>
            <a:ext cx="5256584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dirty="0" smtClean="0"/>
              <a:t>12 працюючих із середньомісячною заробітною платою 2218грн. Вільних вакансій немає.</a:t>
            </a:r>
            <a:endParaRPr lang="ru-RU" sz="2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5736" y="2636913"/>
            <a:ext cx="5256584" cy="1152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21 працюючий із середньомісячною заробітною платою 1740 грн.  </a:t>
            </a:r>
          </a:p>
          <a:p>
            <a:pPr algn="ctr"/>
            <a:r>
              <a:rPr lang="uk-UA" dirty="0" smtClean="0"/>
              <a:t>Вільних вакансій – 5 </a:t>
            </a:r>
          </a:p>
          <a:p>
            <a:pPr algn="ctr"/>
            <a:r>
              <a:rPr lang="uk-UA" dirty="0" smtClean="0"/>
              <a:t>(1 сантехнік , 1 маляр, 3 покрівельники)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95737" y="4149081"/>
            <a:ext cx="5256583" cy="12241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Фактична кількість працюючих 48осіб. Вакантних місць – 11. Середньомісячна заробітна плата  двірника становить 1355грн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2132856"/>
            <a:ext cx="936104" cy="216024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dk1">
                <a:alpha val="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chemeClr val="tx1"/>
                </a:solidFill>
              </a:rPr>
              <a:t>АУП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3573016"/>
            <a:ext cx="792088" cy="36004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dk1">
                <a:alpha val="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ІТП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5085184"/>
            <a:ext cx="1224136" cy="576064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dk1">
                <a:alpha val="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Двірники</a:t>
            </a: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13" name="Picture 2" descr="D:\ПАВЛО\Звіти директорів ЛКП 2012\imagesCAUB2M8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5786454"/>
            <a:ext cx="1368152" cy="918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Горизонтальный свиток 13"/>
          <p:cNvSpPr/>
          <p:nvPr/>
        </p:nvSpPr>
        <p:spPr>
          <a:xfrm>
            <a:off x="2195736" y="5517232"/>
            <a:ext cx="5256584" cy="1152128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Запрошуємо Вас на роботу. Середньомісячний оклад в ЛКП 1766грн.</a:t>
            </a:r>
            <a:endParaRPr lang="uk-UA" sz="2000" b="1" dirty="0"/>
          </a:p>
        </p:txBody>
      </p:sp>
    </p:spTree>
    <p:extLst>
      <p:ext uri="{BB962C8B-B14F-4D97-AF65-F5344CB8AC3E}">
        <p14:creationId xmlns="" xmlns:p14="http://schemas.microsoft.com/office/powerpoint/2010/main" val="386393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1196752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Проведено заміну будинкового вводу</a:t>
            </a:r>
            <a:endParaRPr lang="ru-RU" dirty="0"/>
          </a:p>
        </p:txBody>
      </p:sp>
      <p:pic>
        <p:nvPicPr>
          <p:cNvPr id="4" name="Рисунок 3" descr="франка 91 щит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1500" y="1664804"/>
            <a:ext cx="4536504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франка 83 щит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484272" y="1644520"/>
            <a:ext cx="4536504" cy="39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331640" y="59492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Франка 91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59492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Франка 83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оп 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8640"/>
            <a:ext cx="4824536" cy="5949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627784" y="623731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Вул. </a:t>
            </a:r>
            <a:r>
              <a:rPr lang="uk-UA" dirty="0" err="1" smtClean="0"/>
              <a:t>Снопківська</a:t>
            </a:r>
            <a:r>
              <a:rPr lang="uk-UA" dirty="0" smtClean="0"/>
              <a:t> 35</a:t>
            </a: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340768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За дольової участі мешканців  проведено заміну вхідної брами</a:t>
            </a:r>
            <a:endParaRPr lang="ru-RU" sz="3200" dirty="0"/>
          </a:p>
        </p:txBody>
      </p:sp>
      <p:pic>
        <p:nvPicPr>
          <p:cNvPr id="8" name="Содержимое 7" descr="5k7493uVd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600200"/>
            <a:ext cx="3857476" cy="42770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3059832" y="6021288"/>
            <a:ext cx="2681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 </a:t>
            </a:r>
            <a:r>
              <a:rPr lang="uk-UA" dirty="0" err="1" smtClean="0"/>
              <a:t>Стрийська</a:t>
            </a:r>
            <a:r>
              <a:rPr lang="uk-UA" dirty="0" smtClean="0"/>
              <a:t>  26</a:t>
            </a: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1268760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/>
              <a:t>При дольовій участі мешканців проведено встановлення пластикових вікон на сходових клітках на суму 3,6 </a:t>
            </a:r>
            <a:r>
              <a:rPr lang="uk-UA" sz="2400" dirty="0" err="1" smtClean="0"/>
              <a:t>тис.грн</a:t>
            </a:r>
            <a:endParaRPr lang="ru-RU" sz="2400" dirty="0"/>
          </a:p>
        </p:txBody>
      </p:sp>
      <p:pic>
        <p:nvPicPr>
          <p:cNvPr id="3" name="Рисунок 2" descr="пластикові тарн 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412776"/>
            <a:ext cx="4680520" cy="46283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9792" y="6093296"/>
            <a:ext cx="2481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Вул. Тарнавського 64</a:t>
            </a: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42048" cy="134640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 smtClean="0"/>
              <a:t>При дольовій участі мешканців проведено встановлення на сходовій клітці плитки</a:t>
            </a:r>
            <a:endParaRPr lang="ru-RU" sz="3200" dirty="0"/>
          </a:p>
        </p:txBody>
      </p:sp>
      <p:pic>
        <p:nvPicPr>
          <p:cNvPr id="3" name="Рисунок 2" descr="мушака 22 плит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7344816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131840" y="609329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</a:t>
            </a:r>
            <a:r>
              <a:rPr lang="uk-UA" dirty="0" err="1" smtClean="0"/>
              <a:t>Мушака</a:t>
            </a:r>
            <a:r>
              <a:rPr lang="uk-UA" dirty="0" smtClean="0"/>
              <a:t> 22</a:t>
            </a:r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200" dirty="0" smtClean="0"/>
              <a:t>Більше ніж у 10 будинках було проведено нарощення </a:t>
            </a:r>
            <a:r>
              <a:rPr lang="uk-UA" sz="3200" dirty="0" err="1" smtClean="0"/>
              <a:t>двк</a:t>
            </a:r>
            <a:r>
              <a:rPr lang="uk-UA" sz="3200" dirty="0" smtClean="0"/>
              <a:t> для покращення тяги </a:t>
            </a:r>
            <a:endParaRPr lang="ru-RU" sz="3200" dirty="0"/>
          </a:p>
        </p:txBody>
      </p:sp>
      <p:pic>
        <p:nvPicPr>
          <p:cNvPr id="4" name="Содержимое 3" descr="stOuJvxUZ_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46238"/>
            <a:ext cx="6977748" cy="4591074"/>
          </a:xfrm>
        </p:spPr>
      </p:pic>
      <p:sp>
        <p:nvSpPr>
          <p:cNvPr id="5" name="TextBox 4"/>
          <p:cNvSpPr txBox="1"/>
          <p:nvPr/>
        </p:nvSpPr>
        <p:spPr>
          <a:xfrm>
            <a:off x="3203848" y="63093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Вул. Турецька 4</a:t>
            </a:r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сноп 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3888432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франка 59 фаса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501008"/>
            <a:ext cx="396044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87624" y="4221088"/>
            <a:ext cx="231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Вул. </a:t>
            </a:r>
            <a:r>
              <a:rPr lang="uk-UA" dirty="0" err="1" smtClean="0"/>
              <a:t>Снопківська</a:t>
            </a:r>
            <a:r>
              <a:rPr lang="uk-UA" dirty="0" smtClean="0"/>
              <a:t> 21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6309320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Вул. Франка 59</a:t>
            </a:r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4204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3600" dirty="0" smtClean="0"/>
              <a:t>Проблемні питання які потребують вирішення</a:t>
            </a:r>
            <a:endParaRPr lang="ru-RU" dirty="0"/>
          </a:p>
        </p:txBody>
      </p:sp>
      <p:pic>
        <p:nvPicPr>
          <p:cNvPr id="3" name="Рисунок 2" descr="франка 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6984776" cy="4176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5733256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Необхідно виконати роботи капітального характеру загальних балконів по вул. </a:t>
            </a:r>
            <a:r>
              <a:rPr lang="uk-UA" smtClean="0"/>
              <a:t>Франка</a:t>
            </a:r>
            <a:r>
              <a:rPr lang="uk-UA" dirty="0" smtClean="0"/>
              <a:t>, 69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1" y="164208"/>
            <a:ext cx="6480721" cy="103254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solidFill>
                  <a:schemeClr val="tx1"/>
                </a:solidFill>
              </a:rPr>
              <a:t>Мета роботи ЛКП - </a:t>
            </a:r>
            <a:r>
              <a:rPr lang="uk-UA" sz="2000" dirty="0" smtClean="0"/>
              <a:t>підвищення рівня проживання місцевого населення та гостей міста.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099" name="Picture 3" descr="C:\Users\Паша\Desktop\Звіт директорів ЛКП 2012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9552" y="1286660"/>
            <a:ext cx="1368152" cy="7741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9553" y="2204865"/>
            <a:ext cx="6480719" cy="17956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Завдання </a:t>
            </a:r>
            <a:r>
              <a:rPr lang="uk-UA" sz="2000" dirty="0" smtClean="0"/>
              <a:t>– співпраця ЛКП та мешканців щодо визначення послідовності виконання робіт з обслуговування житлового фонду. Покращення технічного стану житлових будинків.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9552" y="4797152"/>
            <a:ext cx="6411126" cy="187951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dirty="0" smtClean="0"/>
              <a:t>Об’єктивне визначення переліку необхідних робіт. Співфінансування мешканців та бізнесу. Чіткий контроль з боку посадовців ЛКП за якістю та термінами виконання робіт.</a:t>
            </a: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18" name="Picture 3" descr="C:\Users\Паша\Desktop\Звіт директорів ЛКП 2012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9552" y="4209281"/>
            <a:ext cx="1152128" cy="432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Паша\Desktop\Звіт директорів ЛКП 2012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28600"/>
            <a:ext cx="1368151" cy="137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аша\Desktop\Звіт директорів ЛКП 2012\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214554"/>
            <a:ext cx="1368152" cy="17905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аша\Desktop\Звіт директорів ЛКП 2012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97152"/>
            <a:ext cx="1440160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728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ПАВЛО\Звіти директорів ЛКП 2012\imagesCAVHQB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1" y="0"/>
            <a:ext cx="2088232" cy="18954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5184576" cy="857232"/>
          </a:xfrm>
          <a:ln w="12700" cmpd="dbl">
            <a:solidFill>
              <a:schemeClr val="tx1">
                <a:alpha val="0"/>
              </a:schemeClr>
            </a:solidFill>
            <a:prstDash val="dashDot"/>
          </a:ln>
        </p:spPr>
        <p:txBody>
          <a:bodyPr/>
          <a:lstStyle/>
          <a:p>
            <a:r>
              <a:rPr lang="uk-UA" b="1" dirty="0" smtClean="0"/>
              <a:t>Для чого нам ЛКП</a:t>
            </a:r>
            <a:endParaRPr lang="uk-UA" b="1" dirty="0"/>
          </a:p>
        </p:txBody>
      </p:sp>
      <p:pic>
        <p:nvPicPr>
          <p:cNvPr id="17411" name="Picture 3" descr="D:\ПАВЛО\Звіти директорів ЛКП 2012\imagesCAQ6OQR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714752"/>
            <a:ext cx="2578608" cy="125185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785926"/>
            <a:ext cx="8677628" cy="17859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Основним напрямком роботи</a:t>
            </a:r>
            <a:r>
              <a:rPr lang="uk-UA" sz="2000" dirty="0" smtClean="0">
                <a:solidFill>
                  <a:schemeClr val="tx1"/>
                </a:solidFill>
              </a:rPr>
              <a:t> підприємства є належне утримання будинків та прибудинкової території. Тобто це діяльність спрямована на забезпечення експлуатації та ремонту будинків та утримання прилеглої території, з метою створення нормального, безпечного та комфортного проживання мешканців.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072074"/>
            <a:ext cx="8534182" cy="164307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Наша робота полягає в тому, щоб Ви завжди поверталися в свої домівки, де буде тепло, світло, газ та чистота. На жаль   не завжди нам вдається  забезпечити цей комфорт і я свідомий того. Адже житлові будинки в більшості мають понад 100 років від забудов і потребують чималих капіталовкладень для приведення їх у відповідний стан.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429388" y="3929066"/>
            <a:ext cx="2247068" cy="71438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низ 7"/>
          <p:cNvSpPr/>
          <p:nvPr/>
        </p:nvSpPr>
        <p:spPr>
          <a:xfrm>
            <a:off x="899592" y="3929066"/>
            <a:ext cx="2304256" cy="714380"/>
          </a:xfrm>
          <a:prstGeom prst="downArrow">
            <a:avLst>
              <a:gd name="adj1" fmla="val 50000"/>
              <a:gd name="adj2" fmla="val 46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001966" cy="692696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Структура видатків ЛКП</a:t>
            </a:r>
            <a:endParaRPr lang="ru-RU" sz="3600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17481656"/>
              </p:ext>
            </p:extLst>
          </p:nvPr>
        </p:nvGraphicFramePr>
        <p:xfrm>
          <a:off x="179513" y="1268760"/>
          <a:ext cx="712879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915816" y="836712"/>
            <a:ext cx="1512168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Аварійні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3131840" y="1124744"/>
            <a:ext cx="504056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932040" y="1268760"/>
            <a:ext cx="1800200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Вивіз ТПВ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4355976" y="1484784"/>
            <a:ext cx="576064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292080" y="2059614"/>
            <a:ext cx="1584176" cy="5772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Ліфти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16"/>
          <p:cNvCxnSpPr>
            <a:endCxn id="16" idx="1"/>
          </p:cNvCxnSpPr>
          <p:nvPr/>
        </p:nvCxnSpPr>
        <p:spPr>
          <a:xfrm flipV="1">
            <a:off x="5004048" y="2348263"/>
            <a:ext cx="288032" cy="6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364088" y="2924944"/>
            <a:ext cx="1512168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Електроенергія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148064" y="2708920"/>
            <a:ext cx="526470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499993" y="4437112"/>
            <a:ext cx="1728192" cy="3240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Заробітна плата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644008" y="4077072"/>
            <a:ext cx="598478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179512" y="3364430"/>
            <a:ext cx="1440160" cy="5686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Відрахування на </a:t>
            </a:r>
            <a:r>
              <a:rPr lang="uk-UA" sz="1400" dirty="0" err="1" smtClean="0">
                <a:solidFill>
                  <a:schemeClr val="tx1"/>
                </a:solidFill>
              </a:rPr>
              <a:t>соц.заходи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1619672" y="3212976"/>
            <a:ext cx="360040" cy="3494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395536" y="1214422"/>
            <a:ext cx="1800200" cy="642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Придбані матеріали та виконані роботи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195736" y="1484784"/>
            <a:ext cx="360040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179512" y="5085184"/>
            <a:ext cx="7920880" cy="151216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Чистий прибуток ЛКП забезпечено на рівні  24тис.грн, це говорить про те, що практично весь дохід ЛКП було витрачено на обслуговування житлового фонду, а саме заробітна плата працівників, вивіз ТПВ, оплата за електроенергію, аварійні служби та закупівля матеріалів для виконання ремонтних робіт.</a:t>
            </a:r>
            <a:endParaRPr lang="ru-RU" dirty="0"/>
          </a:p>
        </p:txBody>
      </p:sp>
      <p:pic>
        <p:nvPicPr>
          <p:cNvPr id="4098" name="Picture 2" descr="C:\Users\Паша\Desktop\Звіт директорів ЛКП 2012\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0"/>
            <a:ext cx="1296143" cy="1009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7959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4290"/>
            <a:ext cx="6552728" cy="71438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/>
              <a:t>Метою нашої зустрічі є:</a:t>
            </a:r>
            <a:endParaRPr lang="uk-UA" dirty="0"/>
          </a:p>
        </p:txBody>
      </p:sp>
      <p:pic>
        <p:nvPicPr>
          <p:cNvPr id="18434" name="Picture 2" descr="D:\ПАВЛО\Звіти директорів ЛКП 2012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000496" y="1071546"/>
            <a:ext cx="896629" cy="900632"/>
          </a:xfrm>
          <a:prstGeom prst="rect">
            <a:avLst/>
          </a:prstGeom>
          <a:noFill/>
        </p:spPr>
      </p:pic>
      <p:pic>
        <p:nvPicPr>
          <p:cNvPr id="18436" name="Picture 4" descr="D:\ПАВЛО\Звіти директорів ЛКП 2012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1700809"/>
            <a:ext cx="1500190" cy="165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1520" y="2071678"/>
            <a:ext cx="6840760" cy="92869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Налагодження співпраці ЛКП та мешканців для спільного вирішення проблем.</a:t>
            </a:r>
            <a:endParaRPr kumimoji="0" lang="uk-UA" sz="21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7" name="Picture 5" descr="D:\ПАВЛО\Звіти директорів ЛКП 2012\imagesCA1UOE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357562"/>
            <a:ext cx="2359164" cy="1443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8" name="Picture 6" descr="D:\ПАВЛО\Звіти директорів ЛКП 2012\images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42852"/>
            <a:ext cx="2073456" cy="1206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9" name="Picture 7" descr="D:\ПАВЛО\Звіти директорів ЛКП 2012\imagesCA0CJG7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5000636"/>
            <a:ext cx="1428752" cy="142875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23528" y="5000636"/>
            <a:ext cx="6891710" cy="1428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uk-UA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Для цього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</a:t>
            </a:r>
            <a:r>
              <a:rPr lang="uk-UA" sz="2400" dirty="0" smtClean="0">
                <a:solidFill>
                  <a:schemeClr val="tx1"/>
                </a:solidFill>
              </a:rPr>
              <a:t>и повинні працювати як один великий механізм. І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тільки спільними зусиллями разом з Вами ми зможемо підвищити комфорт  та якість проживання. 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r>
              <a:rPr lang="uk-UA" sz="2200" dirty="0" smtClean="0"/>
              <a:t>Для забезпечення належного стану житлових будинків та покращення комфорту проживання мешканців у 2015році ЛКП виконувались наступні роботи:</a:t>
            </a:r>
            <a:endParaRPr lang="ru-RU" sz="22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199673956"/>
              </p:ext>
            </p:extLst>
          </p:nvPr>
        </p:nvGraphicFramePr>
        <p:xfrm>
          <a:off x="-252536" y="1052736"/>
          <a:ext cx="9145016" cy="4805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6072206"/>
            <a:ext cx="8712968" cy="571504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dk1">
                <a:alpha val="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Та інші роботи </a:t>
            </a:r>
            <a:r>
              <a:rPr lang="uk-UA" b="1" dirty="0" err="1" smtClean="0"/>
              <a:t>пов</a:t>
            </a:r>
            <a:r>
              <a:rPr lang="en-US" b="1" dirty="0" smtClean="0"/>
              <a:t>’</a:t>
            </a:r>
            <a:r>
              <a:rPr lang="ru-RU" b="1" dirty="0" err="1" smtClean="0"/>
              <a:t>яза</a:t>
            </a:r>
            <a:r>
              <a:rPr lang="uk-UA" b="1" dirty="0" smtClean="0"/>
              <a:t>ні з обслуговуванням житлового фонду…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35965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549</TotalTime>
  <Words>941</Words>
  <Application>Microsoft Office PowerPoint</Application>
  <PresentationFormat>Экран (4:3)</PresentationFormat>
  <Paragraphs>142</Paragraphs>
  <Slides>47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Изящная</vt:lpstr>
      <vt:lpstr>Звіт про проведену роботу у 2015 році ЛКП“Снопківське”</vt:lpstr>
      <vt:lpstr>У 2001р. шляхом реорганізації ЖЕК-106, ЖЕК-105 та частини ЖЕК-104 було створено ЛКП «Снопківське». На сьогоднішній день – це найбільше ЛКП у Галицькому районі, площею 2 375 110м.кв. Загальна площа житлового фонду становить 246 871 м.кв.</vt:lpstr>
      <vt:lpstr>На території ЛКП «Снопківське» знаходиться 646 будинків різних форм власності. А також різноманітні парки, музеї, навчальні заклади, адміністративні будівлі, заклади охорони здоров’я та інші.</vt:lpstr>
      <vt:lpstr>В ЛКП «Снопківське» працює 81  чоловік із 98 необхідних згідно із штатним розписом</vt:lpstr>
      <vt:lpstr>Слайд 5</vt:lpstr>
      <vt:lpstr>Для чого нам ЛКП</vt:lpstr>
      <vt:lpstr>Структура видатків ЛКП</vt:lpstr>
      <vt:lpstr>Метою нашої зустрічі є:</vt:lpstr>
      <vt:lpstr>Для забезпечення належного стану житлових будинків та покращення комфорту проживання мешканців у 2015році ЛКП виконувались наступні роботи:</vt:lpstr>
      <vt:lpstr>Ми стараємось для вас </vt:lpstr>
      <vt:lpstr>Відремонтовано 40 сходових кліток на суму 240,1 тис. грн </vt:lpstr>
      <vt:lpstr>Слайд 12</vt:lpstr>
      <vt:lpstr>Слайд 13</vt:lpstr>
      <vt:lpstr>Слайд 14</vt:lpstr>
      <vt:lpstr>Слайд 15</vt:lpstr>
      <vt:lpstr>Проведено заміну дворових трапі а також частковий ремонт лівневої системи</vt:lpstr>
      <vt:lpstr>Слайд 17</vt:lpstr>
      <vt:lpstr>Проведено заміну водостічних труб</vt:lpstr>
      <vt:lpstr>Слайд 19</vt:lpstr>
      <vt:lpstr>Слайд 20</vt:lpstr>
      <vt:lpstr>Слайд 21</vt:lpstr>
      <vt:lpstr>Проведено часткову заміну каналізаційних стояків </vt:lpstr>
      <vt:lpstr>Слайд 23</vt:lpstr>
      <vt:lpstr>Слайд 24</vt:lpstr>
      <vt:lpstr>Слайд 25</vt:lpstr>
      <vt:lpstr>Проведено заміну загальних кранів та частково замінено водопроводи</vt:lpstr>
      <vt:lpstr>Слайд 27</vt:lpstr>
      <vt:lpstr>Слайд 28</vt:lpstr>
      <vt:lpstr>Слайд 29</vt:lpstr>
      <vt:lpstr>Слайд 30</vt:lpstr>
      <vt:lpstr>Слайд 31</vt:lpstr>
      <vt:lpstr>Слайд 32</vt:lpstr>
      <vt:lpstr>Проведено ремонт сходів і підпорної стінки </vt:lpstr>
      <vt:lpstr>Ремонт міждворової стінки при дольовій участі менканців</vt:lpstr>
      <vt:lpstr>Проведено ремонт даху і заміну жолобів робітниками ЛКП </vt:lpstr>
      <vt:lpstr>Слайд 36</vt:lpstr>
      <vt:lpstr>Слайд 37</vt:lpstr>
      <vt:lpstr>Ремонт навісних дашків перед під’їздом</vt:lpstr>
      <vt:lpstr>Слайд 39</vt:lpstr>
      <vt:lpstr>Проведено заміну будинкового вводу</vt:lpstr>
      <vt:lpstr>Слайд 41</vt:lpstr>
      <vt:lpstr>За дольової участі мешканців  проведено заміну вхідної брами</vt:lpstr>
      <vt:lpstr>При дольовій участі мешканців проведено встановлення пластикових вікон на сходових клітках на суму 3,6 тис.грн</vt:lpstr>
      <vt:lpstr>При дольовій участі мешканців проведено встановлення на сходовій клітці плитки</vt:lpstr>
      <vt:lpstr>Більше ніж у 10 будинках було проведено нарощення двк для покращення тяги </vt:lpstr>
      <vt:lpstr>Слайд 46</vt:lpstr>
      <vt:lpstr> Проблемні питання які потребують вирішення</vt:lpstr>
    </vt:vector>
  </TitlesOfParts>
  <Company>Romeo1994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ЛКП “Снопківське”</dc:title>
  <dc:creator>RePack by SPecialiST</dc:creator>
  <cp:lastModifiedBy>RePack by SPecialiST</cp:lastModifiedBy>
  <cp:revision>132</cp:revision>
  <dcterms:created xsi:type="dcterms:W3CDTF">2016-02-25T18:07:48Z</dcterms:created>
  <dcterms:modified xsi:type="dcterms:W3CDTF">2016-02-29T19:16:30Z</dcterms:modified>
</cp:coreProperties>
</file>