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3" r:id="rId8"/>
    <p:sldId id="264" r:id="rId9"/>
    <p:sldId id="291" r:id="rId10"/>
    <p:sldId id="265" r:id="rId11"/>
    <p:sldId id="266" r:id="rId12"/>
    <p:sldId id="285" r:id="rId13"/>
    <p:sldId id="286" r:id="rId14"/>
    <p:sldId id="287" r:id="rId15"/>
    <p:sldId id="282" r:id="rId16"/>
    <p:sldId id="268" r:id="rId17"/>
    <p:sldId id="269" r:id="rId18"/>
    <p:sldId id="270" r:id="rId19"/>
    <p:sldId id="267" r:id="rId20"/>
    <p:sldId id="290" r:id="rId21"/>
    <p:sldId id="283" r:id="rId22"/>
    <p:sldId id="289" r:id="rId23"/>
    <p:sldId id="275" r:id="rId24"/>
    <p:sldId id="288" r:id="rId25"/>
    <p:sldId id="279" r:id="rId26"/>
    <p:sldId id="281" r:id="rId27"/>
    <p:sldId id="292" r:id="rId28"/>
    <p:sldId id="293" r:id="rId29"/>
    <p:sldId id="294" r:id="rId30"/>
    <p:sldId id="295" r:id="rId31"/>
    <p:sldId id="29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039" autoAdjust="0"/>
    <p:restoredTop sz="94660"/>
  </p:normalViewPr>
  <p:slideViewPr>
    <p:cSldViewPr>
      <p:cViewPr>
        <p:scale>
          <a:sx n="75" d="100"/>
          <a:sy n="75" d="100"/>
        </p:scale>
        <p:origin x="-1392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88;&#1086;&#1073;&#1086;&#1090;&#1072;\&#1047;&#1074;&#1110;&#1090;&#1080;%20&#1076;&#1080;&#1088;&#1077;&#1082;&#1090;&#1086;&#1088;&#1110;&#1074;%202015&#1088;\&#1062;&#1080;&#1090;&#1072;&#1076;&#1077;&#1083;&#1100;-&#1062;&#1077;&#1085;&#1090;&#1088;\&#1076;&#1110;&#1072;&#1075;&#1088;&#1072;&#1084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view3D>
      <c:rotX val="75"/>
      <c:perspective val="30"/>
    </c:view3D>
    <c:plotArea>
      <c:layout>
        <c:manualLayout>
          <c:layoutTarget val="inner"/>
          <c:xMode val="edge"/>
          <c:yMode val="edge"/>
          <c:x val="2.0599250936329597E-2"/>
          <c:y val="5.0925925925925944E-2"/>
          <c:w val="0.68171444159367856"/>
          <c:h val="0.90277777777777779"/>
        </c:manualLayout>
      </c:layout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lang="ru-RU" sz="1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Лист2!$A$1:$H$1</c:f>
              <c:strCache>
                <c:ptCount val="8"/>
                <c:pt idx="0">
                  <c:v>Сплата податків, інші витрати</c:v>
                </c:pt>
                <c:pt idx="1">
                  <c:v>електроенергія</c:v>
                </c:pt>
                <c:pt idx="2">
                  <c:v>Оплата аварійній службі</c:v>
                </c:pt>
                <c:pt idx="3">
                  <c:v>Вивіз та утилізація ТПВ</c:v>
                </c:pt>
                <c:pt idx="4">
                  <c:v>Оплата за обслуговування ліфтів</c:v>
                </c:pt>
                <c:pt idx="5">
                  <c:v>Придбані матеріали та виконані роботи</c:v>
                </c:pt>
                <c:pt idx="6">
                  <c:v>Заробітна плата</c:v>
                </c:pt>
                <c:pt idx="7">
                  <c:v>Відрахування на соціальні заходи</c:v>
                </c:pt>
              </c:strCache>
            </c:strRef>
          </c:cat>
          <c:val>
            <c:numRef>
              <c:f>Лист2!$A$2:$H$2</c:f>
              <c:numCache>
                <c:formatCode>General</c:formatCode>
                <c:ptCount val="8"/>
                <c:pt idx="0">
                  <c:v>839</c:v>
                </c:pt>
                <c:pt idx="1">
                  <c:v>382.1</c:v>
                </c:pt>
                <c:pt idx="2">
                  <c:v>89.7</c:v>
                </c:pt>
                <c:pt idx="3">
                  <c:v>745.6</c:v>
                </c:pt>
                <c:pt idx="4">
                  <c:v>27.8</c:v>
                </c:pt>
                <c:pt idx="5">
                  <c:v>1105</c:v>
                </c:pt>
                <c:pt idx="6">
                  <c:v>2280</c:v>
                </c:pt>
                <c:pt idx="7">
                  <c:v>832</c:v>
                </c:pt>
              </c:numCache>
            </c:numRef>
          </c:val>
        </c:ser>
      </c:pie3DChart>
    </c:plotArea>
    <c:plotVisOnly val="1"/>
    <c:dispBlanksAs val="zero"/>
  </c:chart>
  <c:externalData r:id="rId1"/>
</c:chartSpace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80D7CE-7E85-4235-8377-D28127212736}" type="doc">
      <dgm:prSet loTypeId="urn:microsoft.com/office/officeart/2005/8/layout/pyramid4" loCatId="pyramid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21BA5A7F-BEA6-42D5-A348-C745B2083933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</a:rPr>
            <a:t>7 буд. </a:t>
          </a:r>
          <a:r>
            <a:rPr lang="uk-UA" sz="1600" b="1" dirty="0" err="1" smtClean="0">
              <a:solidFill>
                <a:schemeClr val="tx1"/>
              </a:solidFill>
            </a:rPr>
            <a:t>приват-ного</a:t>
          </a:r>
          <a:r>
            <a:rPr lang="uk-UA" sz="1600" b="1" dirty="0" smtClean="0">
              <a:solidFill>
                <a:schemeClr val="tx1"/>
              </a:solidFill>
            </a:rPr>
            <a:t> сектору</a:t>
          </a:r>
          <a:endParaRPr lang="uk-UA" sz="1600" b="1" dirty="0">
            <a:solidFill>
              <a:schemeClr val="tx1"/>
            </a:solidFill>
          </a:endParaRPr>
        </a:p>
      </dgm:t>
    </dgm:pt>
    <dgm:pt modelId="{CBA017A8-A519-453F-AFA2-0641FB7DAC28}" type="parTrans" cxnId="{996994DE-72D7-42EA-ADF3-D197A1163E13}">
      <dgm:prSet/>
      <dgm:spPr/>
      <dgm:t>
        <a:bodyPr/>
        <a:lstStyle/>
        <a:p>
          <a:endParaRPr lang="uk-UA"/>
        </a:p>
      </dgm:t>
    </dgm:pt>
    <dgm:pt modelId="{C9C2C6F1-F836-4AAA-A828-15E6338B27CD}" type="sibTrans" cxnId="{996994DE-72D7-42EA-ADF3-D197A1163E13}">
      <dgm:prSet/>
      <dgm:spPr/>
      <dgm:t>
        <a:bodyPr/>
        <a:lstStyle/>
        <a:p>
          <a:endParaRPr lang="uk-UA"/>
        </a:p>
      </dgm:t>
    </dgm:pt>
    <dgm:pt modelId="{8DC0A6A5-7A36-4C26-A648-FE3BF5A1623E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51 відомчий будинок</a:t>
          </a:r>
          <a:endParaRPr lang="uk-UA" b="1" dirty="0">
            <a:solidFill>
              <a:schemeClr val="tx1"/>
            </a:solidFill>
          </a:endParaRPr>
        </a:p>
      </dgm:t>
    </dgm:pt>
    <dgm:pt modelId="{B7038684-838E-46E7-9A7C-BCD31B05E290}" type="parTrans" cxnId="{0D6CD037-2DD2-444C-A771-AC7752C63528}">
      <dgm:prSet/>
      <dgm:spPr/>
      <dgm:t>
        <a:bodyPr/>
        <a:lstStyle/>
        <a:p>
          <a:endParaRPr lang="uk-UA"/>
        </a:p>
      </dgm:t>
    </dgm:pt>
    <dgm:pt modelId="{7E72174C-A28D-4CA3-A2DC-5E81A8138CAE}" type="sibTrans" cxnId="{0D6CD037-2DD2-444C-A771-AC7752C63528}">
      <dgm:prSet/>
      <dgm:spPr/>
      <dgm:t>
        <a:bodyPr/>
        <a:lstStyle/>
        <a:p>
          <a:endParaRPr lang="uk-UA"/>
        </a:p>
      </dgm:t>
    </dgm:pt>
    <dgm:pt modelId="{5703B931-EFEB-4802-BF07-3426D1CB8F6D}">
      <dgm:prSet phldrT="[Текст]" custT="1"/>
      <dgm:spPr/>
      <dgm:t>
        <a:bodyPr/>
        <a:lstStyle/>
        <a:p>
          <a:endParaRPr lang="uk-UA" sz="1600" dirty="0" smtClean="0">
            <a:solidFill>
              <a:schemeClr val="tx1"/>
            </a:solidFill>
          </a:endParaRPr>
        </a:p>
        <a:p>
          <a:r>
            <a:rPr lang="en-US" sz="1500" b="1" dirty="0" smtClean="0">
              <a:solidFill>
                <a:schemeClr val="tx1"/>
              </a:solidFill>
            </a:rPr>
            <a:t>374</a:t>
          </a:r>
          <a:r>
            <a:rPr lang="uk-UA" sz="1500" b="1" dirty="0" smtClean="0">
              <a:solidFill>
                <a:schemeClr val="tx1"/>
              </a:solidFill>
            </a:rPr>
            <a:t> будинки місцевих рад</a:t>
          </a:r>
          <a:endParaRPr lang="uk-UA" sz="1500" b="1" dirty="0">
            <a:solidFill>
              <a:schemeClr val="tx1"/>
            </a:solidFill>
          </a:endParaRPr>
        </a:p>
      </dgm:t>
    </dgm:pt>
    <dgm:pt modelId="{BFBB8D3E-3327-48A9-A4A7-42C6AEC9D377}" type="parTrans" cxnId="{E76D611E-8863-4E74-9976-CFCE9EB8A11A}">
      <dgm:prSet/>
      <dgm:spPr/>
      <dgm:t>
        <a:bodyPr/>
        <a:lstStyle/>
        <a:p>
          <a:endParaRPr lang="uk-UA"/>
        </a:p>
      </dgm:t>
    </dgm:pt>
    <dgm:pt modelId="{FA34C6BF-3850-46BB-90ED-C002C11987C1}" type="sibTrans" cxnId="{E76D611E-8863-4E74-9976-CFCE9EB8A11A}">
      <dgm:prSet/>
      <dgm:spPr/>
      <dgm:t>
        <a:bodyPr/>
        <a:lstStyle/>
        <a:p>
          <a:endParaRPr lang="uk-UA"/>
        </a:p>
      </dgm:t>
    </dgm:pt>
    <dgm:pt modelId="{E9D6ACED-2678-4B80-BBBC-5764E3C76097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4 ОСББ</a:t>
          </a:r>
          <a:endParaRPr lang="uk-UA" b="1" dirty="0">
            <a:solidFill>
              <a:schemeClr val="tx1"/>
            </a:solidFill>
          </a:endParaRPr>
        </a:p>
      </dgm:t>
    </dgm:pt>
    <dgm:pt modelId="{49A98A2B-97AC-41D8-8814-79389E81D097}" type="parTrans" cxnId="{C8B28A48-F3E5-4FD6-8615-525AE07C4904}">
      <dgm:prSet/>
      <dgm:spPr/>
      <dgm:t>
        <a:bodyPr/>
        <a:lstStyle/>
        <a:p>
          <a:endParaRPr lang="uk-UA"/>
        </a:p>
      </dgm:t>
    </dgm:pt>
    <dgm:pt modelId="{F443A5E8-02A7-4E72-ADC6-8C485E6657C2}" type="sibTrans" cxnId="{C8B28A48-F3E5-4FD6-8615-525AE07C4904}">
      <dgm:prSet/>
      <dgm:spPr/>
      <dgm:t>
        <a:bodyPr/>
        <a:lstStyle/>
        <a:p>
          <a:endParaRPr lang="uk-UA"/>
        </a:p>
      </dgm:t>
    </dgm:pt>
    <dgm:pt modelId="{CD93DE12-32F4-4D56-833A-85D9384D748A}" type="pres">
      <dgm:prSet presAssocID="{3880D7CE-7E85-4235-8377-D28127212736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9C65267-1B72-433B-877C-EA32689F94E2}" type="pres">
      <dgm:prSet presAssocID="{3880D7CE-7E85-4235-8377-D28127212736}" presName="triangle1" presStyleLbl="node1" presStyleIdx="0" presStyleCnt="4" custScaleX="981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0D7AF20-AAB9-463B-B277-CDCDCEEF8A9C}" type="pres">
      <dgm:prSet presAssocID="{3880D7CE-7E85-4235-8377-D28127212736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35145F2-B12E-4F74-9FAC-1D96CDEA9B18}" type="pres">
      <dgm:prSet presAssocID="{3880D7CE-7E85-4235-8377-D28127212736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C82690C-36DF-4B33-A875-F818317CFAF8}" type="pres">
      <dgm:prSet presAssocID="{3880D7CE-7E85-4235-8377-D28127212736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D6CD037-2DD2-444C-A771-AC7752C63528}" srcId="{3880D7CE-7E85-4235-8377-D28127212736}" destId="{8DC0A6A5-7A36-4C26-A648-FE3BF5A1623E}" srcOrd="1" destOrd="0" parTransId="{B7038684-838E-46E7-9A7C-BCD31B05E290}" sibTransId="{7E72174C-A28D-4CA3-A2DC-5E81A8138CAE}"/>
    <dgm:cxn modelId="{80FB3AFE-CFFB-4538-A98A-F13FF6A05C4D}" type="presOf" srcId="{E9D6ACED-2678-4B80-BBBC-5764E3C76097}" destId="{8C82690C-36DF-4B33-A875-F818317CFAF8}" srcOrd="0" destOrd="0" presId="urn:microsoft.com/office/officeart/2005/8/layout/pyramid4"/>
    <dgm:cxn modelId="{98C25470-1BD6-4C0B-8926-19E006105EEE}" type="presOf" srcId="{5703B931-EFEB-4802-BF07-3426D1CB8F6D}" destId="{435145F2-B12E-4F74-9FAC-1D96CDEA9B18}" srcOrd="0" destOrd="0" presId="urn:microsoft.com/office/officeart/2005/8/layout/pyramid4"/>
    <dgm:cxn modelId="{C8B28A48-F3E5-4FD6-8615-525AE07C4904}" srcId="{3880D7CE-7E85-4235-8377-D28127212736}" destId="{E9D6ACED-2678-4B80-BBBC-5764E3C76097}" srcOrd="3" destOrd="0" parTransId="{49A98A2B-97AC-41D8-8814-79389E81D097}" sibTransId="{F443A5E8-02A7-4E72-ADC6-8C485E6657C2}"/>
    <dgm:cxn modelId="{996994DE-72D7-42EA-ADF3-D197A1163E13}" srcId="{3880D7CE-7E85-4235-8377-D28127212736}" destId="{21BA5A7F-BEA6-42D5-A348-C745B2083933}" srcOrd="0" destOrd="0" parTransId="{CBA017A8-A519-453F-AFA2-0641FB7DAC28}" sibTransId="{C9C2C6F1-F836-4AAA-A828-15E6338B27CD}"/>
    <dgm:cxn modelId="{E76D611E-8863-4E74-9976-CFCE9EB8A11A}" srcId="{3880D7CE-7E85-4235-8377-D28127212736}" destId="{5703B931-EFEB-4802-BF07-3426D1CB8F6D}" srcOrd="2" destOrd="0" parTransId="{BFBB8D3E-3327-48A9-A4A7-42C6AEC9D377}" sibTransId="{FA34C6BF-3850-46BB-90ED-C002C11987C1}"/>
    <dgm:cxn modelId="{5D9FD46E-E09B-4CBC-ACD7-2062D290494D}" type="presOf" srcId="{8DC0A6A5-7A36-4C26-A648-FE3BF5A1623E}" destId="{B0D7AF20-AAB9-463B-B277-CDCDCEEF8A9C}" srcOrd="0" destOrd="0" presId="urn:microsoft.com/office/officeart/2005/8/layout/pyramid4"/>
    <dgm:cxn modelId="{77EEEA68-2791-4C6B-A0C8-0368A67678E1}" type="presOf" srcId="{3880D7CE-7E85-4235-8377-D28127212736}" destId="{CD93DE12-32F4-4D56-833A-85D9384D748A}" srcOrd="0" destOrd="0" presId="urn:microsoft.com/office/officeart/2005/8/layout/pyramid4"/>
    <dgm:cxn modelId="{0BF3093E-89F9-4002-B565-BE5F0776C725}" type="presOf" srcId="{21BA5A7F-BEA6-42D5-A348-C745B2083933}" destId="{79C65267-1B72-433B-877C-EA32689F94E2}" srcOrd="0" destOrd="0" presId="urn:microsoft.com/office/officeart/2005/8/layout/pyramid4"/>
    <dgm:cxn modelId="{C1B5252B-2E65-4881-9611-B77FE49D332E}" type="presParOf" srcId="{CD93DE12-32F4-4D56-833A-85D9384D748A}" destId="{79C65267-1B72-433B-877C-EA32689F94E2}" srcOrd="0" destOrd="0" presId="urn:microsoft.com/office/officeart/2005/8/layout/pyramid4"/>
    <dgm:cxn modelId="{146961D2-F6F4-46A7-845A-9D3A7380D4C4}" type="presParOf" srcId="{CD93DE12-32F4-4D56-833A-85D9384D748A}" destId="{B0D7AF20-AAB9-463B-B277-CDCDCEEF8A9C}" srcOrd="1" destOrd="0" presId="urn:microsoft.com/office/officeart/2005/8/layout/pyramid4"/>
    <dgm:cxn modelId="{38B26FA9-4DFA-411A-93CD-83212F12D37A}" type="presParOf" srcId="{CD93DE12-32F4-4D56-833A-85D9384D748A}" destId="{435145F2-B12E-4F74-9FAC-1D96CDEA9B18}" srcOrd="2" destOrd="0" presId="urn:microsoft.com/office/officeart/2005/8/layout/pyramid4"/>
    <dgm:cxn modelId="{F392C853-3216-46D4-B9EB-5261C49CFBFF}" type="presParOf" srcId="{CD93DE12-32F4-4D56-833A-85D9384D748A}" destId="{8C82690C-36DF-4B33-A875-F818317CFAF8}" srcOrd="3" destOrd="0" presId="urn:microsoft.com/office/officeart/2005/8/layout/pyramid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E05256-D527-46F5-8422-1B4DCB63CA74}" type="doc">
      <dgm:prSet loTypeId="urn:microsoft.com/office/officeart/2005/8/layout/hProcess4" loCatId="process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uk-UA"/>
        </a:p>
      </dgm:t>
    </dgm:pt>
    <dgm:pt modelId="{5BBD7A23-4CB4-4A0C-9A7D-76B5F4CF70AB}">
      <dgm:prSet phldrT="[Текст]"/>
      <dgm:spPr/>
      <dgm:t>
        <a:bodyPr/>
        <a:lstStyle/>
        <a:p>
          <a:r>
            <a:rPr lang="uk-UA" dirty="0" smtClean="0"/>
            <a:t>12</a:t>
          </a:r>
          <a:endParaRPr lang="uk-UA" dirty="0"/>
        </a:p>
      </dgm:t>
    </dgm:pt>
    <dgm:pt modelId="{D2C87E17-CDBB-427F-BD1B-4490713A108B}" type="parTrans" cxnId="{CC5B5944-E679-476D-9670-F74F37900BCA}">
      <dgm:prSet/>
      <dgm:spPr/>
      <dgm:t>
        <a:bodyPr/>
        <a:lstStyle/>
        <a:p>
          <a:endParaRPr lang="uk-UA"/>
        </a:p>
      </dgm:t>
    </dgm:pt>
    <dgm:pt modelId="{92D6B5AD-37F9-4348-B46E-032DE3507AA0}" type="sibTrans" cxnId="{CC5B5944-E679-476D-9670-F74F37900BCA}">
      <dgm:prSet/>
      <dgm:spPr/>
      <dgm:t>
        <a:bodyPr/>
        <a:lstStyle/>
        <a:p>
          <a:endParaRPr lang="uk-UA"/>
        </a:p>
      </dgm:t>
    </dgm:pt>
    <dgm:pt modelId="{6989220C-9134-4603-AC05-7C8276B1D944}">
      <dgm:prSet phldrT="[Текст]"/>
      <dgm:spPr/>
      <dgm:t>
        <a:bodyPr/>
        <a:lstStyle/>
        <a:p>
          <a:r>
            <a:rPr lang="uk-UA" dirty="0" smtClean="0"/>
            <a:t>АУП</a:t>
          </a:r>
          <a:endParaRPr lang="uk-UA" dirty="0"/>
        </a:p>
      </dgm:t>
    </dgm:pt>
    <dgm:pt modelId="{D0D9BA39-138F-402D-864C-05B56A1DAA47}" type="parTrans" cxnId="{A2CDA938-A2A5-426F-98BA-49452AC63E51}">
      <dgm:prSet/>
      <dgm:spPr/>
      <dgm:t>
        <a:bodyPr/>
        <a:lstStyle/>
        <a:p>
          <a:endParaRPr lang="uk-UA"/>
        </a:p>
      </dgm:t>
    </dgm:pt>
    <dgm:pt modelId="{F7419AC9-80B0-4EBD-B55E-F363E32E86F5}" type="sibTrans" cxnId="{A2CDA938-A2A5-426F-98BA-49452AC63E51}">
      <dgm:prSet/>
      <dgm:spPr/>
      <dgm:t>
        <a:bodyPr/>
        <a:lstStyle/>
        <a:p>
          <a:endParaRPr lang="uk-UA"/>
        </a:p>
      </dgm:t>
    </dgm:pt>
    <dgm:pt modelId="{F5511CA0-BFCC-45FC-ACD0-CA3E2F4B203D}">
      <dgm:prSet phldrT="[Текст]"/>
      <dgm:spPr/>
      <dgm:t>
        <a:bodyPr/>
        <a:lstStyle/>
        <a:p>
          <a:r>
            <a:rPr lang="uk-UA" dirty="0" smtClean="0"/>
            <a:t>24</a:t>
          </a:r>
          <a:endParaRPr lang="uk-UA" dirty="0"/>
        </a:p>
      </dgm:t>
    </dgm:pt>
    <dgm:pt modelId="{11FA9949-E734-49B6-B458-88EDBB831C44}" type="parTrans" cxnId="{E0FCF0D5-062B-4CF1-9639-CDA9195DD7C1}">
      <dgm:prSet/>
      <dgm:spPr/>
      <dgm:t>
        <a:bodyPr/>
        <a:lstStyle/>
        <a:p>
          <a:endParaRPr lang="uk-UA"/>
        </a:p>
      </dgm:t>
    </dgm:pt>
    <dgm:pt modelId="{D8ED73B3-B1B5-44B0-A307-29A5C6590A35}" type="sibTrans" cxnId="{E0FCF0D5-062B-4CF1-9639-CDA9195DD7C1}">
      <dgm:prSet/>
      <dgm:spPr/>
      <dgm:t>
        <a:bodyPr/>
        <a:lstStyle/>
        <a:p>
          <a:endParaRPr lang="uk-UA"/>
        </a:p>
      </dgm:t>
    </dgm:pt>
    <dgm:pt modelId="{AD842FF9-82AD-4E86-A313-8572375F04C7}">
      <dgm:prSet phldrT="[Текст]"/>
      <dgm:spPr/>
      <dgm:t>
        <a:bodyPr/>
        <a:lstStyle/>
        <a:p>
          <a:r>
            <a:rPr lang="uk-UA" dirty="0" smtClean="0"/>
            <a:t>50</a:t>
          </a:r>
          <a:endParaRPr lang="uk-UA" dirty="0"/>
        </a:p>
      </dgm:t>
    </dgm:pt>
    <dgm:pt modelId="{B910D449-297A-4C7A-AF15-52F4BE336F09}" type="parTrans" cxnId="{189E6856-642F-48DB-A25F-9DCAE0A4E413}">
      <dgm:prSet/>
      <dgm:spPr/>
      <dgm:t>
        <a:bodyPr/>
        <a:lstStyle/>
        <a:p>
          <a:endParaRPr lang="uk-UA"/>
        </a:p>
      </dgm:t>
    </dgm:pt>
    <dgm:pt modelId="{F151CF7B-5BB6-4557-BFED-1C744F25EE6A}" type="sibTrans" cxnId="{189E6856-642F-48DB-A25F-9DCAE0A4E413}">
      <dgm:prSet/>
      <dgm:spPr/>
      <dgm:t>
        <a:bodyPr/>
        <a:lstStyle/>
        <a:p>
          <a:endParaRPr lang="uk-UA"/>
        </a:p>
      </dgm:t>
    </dgm:pt>
    <dgm:pt modelId="{7878C809-51FE-4079-AD6C-32D94920D4FF}">
      <dgm:prSet phldrT="[Текст]"/>
      <dgm:spPr/>
      <dgm:t>
        <a:bodyPr/>
        <a:lstStyle/>
        <a:p>
          <a:r>
            <a:rPr lang="uk-UA" dirty="0" smtClean="0"/>
            <a:t>Двірники</a:t>
          </a:r>
          <a:endParaRPr lang="uk-UA" dirty="0"/>
        </a:p>
      </dgm:t>
    </dgm:pt>
    <dgm:pt modelId="{EDF77131-D703-4253-A7D5-2878797E0AC3}" type="parTrans" cxnId="{0EF326DB-B8F1-44FC-B150-D8A7517AFC67}">
      <dgm:prSet/>
      <dgm:spPr/>
      <dgm:t>
        <a:bodyPr/>
        <a:lstStyle/>
        <a:p>
          <a:endParaRPr lang="uk-UA"/>
        </a:p>
      </dgm:t>
    </dgm:pt>
    <dgm:pt modelId="{EFCDDA22-D6C6-4970-9728-4D03759E6866}" type="sibTrans" cxnId="{0EF326DB-B8F1-44FC-B150-D8A7517AFC67}">
      <dgm:prSet/>
      <dgm:spPr/>
      <dgm:t>
        <a:bodyPr/>
        <a:lstStyle/>
        <a:p>
          <a:endParaRPr lang="uk-UA"/>
        </a:p>
      </dgm:t>
    </dgm:pt>
    <dgm:pt modelId="{A4AD9048-9F28-47A7-B8FB-AF4F2CE14445}">
      <dgm:prSet phldrT="[Текст]"/>
      <dgm:spPr/>
      <dgm:t>
        <a:bodyPr/>
        <a:lstStyle/>
        <a:p>
          <a:endParaRPr lang="uk-UA" dirty="0"/>
        </a:p>
      </dgm:t>
    </dgm:pt>
    <dgm:pt modelId="{0AD4A51A-49E2-4E47-BEA5-AFEE342D811A}" type="parTrans" cxnId="{28DAC345-6239-4471-AEEB-F3BA48693EBA}">
      <dgm:prSet/>
      <dgm:spPr/>
      <dgm:t>
        <a:bodyPr/>
        <a:lstStyle/>
        <a:p>
          <a:endParaRPr lang="uk-UA"/>
        </a:p>
      </dgm:t>
    </dgm:pt>
    <dgm:pt modelId="{B0878BBD-FFA2-46D0-B17E-F69AF7ACD108}" type="sibTrans" cxnId="{28DAC345-6239-4471-AEEB-F3BA48693EBA}">
      <dgm:prSet/>
      <dgm:spPr/>
      <dgm:t>
        <a:bodyPr/>
        <a:lstStyle/>
        <a:p>
          <a:endParaRPr lang="uk-UA"/>
        </a:p>
      </dgm:t>
    </dgm:pt>
    <dgm:pt modelId="{F8AFD333-89DF-4188-B2C0-8B8557F10022}">
      <dgm:prSet phldrT="[Текст]"/>
      <dgm:spPr/>
      <dgm:t>
        <a:bodyPr/>
        <a:lstStyle/>
        <a:p>
          <a:r>
            <a:rPr lang="uk-UA" dirty="0" smtClean="0"/>
            <a:t>Робітники</a:t>
          </a:r>
          <a:endParaRPr lang="uk-UA" dirty="0"/>
        </a:p>
      </dgm:t>
    </dgm:pt>
    <dgm:pt modelId="{68C4CBFB-4A63-4C13-BC5A-F5B136B6F0FA}" type="parTrans" cxnId="{1CD1EFC9-729F-4FA3-B659-3902EDEAE0D3}">
      <dgm:prSet/>
      <dgm:spPr/>
      <dgm:t>
        <a:bodyPr/>
        <a:lstStyle/>
        <a:p>
          <a:endParaRPr lang="uk-UA"/>
        </a:p>
      </dgm:t>
    </dgm:pt>
    <dgm:pt modelId="{F0C0F9B9-554A-42CE-8D13-FBB53A5EF497}" type="sibTrans" cxnId="{1CD1EFC9-729F-4FA3-B659-3902EDEAE0D3}">
      <dgm:prSet/>
      <dgm:spPr/>
      <dgm:t>
        <a:bodyPr/>
        <a:lstStyle/>
        <a:p>
          <a:endParaRPr lang="uk-UA"/>
        </a:p>
      </dgm:t>
    </dgm:pt>
    <dgm:pt modelId="{2AE75020-78B6-4CE0-BECB-EACA762535A1}">
      <dgm:prSet phldrT="[Текст]"/>
      <dgm:spPr/>
      <dgm:t>
        <a:bodyPr/>
        <a:lstStyle/>
        <a:p>
          <a:endParaRPr lang="uk-UA" dirty="0"/>
        </a:p>
      </dgm:t>
    </dgm:pt>
    <dgm:pt modelId="{D9FDEB06-4B56-4679-BF81-442B3EF3268C}" type="parTrans" cxnId="{04B19016-7266-496A-8C8A-6A8C9EEE9031}">
      <dgm:prSet/>
      <dgm:spPr/>
      <dgm:t>
        <a:bodyPr/>
        <a:lstStyle/>
        <a:p>
          <a:endParaRPr lang="uk-UA"/>
        </a:p>
      </dgm:t>
    </dgm:pt>
    <dgm:pt modelId="{F3966A49-3C37-4133-A2A4-6D179CD3764E}" type="sibTrans" cxnId="{04B19016-7266-496A-8C8A-6A8C9EEE9031}">
      <dgm:prSet/>
      <dgm:spPr/>
      <dgm:t>
        <a:bodyPr/>
        <a:lstStyle/>
        <a:p>
          <a:endParaRPr lang="uk-UA"/>
        </a:p>
      </dgm:t>
    </dgm:pt>
    <dgm:pt modelId="{B5AC7FF0-3267-4D5F-8C75-7A2BD2B2AFD9}" type="pres">
      <dgm:prSet presAssocID="{35E05256-D527-46F5-8422-1B4DCB63CA7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6493CDE-1438-4EDF-89FD-A1F897110536}" type="pres">
      <dgm:prSet presAssocID="{35E05256-D527-46F5-8422-1B4DCB63CA74}" presName="tSp" presStyleCnt="0"/>
      <dgm:spPr/>
      <dgm:t>
        <a:bodyPr/>
        <a:lstStyle/>
        <a:p>
          <a:endParaRPr lang="ru-RU"/>
        </a:p>
      </dgm:t>
    </dgm:pt>
    <dgm:pt modelId="{BA826738-AD4E-45A0-809A-EA47BE83656C}" type="pres">
      <dgm:prSet presAssocID="{35E05256-D527-46F5-8422-1B4DCB63CA74}" presName="bSp" presStyleCnt="0"/>
      <dgm:spPr/>
      <dgm:t>
        <a:bodyPr/>
        <a:lstStyle/>
        <a:p>
          <a:endParaRPr lang="ru-RU"/>
        </a:p>
      </dgm:t>
    </dgm:pt>
    <dgm:pt modelId="{A36DA934-34BF-4255-A694-73C1838CEB3E}" type="pres">
      <dgm:prSet presAssocID="{35E05256-D527-46F5-8422-1B4DCB63CA74}" presName="process" presStyleCnt="0"/>
      <dgm:spPr/>
      <dgm:t>
        <a:bodyPr/>
        <a:lstStyle/>
        <a:p>
          <a:endParaRPr lang="ru-RU"/>
        </a:p>
      </dgm:t>
    </dgm:pt>
    <dgm:pt modelId="{F1462FE5-F4E5-4BE8-8032-855CE592E4C4}" type="pres">
      <dgm:prSet presAssocID="{5BBD7A23-4CB4-4A0C-9A7D-76B5F4CF70AB}" presName="composite1" presStyleCnt="0"/>
      <dgm:spPr/>
      <dgm:t>
        <a:bodyPr/>
        <a:lstStyle/>
        <a:p>
          <a:endParaRPr lang="ru-RU"/>
        </a:p>
      </dgm:t>
    </dgm:pt>
    <dgm:pt modelId="{21AD411D-8BCC-459B-A8EA-548C897AA7FC}" type="pres">
      <dgm:prSet presAssocID="{5BBD7A23-4CB4-4A0C-9A7D-76B5F4CF70AB}" presName="dummyNode1" presStyleLbl="node1" presStyleIdx="0" presStyleCnt="3"/>
      <dgm:spPr/>
      <dgm:t>
        <a:bodyPr/>
        <a:lstStyle/>
        <a:p>
          <a:endParaRPr lang="ru-RU"/>
        </a:p>
      </dgm:t>
    </dgm:pt>
    <dgm:pt modelId="{5B3B680A-23A0-4E69-ACC3-CE60DCFA333B}" type="pres">
      <dgm:prSet presAssocID="{5BBD7A23-4CB4-4A0C-9A7D-76B5F4CF70AB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EB12AF3-3D80-4402-A9F5-3869F5EAC94E}" type="pres">
      <dgm:prSet presAssocID="{5BBD7A23-4CB4-4A0C-9A7D-76B5F4CF70AB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D55DC71-A25B-48C0-AAFF-633D945FFA3C}" type="pres">
      <dgm:prSet presAssocID="{5BBD7A23-4CB4-4A0C-9A7D-76B5F4CF70AB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A07B37B-15C8-497F-9823-B9C9E3896F67}" type="pres">
      <dgm:prSet presAssocID="{5BBD7A23-4CB4-4A0C-9A7D-76B5F4CF70AB}" presName="connSite1" presStyleCnt="0"/>
      <dgm:spPr/>
      <dgm:t>
        <a:bodyPr/>
        <a:lstStyle/>
        <a:p>
          <a:endParaRPr lang="ru-RU"/>
        </a:p>
      </dgm:t>
    </dgm:pt>
    <dgm:pt modelId="{2270F36C-3E18-4F0F-ADAC-D170A2A24999}" type="pres">
      <dgm:prSet presAssocID="{92D6B5AD-37F9-4348-B46E-032DE3507AA0}" presName="Name9" presStyleLbl="sibTrans2D1" presStyleIdx="0" presStyleCnt="2"/>
      <dgm:spPr/>
      <dgm:t>
        <a:bodyPr/>
        <a:lstStyle/>
        <a:p>
          <a:endParaRPr lang="uk-UA"/>
        </a:p>
      </dgm:t>
    </dgm:pt>
    <dgm:pt modelId="{044DE12E-281D-4A1B-9EEA-C9B03BCF445D}" type="pres">
      <dgm:prSet presAssocID="{F5511CA0-BFCC-45FC-ACD0-CA3E2F4B203D}" presName="composite2" presStyleCnt="0"/>
      <dgm:spPr/>
      <dgm:t>
        <a:bodyPr/>
        <a:lstStyle/>
        <a:p>
          <a:endParaRPr lang="ru-RU"/>
        </a:p>
      </dgm:t>
    </dgm:pt>
    <dgm:pt modelId="{236247FC-E001-4001-A9A0-A068A33297A9}" type="pres">
      <dgm:prSet presAssocID="{F5511CA0-BFCC-45FC-ACD0-CA3E2F4B203D}" presName="dummyNode2" presStyleLbl="node1" presStyleIdx="0" presStyleCnt="3"/>
      <dgm:spPr/>
      <dgm:t>
        <a:bodyPr/>
        <a:lstStyle/>
        <a:p>
          <a:endParaRPr lang="ru-RU"/>
        </a:p>
      </dgm:t>
    </dgm:pt>
    <dgm:pt modelId="{000DAFB0-5009-4FB9-A7DB-20FD4A5BEC38}" type="pres">
      <dgm:prSet presAssocID="{F5511CA0-BFCC-45FC-ACD0-CA3E2F4B203D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2982833-7F9F-46D7-80B1-86071FFAB11C}" type="pres">
      <dgm:prSet presAssocID="{F5511CA0-BFCC-45FC-ACD0-CA3E2F4B203D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9F09928-5B81-480D-A3BE-62B8E38806F3}" type="pres">
      <dgm:prSet presAssocID="{F5511CA0-BFCC-45FC-ACD0-CA3E2F4B203D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5892892-D152-4351-8842-282827378544}" type="pres">
      <dgm:prSet presAssocID="{F5511CA0-BFCC-45FC-ACD0-CA3E2F4B203D}" presName="connSite2" presStyleCnt="0"/>
      <dgm:spPr/>
      <dgm:t>
        <a:bodyPr/>
        <a:lstStyle/>
        <a:p>
          <a:endParaRPr lang="ru-RU"/>
        </a:p>
      </dgm:t>
    </dgm:pt>
    <dgm:pt modelId="{26DF4CFE-244F-4900-8048-170078F25DE4}" type="pres">
      <dgm:prSet presAssocID="{D8ED73B3-B1B5-44B0-A307-29A5C6590A35}" presName="Name18" presStyleLbl="sibTrans2D1" presStyleIdx="1" presStyleCnt="2"/>
      <dgm:spPr/>
      <dgm:t>
        <a:bodyPr/>
        <a:lstStyle/>
        <a:p>
          <a:endParaRPr lang="uk-UA"/>
        </a:p>
      </dgm:t>
    </dgm:pt>
    <dgm:pt modelId="{2F4FFE7D-CBD7-4945-AA6D-C26428A970D3}" type="pres">
      <dgm:prSet presAssocID="{AD842FF9-82AD-4E86-A313-8572375F04C7}" presName="composite1" presStyleCnt="0"/>
      <dgm:spPr/>
      <dgm:t>
        <a:bodyPr/>
        <a:lstStyle/>
        <a:p>
          <a:endParaRPr lang="ru-RU"/>
        </a:p>
      </dgm:t>
    </dgm:pt>
    <dgm:pt modelId="{D5280439-CE0F-4CE2-BB95-2D72F9999BAD}" type="pres">
      <dgm:prSet presAssocID="{AD842FF9-82AD-4E86-A313-8572375F04C7}" presName="dummyNode1" presStyleLbl="node1" presStyleIdx="1" presStyleCnt="3"/>
      <dgm:spPr/>
      <dgm:t>
        <a:bodyPr/>
        <a:lstStyle/>
        <a:p>
          <a:endParaRPr lang="ru-RU"/>
        </a:p>
      </dgm:t>
    </dgm:pt>
    <dgm:pt modelId="{1D123742-554E-4226-BF32-29456372B18D}" type="pres">
      <dgm:prSet presAssocID="{AD842FF9-82AD-4E86-A313-8572375F04C7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6B91367-A8AF-47F0-8B3C-CEF40B37763B}" type="pres">
      <dgm:prSet presAssocID="{AD842FF9-82AD-4E86-A313-8572375F04C7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49FDFB6-F6CE-46FD-B25E-A4CFE2CCB14A}" type="pres">
      <dgm:prSet presAssocID="{AD842FF9-82AD-4E86-A313-8572375F04C7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04E4CB4-990B-4466-A86E-B298E53967FF}" type="pres">
      <dgm:prSet presAssocID="{AD842FF9-82AD-4E86-A313-8572375F04C7}" presName="connSite1" presStyleCnt="0"/>
      <dgm:spPr/>
      <dgm:t>
        <a:bodyPr/>
        <a:lstStyle/>
        <a:p>
          <a:endParaRPr lang="ru-RU"/>
        </a:p>
      </dgm:t>
    </dgm:pt>
  </dgm:ptLst>
  <dgm:cxnLst>
    <dgm:cxn modelId="{41C1C122-2FB2-4B8F-ADE1-4672B24B0846}" type="presOf" srcId="{5BBD7A23-4CB4-4A0C-9A7D-76B5F4CF70AB}" destId="{7D55DC71-A25B-48C0-AAFF-633D945FFA3C}" srcOrd="0" destOrd="0" presId="urn:microsoft.com/office/officeart/2005/8/layout/hProcess4"/>
    <dgm:cxn modelId="{189E6856-642F-48DB-A25F-9DCAE0A4E413}" srcId="{35E05256-D527-46F5-8422-1B4DCB63CA74}" destId="{AD842FF9-82AD-4E86-A313-8572375F04C7}" srcOrd="2" destOrd="0" parTransId="{B910D449-297A-4C7A-AF15-52F4BE336F09}" sibTransId="{F151CF7B-5BB6-4557-BFED-1C744F25EE6A}"/>
    <dgm:cxn modelId="{EF1D4976-48DC-4AE6-9EDA-1BBC09644CE4}" type="presOf" srcId="{6989220C-9134-4603-AC05-7C8276B1D944}" destId="{5B3B680A-23A0-4E69-ACC3-CE60DCFA333B}" srcOrd="0" destOrd="1" presId="urn:microsoft.com/office/officeart/2005/8/layout/hProcess4"/>
    <dgm:cxn modelId="{A2CDA938-A2A5-426F-98BA-49452AC63E51}" srcId="{5BBD7A23-4CB4-4A0C-9A7D-76B5F4CF70AB}" destId="{6989220C-9134-4603-AC05-7C8276B1D944}" srcOrd="1" destOrd="0" parTransId="{D0D9BA39-138F-402D-864C-05B56A1DAA47}" sibTransId="{F7419AC9-80B0-4EBD-B55E-F363E32E86F5}"/>
    <dgm:cxn modelId="{23E440B2-4237-46B0-9BFF-8109D4FB1A2C}" type="presOf" srcId="{35E05256-D527-46F5-8422-1B4DCB63CA74}" destId="{B5AC7FF0-3267-4D5F-8C75-7A2BD2B2AFD9}" srcOrd="0" destOrd="0" presId="urn:microsoft.com/office/officeart/2005/8/layout/hProcess4"/>
    <dgm:cxn modelId="{A5539493-ECF0-4642-AF09-AD74369A448E}" type="presOf" srcId="{F5511CA0-BFCC-45FC-ACD0-CA3E2F4B203D}" destId="{B9F09928-5B81-480D-A3BE-62B8E38806F3}" srcOrd="0" destOrd="0" presId="urn:microsoft.com/office/officeart/2005/8/layout/hProcess4"/>
    <dgm:cxn modelId="{CC5B5944-E679-476D-9670-F74F37900BCA}" srcId="{35E05256-D527-46F5-8422-1B4DCB63CA74}" destId="{5BBD7A23-4CB4-4A0C-9A7D-76B5F4CF70AB}" srcOrd="0" destOrd="0" parTransId="{D2C87E17-CDBB-427F-BD1B-4490713A108B}" sibTransId="{92D6B5AD-37F9-4348-B46E-032DE3507AA0}"/>
    <dgm:cxn modelId="{C70B24CD-A96C-41FA-90D4-D91365937584}" type="presOf" srcId="{D8ED73B3-B1B5-44B0-A307-29A5C6590A35}" destId="{26DF4CFE-244F-4900-8048-170078F25DE4}" srcOrd="0" destOrd="0" presId="urn:microsoft.com/office/officeart/2005/8/layout/hProcess4"/>
    <dgm:cxn modelId="{82C65DC3-E421-40BA-B557-C21E05A10EDE}" type="presOf" srcId="{F8AFD333-89DF-4188-B2C0-8B8557F10022}" destId="{000DAFB0-5009-4FB9-A7DB-20FD4A5BEC38}" srcOrd="0" destOrd="0" presId="urn:microsoft.com/office/officeart/2005/8/layout/hProcess4"/>
    <dgm:cxn modelId="{E0FCF0D5-062B-4CF1-9639-CDA9195DD7C1}" srcId="{35E05256-D527-46F5-8422-1B4DCB63CA74}" destId="{F5511CA0-BFCC-45FC-ACD0-CA3E2F4B203D}" srcOrd="1" destOrd="0" parTransId="{11FA9949-E734-49B6-B458-88EDBB831C44}" sibTransId="{D8ED73B3-B1B5-44B0-A307-29A5C6590A35}"/>
    <dgm:cxn modelId="{3DEE38D4-6F4E-4228-BC0B-90DC0229F278}" type="presOf" srcId="{A4AD9048-9F28-47A7-B8FB-AF4F2CE14445}" destId="{5B3B680A-23A0-4E69-ACC3-CE60DCFA333B}" srcOrd="0" destOrd="0" presId="urn:microsoft.com/office/officeart/2005/8/layout/hProcess4"/>
    <dgm:cxn modelId="{0EF326DB-B8F1-44FC-B150-D8A7517AFC67}" srcId="{AD842FF9-82AD-4E86-A313-8572375F04C7}" destId="{7878C809-51FE-4079-AD6C-32D94920D4FF}" srcOrd="1" destOrd="0" parTransId="{EDF77131-D703-4253-A7D5-2878797E0AC3}" sibTransId="{EFCDDA22-D6C6-4970-9728-4D03759E6866}"/>
    <dgm:cxn modelId="{04B19016-7266-496A-8C8A-6A8C9EEE9031}" srcId="{AD842FF9-82AD-4E86-A313-8572375F04C7}" destId="{2AE75020-78B6-4CE0-BECB-EACA762535A1}" srcOrd="0" destOrd="0" parTransId="{D9FDEB06-4B56-4679-BF81-442B3EF3268C}" sibTransId="{F3966A49-3C37-4133-A2A4-6D179CD3764E}"/>
    <dgm:cxn modelId="{C34B7F8D-B694-4386-A842-902EFF4A568D}" type="presOf" srcId="{92D6B5AD-37F9-4348-B46E-032DE3507AA0}" destId="{2270F36C-3E18-4F0F-ADAC-D170A2A24999}" srcOrd="0" destOrd="0" presId="urn:microsoft.com/office/officeart/2005/8/layout/hProcess4"/>
    <dgm:cxn modelId="{E387F4B1-E77B-4211-8625-C11DCB2D75F0}" type="presOf" srcId="{6989220C-9134-4603-AC05-7C8276B1D944}" destId="{FEB12AF3-3D80-4402-A9F5-3869F5EAC94E}" srcOrd="1" destOrd="1" presId="urn:microsoft.com/office/officeart/2005/8/layout/hProcess4"/>
    <dgm:cxn modelId="{BB48BBFC-A52F-4E6B-BA06-06ECC35EDB54}" type="presOf" srcId="{2AE75020-78B6-4CE0-BECB-EACA762535A1}" destId="{1D123742-554E-4226-BF32-29456372B18D}" srcOrd="0" destOrd="0" presId="urn:microsoft.com/office/officeart/2005/8/layout/hProcess4"/>
    <dgm:cxn modelId="{C83D953C-7981-4951-B1D6-FFBC2748C21E}" type="presOf" srcId="{AD842FF9-82AD-4E86-A313-8572375F04C7}" destId="{849FDFB6-F6CE-46FD-B25E-A4CFE2CCB14A}" srcOrd="0" destOrd="0" presId="urn:microsoft.com/office/officeart/2005/8/layout/hProcess4"/>
    <dgm:cxn modelId="{DF23F7CB-E90B-46EA-A9E2-4E64DEC5970D}" type="presOf" srcId="{A4AD9048-9F28-47A7-B8FB-AF4F2CE14445}" destId="{FEB12AF3-3D80-4402-A9F5-3869F5EAC94E}" srcOrd="1" destOrd="0" presId="urn:microsoft.com/office/officeart/2005/8/layout/hProcess4"/>
    <dgm:cxn modelId="{BCD1E400-09AB-4E65-A1C0-6CC6E8E7414A}" type="presOf" srcId="{7878C809-51FE-4079-AD6C-32D94920D4FF}" destId="{A6B91367-A8AF-47F0-8B3C-CEF40B37763B}" srcOrd="1" destOrd="1" presId="urn:microsoft.com/office/officeart/2005/8/layout/hProcess4"/>
    <dgm:cxn modelId="{B0AB707C-EBA0-4A4B-9E47-C1137892E791}" type="presOf" srcId="{2AE75020-78B6-4CE0-BECB-EACA762535A1}" destId="{A6B91367-A8AF-47F0-8B3C-CEF40B37763B}" srcOrd="1" destOrd="0" presId="urn:microsoft.com/office/officeart/2005/8/layout/hProcess4"/>
    <dgm:cxn modelId="{9162DAD2-2313-4E0A-9B11-54936C954821}" type="presOf" srcId="{7878C809-51FE-4079-AD6C-32D94920D4FF}" destId="{1D123742-554E-4226-BF32-29456372B18D}" srcOrd="0" destOrd="1" presId="urn:microsoft.com/office/officeart/2005/8/layout/hProcess4"/>
    <dgm:cxn modelId="{5C6479C5-95FE-4BF4-B03C-A09C9F2DEE05}" type="presOf" srcId="{F8AFD333-89DF-4188-B2C0-8B8557F10022}" destId="{F2982833-7F9F-46D7-80B1-86071FFAB11C}" srcOrd="1" destOrd="0" presId="urn:microsoft.com/office/officeart/2005/8/layout/hProcess4"/>
    <dgm:cxn modelId="{28DAC345-6239-4471-AEEB-F3BA48693EBA}" srcId="{5BBD7A23-4CB4-4A0C-9A7D-76B5F4CF70AB}" destId="{A4AD9048-9F28-47A7-B8FB-AF4F2CE14445}" srcOrd="0" destOrd="0" parTransId="{0AD4A51A-49E2-4E47-BEA5-AFEE342D811A}" sibTransId="{B0878BBD-FFA2-46D0-B17E-F69AF7ACD108}"/>
    <dgm:cxn modelId="{1CD1EFC9-729F-4FA3-B659-3902EDEAE0D3}" srcId="{F5511CA0-BFCC-45FC-ACD0-CA3E2F4B203D}" destId="{F8AFD333-89DF-4188-B2C0-8B8557F10022}" srcOrd="0" destOrd="0" parTransId="{68C4CBFB-4A63-4C13-BC5A-F5B136B6F0FA}" sibTransId="{F0C0F9B9-554A-42CE-8D13-FBB53A5EF497}"/>
    <dgm:cxn modelId="{39C7E1A8-FDF2-4836-9031-8398F04DD06B}" type="presParOf" srcId="{B5AC7FF0-3267-4D5F-8C75-7A2BD2B2AFD9}" destId="{D6493CDE-1438-4EDF-89FD-A1F897110536}" srcOrd="0" destOrd="0" presId="urn:microsoft.com/office/officeart/2005/8/layout/hProcess4"/>
    <dgm:cxn modelId="{2F7EFAA2-64D9-413C-8B4B-05BA943D448B}" type="presParOf" srcId="{B5AC7FF0-3267-4D5F-8C75-7A2BD2B2AFD9}" destId="{BA826738-AD4E-45A0-809A-EA47BE83656C}" srcOrd="1" destOrd="0" presId="urn:microsoft.com/office/officeart/2005/8/layout/hProcess4"/>
    <dgm:cxn modelId="{A9B7CABA-7B32-4738-A055-9F4DCF1AF928}" type="presParOf" srcId="{B5AC7FF0-3267-4D5F-8C75-7A2BD2B2AFD9}" destId="{A36DA934-34BF-4255-A694-73C1838CEB3E}" srcOrd="2" destOrd="0" presId="urn:microsoft.com/office/officeart/2005/8/layout/hProcess4"/>
    <dgm:cxn modelId="{DD7FBF16-4D15-4E5C-A162-3111B57C39D7}" type="presParOf" srcId="{A36DA934-34BF-4255-A694-73C1838CEB3E}" destId="{F1462FE5-F4E5-4BE8-8032-855CE592E4C4}" srcOrd="0" destOrd="0" presId="urn:microsoft.com/office/officeart/2005/8/layout/hProcess4"/>
    <dgm:cxn modelId="{31335F1F-3D96-4543-8EA9-88B47FC25755}" type="presParOf" srcId="{F1462FE5-F4E5-4BE8-8032-855CE592E4C4}" destId="{21AD411D-8BCC-459B-A8EA-548C897AA7FC}" srcOrd="0" destOrd="0" presId="urn:microsoft.com/office/officeart/2005/8/layout/hProcess4"/>
    <dgm:cxn modelId="{01A34C34-0D25-46DD-BBE3-C6CB10304330}" type="presParOf" srcId="{F1462FE5-F4E5-4BE8-8032-855CE592E4C4}" destId="{5B3B680A-23A0-4E69-ACC3-CE60DCFA333B}" srcOrd="1" destOrd="0" presId="urn:microsoft.com/office/officeart/2005/8/layout/hProcess4"/>
    <dgm:cxn modelId="{2C7DA20D-3F82-4488-90BE-E66D9AECAC96}" type="presParOf" srcId="{F1462FE5-F4E5-4BE8-8032-855CE592E4C4}" destId="{FEB12AF3-3D80-4402-A9F5-3869F5EAC94E}" srcOrd="2" destOrd="0" presId="urn:microsoft.com/office/officeart/2005/8/layout/hProcess4"/>
    <dgm:cxn modelId="{F3D9B599-62C8-4079-94D5-28442CB16F38}" type="presParOf" srcId="{F1462FE5-F4E5-4BE8-8032-855CE592E4C4}" destId="{7D55DC71-A25B-48C0-AAFF-633D945FFA3C}" srcOrd="3" destOrd="0" presId="urn:microsoft.com/office/officeart/2005/8/layout/hProcess4"/>
    <dgm:cxn modelId="{298C711D-499C-428C-851D-B17E6DA949F7}" type="presParOf" srcId="{F1462FE5-F4E5-4BE8-8032-855CE592E4C4}" destId="{CA07B37B-15C8-497F-9823-B9C9E3896F67}" srcOrd="4" destOrd="0" presId="urn:microsoft.com/office/officeart/2005/8/layout/hProcess4"/>
    <dgm:cxn modelId="{CDF3A564-5A25-40AE-A115-4EA9497B1115}" type="presParOf" srcId="{A36DA934-34BF-4255-A694-73C1838CEB3E}" destId="{2270F36C-3E18-4F0F-ADAC-D170A2A24999}" srcOrd="1" destOrd="0" presId="urn:microsoft.com/office/officeart/2005/8/layout/hProcess4"/>
    <dgm:cxn modelId="{7FA9D053-9A83-4C05-BF2F-7EF02BB0714B}" type="presParOf" srcId="{A36DA934-34BF-4255-A694-73C1838CEB3E}" destId="{044DE12E-281D-4A1B-9EEA-C9B03BCF445D}" srcOrd="2" destOrd="0" presId="urn:microsoft.com/office/officeart/2005/8/layout/hProcess4"/>
    <dgm:cxn modelId="{11B28B4D-D563-4DFB-8DB0-C271E1A8E9CB}" type="presParOf" srcId="{044DE12E-281D-4A1B-9EEA-C9B03BCF445D}" destId="{236247FC-E001-4001-A9A0-A068A33297A9}" srcOrd="0" destOrd="0" presId="urn:microsoft.com/office/officeart/2005/8/layout/hProcess4"/>
    <dgm:cxn modelId="{3C456047-6E0D-41E1-BB78-2E15305B4AFF}" type="presParOf" srcId="{044DE12E-281D-4A1B-9EEA-C9B03BCF445D}" destId="{000DAFB0-5009-4FB9-A7DB-20FD4A5BEC38}" srcOrd="1" destOrd="0" presId="urn:microsoft.com/office/officeart/2005/8/layout/hProcess4"/>
    <dgm:cxn modelId="{BE112E81-EF6C-453A-842A-757CE0C500BF}" type="presParOf" srcId="{044DE12E-281D-4A1B-9EEA-C9B03BCF445D}" destId="{F2982833-7F9F-46D7-80B1-86071FFAB11C}" srcOrd="2" destOrd="0" presId="urn:microsoft.com/office/officeart/2005/8/layout/hProcess4"/>
    <dgm:cxn modelId="{A24F95B5-FB28-46AD-9925-58FD4A226851}" type="presParOf" srcId="{044DE12E-281D-4A1B-9EEA-C9B03BCF445D}" destId="{B9F09928-5B81-480D-A3BE-62B8E38806F3}" srcOrd="3" destOrd="0" presId="urn:microsoft.com/office/officeart/2005/8/layout/hProcess4"/>
    <dgm:cxn modelId="{B466B17A-F388-46EF-86FC-03620222F1E3}" type="presParOf" srcId="{044DE12E-281D-4A1B-9EEA-C9B03BCF445D}" destId="{B5892892-D152-4351-8842-282827378544}" srcOrd="4" destOrd="0" presId="urn:microsoft.com/office/officeart/2005/8/layout/hProcess4"/>
    <dgm:cxn modelId="{F71F8D6D-57E0-459D-B7F5-F09A7F3333F5}" type="presParOf" srcId="{A36DA934-34BF-4255-A694-73C1838CEB3E}" destId="{26DF4CFE-244F-4900-8048-170078F25DE4}" srcOrd="3" destOrd="0" presId="urn:microsoft.com/office/officeart/2005/8/layout/hProcess4"/>
    <dgm:cxn modelId="{2A64C772-0D2D-4489-BDBC-569527E94E81}" type="presParOf" srcId="{A36DA934-34BF-4255-A694-73C1838CEB3E}" destId="{2F4FFE7D-CBD7-4945-AA6D-C26428A970D3}" srcOrd="4" destOrd="0" presId="urn:microsoft.com/office/officeart/2005/8/layout/hProcess4"/>
    <dgm:cxn modelId="{2B68DEA0-B420-4414-AACF-CA9FE0044D08}" type="presParOf" srcId="{2F4FFE7D-CBD7-4945-AA6D-C26428A970D3}" destId="{D5280439-CE0F-4CE2-BB95-2D72F9999BAD}" srcOrd="0" destOrd="0" presId="urn:microsoft.com/office/officeart/2005/8/layout/hProcess4"/>
    <dgm:cxn modelId="{5FD2AEE3-96CD-4E55-81BE-2B1B92A133BB}" type="presParOf" srcId="{2F4FFE7D-CBD7-4945-AA6D-C26428A970D3}" destId="{1D123742-554E-4226-BF32-29456372B18D}" srcOrd="1" destOrd="0" presId="urn:microsoft.com/office/officeart/2005/8/layout/hProcess4"/>
    <dgm:cxn modelId="{58F6B089-D984-4482-B12F-4A039A070FD5}" type="presParOf" srcId="{2F4FFE7D-CBD7-4945-AA6D-C26428A970D3}" destId="{A6B91367-A8AF-47F0-8B3C-CEF40B37763B}" srcOrd="2" destOrd="0" presId="urn:microsoft.com/office/officeart/2005/8/layout/hProcess4"/>
    <dgm:cxn modelId="{3A74369A-E02A-443B-A558-B5DF8DEB7E91}" type="presParOf" srcId="{2F4FFE7D-CBD7-4945-AA6D-C26428A970D3}" destId="{849FDFB6-F6CE-46FD-B25E-A4CFE2CCB14A}" srcOrd="3" destOrd="0" presId="urn:microsoft.com/office/officeart/2005/8/layout/hProcess4"/>
    <dgm:cxn modelId="{5EDA5F4A-81D4-4E42-AB5C-1F99583361FE}" type="presParOf" srcId="{2F4FFE7D-CBD7-4945-AA6D-C26428A970D3}" destId="{004E4CB4-990B-4466-A86E-B298E53967FF}" srcOrd="4" destOrd="0" presId="urn:microsoft.com/office/officeart/2005/8/layout/hProcess4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705640-064E-44A1-8EF4-09610C7C4D39}" type="doc">
      <dgm:prSet loTypeId="urn:microsoft.com/office/officeart/2005/8/layout/matrix1" loCatId="matrix" qsTypeId="urn:microsoft.com/office/officeart/2005/8/quickstyle/simple2" qsCatId="simple" csTypeId="urn:microsoft.com/office/officeart/2005/8/colors/accent3_3" csCatId="accent3" phldr="1"/>
      <dgm:spPr/>
      <dgm:t>
        <a:bodyPr/>
        <a:lstStyle/>
        <a:p>
          <a:endParaRPr lang="uk-UA"/>
        </a:p>
      </dgm:t>
    </dgm:pt>
    <dgm:pt modelId="{63AEF9EA-870D-4B45-A420-F3F532E422E8}">
      <dgm:prSet phldrT="[Текст]"/>
      <dgm:spPr/>
      <dgm:t>
        <a:bodyPr/>
        <a:lstStyle/>
        <a:p>
          <a:r>
            <a:rPr lang="uk-UA" dirty="0" smtClean="0"/>
            <a:t>Дохід</a:t>
          </a:r>
          <a:endParaRPr lang="uk-UA" dirty="0"/>
        </a:p>
      </dgm:t>
    </dgm:pt>
    <dgm:pt modelId="{44AF0202-9000-4A5E-97BE-DB31B5EC27F5}" type="parTrans" cxnId="{8D58CA8F-F3F2-4541-8919-FBC9E4F3B939}">
      <dgm:prSet/>
      <dgm:spPr/>
      <dgm:t>
        <a:bodyPr/>
        <a:lstStyle/>
        <a:p>
          <a:endParaRPr lang="uk-UA"/>
        </a:p>
      </dgm:t>
    </dgm:pt>
    <dgm:pt modelId="{364F86F0-CF4A-4BB5-AF79-27D2C827073D}" type="sibTrans" cxnId="{8D58CA8F-F3F2-4541-8919-FBC9E4F3B939}">
      <dgm:prSet/>
      <dgm:spPr/>
      <dgm:t>
        <a:bodyPr/>
        <a:lstStyle/>
        <a:p>
          <a:endParaRPr lang="uk-UA"/>
        </a:p>
      </dgm:t>
    </dgm:pt>
    <dgm:pt modelId="{153B8DDF-E82D-4B7D-A4B9-82C50C507457}">
      <dgm:prSet phldrT="[Текст]"/>
      <dgm:spPr/>
      <dgm:t>
        <a:bodyPr/>
        <a:lstStyle/>
        <a:p>
          <a:r>
            <a:rPr lang="uk-UA" smtClean="0"/>
            <a:t>Квартирна плата мешканці</a:t>
          </a:r>
          <a:endParaRPr lang="uk-UA" dirty="0"/>
        </a:p>
      </dgm:t>
    </dgm:pt>
    <dgm:pt modelId="{91D1B166-C982-4B54-8739-AE8BD80977E7}" type="parTrans" cxnId="{4816438C-1D10-4BDE-B42D-ED78E42DD077}">
      <dgm:prSet/>
      <dgm:spPr/>
      <dgm:t>
        <a:bodyPr/>
        <a:lstStyle/>
        <a:p>
          <a:endParaRPr lang="uk-UA"/>
        </a:p>
      </dgm:t>
    </dgm:pt>
    <dgm:pt modelId="{8DD97672-12BD-441E-84C9-FBEF451673CF}" type="sibTrans" cxnId="{4816438C-1D10-4BDE-B42D-ED78E42DD077}">
      <dgm:prSet/>
      <dgm:spPr/>
      <dgm:t>
        <a:bodyPr/>
        <a:lstStyle/>
        <a:p>
          <a:endParaRPr lang="uk-UA"/>
        </a:p>
      </dgm:t>
    </dgm:pt>
    <dgm:pt modelId="{79EE284D-8701-4421-A91F-D28481EF6120}">
      <dgm:prSet phldrT="[Текст]"/>
      <dgm:spPr/>
      <dgm:t>
        <a:bodyPr/>
        <a:lstStyle/>
        <a:p>
          <a:r>
            <a:rPr lang="uk-UA" dirty="0" smtClean="0"/>
            <a:t>Квартирна плата орендарі</a:t>
          </a:r>
          <a:endParaRPr lang="uk-UA" dirty="0"/>
        </a:p>
      </dgm:t>
    </dgm:pt>
    <dgm:pt modelId="{9E7A42B3-A2B6-4012-A72C-8C5826470984}" type="parTrans" cxnId="{B541E300-370D-42DE-B73A-322ACC60270D}">
      <dgm:prSet/>
      <dgm:spPr/>
      <dgm:t>
        <a:bodyPr/>
        <a:lstStyle/>
        <a:p>
          <a:endParaRPr lang="uk-UA"/>
        </a:p>
      </dgm:t>
    </dgm:pt>
    <dgm:pt modelId="{7C9109ED-0505-43C1-B513-1B403F5D2914}" type="sibTrans" cxnId="{B541E300-370D-42DE-B73A-322ACC60270D}">
      <dgm:prSet/>
      <dgm:spPr/>
      <dgm:t>
        <a:bodyPr/>
        <a:lstStyle/>
        <a:p>
          <a:endParaRPr lang="uk-UA"/>
        </a:p>
      </dgm:t>
    </dgm:pt>
    <dgm:pt modelId="{F002B496-9307-4B3E-BDCE-A6783DC8556D}">
      <dgm:prSet phldrT="[Текст]"/>
      <dgm:spPr/>
      <dgm:t>
        <a:bodyPr/>
        <a:lstStyle/>
        <a:p>
          <a:r>
            <a:rPr lang="uk-UA" dirty="0" smtClean="0"/>
            <a:t>% за збір холодної води</a:t>
          </a:r>
          <a:endParaRPr lang="uk-UA" dirty="0"/>
        </a:p>
      </dgm:t>
    </dgm:pt>
    <dgm:pt modelId="{986A2425-8CD3-417E-BDD4-324A4DC9E5B3}" type="parTrans" cxnId="{E88BC572-1E12-4D0C-AEB3-8FAE56E2625D}">
      <dgm:prSet/>
      <dgm:spPr/>
      <dgm:t>
        <a:bodyPr/>
        <a:lstStyle/>
        <a:p>
          <a:endParaRPr lang="uk-UA"/>
        </a:p>
      </dgm:t>
    </dgm:pt>
    <dgm:pt modelId="{9FE0E000-E99B-43DF-88B9-421A19DA6F0C}" type="sibTrans" cxnId="{E88BC572-1E12-4D0C-AEB3-8FAE56E2625D}">
      <dgm:prSet/>
      <dgm:spPr/>
      <dgm:t>
        <a:bodyPr/>
        <a:lstStyle/>
        <a:p>
          <a:endParaRPr lang="uk-UA"/>
        </a:p>
      </dgm:t>
    </dgm:pt>
    <dgm:pt modelId="{FCDACD14-30B2-46AE-8E90-95ABDF122BF4}">
      <dgm:prSet phldrT="[Текст]" custT="1"/>
      <dgm:spPr/>
      <dgm:t>
        <a:bodyPr/>
        <a:lstStyle/>
        <a:p>
          <a:r>
            <a:rPr lang="uk-UA" sz="2400" dirty="0" smtClean="0"/>
            <a:t>Інші доходи (антени, </a:t>
          </a:r>
        </a:p>
        <a:p>
          <a:r>
            <a:rPr lang="uk-UA" sz="2400" dirty="0" smtClean="0"/>
            <a:t>видача довідок та ін.)</a:t>
          </a:r>
          <a:endParaRPr lang="uk-UA" sz="2400" dirty="0"/>
        </a:p>
      </dgm:t>
    </dgm:pt>
    <dgm:pt modelId="{FA55865A-7934-4ED6-A72C-BE96F7C14BEB}" type="parTrans" cxnId="{55BF713E-3A5F-436D-82F1-F16A11987E3C}">
      <dgm:prSet/>
      <dgm:spPr/>
      <dgm:t>
        <a:bodyPr/>
        <a:lstStyle/>
        <a:p>
          <a:endParaRPr lang="uk-UA"/>
        </a:p>
      </dgm:t>
    </dgm:pt>
    <dgm:pt modelId="{FCBFCE7A-D6C7-4A1B-B0B2-21B20E143B20}" type="sibTrans" cxnId="{55BF713E-3A5F-436D-82F1-F16A11987E3C}">
      <dgm:prSet/>
      <dgm:spPr/>
      <dgm:t>
        <a:bodyPr/>
        <a:lstStyle/>
        <a:p>
          <a:endParaRPr lang="uk-UA"/>
        </a:p>
      </dgm:t>
    </dgm:pt>
    <dgm:pt modelId="{F76B172F-AAC3-4CC2-8EB0-534ECD5B25F8}" type="pres">
      <dgm:prSet presAssocID="{48705640-064E-44A1-8EF4-09610C7C4D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F79F0C6-7FA9-4CCF-B909-816533695C29}" type="pres">
      <dgm:prSet presAssocID="{48705640-064E-44A1-8EF4-09610C7C4D39}" presName="matrix" presStyleCnt="0"/>
      <dgm:spPr/>
      <dgm:t>
        <a:bodyPr/>
        <a:lstStyle/>
        <a:p>
          <a:endParaRPr lang="ru-RU"/>
        </a:p>
      </dgm:t>
    </dgm:pt>
    <dgm:pt modelId="{7B56E4F9-9033-42FB-86A2-35AB4744BCCD}" type="pres">
      <dgm:prSet presAssocID="{48705640-064E-44A1-8EF4-09610C7C4D39}" presName="tile1" presStyleLbl="node1" presStyleIdx="0" presStyleCnt="4"/>
      <dgm:spPr/>
      <dgm:t>
        <a:bodyPr/>
        <a:lstStyle/>
        <a:p>
          <a:endParaRPr lang="uk-UA"/>
        </a:p>
      </dgm:t>
    </dgm:pt>
    <dgm:pt modelId="{B84F2612-015F-4AA7-A633-6D96039B4040}" type="pres">
      <dgm:prSet presAssocID="{48705640-064E-44A1-8EF4-09610C7C4D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4AEAF99-3F29-4101-8DB5-1398192CCF9D}" type="pres">
      <dgm:prSet presAssocID="{48705640-064E-44A1-8EF4-09610C7C4D39}" presName="tile2" presStyleLbl="node1" presStyleIdx="1" presStyleCnt="4"/>
      <dgm:spPr/>
      <dgm:t>
        <a:bodyPr/>
        <a:lstStyle/>
        <a:p>
          <a:endParaRPr lang="uk-UA"/>
        </a:p>
      </dgm:t>
    </dgm:pt>
    <dgm:pt modelId="{D5EF2E56-0D7B-4D7E-831F-95A3D81AAE46}" type="pres">
      <dgm:prSet presAssocID="{48705640-064E-44A1-8EF4-09610C7C4D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DBDA442-9164-43CA-8794-417B01BC6314}" type="pres">
      <dgm:prSet presAssocID="{48705640-064E-44A1-8EF4-09610C7C4D39}" presName="tile3" presStyleLbl="node1" presStyleIdx="2" presStyleCnt="4"/>
      <dgm:spPr/>
      <dgm:t>
        <a:bodyPr/>
        <a:lstStyle/>
        <a:p>
          <a:endParaRPr lang="uk-UA"/>
        </a:p>
      </dgm:t>
    </dgm:pt>
    <dgm:pt modelId="{3CC84018-1C13-4874-AE6A-B2023E114029}" type="pres">
      <dgm:prSet presAssocID="{48705640-064E-44A1-8EF4-09610C7C4D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CFBF1C7-74E6-431E-BCB4-11BF46DA63DC}" type="pres">
      <dgm:prSet presAssocID="{48705640-064E-44A1-8EF4-09610C7C4D39}" presName="tile4" presStyleLbl="node1" presStyleIdx="3" presStyleCnt="4"/>
      <dgm:spPr/>
      <dgm:t>
        <a:bodyPr/>
        <a:lstStyle/>
        <a:p>
          <a:endParaRPr lang="uk-UA"/>
        </a:p>
      </dgm:t>
    </dgm:pt>
    <dgm:pt modelId="{919A0C8C-FA96-48C5-948D-2A0D607A0368}" type="pres">
      <dgm:prSet presAssocID="{48705640-064E-44A1-8EF4-09610C7C4D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9F9CEDE-FC3F-4C0D-8EA9-702F31A19562}" type="pres">
      <dgm:prSet presAssocID="{48705640-064E-44A1-8EF4-09610C7C4D39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</dgm:ptLst>
  <dgm:cxnLst>
    <dgm:cxn modelId="{FE6FF01A-0900-406A-B9F3-AB43730B39D6}" type="presOf" srcId="{48705640-064E-44A1-8EF4-09610C7C4D39}" destId="{F76B172F-AAC3-4CC2-8EB0-534ECD5B25F8}" srcOrd="0" destOrd="0" presId="urn:microsoft.com/office/officeart/2005/8/layout/matrix1"/>
    <dgm:cxn modelId="{0EA0F65F-6C33-4A80-9849-B29AE796579C}" type="presOf" srcId="{63AEF9EA-870D-4B45-A420-F3F532E422E8}" destId="{39F9CEDE-FC3F-4C0D-8EA9-702F31A19562}" srcOrd="0" destOrd="0" presId="urn:microsoft.com/office/officeart/2005/8/layout/matrix1"/>
    <dgm:cxn modelId="{6D637047-60E6-4B15-BCDA-0F3032AD84D8}" type="presOf" srcId="{F002B496-9307-4B3E-BDCE-A6783DC8556D}" destId="{DDBDA442-9164-43CA-8794-417B01BC6314}" srcOrd="0" destOrd="0" presId="urn:microsoft.com/office/officeart/2005/8/layout/matrix1"/>
    <dgm:cxn modelId="{55BF713E-3A5F-436D-82F1-F16A11987E3C}" srcId="{63AEF9EA-870D-4B45-A420-F3F532E422E8}" destId="{FCDACD14-30B2-46AE-8E90-95ABDF122BF4}" srcOrd="3" destOrd="0" parTransId="{FA55865A-7934-4ED6-A72C-BE96F7C14BEB}" sibTransId="{FCBFCE7A-D6C7-4A1B-B0B2-21B20E143B20}"/>
    <dgm:cxn modelId="{E88BC572-1E12-4D0C-AEB3-8FAE56E2625D}" srcId="{63AEF9EA-870D-4B45-A420-F3F532E422E8}" destId="{F002B496-9307-4B3E-BDCE-A6783DC8556D}" srcOrd="2" destOrd="0" parTransId="{986A2425-8CD3-417E-BDD4-324A4DC9E5B3}" sibTransId="{9FE0E000-E99B-43DF-88B9-421A19DA6F0C}"/>
    <dgm:cxn modelId="{BB4D92F6-0D16-4196-9B0C-804D1ED0F15F}" type="presOf" srcId="{153B8DDF-E82D-4B7D-A4B9-82C50C507457}" destId="{B84F2612-015F-4AA7-A633-6D96039B4040}" srcOrd="1" destOrd="0" presId="urn:microsoft.com/office/officeart/2005/8/layout/matrix1"/>
    <dgm:cxn modelId="{8D58CA8F-F3F2-4541-8919-FBC9E4F3B939}" srcId="{48705640-064E-44A1-8EF4-09610C7C4D39}" destId="{63AEF9EA-870D-4B45-A420-F3F532E422E8}" srcOrd="0" destOrd="0" parTransId="{44AF0202-9000-4A5E-97BE-DB31B5EC27F5}" sibTransId="{364F86F0-CF4A-4BB5-AF79-27D2C827073D}"/>
    <dgm:cxn modelId="{DDBC494C-EF10-47EB-8B5A-E94D216B1AED}" type="presOf" srcId="{FCDACD14-30B2-46AE-8E90-95ABDF122BF4}" destId="{919A0C8C-FA96-48C5-948D-2A0D607A0368}" srcOrd="1" destOrd="0" presId="urn:microsoft.com/office/officeart/2005/8/layout/matrix1"/>
    <dgm:cxn modelId="{4816438C-1D10-4BDE-B42D-ED78E42DD077}" srcId="{63AEF9EA-870D-4B45-A420-F3F532E422E8}" destId="{153B8DDF-E82D-4B7D-A4B9-82C50C507457}" srcOrd="0" destOrd="0" parTransId="{91D1B166-C982-4B54-8739-AE8BD80977E7}" sibTransId="{8DD97672-12BD-441E-84C9-FBEF451673CF}"/>
    <dgm:cxn modelId="{2D5882BE-9CB9-4C00-BE6F-9C7AD563A646}" type="presOf" srcId="{153B8DDF-E82D-4B7D-A4B9-82C50C507457}" destId="{7B56E4F9-9033-42FB-86A2-35AB4744BCCD}" srcOrd="0" destOrd="0" presId="urn:microsoft.com/office/officeart/2005/8/layout/matrix1"/>
    <dgm:cxn modelId="{B541E300-370D-42DE-B73A-322ACC60270D}" srcId="{63AEF9EA-870D-4B45-A420-F3F532E422E8}" destId="{79EE284D-8701-4421-A91F-D28481EF6120}" srcOrd="1" destOrd="0" parTransId="{9E7A42B3-A2B6-4012-A72C-8C5826470984}" sibTransId="{7C9109ED-0505-43C1-B513-1B403F5D2914}"/>
    <dgm:cxn modelId="{008E24EB-F7A8-409C-A8FF-AD894AA3F999}" type="presOf" srcId="{F002B496-9307-4B3E-BDCE-A6783DC8556D}" destId="{3CC84018-1C13-4874-AE6A-B2023E114029}" srcOrd="1" destOrd="0" presId="urn:microsoft.com/office/officeart/2005/8/layout/matrix1"/>
    <dgm:cxn modelId="{E5658050-1555-4CE9-8A68-971F323ACE43}" type="presOf" srcId="{FCDACD14-30B2-46AE-8E90-95ABDF122BF4}" destId="{DCFBF1C7-74E6-431E-BCB4-11BF46DA63DC}" srcOrd="0" destOrd="0" presId="urn:microsoft.com/office/officeart/2005/8/layout/matrix1"/>
    <dgm:cxn modelId="{A95047B9-5885-44C8-93AF-43D4A668D3AD}" type="presOf" srcId="{79EE284D-8701-4421-A91F-D28481EF6120}" destId="{D5EF2E56-0D7B-4D7E-831F-95A3D81AAE46}" srcOrd="1" destOrd="0" presId="urn:microsoft.com/office/officeart/2005/8/layout/matrix1"/>
    <dgm:cxn modelId="{78591F12-98C4-458B-8C28-51F7A0AFF008}" type="presOf" srcId="{79EE284D-8701-4421-A91F-D28481EF6120}" destId="{24AEAF99-3F29-4101-8DB5-1398192CCF9D}" srcOrd="0" destOrd="0" presId="urn:microsoft.com/office/officeart/2005/8/layout/matrix1"/>
    <dgm:cxn modelId="{AC1028DD-DFEB-4C7C-8BAF-2DE615703EE1}" type="presParOf" srcId="{F76B172F-AAC3-4CC2-8EB0-534ECD5B25F8}" destId="{FF79F0C6-7FA9-4CCF-B909-816533695C29}" srcOrd="0" destOrd="0" presId="urn:microsoft.com/office/officeart/2005/8/layout/matrix1"/>
    <dgm:cxn modelId="{6D7E4233-F7AE-41DE-904F-B7079AB14FE0}" type="presParOf" srcId="{FF79F0C6-7FA9-4CCF-B909-816533695C29}" destId="{7B56E4F9-9033-42FB-86A2-35AB4744BCCD}" srcOrd="0" destOrd="0" presId="urn:microsoft.com/office/officeart/2005/8/layout/matrix1"/>
    <dgm:cxn modelId="{8F1DE87B-E8BD-4DC7-B2C9-2E1588140F30}" type="presParOf" srcId="{FF79F0C6-7FA9-4CCF-B909-816533695C29}" destId="{B84F2612-015F-4AA7-A633-6D96039B4040}" srcOrd="1" destOrd="0" presId="urn:microsoft.com/office/officeart/2005/8/layout/matrix1"/>
    <dgm:cxn modelId="{240383B7-4012-43A8-B596-9708CD75565B}" type="presParOf" srcId="{FF79F0C6-7FA9-4CCF-B909-816533695C29}" destId="{24AEAF99-3F29-4101-8DB5-1398192CCF9D}" srcOrd="2" destOrd="0" presId="urn:microsoft.com/office/officeart/2005/8/layout/matrix1"/>
    <dgm:cxn modelId="{5F9C669C-0420-4776-A735-F68CA3DC357C}" type="presParOf" srcId="{FF79F0C6-7FA9-4CCF-B909-816533695C29}" destId="{D5EF2E56-0D7B-4D7E-831F-95A3D81AAE46}" srcOrd="3" destOrd="0" presId="urn:microsoft.com/office/officeart/2005/8/layout/matrix1"/>
    <dgm:cxn modelId="{D965F73B-E5F2-484A-8A4E-5408E24C50FD}" type="presParOf" srcId="{FF79F0C6-7FA9-4CCF-B909-816533695C29}" destId="{DDBDA442-9164-43CA-8794-417B01BC6314}" srcOrd="4" destOrd="0" presId="urn:microsoft.com/office/officeart/2005/8/layout/matrix1"/>
    <dgm:cxn modelId="{EF510E3A-AC23-4245-8130-C43B46899E0D}" type="presParOf" srcId="{FF79F0C6-7FA9-4CCF-B909-816533695C29}" destId="{3CC84018-1C13-4874-AE6A-B2023E114029}" srcOrd="5" destOrd="0" presId="urn:microsoft.com/office/officeart/2005/8/layout/matrix1"/>
    <dgm:cxn modelId="{20E40360-01A8-4BD0-ACE2-7A30DF87063D}" type="presParOf" srcId="{FF79F0C6-7FA9-4CCF-B909-816533695C29}" destId="{DCFBF1C7-74E6-431E-BCB4-11BF46DA63DC}" srcOrd="6" destOrd="0" presId="urn:microsoft.com/office/officeart/2005/8/layout/matrix1"/>
    <dgm:cxn modelId="{AFE07BF6-2989-48B6-AF71-7426CB5F8011}" type="presParOf" srcId="{FF79F0C6-7FA9-4CCF-B909-816533695C29}" destId="{919A0C8C-FA96-48C5-948D-2A0D607A0368}" srcOrd="7" destOrd="0" presId="urn:microsoft.com/office/officeart/2005/8/layout/matrix1"/>
    <dgm:cxn modelId="{E32F44FD-0F7E-425A-A1EB-FA41129668B1}" type="presParOf" srcId="{F76B172F-AAC3-4CC2-8EB0-534ECD5B25F8}" destId="{39F9CEDE-FC3F-4C0D-8EA9-702F31A19562}" srcOrd="1" destOrd="0" presId="urn:microsoft.com/office/officeart/2005/8/layout/matrix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E89F58-2F6F-4AC9-B371-59DEB450E5FA}" type="doc">
      <dgm:prSet loTypeId="urn:microsoft.com/office/officeart/2005/8/layout/radial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BC913C3-3B93-42B5-9FED-66DCD920C7E1}">
      <dgm:prSet phldrT="[Текст]" custT="1"/>
      <dgm:spPr/>
      <dgm:t>
        <a:bodyPr/>
        <a:lstStyle/>
        <a:p>
          <a:r>
            <a:rPr lang="uk-UA" sz="3400" b="1" dirty="0" smtClean="0">
              <a:solidFill>
                <a:schemeClr val="tx1"/>
              </a:solidFill>
            </a:rPr>
            <a:t>Огляди ЖФ</a:t>
          </a:r>
          <a:endParaRPr lang="ru-RU" sz="3400" b="1" dirty="0">
            <a:solidFill>
              <a:schemeClr val="tx1"/>
            </a:solidFill>
          </a:endParaRPr>
        </a:p>
      </dgm:t>
    </dgm:pt>
    <dgm:pt modelId="{850E47E7-7F4F-4CE0-A65B-D2E12266C79B}" type="parTrans" cxnId="{967B90FC-A4DD-4DBD-8FF2-0FEC9B396973}">
      <dgm:prSet/>
      <dgm:spPr/>
      <dgm:t>
        <a:bodyPr/>
        <a:lstStyle/>
        <a:p>
          <a:endParaRPr lang="ru-RU"/>
        </a:p>
      </dgm:t>
    </dgm:pt>
    <dgm:pt modelId="{0DF1C389-E6D6-483F-B18D-5E616A84D21A}" type="sibTrans" cxnId="{967B90FC-A4DD-4DBD-8FF2-0FEC9B396973}">
      <dgm:prSet/>
      <dgm:spPr/>
      <dgm:t>
        <a:bodyPr/>
        <a:lstStyle/>
        <a:p>
          <a:endParaRPr lang="ru-RU"/>
        </a:p>
      </dgm:t>
    </dgm:pt>
    <dgm:pt modelId="{805C0965-5363-4F3A-8E7B-7FCB02356EF9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Незадовільний технічний стан</a:t>
          </a:r>
          <a:endParaRPr lang="ru-RU" b="1" dirty="0">
            <a:solidFill>
              <a:schemeClr val="tx1"/>
            </a:solidFill>
          </a:endParaRPr>
        </a:p>
      </dgm:t>
    </dgm:pt>
    <dgm:pt modelId="{A4257E84-8D0D-4EFF-8A7A-2DF54A83F776}" type="parTrans" cxnId="{01C91EED-A859-4CB3-B3AD-F025A6CC085A}">
      <dgm:prSet/>
      <dgm:spPr/>
      <dgm:t>
        <a:bodyPr/>
        <a:lstStyle/>
        <a:p>
          <a:endParaRPr lang="ru-RU"/>
        </a:p>
      </dgm:t>
    </dgm:pt>
    <dgm:pt modelId="{0396B9CF-07C8-4164-8FB8-2D292AA16B27}" type="sibTrans" cxnId="{01C91EED-A859-4CB3-B3AD-F025A6CC085A}">
      <dgm:prSet/>
      <dgm:spPr/>
      <dgm:t>
        <a:bodyPr/>
        <a:lstStyle/>
        <a:p>
          <a:endParaRPr lang="ru-RU"/>
        </a:p>
      </dgm:t>
    </dgm:pt>
    <dgm:pt modelId="{AD0102F0-2F14-4DB2-B2C0-68CABC1DE74F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Відсутність боргу мешканців</a:t>
          </a:r>
          <a:endParaRPr lang="ru-RU" b="1" dirty="0">
            <a:solidFill>
              <a:schemeClr val="tx1"/>
            </a:solidFill>
          </a:endParaRPr>
        </a:p>
      </dgm:t>
    </dgm:pt>
    <dgm:pt modelId="{E59303A8-70C8-4013-91D3-166144098AD3}" type="parTrans" cxnId="{54A2DE2D-ABF6-4A93-AA04-39205711B53E}">
      <dgm:prSet/>
      <dgm:spPr/>
      <dgm:t>
        <a:bodyPr/>
        <a:lstStyle/>
        <a:p>
          <a:endParaRPr lang="ru-RU"/>
        </a:p>
      </dgm:t>
    </dgm:pt>
    <dgm:pt modelId="{AD369E76-AF5A-42F7-ACDB-526B5315C395}" type="sibTrans" cxnId="{54A2DE2D-ABF6-4A93-AA04-39205711B53E}">
      <dgm:prSet/>
      <dgm:spPr/>
      <dgm:t>
        <a:bodyPr/>
        <a:lstStyle/>
        <a:p>
          <a:endParaRPr lang="ru-RU"/>
        </a:p>
      </dgm:t>
    </dgm:pt>
    <dgm:pt modelId="{332EF90D-B450-464B-B93C-928DB8AEB51D}">
      <dgm:prSet phldrT="[Текст]" custT="1"/>
      <dgm:spPr/>
      <dgm:t>
        <a:bodyPr/>
        <a:lstStyle/>
        <a:p>
          <a:r>
            <a:rPr lang="uk-UA" sz="2200" b="1" dirty="0" err="1" smtClean="0">
              <a:solidFill>
                <a:schemeClr val="tx1"/>
              </a:solidFill>
            </a:rPr>
            <a:t>Співфінансування</a:t>
          </a:r>
          <a:r>
            <a:rPr lang="uk-UA" sz="2200" b="1" dirty="0" smtClean="0">
              <a:solidFill>
                <a:schemeClr val="tx1"/>
              </a:solidFill>
            </a:rPr>
            <a:t> мешканців</a:t>
          </a:r>
          <a:endParaRPr lang="ru-RU" sz="2200" b="1" dirty="0">
            <a:solidFill>
              <a:schemeClr val="tx1"/>
            </a:solidFill>
          </a:endParaRPr>
        </a:p>
      </dgm:t>
    </dgm:pt>
    <dgm:pt modelId="{C76E8200-E8E1-44D7-81FB-FB45A25A0834}" type="parTrans" cxnId="{4453DACB-1927-4222-9A0C-3CFBF741BFEC}">
      <dgm:prSet/>
      <dgm:spPr/>
      <dgm:t>
        <a:bodyPr/>
        <a:lstStyle/>
        <a:p>
          <a:endParaRPr lang="ru-RU"/>
        </a:p>
      </dgm:t>
    </dgm:pt>
    <dgm:pt modelId="{1F1776BA-CDD9-4FCB-BACE-AB8B5067F3E4}" type="sibTrans" cxnId="{4453DACB-1927-4222-9A0C-3CFBF741BFEC}">
      <dgm:prSet/>
      <dgm:spPr/>
      <dgm:t>
        <a:bodyPr/>
        <a:lstStyle/>
        <a:p>
          <a:endParaRPr lang="ru-RU"/>
        </a:p>
      </dgm:t>
    </dgm:pt>
    <dgm:pt modelId="{59761C9E-5514-492E-BA41-0FE1F60A749B}" type="pres">
      <dgm:prSet presAssocID="{02E89F58-2F6F-4AC9-B371-59DEB450E5FA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C70515-8505-4FCC-81E9-5CB54C9B6C55}" type="pres">
      <dgm:prSet presAssocID="{02E89F58-2F6F-4AC9-B371-59DEB450E5FA}" presName="cycle" presStyleCnt="0"/>
      <dgm:spPr/>
    </dgm:pt>
    <dgm:pt modelId="{BDA4E0DE-4CE0-4585-9CE9-DEF3B4351872}" type="pres">
      <dgm:prSet presAssocID="{02E89F58-2F6F-4AC9-B371-59DEB450E5FA}" presName="centerShape" presStyleCnt="0"/>
      <dgm:spPr/>
    </dgm:pt>
    <dgm:pt modelId="{2D9D1954-B203-49D9-94A9-47F9A049E9D4}" type="pres">
      <dgm:prSet presAssocID="{02E89F58-2F6F-4AC9-B371-59DEB450E5FA}" presName="connSite" presStyleLbl="node1" presStyleIdx="0" presStyleCnt="5"/>
      <dgm:spPr/>
    </dgm:pt>
    <dgm:pt modelId="{BE4060FB-F961-4FCF-B793-FBFEA6D2D56C}" type="pres">
      <dgm:prSet presAssocID="{02E89F58-2F6F-4AC9-B371-59DEB450E5FA}" presName="visible" presStyleLbl="node1" presStyleIdx="0" presStyleCnt="5" custScaleX="152085" custScaleY="134726" custLinFactNeighborX="5131" custLinFactNeighborY="869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9D176B5-34A1-4E78-8C6B-6A5A76F61D81}" type="pres">
      <dgm:prSet presAssocID="{850E47E7-7F4F-4CE0-A65B-D2E12266C79B}" presName="Name25" presStyleLbl="parChTrans1D1" presStyleIdx="0" presStyleCnt="4"/>
      <dgm:spPr/>
      <dgm:t>
        <a:bodyPr/>
        <a:lstStyle/>
        <a:p>
          <a:endParaRPr lang="ru-RU"/>
        </a:p>
      </dgm:t>
    </dgm:pt>
    <dgm:pt modelId="{EA1B374D-0A71-4E57-A8C1-97A3EE772BCC}" type="pres">
      <dgm:prSet presAssocID="{CBC913C3-3B93-42B5-9FED-66DCD920C7E1}" presName="node" presStyleCnt="0"/>
      <dgm:spPr/>
    </dgm:pt>
    <dgm:pt modelId="{BBB41C17-411B-4A0D-ABFA-D72545DDF170}" type="pres">
      <dgm:prSet presAssocID="{CBC913C3-3B93-42B5-9FED-66DCD920C7E1}" presName="parentNode" presStyleLbl="node1" presStyleIdx="1" presStyleCnt="5" custScaleX="32165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E19EAB-5A4E-4145-B855-161B771E13BF}" type="pres">
      <dgm:prSet presAssocID="{CBC913C3-3B93-42B5-9FED-66DCD920C7E1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735468-098E-4DAC-8928-DD11439C52ED}" type="pres">
      <dgm:prSet presAssocID="{A4257E84-8D0D-4EFF-8A7A-2DF54A83F776}" presName="Name25" presStyleLbl="parChTrans1D1" presStyleIdx="1" presStyleCnt="4"/>
      <dgm:spPr/>
      <dgm:t>
        <a:bodyPr/>
        <a:lstStyle/>
        <a:p>
          <a:endParaRPr lang="ru-RU"/>
        </a:p>
      </dgm:t>
    </dgm:pt>
    <dgm:pt modelId="{569CA286-4CEF-49DE-9457-7F329E85287D}" type="pres">
      <dgm:prSet presAssocID="{805C0965-5363-4F3A-8E7B-7FCB02356EF9}" presName="node" presStyleCnt="0"/>
      <dgm:spPr/>
    </dgm:pt>
    <dgm:pt modelId="{13B7A434-F4D4-4AA8-975A-F752CFCFF7B1}" type="pres">
      <dgm:prSet presAssocID="{805C0965-5363-4F3A-8E7B-7FCB02356EF9}" presName="parentNode" presStyleLbl="node1" presStyleIdx="2" presStyleCnt="5" custScaleX="363906" custScaleY="114843" custLinFactX="100000" custLinFactNeighborX="156377" custLinFactNeighborY="-153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5EE430-4709-4E1B-BEA4-AF281801483A}" type="pres">
      <dgm:prSet presAssocID="{805C0965-5363-4F3A-8E7B-7FCB02356EF9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B386E2-767B-4FE5-9B8C-FB42BDF842BB}" type="pres">
      <dgm:prSet presAssocID="{E59303A8-70C8-4013-91D3-166144098AD3}" presName="Name25" presStyleLbl="parChTrans1D1" presStyleIdx="2" presStyleCnt="4"/>
      <dgm:spPr/>
      <dgm:t>
        <a:bodyPr/>
        <a:lstStyle/>
        <a:p>
          <a:endParaRPr lang="ru-RU"/>
        </a:p>
      </dgm:t>
    </dgm:pt>
    <dgm:pt modelId="{F20BCC49-7E6B-43B8-BBEB-F9F40069DC2D}" type="pres">
      <dgm:prSet presAssocID="{AD0102F0-2F14-4DB2-B2C0-68CABC1DE74F}" presName="node" presStyleCnt="0"/>
      <dgm:spPr/>
    </dgm:pt>
    <dgm:pt modelId="{DFDDCE08-08AB-4E2A-9A01-B0B9D3EFDC29}" type="pres">
      <dgm:prSet presAssocID="{AD0102F0-2F14-4DB2-B2C0-68CABC1DE74F}" presName="parentNode" presStyleLbl="node1" presStyleIdx="3" presStyleCnt="5" custScaleX="344154" custLinFactX="100000" custLinFactNeighborX="163931" custLinFactNeighborY="40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7FBFFB-8026-4799-BB4B-4B8486B6904D}" type="pres">
      <dgm:prSet presAssocID="{AD0102F0-2F14-4DB2-B2C0-68CABC1DE74F}" presName="childNode" presStyleLbl="revTx" presStyleIdx="0" presStyleCnt="0">
        <dgm:presLayoutVars>
          <dgm:bulletEnabled val="1"/>
        </dgm:presLayoutVars>
      </dgm:prSet>
      <dgm:spPr/>
    </dgm:pt>
    <dgm:pt modelId="{F96EB595-2BC4-49FA-8F9E-EF647B476F2D}" type="pres">
      <dgm:prSet presAssocID="{C76E8200-E8E1-44D7-81FB-FB45A25A0834}" presName="Name25" presStyleLbl="parChTrans1D1" presStyleIdx="3" presStyleCnt="4"/>
      <dgm:spPr/>
      <dgm:t>
        <a:bodyPr/>
        <a:lstStyle/>
        <a:p>
          <a:endParaRPr lang="ru-RU"/>
        </a:p>
      </dgm:t>
    </dgm:pt>
    <dgm:pt modelId="{9B86C2B6-360B-47A6-8514-7AFC9BCCFD9C}" type="pres">
      <dgm:prSet presAssocID="{332EF90D-B450-464B-B93C-928DB8AEB51D}" presName="node" presStyleCnt="0"/>
      <dgm:spPr/>
    </dgm:pt>
    <dgm:pt modelId="{B7DEB235-75D0-4A4B-BB5E-9330CE76BE29}" type="pres">
      <dgm:prSet presAssocID="{332EF90D-B450-464B-B93C-928DB8AEB51D}" presName="parentNode" presStyleLbl="node1" presStyleIdx="4" presStyleCnt="5" custScaleX="325846" custLinFactNeighborX="97980" custLinFactNeighborY="-371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D6261F-EF4A-4B22-A388-26DA2402697B}" type="pres">
      <dgm:prSet presAssocID="{332EF90D-B450-464B-B93C-928DB8AEB51D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603A83-9863-49B8-947C-FDF11826B0BC}" type="presOf" srcId="{C76E8200-E8E1-44D7-81FB-FB45A25A0834}" destId="{F96EB595-2BC4-49FA-8F9E-EF647B476F2D}" srcOrd="0" destOrd="0" presId="urn:microsoft.com/office/officeart/2005/8/layout/radial2"/>
    <dgm:cxn modelId="{BE3C4078-E18C-43D8-95DD-57CE0FA6A5DA}" type="presOf" srcId="{E59303A8-70C8-4013-91D3-166144098AD3}" destId="{98B386E2-767B-4FE5-9B8C-FB42BDF842BB}" srcOrd="0" destOrd="0" presId="urn:microsoft.com/office/officeart/2005/8/layout/radial2"/>
    <dgm:cxn modelId="{8BE4426B-838C-4E55-A835-3963FE0FF903}" type="presOf" srcId="{805C0965-5363-4F3A-8E7B-7FCB02356EF9}" destId="{13B7A434-F4D4-4AA8-975A-F752CFCFF7B1}" srcOrd="0" destOrd="0" presId="urn:microsoft.com/office/officeart/2005/8/layout/radial2"/>
    <dgm:cxn modelId="{4453DACB-1927-4222-9A0C-3CFBF741BFEC}" srcId="{02E89F58-2F6F-4AC9-B371-59DEB450E5FA}" destId="{332EF90D-B450-464B-B93C-928DB8AEB51D}" srcOrd="3" destOrd="0" parTransId="{C76E8200-E8E1-44D7-81FB-FB45A25A0834}" sibTransId="{1F1776BA-CDD9-4FCB-BACE-AB8B5067F3E4}"/>
    <dgm:cxn modelId="{C988D009-09F5-4E42-ABC3-7320FB9F3A63}" type="presOf" srcId="{CBC913C3-3B93-42B5-9FED-66DCD920C7E1}" destId="{BBB41C17-411B-4A0D-ABFA-D72545DDF170}" srcOrd="0" destOrd="0" presId="urn:microsoft.com/office/officeart/2005/8/layout/radial2"/>
    <dgm:cxn modelId="{53E910BA-AF81-4373-B57C-FEF9F0E15A99}" type="presOf" srcId="{A4257E84-8D0D-4EFF-8A7A-2DF54A83F776}" destId="{D5735468-098E-4DAC-8928-DD11439C52ED}" srcOrd="0" destOrd="0" presId="urn:microsoft.com/office/officeart/2005/8/layout/radial2"/>
    <dgm:cxn modelId="{54A2DE2D-ABF6-4A93-AA04-39205711B53E}" srcId="{02E89F58-2F6F-4AC9-B371-59DEB450E5FA}" destId="{AD0102F0-2F14-4DB2-B2C0-68CABC1DE74F}" srcOrd="2" destOrd="0" parTransId="{E59303A8-70C8-4013-91D3-166144098AD3}" sibTransId="{AD369E76-AF5A-42F7-ACDB-526B5315C395}"/>
    <dgm:cxn modelId="{C5991A7E-CCE3-45AF-AB44-F01F5DE13B72}" type="presOf" srcId="{AD0102F0-2F14-4DB2-B2C0-68CABC1DE74F}" destId="{DFDDCE08-08AB-4E2A-9A01-B0B9D3EFDC29}" srcOrd="0" destOrd="0" presId="urn:microsoft.com/office/officeart/2005/8/layout/radial2"/>
    <dgm:cxn modelId="{0AC9EB03-7AD6-44DE-8DAD-461594E55164}" type="presOf" srcId="{332EF90D-B450-464B-B93C-928DB8AEB51D}" destId="{B7DEB235-75D0-4A4B-BB5E-9330CE76BE29}" srcOrd="0" destOrd="0" presId="urn:microsoft.com/office/officeart/2005/8/layout/radial2"/>
    <dgm:cxn modelId="{01C91EED-A859-4CB3-B3AD-F025A6CC085A}" srcId="{02E89F58-2F6F-4AC9-B371-59DEB450E5FA}" destId="{805C0965-5363-4F3A-8E7B-7FCB02356EF9}" srcOrd="1" destOrd="0" parTransId="{A4257E84-8D0D-4EFF-8A7A-2DF54A83F776}" sibTransId="{0396B9CF-07C8-4164-8FB8-2D292AA16B27}"/>
    <dgm:cxn modelId="{DEF03695-6C20-4CD3-A01C-B077AAC34B7E}" type="presOf" srcId="{850E47E7-7F4F-4CE0-A65B-D2E12266C79B}" destId="{49D176B5-34A1-4E78-8C6B-6A5A76F61D81}" srcOrd="0" destOrd="0" presId="urn:microsoft.com/office/officeart/2005/8/layout/radial2"/>
    <dgm:cxn modelId="{967B90FC-A4DD-4DBD-8FF2-0FEC9B396973}" srcId="{02E89F58-2F6F-4AC9-B371-59DEB450E5FA}" destId="{CBC913C3-3B93-42B5-9FED-66DCD920C7E1}" srcOrd="0" destOrd="0" parTransId="{850E47E7-7F4F-4CE0-A65B-D2E12266C79B}" sibTransId="{0DF1C389-E6D6-483F-B18D-5E616A84D21A}"/>
    <dgm:cxn modelId="{6414D581-2172-4C6B-BC7C-C0420582F06C}" type="presOf" srcId="{02E89F58-2F6F-4AC9-B371-59DEB450E5FA}" destId="{59761C9E-5514-492E-BA41-0FE1F60A749B}" srcOrd="0" destOrd="0" presId="urn:microsoft.com/office/officeart/2005/8/layout/radial2"/>
    <dgm:cxn modelId="{4F2A7B04-1303-4F97-BDE6-64AE14D24925}" type="presParOf" srcId="{59761C9E-5514-492E-BA41-0FE1F60A749B}" destId="{D5C70515-8505-4FCC-81E9-5CB54C9B6C55}" srcOrd="0" destOrd="0" presId="urn:microsoft.com/office/officeart/2005/8/layout/radial2"/>
    <dgm:cxn modelId="{99EA4D4E-12EE-4F08-A077-4F849A75853B}" type="presParOf" srcId="{D5C70515-8505-4FCC-81E9-5CB54C9B6C55}" destId="{BDA4E0DE-4CE0-4585-9CE9-DEF3B4351872}" srcOrd="0" destOrd="0" presId="urn:microsoft.com/office/officeart/2005/8/layout/radial2"/>
    <dgm:cxn modelId="{D4484070-D564-4667-8C29-93A5024D97AD}" type="presParOf" srcId="{BDA4E0DE-4CE0-4585-9CE9-DEF3B4351872}" destId="{2D9D1954-B203-49D9-94A9-47F9A049E9D4}" srcOrd="0" destOrd="0" presId="urn:microsoft.com/office/officeart/2005/8/layout/radial2"/>
    <dgm:cxn modelId="{3C541B51-CC17-4513-9EF6-09138D344543}" type="presParOf" srcId="{BDA4E0DE-4CE0-4585-9CE9-DEF3B4351872}" destId="{BE4060FB-F961-4FCF-B793-FBFEA6D2D56C}" srcOrd="1" destOrd="0" presId="urn:microsoft.com/office/officeart/2005/8/layout/radial2"/>
    <dgm:cxn modelId="{A8E56036-A3A9-4C07-9A7D-705B7C8999C0}" type="presParOf" srcId="{D5C70515-8505-4FCC-81E9-5CB54C9B6C55}" destId="{49D176B5-34A1-4E78-8C6B-6A5A76F61D81}" srcOrd="1" destOrd="0" presId="urn:microsoft.com/office/officeart/2005/8/layout/radial2"/>
    <dgm:cxn modelId="{2F468475-56A7-4BAD-8A8C-732E40F3A2E2}" type="presParOf" srcId="{D5C70515-8505-4FCC-81E9-5CB54C9B6C55}" destId="{EA1B374D-0A71-4E57-A8C1-97A3EE772BCC}" srcOrd="2" destOrd="0" presId="urn:microsoft.com/office/officeart/2005/8/layout/radial2"/>
    <dgm:cxn modelId="{AF934011-9414-46A7-A43E-3724A09447F3}" type="presParOf" srcId="{EA1B374D-0A71-4E57-A8C1-97A3EE772BCC}" destId="{BBB41C17-411B-4A0D-ABFA-D72545DDF170}" srcOrd="0" destOrd="0" presId="urn:microsoft.com/office/officeart/2005/8/layout/radial2"/>
    <dgm:cxn modelId="{10621885-FB17-40AD-A8DE-6676A405D29E}" type="presParOf" srcId="{EA1B374D-0A71-4E57-A8C1-97A3EE772BCC}" destId="{77E19EAB-5A4E-4145-B855-161B771E13BF}" srcOrd="1" destOrd="0" presId="urn:microsoft.com/office/officeart/2005/8/layout/radial2"/>
    <dgm:cxn modelId="{D43AA743-4C89-40F8-B06E-EE2CD0DF61DD}" type="presParOf" srcId="{D5C70515-8505-4FCC-81E9-5CB54C9B6C55}" destId="{D5735468-098E-4DAC-8928-DD11439C52ED}" srcOrd="3" destOrd="0" presId="urn:microsoft.com/office/officeart/2005/8/layout/radial2"/>
    <dgm:cxn modelId="{203A15AE-BEB4-4B46-9063-1A4A1C309B7A}" type="presParOf" srcId="{D5C70515-8505-4FCC-81E9-5CB54C9B6C55}" destId="{569CA286-4CEF-49DE-9457-7F329E85287D}" srcOrd="4" destOrd="0" presId="urn:microsoft.com/office/officeart/2005/8/layout/radial2"/>
    <dgm:cxn modelId="{F34DD9A7-3507-4481-BBAB-0AF228FCFB62}" type="presParOf" srcId="{569CA286-4CEF-49DE-9457-7F329E85287D}" destId="{13B7A434-F4D4-4AA8-975A-F752CFCFF7B1}" srcOrd="0" destOrd="0" presId="urn:microsoft.com/office/officeart/2005/8/layout/radial2"/>
    <dgm:cxn modelId="{4A53738F-B2E4-434E-A136-66B442E22900}" type="presParOf" srcId="{569CA286-4CEF-49DE-9457-7F329E85287D}" destId="{165EE430-4709-4E1B-BEA4-AF281801483A}" srcOrd="1" destOrd="0" presId="urn:microsoft.com/office/officeart/2005/8/layout/radial2"/>
    <dgm:cxn modelId="{78376C2C-0599-4319-AAEF-FA4121181D57}" type="presParOf" srcId="{D5C70515-8505-4FCC-81E9-5CB54C9B6C55}" destId="{98B386E2-767B-4FE5-9B8C-FB42BDF842BB}" srcOrd="5" destOrd="0" presId="urn:microsoft.com/office/officeart/2005/8/layout/radial2"/>
    <dgm:cxn modelId="{C45588B7-4440-4A7B-A194-CD0E0F5D42D2}" type="presParOf" srcId="{D5C70515-8505-4FCC-81E9-5CB54C9B6C55}" destId="{F20BCC49-7E6B-43B8-BBEB-F9F40069DC2D}" srcOrd="6" destOrd="0" presId="urn:microsoft.com/office/officeart/2005/8/layout/radial2"/>
    <dgm:cxn modelId="{39BB13E4-D41A-4C0C-AFE7-5608EE720DEE}" type="presParOf" srcId="{F20BCC49-7E6B-43B8-BBEB-F9F40069DC2D}" destId="{DFDDCE08-08AB-4E2A-9A01-B0B9D3EFDC29}" srcOrd="0" destOrd="0" presId="urn:microsoft.com/office/officeart/2005/8/layout/radial2"/>
    <dgm:cxn modelId="{BD47F98D-D8CE-4562-938B-9163811ED48B}" type="presParOf" srcId="{F20BCC49-7E6B-43B8-BBEB-F9F40069DC2D}" destId="{7A7FBFFB-8026-4799-BB4B-4B8486B6904D}" srcOrd="1" destOrd="0" presId="urn:microsoft.com/office/officeart/2005/8/layout/radial2"/>
    <dgm:cxn modelId="{9050B270-06D3-4AB0-8D1E-34DC30DB32DA}" type="presParOf" srcId="{D5C70515-8505-4FCC-81E9-5CB54C9B6C55}" destId="{F96EB595-2BC4-49FA-8F9E-EF647B476F2D}" srcOrd="7" destOrd="0" presId="urn:microsoft.com/office/officeart/2005/8/layout/radial2"/>
    <dgm:cxn modelId="{3BB48081-9F60-45D8-A3D8-522AB8ECDACB}" type="presParOf" srcId="{D5C70515-8505-4FCC-81E9-5CB54C9B6C55}" destId="{9B86C2B6-360B-47A6-8514-7AFC9BCCFD9C}" srcOrd="8" destOrd="0" presId="urn:microsoft.com/office/officeart/2005/8/layout/radial2"/>
    <dgm:cxn modelId="{8AA321A8-F617-46CD-B974-7C8B97D6035D}" type="presParOf" srcId="{9B86C2B6-360B-47A6-8514-7AFC9BCCFD9C}" destId="{B7DEB235-75D0-4A4B-BB5E-9330CE76BE29}" srcOrd="0" destOrd="0" presId="urn:microsoft.com/office/officeart/2005/8/layout/radial2"/>
    <dgm:cxn modelId="{241CE706-38C1-4527-AE7D-A04704D3C504}" type="presParOf" srcId="{9B86C2B6-360B-47A6-8514-7AFC9BCCFD9C}" destId="{5CD6261F-EF4A-4B22-A388-26DA2402697B}" srcOrd="1" destOrd="0" presId="urn:microsoft.com/office/officeart/2005/8/layout/radial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211491-5567-43E9-8632-14CEE85FD507}" type="doc">
      <dgm:prSet loTypeId="urn:microsoft.com/office/officeart/2005/8/layout/chevron2" loCatId="process" qsTypeId="urn:microsoft.com/office/officeart/2005/8/quickstyle/3d4" qsCatId="3D" csTypeId="urn:microsoft.com/office/officeart/2005/8/colors/accent5_1" csCatId="accent5" phldr="1"/>
      <dgm:spPr/>
      <dgm:t>
        <a:bodyPr/>
        <a:lstStyle/>
        <a:p>
          <a:endParaRPr lang="uk-UA"/>
        </a:p>
      </dgm:t>
    </dgm:pt>
    <dgm:pt modelId="{FCEF42A2-88CB-4A8B-A4DA-BB5BEF3FEF8B}">
      <dgm:prSet phldrT="[Текст]"/>
      <dgm:spPr/>
      <dgm:t>
        <a:bodyPr/>
        <a:lstStyle/>
        <a:p>
          <a:endParaRPr lang="uk-UA" dirty="0"/>
        </a:p>
      </dgm:t>
    </dgm:pt>
    <dgm:pt modelId="{71F7649C-FA16-47A0-89C1-9A2DB3AAD64E}" type="parTrans" cxnId="{A9AAEDE4-21E1-4C20-A083-1ECE3B83FE41}">
      <dgm:prSet/>
      <dgm:spPr/>
      <dgm:t>
        <a:bodyPr/>
        <a:lstStyle/>
        <a:p>
          <a:endParaRPr lang="uk-UA"/>
        </a:p>
      </dgm:t>
    </dgm:pt>
    <dgm:pt modelId="{0F64A667-CF0A-41D5-AE53-73FEBDC47A38}" type="sibTrans" cxnId="{A9AAEDE4-21E1-4C20-A083-1ECE3B83FE41}">
      <dgm:prSet/>
      <dgm:spPr/>
      <dgm:t>
        <a:bodyPr/>
        <a:lstStyle/>
        <a:p>
          <a:endParaRPr lang="uk-UA"/>
        </a:p>
      </dgm:t>
    </dgm:pt>
    <dgm:pt modelId="{7337C3BC-365A-41E6-B944-F5487BD06598}">
      <dgm:prSet phldrT="[Текст]" custT="1"/>
      <dgm:spPr/>
      <dgm:t>
        <a:bodyPr/>
        <a:lstStyle/>
        <a:p>
          <a:r>
            <a:rPr lang="ru-RU" sz="1800" b="1" dirty="0" smtClean="0"/>
            <a:t>Ремонт </a:t>
          </a:r>
          <a:r>
            <a:rPr lang="ru-RU" sz="1800" b="1" dirty="0" err="1" smtClean="0"/>
            <a:t>покрівель</a:t>
          </a:r>
          <a:r>
            <a:rPr lang="ru-RU" sz="1800" b="1" dirty="0" smtClean="0"/>
            <a:t> в 22 </a:t>
          </a:r>
          <a:r>
            <a:rPr lang="ru-RU" sz="1800" b="1" dirty="0" err="1" smtClean="0"/>
            <a:t>будинках</a:t>
          </a:r>
          <a:r>
            <a:rPr lang="ru-RU" sz="1800" b="1" dirty="0" smtClean="0"/>
            <a:t> на суму 62тис.грн</a:t>
          </a:r>
          <a:endParaRPr lang="uk-UA" sz="1800" dirty="0"/>
        </a:p>
      </dgm:t>
    </dgm:pt>
    <dgm:pt modelId="{8A04CB0F-A549-476B-8737-816C0C8399E5}" type="parTrans" cxnId="{C52DACB6-0A51-4FF1-A9D2-15B02E8BC401}">
      <dgm:prSet/>
      <dgm:spPr/>
      <dgm:t>
        <a:bodyPr/>
        <a:lstStyle/>
        <a:p>
          <a:endParaRPr lang="uk-UA"/>
        </a:p>
      </dgm:t>
    </dgm:pt>
    <dgm:pt modelId="{CC42E9D6-C9AF-4054-9047-2471A144C966}" type="sibTrans" cxnId="{C52DACB6-0A51-4FF1-A9D2-15B02E8BC401}">
      <dgm:prSet/>
      <dgm:spPr/>
      <dgm:t>
        <a:bodyPr/>
        <a:lstStyle/>
        <a:p>
          <a:endParaRPr lang="uk-UA"/>
        </a:p>
      </dgm:t>
    </dgm:pt>
    <dgm:pt modelId="{601EC845-6B98-4749-BF8C-77670EF42C23}">
      <dgm:prSet phldrT="[Текст]"/>
      <dgm:spPr/>
      <dgm:t>
        <a:bodyPr/>
        <a:lstStyle/>
        <a:p>
          <a:endParaRPr lang="uk-UA" dirty="0"/>
        </a:p>
      </dgm:t>
    </dgm:pt>
    <dgm:pt modelId="{A191AFB9-FDEA-4C21-BBDC-48A2A00B2101}" type="parTrans" cxnId="{E203FC59-A9ED-43D6-B9DF-EAE85C166F9B}">
      <dgm:prSet/>
      <dgm:spPr/>
      <dgm:t>
        <a:bodyPr/>
        <a:lstStyle/>
        <a:p>
          <a:endParaRPr lang="uk-UA"/>
        </a:p>
      </dgm:t>
    </dgm:pt>
    <dgm:pt modelId="{C5EC9B97-B1C2-4137-B3B9-3C1F7FD0BD15}" type="sibTrans" cxnId="{E203FC59-A9ED-43D6-B9DF-EAE85C166F9B}">
      <dgm:prSet/>
      <dgm:spPr/>
      <dgm:t>
        <a:bodyPr/>
        <a:lstStyle/>
        <a:p>
          <a:endParaRPr lang="uk-UA"/>
        </a:p>
      </dgm:t>
    </dgm:pt>
    <dgm:pt modelId="{C01E13AE-8E7E-4E03-A670-92DA938604DE}">
      <dgm:prSet phldrT="[Текст]" custT="1"/>
      <dgm:spPr/>
      <dgm:t>
        <a:bodyPr/>
        <a:lstStyle/>
        <a:p>
          <a:pPr marL="114300" indent="0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uk-UA" sz="1800" b="1" dirty="0" smtClean="0"/>
            <a:t>Проведення ремонтів сходових кліток в 13 будинках на суму 112 </a:t>
          </a:r>
          <a:r>
            <a:rPr lang="uk-UA" sz="1800" b="1" dirty="0" err="1" smtClean="0"/>
            <a:t>тис.грн</a:t>
          </a:r>
          <a:endParaRPr lang="uk-UA" sz="1300" dirty="0"/>
        </a:p>
      </dgm:t>
    </dgm:pt>
    <dgm:pt modelId="{1EB129D2-5B01-4681-A0D3-D04FAF8B0492}" type="parTrans" cxnId="{0E5CCCE7-2FBF-456B-A6E4-FE689A7C543E}">
      <dgm:prSet/>
      <dgm:spPr/>
      <dgm:t>
        <a:bodyPr/>
        <a:lstStyle/>
        <a:p>
          <a:endParaRPr lang="uk-UA"/>
        </a:p>
      </dgm:t>
    </dgm:pt>
    <dgm:pt modelId="{FCA95174-EA52-451F-B038-846A1A2D9E00}" type="sibTrans" cxnId="{0E5CCCE7-2FBF-456B-A6E4-FE689A7C543E}">
      <dgm:prSet/>
      <dgm:spPr/>
      <dgm:t>
        <a:bodyPr/>
        <a:lstStyle/>
        <a:p>
          <a:endParaRPr lang="uk-UA"/>
        </a:p>
      </dgm:t>
    </dgm:pt>
    <dgm:pt modelId="{896604C6-546B-4B87-ADCF-5893B2C36821}">
      <dgm:prSet phldrT="[Текст]"/>
      <dgm:spPr/>
      <dgm:t>
        <a:bodyPr/>
        <a:lstStyle/>
        <a:p>
          <a:endParaRPr lang="uk-UA" dirty="0"/>
        </a:p>
      </dgm:t>
    </dgm:pt>
    <dgm:pt modelId="{80F07635-6B3E-4766-8079-E44762D46D60}" type="parTrans" cxnId="{7ACB4857-B0FE-4058-BB61-9C1720A8FC3F}">
      <dgm:prSet/>
      <dgm:spPr/>
      <dgm:t>
        <a:bodyPr/>
        <a:lstStyle/>
        <a:p>
          <a:endParaRPr lang="uk-UA"/>
        </a:p>
      </dgm:t>
    </dgm:pt>
    <dgm:pt modelId="{F8E10430-C60C-4997-84E5-F2084C36EB52}" type="sibTrans" cxnId="{7ACB4857-B0FE-4058-BB61-9C1720A8FC3F}">
      <dgm:prSet/>
      <dgm:spPr/>
      <dgm:t>
        <a:bodyPr/>
        <a:lstStyle/>
        <a:p>
          <a:endParaRPr lang="uk-UA"/>
        </a:p>
      </dgm:t>
    </dgm:pt>
    <dgm:pt modelId="{94B7C72F-C015-40CF-873A-2510EA16665E}">
      <dgm:prSet phldrT="[Текст]" custT="1"/>
      <dgm:spPr/>
      <dgm:t>
        <a:bodyPr/>
        <a:lstStyle/>
        <a:p>
          <a:r>
            <a:rPr lang="uk-UA" sz="1800" b="1" dirty="0" smtClean="0"/>
            <a:t>Проведення ремонтів інженерних мереж у 29 будинках на суму 25тис.грн</a:t>
          </a:r>
          <a:endParaRPr lang="uk-UA" sz="1800" b="1" dirty="0"/>
        </a:p>
      </dgm:t>
    </dgm:pt>
    <dgm:pt modelId="{A9835356-559C-4018-913D-BE7671AD34B9}" type="parTrans" cxnId="{54FAAED2-9285-4A25-B5AD-50D502F72CD3}">
      <dgm:prSet/>
      <dgm:spPr/>
      <dgm:t>
        <a:bodyPr/>
        <a:lstStyle/>
        <a:p>
          <a:endParaRPr lang="uk-UA"/>
        </a:p>
      </dgm:t>
    </dgm:pt>
    <dgm:pt modelId="{3CA92064-F396-45F6-8471-4B9F0E75B819}" type="sibTrans" cxnId="{54FAAED2-9285-4A25-B5AD-50D502F72CD3}">
      <dgm:prSet/>
      <dgm:spPr/>
      <dgm:t>
        <a:bodyPr/>
        <a:lstStyle/>
        <a:p>
          <a:endParaRPr lang="uk-UA"/>
        </a:p>
      </dgm:t>
    </dgm:pt>
    <dgm:pt modelId="{41AE46AA-2DE3-4C57-8845-B7C1E55ACB11}" type="pres">
      <dgm:prSet presAssocID="{B7211491-5567-43E9-8632-14CEE85FD50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C3238AF-50C8-4D49-B9B7-E18039E327EC}" type="pres">
      <dgm:prSet presAssocID="{FCEF42A2-88CB-4A8B-A4DA-BB5BEF3FEF8B}" presName="composite" presStyleCnt="0"/>
      <dgm:spPr/>
    </dgm:pt>
    <dgm:pt modelId="{A5C8347F-DA76-4C22-BAAA-BEBAAEE9DCD6}" type="pres">
      <dgm:prSet presAssocID="{FCEF42A2-88CB-4A8B-A4DA-BB5BEF3FEF8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3EE6390-E988-41AB-9AF6-2BC4BE6E3AA9}" type="pres">
      <dgm:prSet presAssocID="{FCEF42A2-88CB-4A8B-A4DA-BB5BEF3FEF8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3B3EAFD-B78B-44E9-8F71-1A337AEAD62D}" type="pres">
      <dgm:prSet presAssocID="{0F64A667-CF0A-41D5-AE53-73FEBDC47A38}" presName="sp" presStyleCnt="0"/>
      <dgm:spPr/>
    </dgm:pt>
    <dgm:pt modelId="{AE160C46-8A2C-4384-A120-A54994435D07}" type="pres">
      <dgm:prSet presAssocID="{601EC845-6B98-4749-BF8C-77670EF42C23}" presName="composite" presStyleCnt="0"/>
      <dgm:spPr/>
    </dgm:pt>
    <dgm:pt modelId="{EDE59C79-25C6-4613-94EC-8668D479D342}" type="pres">
      <dgm:prSet presAssocID="{601EC845-6B98-4749-BF8C-77670EF42C23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A523AAF-F72D-44D0-9BC5-B9FBB5676AE4}" type="pres">
      <dgm:prSet presAssocID="{601EC845-6B98-4749-BF8C-77670EF42C23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F6F3FA0-A0B2-4EC8-BAFF-8A29C83DDF00}" type="pres">
      <dgm:prSet presAssocID="{C5EC9B97-B1C2-4137-B3B9-3C1F7FD0BD15}" presName="sp" presStyleCnt="0"/>
      <dgm:spPr/>
    </dgm:pt>
    <dgm:pt modelId="{0CB2CB01-9A67-4D21-95B7-3110269BA138}" type="pres">
      <dgm:prSet presAssocID="{896604C6-546B-4B87-ADCF-5893B2C36821}" presName="composite" presStyleCnt="0"/>
      <dgm:spPr/>
    </dgm:pt>
    <dgm:pt modelId="{FE841FC7-C706-4234-90B3-714944D6DE4B}" type="pres">
      <dgm:prSet presAssocID="{896604C6-546B-4B87-ADCF-5893B2C3682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D237A49-65A3-4ED9-AE95-9C5AF738079F}" type="pres">
      <dgm:prSet presAssocID="{896604C6-546B-4B87-ADCF-5893B2C3682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7FB224E-AFAA-4607-BAA1-0A84C6A74BB0}" type="presOf" srcId="{C01E13AE-8E7E-4E03-A670-92DA938604DE}" destId="{DA523AAF-F72D-44D0-9BC5-B9FBB5676AE4}" srcOrd="0" destOrd="0" presId="urn:microsoft.com/office/officeart/2005/8/layout/chevron2"/>
    <dgm:cxn modelId="{79268E26-F081-4891-A2F3-8D9368419E7B}" type="presOf" srcId="{601EC845-6B98-4749-BF8C-77670EF42C23}" destId="{EDE59C79-25C6-4613-94EC-8668D479D342}" srcOrd="0" destOrd="0" presId="urn:microsoft.com/office/officeart/2005/8/layout/chevron2"/>
    <dgm:cxn modelId="{0E5CCCE7-2FBF-456B-A6E4-FE689A7C543E}" srcId="{601EC845-6B98-4749-BF8C-77670EF42C23}" destId="{C01E13AE-8E7E-4E03-A670-92DA938604DE}" srcOrd="0" destOrd="0" parTransId="{1EB129D2-5B01-4681-A0D3-D04FAF8B0492}" sibTransId="{FCA95174-EA52-451F-B038-846A1A2D9E00}"/>
    <dgm:cxn modelId="{C52DACB6-0A51-4FF1-A9D2-15B02E8BC401}" srcId="{FCEF42A2-88CB-4A8B-A4DA-BB5BEF3FEF8B}" destId="{7337C3BC-365A-41E6-B944-F5487BD06598}" srcOrd="0" destOrd="0" parTransId="{8A04CB0F-A549-476B-8737-816C0C8399E5}" sibTransId="{CC42E9D6-C9AF-4054-9047-2471A144C966}"/>
    <dgm:cxn modelId="{E203FC59-A9ED-43D6-B9DF-EAE85C166F9B}" srcId="{B7211491-5567-43E9-8632-14CEE85FD507}" destId="{601EC845-6B98-4749-BF8C-77670EF42C23}" srcOrd="1" destOrd="0" parTransId="{A191AFB9-FDEA-4C21-BBDC-48A2A00B2101}" sibTransId="{C5EC9B97-B1C2-4137-B3B9-3C1F7FD0BD15}"/>
    <dgm:cxn modelId="{54FAAED2-9285-4A25-B5AD-50D502F72CD3}" srcId="{896604C6-546B-4B87-ADCF-5893B2C36821}" destId="{94B7C72F-C015-40CF-873A-2510EA16665E}" srcOrd="0" destOrd="0" parTransId="{A9835356-559C-4018-913D-BE7671AD34B9}" sibTransId="{3CA92064-F396-45F6-8471-4B9F0E75B819}"/>
    <dgm:cxn modelId="{EAB9A1A7-6533-45B5-A96D-1315D90FF921}" type="presOf" srcId="{896604C6-546B-4B87-ADCF-5893B2C36821}" destId="{FE841FC7-C706-4234-90B3-714944D6DE4B}" srcOrd="0" destOrd="0" presId="urn:microsoft.com/office/officeart/2005/8/layout/chevron2"/>
    <dgm:cxn modelId="{A375B5CA-0D97-4EAF-9818-F4141725E961}" type="presOf" srcId="{FCEF42A2-88CB-4A8B-A4DA-BB5BEF3FEF8B}" destId="{A5C8347F-DA76-4C22-BAAA-BEBAAEE9DCD6}" srcOrd="0" destOrd="0" presId="urn:microsoft.com/office/officeart/2005/8/layout/chevron2"/>
    <dgm:cxn modelId="{C8B41AFE-FA3A-4EAC-86F6-E0D75D453696}" type="presOf" srcId="{94B7C72F-C015-40CF-873A-2510EA16665E}" destId="{8D237A49-65A3-4ED9-AE95-9C5AF738079F}" srcOrd="0" destOrd="0" presId="urn:microsoft.com/office/officeart/2005/8/layout/chevron2"/>
    <dgm:cxn modelId="{A9AAEDE4-21E1-4C20-A083-1ECE3B83FE41}" srcId="{B7211491-5567-43E9-8632-14CEE85FD507}" destId="{FCEF42A2-88CB-4A8B-A4DA-BB5BEF3FEF8B}" srcOrd="0" destOrd="0" parTransId="{71F7649C-FA16-47A0-89C1-9A2DB3AAD64E}" sibTransId="{0F64A667-CF0A-41D5-AE53-73FEBDC47A38}"/>
    <dgm:cxn modelId="{7ACB4857-B0FE-4058-BB61-9C1720A8FC3F}" srcId="{B7211491-5567-43E9-8632-14CEE85FD507}" destId="{896604C6-546B-4B87-ADCF-5893B2C36821}" srcOrd="2" destOrd="0" parTransId="{80F07635-6B3E-4766-8079-E44762D46D60}" sibTransId="{F8E10430-C60C-4997-84E5-F2084C36EB52}"/>
    <dgm:cxn modelId="{087D07B1-A16C-4202-8542-EC8CFDF6CB3A}" type="presOf" srcId="{B7211491-5567-43E9-8632-14CEE85FD507}" destId="{41AE46AA-2DE3-4C57-8845-B7C1E55ACB11}" srcOrd="0" destOrd="0" presId="urn:microsoft.com/office/officeart/2005/8/layout/chevron2"/>
    <dgm:cxn modelId="{7681901A-0013-48A6-8D12-5327AE94B3A7}" type="presOf" srcId="{7337C3BC-365A-41E6-B944-F5487BD06598}" destId="{73EE6390-E988-41AB-9AF6-2BC4BE6E3AA9}" srcOrd="0" destOrd="0" presId="urn:microsoft.com/office/officeart/2005/8/layout/chevron2"/>
    <dgm:cxn modelId="{E14812BF-138F-45E8-9739-5858009C629E}" type="presParOf" srcId="{41AE46AA-2DE3-4C57-8845-B7C1E55ACB11}" destId="{9C3238AF-50C8-4D49-B9B7-E18039E327EC}" srcOrd="0" destOrd="0" presId="urn:microsoft.com/office/officeart/2005/8/layout/chevron2"/>
    <dgm:cxn modelId="{55F2E8AF-D349-436A-8E0D-A9F1C5B8F000}" type="presParOf" srcId="{9C3238AF-50C8-4D49-B9B7-E18039E327EC}" destId="{A5C8347F-DA76-4C22-BAAA-BEBAAEE9DCD6}" srcOrd="0" destOrd="0" presId="urn:microsoft.com/office/officeart/2005/8/layout/chevron2"/>
    <dgm:cxn modelId="{D378A983-88A7-4EE9-A47F-918F2426A91D}" type="presParOf" srcId="{9C3238AF-50C8-4D49-B9B7-E18039E327EC}" destId="{73EE6390-E988-41AB-9AF6-2BC4BE6E3AA9}" srcOrd="1" destOrd="0" presId="urn:microsoft.com/office/officeart/2005/8/layout/chevron2"/>
    <dgm:cxn modelId="{242BFE0F-CBD5-4EDB-9B2E-02EBEB7B51BD}" type="presParOf" srcId="{41AE46AA-2DE3-4C57-8845-B7C1E55ACB11}" destId="{43B3EAFD-B78B-44E9-8F71-1A337AEAD62D}" srcOrd="1" destOrd="0" presId="urn:microsoft.com/office/officeart/2005/8/layout/chevron2"/>
    <dgm:cxn modelId="{B3918430-C901-4386-B34B-02502CF18AD0}" type="presParOf" srcId="{41AE46AA-2DE3-4C57-8845-B7C1E55ACB11}" destId="{AE160C46-8A2C-4384-A120-A54994435D07}" srcOrd="2" destOrd="0" presId="urn:microsoft.com/office/officeart/2005/8/layout/chevron2"/>
    <dgm:cxn modelId="{7A646006-50D2-4A2C-BBC5-7D684F3E868E}" type="presParOf" srcId="{AE160C46-8A2C-4384-A120-A54994435D07}" destId="{EDE59C79-25C6-4613-94EC-8668D479D342}" srcOrd="0" destOrd="0" presId="urn:microsoft.com/office/officeart/2005/8/layout/chevron2"/>
    <dgm:cxn modelId="{B502233D-B3CF-4281-A005-ED1BA28D39A1}" type="presParOf" srcId="{AE160C46-8A2C-4384-A120-A54994435D07}" destId="{DA523AAF-F72D-44D0-9BC5-B9FBB5676AE4}" srcOrd="1" destOrd="0" presId="urn:microsoft.com/office/officeart/2005/8/layout/chevron2"/>
    <dgm:cxn modelId="{3BC6EE8D-F6D7-46ED-BAC0-84D24D7DCD63}" type="presParOf" srcId="{41AE46AA-2DE3-4C57-8845-B7C1E55ACB11}" destId="{2F6F3FA0-A0B2-4EC8-BAFF-8A29C83DDF00}" srcOrd="3" destOrd="0" presId="urn:microsoft.com/office/officeart/2005/8/layout/chevron2"/>
    <dgm:cxn modelId="{19C5465D-AA4D-41D3-A8E0-144C4C4DF042}" type="presParOf" srcId="{41AE46AA-2DE3-4C57-8845-B7C1E55ACB11}" destId="{0CB2CB01-9A67-4D21-95B7-3110269BA138}" srcOrd="4" destOrd="0" presId="urn:microsoft.com/office/officeart/2005/8/layout/chevron2"/>
    <dgm:cxn modelId="{5FCD0B66-E323-4480-8D12-BFF5678494D7}" type="presParOf" srcId="{0CB2CB01-9A67-4D21-95B7-3110269BA138}" destId="{FE841FC7-C706-4234-90B3-714944D6DE4B}" srcOrd="0" destOrd="0" presId="urn:microsoft.com/office/officeart/2005/8/layout/chevron2"/>
    <dgm:cxn modelId="{B50F5E33-A23B-4E7B-B229-05CDBCABE2A9}" type="presParOf" srcId="{0CB2CB01-9A67-4D21-95B7-3110269BA138}" destId="{8D237A49-65A3-4ED9-AE95-9C5AF738079F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7211491-5567-43E9-8632-14CEE85FD507}" type="doc">
      <dgm:prSet loTypeId="urn:microsoft.com/office/officeart/2005/8/layout/chevron2" loCatId="process" qsTypeId="urn:microsoft.com/office/officeart/2005/8/quickstyle/3d4" qsCatId="3D" csTypeId="urn:microsoft.com/office/officeart/2005/8/colors/accent5_1" csCatId="accent5" phldr="1"/>
      <dgm:spPr/>
      <dgm:t>
        <a:bodyPr/>
        <a:lstStyle/>
        <a:p>
          <a:endParaRPr lang="uk-UA"/>
        </a:p>
      </dgm:t>
    </dgm:pt>
    <dgm:pt modelId="{FCEF42A2-88CB-4A8B-A4DA-BB5BEF3FEF8B}">
      <dgm:prSet phldrT="[Текст]"/>
      <dgm:spPr/>
      <dgm:t>
        <a:bodyPr/>
        <a:lstStyle/>
        <a:p>
          <a:endParaRPr lang="uk-UA" dirty="0"/>
        </a:p>
      </dgm:t>
    </dgm:pt>
    <dgm:pt modelId="{71F7649C-FA16-47A0-89C1-9A2DB3AAD64E}" type="parTrans" cxnId="{A9AAEDE4-21E1-4C20-A083-1ECE3B83FE41}">
      <dgm:prSet/>
      <dgm:spPr/>
      <dgm:t>
        <a:bodyPr/>
        <a:lstStyle/>
        <a:p>
          <a:endParaRPr lang="uk-UA"/>
        </a:p>
      </dgm:t>
    </dgm:pt>
    <dgm:pt modelId="{0F64A667-CF0A-41D5-AE53-73FEBDC47A38}" type="sibTrans" cxnId="{A9AAEDE4-21E1-4C20-A083-1ECE3B83FE41}">
      <dgm:prSet/>
      <dgm:spPr/>
      <dgm:t>
        <a:bodyPr/>
        <a:lstStyle/>
        <a:p>
          <a:endParaRPr lang="uk-UA"/>
        </a:p>
      </dgm:t>
    </dgm:pt>
    <dgm:pt modelId="{7337C3BC-365A-41E6-B944-F5487BD06598}">
      <dgm:prSet phldrT="[Текст]" custT="1"/>
      <dgm:spPr/>
      <dgm:t>
        <a:bodyPr/>
        <a:lstStyle/>
        <a:p>
          <a:r>
            <a:rPr lang="uk-UA" sz="1800" b="1" dirty="0" smtClean="0"/>
            <a:t>Проведення інших робіт по ремонту житлового фонду</a:t>
          </a:r>
          <a:endParaRPr lang="uk-UA" sz="1800" dirty="0"/>
        </a:p>
      </dgm:t>
    </dgm:pt>
    <dgm:pt modelId="{8A04CB0F-A549-476B-8737-816C0C8399E5}" type="parTrans" cxnId="{C52DACB6-0A51-4FF1-A9D2-15B02E8BC401}">
      <dgm:prSet/>
      <dgm:spPr/>
      <dgm:t>
        <a:bodyPr/>
        <a:lstStyle/>
        <a:p>
          <a:endParaRPr lang="uk-UA"/>
        </a:p>
      </dgm:t>
    </dgm:pt>
    <dgm:pt modelId="{CC42E9D6-C9AF-4054-9047-2471A144C966}" type="sibTrans" cxnId="{C52DACB6-0A51-4FF1-A9D2-15B02E8BC401}">
      <dgm:prSet/>
      <dgm:spPr/>
      <dgm:t>
        <a:bodyPr/>
        <a:lstStyle/>
        <a:p>
          <a:endParaRPr lang="uk-UA"/>
        </a:p>
      </dgm:t>
    </dgm:pt>
    <dgm:pt modelId="{601EC845-6B98-4749-BF8C-77670EF42C23}">
      <dgm:prSet phldrT="[Текст]"/>
      <dgm:spPr/>
      <dgm:t>
        <a:bodyPr/>
        <a:lstStyle/>
        <a:p>
          <a:endParaRPr lang="uk-UA" dirty="0"/>
        </a:p>
      </dgm:t>
    </dgm:pt>
    <dgm:pt modelId="{A191AFB9-FDEA-4C21-BBDC-48A2A00B2101}" type="parTrans" cxnId="{E203FC59-A9ED-43D6-B9DF-EAE85C166F9B}">
      <dgm:prSet/>
      <dgm:spPr/>
      <dgm:t>
        <a:bodyPr/>
        <a:lstStyle/>
        <a:p>
          <a:endParaRPr lang="uk-UA"/>
        </a:p>
      </dgm:t>
    </dgm:pt>
    <dgm:pt modelId="{C5EC9B97-B1C2-4137-B3B9-3C1F7FD0BD15}" type="sibTrans" cxnId="{E203FC59-A9ED-43D6-B9DF-EAE85C166F9B}">
      <dgm:prSet/>
      <dgm:spPr/>
      <dgm:t>
        <a:bodyPr/>
        <a:lstStyle/>
        <a:p>
          <a:endParaRPr lang="uk-UA"/>
        </a:p>
      </dgm:t>
    </dgm:pt>
    <dgm:pt modelId="{C01E13AE-8E7E-4E03-A670-92DA938604DE}">
      <dgm:prSet phldrT="[Текст]" custT="1"/>
      <dgm:spPr/>
      <dgm:t>
        <a:bodyPr/>
        <a:lstStyle/>
        <a:p>
          <a:r>
            <a:rPr lang="uk-UA" sz="1800" b="1" dirty="0" smtClean="0"/>
            <a:t>залучення суб’єктів підприємницької діяльності до ремонтних робіт в житлових будинках</a:t>
          </a:r>
          <a:endParaRPr lang="uk-UA" sz="1800" dirty="0"/>
        </a:p>
      </dgm:t>
    </dgm:pt>
    <dgm:pt modelId="{1EB129D2-5B01-4681-A0D3-D04FAF8B0492}" type="parTrans" cxnId="{0E5CCCE7-2FBF-456B-A6E4-FE689A7C543E}">
      <dgm:prSet/>
      <dgm:spPr/>
      <dgm:t>
        <a:bodyPr/>
        <a:lstStyle/>
        <a:p>
          <a:endParaRPr lang="uk-UA"/>
        </a:p>
      </dgm:t>
    </dgm:pt>
    <dgm:pt modelId="{FCA95174-EA52-451F-B038-846A1A2D9E00}" type="sibTrans" cxnId="{0E5CCCE7-2FBF-456B-A6E4-FE689A7C543E}">
      <dgm:prSet/>
      <dgm:spPr/>
      <dgm:t>
        <a:bodyPr/>
        <a:lstStyle/>
        <a:p>
          <a:endParaRPr lang="uk-UA"/>
        </a:p>
      </dgm:t>
    </dgm:pt>
    <dgm:pt modelId="{896604C6-546B-4B87-ADCF-5893B2C36821}">
      <dgm:prSet phldrT="[Текст]"/>
      <dgm:spPr/>
      <dgm:t>
        <a:bodyPr/>
        <a:lstStyle/>
        <a:p>
          <a:endParaRPr lang="uk-UA" dirty="0"/>
        </a:p>
      </dgm:t>
    </dgm:pt>
    <dgm:pt modelId="{80F07635-6B3E-4766-8079-E44762D46D60}" type="parTrans" cxnId="{7ACB4857-B0FE-4058-BB61-9C1720A8FC3F}">
      <dgm:prSet/>
      <dgm:spPr/>
      <dgm:t>
        <a:bodyPr/>
        <a:lstStyle/>
        <a:p>
          <a:endParaRPr lang="uk-UA"/>
        </a:p>
      </dgm:t>
    </dgm:pt>
    <dgm:pt modelId="{F8E10430-C60C-4997-84E5-F2084C36EB52}" type="sibTrans" cxnId="{7ACB4857-B0FE-4058-BB61-9C1720A8FC3F}">
      <dgm:prSet/>
      <dgm:spPr/>
      <dgm:t>
        <a:bodyPr/>
        <a:lstStyle/>
        <a:p>
          <a:endParaRPr lang="uk-UA"/>
        </a:p>
      </dgm:t>
    </dgm:pt>
    <dgm:pt modelId="{94B7C72F-C015-40CF-873A-2510EA16665E}">
      <dgm:prSet phldrT="[Текст]"/>
      <dgm:spPr/>
      <dgm:t>
        <a:bodyPr/>
        <a:lstStyle/>
        <a:p>
          <a:r>
            <a:rPr lang="uk-UA" b="1" dirty="0" smtClean="0"/>
            <a:t>залучення мешканців до </a:t>
          </a:r>
          <a:r>
            <a:rPr lang="uk-UA" b="1" dirty="0" err="1" smtClean="0"/>
            <a:t>співфінансування</a:t>
          </a:r>
          <a:r>
            <a:rPr lang="uk-UA" b="1" dirty="0" smtClean="0"/>
            <a:t> стосовно проведення ремонтних робіт</a:t>
          </a:r>
          <a:endParaRPr lang="uk-UA" dirty="0"/>
        </a:p>
      </dgm:t>
    </dgm:pt>
    <dgm:pt modelId="{A9835356-559C-4018-913D-BE7671AD34B9}" type="parTrans" cxnId="{54FAAED2-9285-4A25-B5AD-50D502F72CD3}">
      <dgm:prSet/>
      <dgm:spPr/>
      <dgm:t>
        <a:bodyPr/>
        <a:lstStyle/>
        <a:p>
          <a:endParaRPr lang="uk-UA"/>
        </a:p>
      </dgm:t>
    </dgm:pt>
    <dgm:pt modelId="{3CA92064-F396-45F6-8471-4B9F0E75B819}" type="sibTrans" cxnId="{54FAAED2-9285-4A25-B5AD-50D502F72CD3}">
      <dgm:prSet/>
      <dgm:spPr/>
      <dgm:t>
        <a:bodyPr/>
        <a:lstStyle/>
        <a:p>
          <a:endParaRPr lang="uk-UA"/>
        </a:p>
      </dgm:t>
    </dgm:pt>
    <dgm:pt modelId="{41AE46AA-2DE3-4C57-8845-B7C1E55ACB11}" type="pres">
      <dgm:prSet presAssocID="{B7211491-5567-43E9-8632-14CEE85FD50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C3238AF-50C8-4D49-B9B7-E18039E327EC}" type="pres">
      <dgm:prSet presAssocID="{FCEF42A2-88CB-4A8B-A4DA-BB5BEF3FEF8B}" presName="composite" presStyleCnt="0"/>
      <dgm:spPr/>
    </dgm:pt>
    <dgm:pt modelId="{A5C8347F-DA76-4C22-BAAA-BEBAAEE9DCD6}" type="pres">
      <dgm:prSet presAssocID="{FCEF42A2-88CB-4A8B-A4DA-BB5BEF3FEF8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3EE6390-E988-41AB-9AF6-2BC4BE6E3AA9}" type="pres">
      <dgm:prSet presAssocID="{FCEF42A2-88CB-4A8B-A4DA-BB5BEF3FEF8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3B3EAFD-B78B-44E9-8F71-1A337AEAD62D}" type="pres">
      <dgm:prSet presAssocID="{0F64A667-CF0A-41D5-AE53-73FEBDC47A38}" presName="sp" presStyleCnt="0"/>
      <dgm:spPr/>
    </dgm:pt>
    <dgm:pt modelId="{AE160C46-8A2C-4384-A120-A54994435D07}" type="pres">
      <dgm:prSet presAssocID="{601EC845-6B98-4749-BF8C-77670EF42C23}" presName="composite" presStyleCnt="0"/>
      <dgm:spPr/>
    </dgm:pt>
    <dgm:pt modelId="{EDE59C79-25C6-4613-94EC-8668D479D342}" type="pres">
      <dgm:prSet presAssocID="{601EC845-6B98-4749-BF8C-77670EF42C23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A523AAF-F72D-44D0-9BC5-B9FBB5676AE4}" type="pres">
      <dgm:prSet presAssocID="{601EC845-6B98-4749-BF8C-77670EF42C23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F6F3FA0-A0B2-4EC8-BAFF-8A29C83DDF00}" type="pres">
      <dgm:prSet presAssocID="{C5EC9B97-B1C2-4137-B3B9-3C1F7FD0BD15}" presName="sp" presStyleCnt="0"/>
      <dgm:spPr/>
    </dgm:pt>
    <dgm:pt modelId="{0CB2CB01-9A67-4D21-95B7-3110269BA138}" type="pres">
      <dgm:prSet presAssocID="{896604C6-546B-4B87-ADCF-5893B2C36821}" presName="composite" presStyleCnt="0"/>
      <dgm:spPr/>
    </dgm:pt>
    <dgm:pt modelId="{FE841FC7-C706-4234-90B3-714944D6DE4B}" type="pres">
      <dgm:prSet presAssocID="{896604C6-546B-4B87-ADCF-5893B2C3682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D237A49-65A3-4ED9-AE95-9C5AF738079F}" type="pres">
      <dgm:prSet presAssocID="{896604C6-546B-4B87-ADCF-5893B2C3682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E35A3E3-0137-462F-90B6-3E1A18E256E3}" type="presOf" srcId="{B7211491-5567-43E9-8632-14CEE85FD507}" destId="{41AE46AA-2DE3-4C57-8845-B7C1E55ACB11}" srcOrd="0" destOrd="0" presId="urn:microsoft.com/office/officeart/2005/8/layout/chevron2"/>
    <dgm:cxn modelId="{4844331E-7A5E-4959-88B8-64027094467B}" type="presOf" srcId="{896604C6-546B-4B87-ADCF-5893B2C36821}" destId="{FE841FC7-C706-4234-90B3-714944D6DE4B}" srcOrd="0" destOrd="0" presId="urn:microsoft.com/office/officeart/2005/8/layout/chevron2"/>
    <dgm:cxn modelId="{0E5CCCE7-2FBF-456B-A6E4-FE689A7C543E}" srcId="{601EC845-6B98-4749-BF8C-77670EF42C23}" destId="{C01E13AE-8E7E-4E03-A670-92DA938604DE}" srcOrd="0" destOrd="0" parTransId="{1EB129D2-5B01-4681-A0D3-D04FAF8B0492}" sibTransId="{FCA95174-EA52-451F-B038-846A1A2D9E00}"/>
    <dgm:cxn modelId="{35CE8921-C3E4-4DA8-A645-2BEA3AA90129}" type="presOf" srcId="{94B7C72F-C015-40CF-873A-2510EA16665E}" destId="{8D237A49-65A3-4ED9-AE95-9C5AF738079F}" srcOrd="0" destOrd="0" presId="urn:microsoft.com/office/officeart/2005/8/layout/chevron2"/>
    <dgm:cxn modelId="{C52DACB6-0A51-4FF1-A9D2-15B02E8BC401}" srcId="{FCEF42A2-88CB-4A8B-A4DA-BB5BEF3FEF8B}" destId="{7337C3BC-365A-41E6-B944-F5487BD06598}" srcOrd="0" destOrd="0" parTransId="{8A04CB0F-A549-476B-8737-816C0C8399E5}" sibTransId="{CC42E9D6-C9AF-4054-9047-2471A144C966}"/>
    <dgm:cxn modelId="{E203FC59-A9ED-43D6-B9DF-EAE85C166F9B}" srcId="{B7211491-5567-43E9-8632-14CEE85FD507}" destId="{601EC845-6B98-4749-BF8C-77670EF42C23}" srcOrd="1" destOrd="0" parTransId="{A191AFB9-FDEA-4C21-BBDC-48A2A00B2101}" sibTransId="{C5EC9B97-B1C2-4137-B3B9-3C1F7FD0BD15}"/>
    <dgm:cxn modelId="{015E62C4-5F24-494A-B60A-7A3CFBBB1D79}" type="presOf" srcId="{601EC845-6B98-4749-BF8C-77670EF42C23}" destId="{EDE59C79-25C6-4613-94EC-8668D479D342}" srcOrd="0" destOrd="0" presId="urn:microsoft.com/office/officeart/2005/8/layout/chevron2"/>
    <dgm:cxn modelId="{257B4C85-111C-4580-B591-65C42531E521}" type="presOf" srcId="{C01E13AE-8E7E-4E03-A670-92DA938604DE}" destId="{DA523AAF-F72D-44D0-9BC5-B9FBB5676AE4}" srcOrd="0" destOrd="0" presId="urn:microsoft.com/office/officeart/2005/8/layout/chevron2"/>
    <dgm:cxn modelId="{54FAAED2-9285-4A25-B5AD-50D502F72CD3}" srcId="{896604C6-546B-4B87-ADCF-5893B2C36821}" destId="{94B7C72F-C015-40CF-873A-2510EA16665E}" srcOrd="0" destOrd="0" parTransId="{A9835356-559C-4018-913D-BE7671AD34B9}" sibTransId="{3CA92064-F396-45F6-8471-4B9F0E75B819}"/>
    <dgm:cxn modelId="{CC6C5931-79C0-4D53-B9AE-E7CE0168DCC9}" type="presOf" srcId="{7337C3BC-365A-41E6-B944-F5487BD06598}" destId="{73EE6390-E988-41AB-9AF6-2BC4BE6E3AA9}" srcOrd="0" destOrd="0" presId="urn:microsoft.com/office/officeart/2005/8/layout/chevron2"/>
    <dgm:cxn modelId="{74DB9A52-777F-4CF6-9179-9EA0D5423CDA}" type="presOf" srcId="{FCEF42A2-88CB-4A8B-A4DA-BB5BEF3FEF8B}" destId="{A5C8347F-DA76-4C22-BAAA-BEBAAEE9DCD6}" srcOrd="0" destOrd="0" presId="urn:microsoft.com/office/officeart/2005/8/layout/chevron2"/>
    <dgm:cxn modelId="{A9AAEDE4-21E1-4C20-A083-1ECE3B83FE41}" srcId="{B7211491-5567-43E9-8632-14CEE85FD507}" destId="{FCEF42A2-88CB-4A8B-A4DA-BB5BEF3FEF8B}" srcOrd="0" destOrd="0" parTransId="{71F7649C-FA16-47A0-89C1-9A2DB3AAD64E}" sibTransId="{0F64A667-CF0A-41D5-AE53-73FEBDC47A38}"/>
    <dgm:cxn modelId="{7ACB4857-B0FE-4058-BB61-9C1720A8FC3F}" srcId="{B7211491-5567-43E9-8632-14CEE85FD507}" destId="{896604C6-546B-4B87-ADCF-5893B2C36821}" srcOrd="2" destOrd="0" parTransId="{80F07635-6B3E-4766-8079-E44762D46D60}" sibTransId="{F8E10430-C60C-4997-84E5-F2084C36EB52}"/>
    <dgm:cxn modelId="{BC8FEB17-9019-4DA0-B36D-54E5CEC3F829}" type="presParOf" srcId="{41AE46AA-2DE3-4C57-8845-B7C1E55ACB11}" destId="{9C3238AF-50C8-4D49-B9B7-E18039E327EC}" srcOrd="0" destOrd="0" presId="urn:microsoft.com/office/officeart/2005/8/layout/chevron2"/>
    <dgm:cxn modelId="{8C1DE6A9-DDC0-42AB-953B-EB77518FAD03}" type="presParOf" srcId="{9C3238AF-50C8-4D49-B9B7-E18039E327EC}" destId="{A5C8347F-DA76-4C22-BAAA-BEBAAEE9DCD6}" srcOrd="0" destOrd="0" presId="urn:microsoft.com/office/officeart/2005/8/layout/chevron2"/>
    <dgm:cxn modelId="{34582141-FD9C-44AB-B7A5-C3C98C310F39}" type="presParOf" srcId="{9C3238AF-50C8-4D49-B9B7-E18039E327EC}" destId="{73EE6390-E988-41AB-9AF6-2BC4BE6E3AA9}" srcOrd="1" destOrd="0" presId="urn:microsoft.com/office/officeart/2005/8/layout/chevron2"/>
    <dgm:cxn modelId="{D5765A7B-F4E6-4CDA-83A2-FF6CC77D76C5}" type="presParOf" srcId="{41AE46AA-2DE3-4C57-8845-B7C1E55ACB11}" destId="{43B3EAFD-B78B-44E9-8F71-1A337AEAD62D}" srcOrd="1" destOrd="0" presId="urn:microsoft.com/office/officeart/2005/8/layout/chevron2"/>
    <dgm:cxn modelId="{75C027B9-6622-40D5-B508-B6CF3044D450}" type="presParOf" srcId="{41AE46AA-2DE3-4C57-8845-B7C1E55ACB11}" destId="{AE160C46-8A2C-4384-A120-A54994435D07}" srcOrd="2" destOrd="0" presId="urn:microsoft.com/office/officeart/2005/8/layout/chevron2"/>
    <dgm:cxn modelId="{9FF30EEE-8F50-43A8-AE7F-6667DD7CDB70}" type="presParOf" srcId="{AE160C46-8A2C-4384-A120-A54994435D07}" destId="{EDE59C79-25C6-4613-94EC-8668D479D342}" srcOrd="0" destOrd="0" presId="urn:microsoft.com/office/officeart/2005/8/layout/chevron2"/>
    <dgm:cxn modelId="{A1E96EAC-A80F-4200-89FB-D43E07184306}" type="presParOf" srcId="{AE160C46-8A2C-4384-A120-A54994435D07}" destId="{DA523AAF-F72D-44D0-9BC5-B9FBB5676AE4}" srcOrd="1" destOrd="0" presId="urn:microsoft.com/office/officeart/2005/8/layout/chevron2"/>
    <dgm:cxn modelId="{BB652BCA-11FB-40F5-9076-1D1B3D43702D}" type="presParOf" srcId="{41AE46AA-2DE3-4C57-8845-B7C1E55ACB11}" destId="{2F6F3FA0-A0B2-4EC8-BAFF-8A29C83DDF00}" srcOrd="3" destOrd="0" presId="urn:microsoft.com/office/officeart/2005/8/layout/chevron2"/>
    <dgm:cxn modelId="{AFFE0DE7-81EF-4B23-A486-9890E0745489}" type="presParOf" srcId="{41AE46AA-2DE3-4C57-8845-B7C1E55ACB11}" destId="{0CB2CB01-9A67-4D21-95B7-3110269BA138}" srcOrd="4" destOrd="0" presId="urn:microsoft.com/office/officeart/2005/8/layout/chevron2"/>
    <dgm:cxn modelId="{6C3B34D9-42F9-4BF3-A239-12E4473A371D}" type="presParOf" srcId="{0CB2CB01-9A67-4D21-95B7-3110269BA138}" destId="{FE841FC7-C706-4234-90B3-714944D6DE4B}" srcOrd="0" destOrd="0" presId="urn:microsoft.com/office/officeart/2005/8/layout/chevron2"/>
    <dgm:cxn modelId="{4037B906-4975-424D-86E9-1224D7291F74}" type="presParOf" srcId="{0CB2CB01-9A67-4D21-95B7-3110269BA138}" destId="{8D237A49-65A3-4ED9-AE95-9C5AF738079F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8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diagramLayout" Target="../diagrams/layout5.xml"/><Relationship Id="rId7" Type="http://schemas.openxmlformats.org/officeDocument/2006/relationships/diagramLayout" Target="../diagrams/layout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diagramColors" Target="../diagrams/colors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00042"/>
            <a:ext cx="4000528" cy="1428760"/>
          </a:xfrm>
          <a:gradFill>
            <a:gsLst>
              <a:gs pos="100000">
                <a:schemeClr val="accent1">
                  <a:tint val="50000"/>
                  <a:satMod val="300000"/>
                </a:schemeClr>
              </a:gs>
              <a:gs pos="100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Звіт про проведену роботу в 201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5</a:t>
            </a:r>
            <a: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р. </a:t>
            </a:r>
            <a:b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ЛКП </a:t>
            </a:r>
            <a:r>
              <a:rPr lang="uk-UA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“Цитадель</a:t>
            </a:r>
            <a: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Центр”</a:t>
            </a:r>
            <a:endParaRPr lang="uk-UA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1643050"/>
            <a:ext cx="5786478" cy="714356"/>
          </a:xfrm>
        </p:spPr>
        <p:txBody>
          <a:bodyPr>
            <a:normAutofit/>
          </a:bodyPr>
          <a:lstStyle/>
          <a:p>
            <a:r>
              <a:rPr lang="uk-UA" sz="3600" dirty="0" smtClean="0"/>
              <a:t>Ремонтні роботи у 201</a:t>
            </a:r>
            <a:r>
              <a:rPr lang="en-US" sz="3600" dirty="0" smtClean="0"/>
              <a:t>5</a:t>
            </a:r>
            <a:r>
              <a:rPr lang="uk-UA" sz="3600" dirty="0" smtClean="0"/>
              <a:t>році</a:t>
            </a:r>
            <a:endParaRPr lang="uk-UA" sz="3600" dirty="0"/>
          </a:p>
        </p:txBody>
      </p:sp>
      <p:pic>
        <p:nvPicPr>
          <p:cNvPr id="4" name="Picture 17" descr="IN00343_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928794" y="1643050"/>
            <a:ext cx="794653" cy="714356"/>
          </a:xfrm>
          <a:prstGeom prst="rect">
            <a:avLst/>
          </a:prstGeom>
          <a:solidFill>
            <a:srgbClr val="FFFF00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7" name="Picture 17" descr="IN00343_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215338" y="1714488"/>
            <a:ext cx="794653" cy="714356"/>
          </a:xfrm>
          <a:prstGeom prst="rect">
            <a:avLst/>
          </a:prstGeom>
          <a:solidFill>
            <a:srgbClr val="FFFF00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9" name="Стрелка вниз 8"/>
          <p:cNvSpPr/>
          <p:nvPr/>
        </p:nvSpPr>
        <p:spPr>
          <a:xfrm>
            <a:off x="4000496" y="2285992"/>
            <a:ext cx="2928958" cy="1071570"/>
          </a:xfrm>
          <a:prstGeom prst="downArrow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угольник 15"/>
          <p:cNvSpPr/>
          <p:nvPr/>
        </p:nvSpPr>
        <p:spPr>
          <a:xfrm>
            <a:off x="1928794" y="142852"/>
            <a:ext cx="5143536" cy="1285884"/>
          </a:xfrm>
          <a:prstGeom prst="rect">
            <a:avLst/>
          </a:prstGeom>
          <a:ln cap="rnd" cmpd="thickThin">
            <a:prstDash val="sysDash"/>
            <a:beve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200" dirty="0" smtClean="0">
                <a:solidFill>
                  <a:schemeClr val="tx1"/>
                </a:solidFill>
              </a:rPr>
              <a:t>Метою нашої роботи є налагодження співпраці та покращення Вашого рівня проживання спільними зусиллями. </a:t>
            </a:r>
          </a:p>
        </p:txBody>
      </p:sp>
      <p:pic>
        <p:nvPicPr>
          <p:cNvPr id="17" name="Picture 158" descr="HH00685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357430"/>
            <a:ext cx="833438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D:\ПАВЛО\Звіти директорів ЛКП 2012\imagesCAB162Q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82" y="142852"/>
            <a:ext cx="1659552" cy="1276948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03013282"/>
              </p:ext>
            </p:extLst>
          </p:nvPr>
        </p:nvGraphicFramePr>
        <p:xfrm>
          <a:off x="1928794" y="4214818"/>
          <a:ext cx="6929486" cy="2428894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3071834"/>
                <a:gridCol w="3857652"/>
              </a:tblGrid>
              <a:tr h="4048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solidFill>
                            <a:schemeClr val="tx1"/>
                          </a:solidFill>
                        </a:rPr>
                        <a:t>Ремонт сходових кліток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solidFill>
                            <a:schemeClr val="tx1"/>
                          </a:solidFill>
                        </a:rPr>
                        <a:t>у 3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uk-UA" sz="16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uk-UA" sz="1600" b="1" dirty="0" err="1" smtClean="0">
                          <a:solidFill>
                            <a:schemeClr val="tx1"/>
                          </a:solidFill>
                        </a:rPr>
                        <a:t>будинк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ах</a:t>
                      </a:r>
                      <a:r>
                        <a:rPr lang="uk-UA" sz="1600" b="1" dirty="0" smtClean="0">
                          <a:solidFill>
                            <a:schemeClr val="tx1"/>
                          </a:solidFill>
                        </a:rPr>
                        <a:t> на</a:t>
                      </a:r>
                      <a:r>
                        <a:rPr lang="uk-UA" sz="1600" b="1" baseline="0" dirty="0" smtClean="0">
                          <a:solidFill>
                            <a:schemeClr val="tx1"/>
                          </a:solidFill>
                        </a:rPr>
                        <a:t> суму 450тис.грн</a:t>
                      </a:r>
                      <a:endParaRPr lang="uk-UA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816"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solidFill>
                            <a:schemeClr val="tx1"/>
                          </a:solidFill>
                        </a:rPr>
                        <a:t>Ремонт покрівель</a:t>
                      </a:r>
                      <a:endParaRPr lang="uk-UA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solidFill>
                            <a:schemeClr val="tx1"/>
                          </a:solidFill>
                        </a:rPr>
                        <a:t>У 72 будинках на</a:t>
                      </a:r>
                      <a:r>
                        <a:rPr lang="uk-UA" sz="1600" b="1" baseline="0" dirty="0" smtClean="0">
                          <a:solidFill>
                            <a:schemeClr val="tx1"/>
                          </a:solidFill>
                        </a:rPr>
                        <a:t> суму 341,5тис.грн</a:t>
                      </a:r>
                      <a:endParaRPr lang="uk-UA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814"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solidFill>
                            <a:schemeClr val="tx1"/>
                          </a:solidFill>
                        </a:rPr>
                        <a:t>Ремонт інженерних</a:t>
                      </a:r>
                      <a:r>
                        <a:rPr lang="uk-UA" sz="1600" b="1" baseline="0" dirty="0" smtClean="0">
                          <a:solidFill>
                            <a:schemeClr val="tx1"/>
                          </a:solidFill>
                        </a:rPr>
                        <a:t> мереж</a:t>
                      </a:r>
                      <a:endParaRPr lang="uk-UA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solidFill>
                            <a:schemeClr val="tx1"/>
                          </a:solidFill>
                        </a:rPr>
                        <a:t>У 210</a:t>
                      </a:r>
                      <a:r>
                        <a:rPr lang="uk-UA" sz="16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uk-UA" sz="1600" b="1" dirty="0" smtClean="0">
                          <a:solidFill>
                            <a:schemeClr val="tx1"/>
                          </a:solidFill>
                        </a:rPr>
                        <a:t>будинках на суму 228,4тис.грн</a:t>
                      </a:r>
                      <a:endParaRPr lang="uk-UA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816"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solidFill>
                            <a:schemeClr val="tx1"/>
                          </a:solidFill>
                        </a:rPr>
                        <a:t>Влаштування пластикових</a:t>
                      </a:r>
                      <a:r>
                        <a:rPr lang="uk-UA" sz="16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uk-UA" sz="1600" b="1" dirty="0" smtClean="0">
                          <a:solidFill>
                            <a:schemeClr val="tx1"/>
                          </a:solidFill>
                        </a:rPr>
                        <a:t>вікон</a:t>
                      </a:r>
                      <a:endParaRPr lang="uk-UA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solidFill>
                            <a:schemeClr val="tx1"/>
                          </a:solidFill>
                        </a:rPr>
                        <a:t>На суму 18,4тис.грн</a:t>
                      </a:r>
                      <a:endParaRPr lang="uk-UA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816"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solidFill>
                            <a:schemeClr val="tx1"/>
                          </a:solidFill>
                        </a:rPr>
                        <a:t>Замощення дворів</a:t>
                      </a:r>
                      <a:endParaRPr lang="uk-UA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solidFill>
                            <a:schemeClr val="tx1"/>
                          </a:solidFill>
                        </a:rPr>
                        <a:t>У 5-х будинках</a:t>
                      </a:r>
                      <a:r>
                        <a:rPr lang="uk-UA" sz="1600" b="1" baseline="0" dirty="0" smtClean="0">
                          <a:solidFill>
                            <a:schemeClr val="tx1"/>
                          </a:solidFill>
                        </a:rPr>
                        <a:t> на суму 62,5тис.грн</a:t>
                      </a:r>
                      <a:endParaRPr lang="uk-UA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816"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solidFill>
                            <a:schemeClr val="tx1"/>
                          </a:solidFill>
                        </a:rPr>
                        <a:t>Інші роботи</a:t>
                      </a:r>
                      <a:endParaRPr lang="uk-UA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solidFill>
                            <a:schemeClr val="tx1"/>
                          </a:solidFill>
                        </a:rPr>
                        <a:t>На суму 35тис.грн</a:t>
                      </a:r>
                      <a:endParaRPr lang="uk-UA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>
          <a:xfrm>
            <a:off x="2000232" y="3571876"/>
            <a:ext cx="6929486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Силами ЛКП у 2015році виконано:</a:t>
            </a:r>
            <a:endParaRPr kumimoji="0" lang="uk-UA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0"/>
            <a:ext cx="7286644" cy="64291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Ремонт сходових кліток</a:t>
            </a:r>
            <a:endParaRPr lang="uk-UA" dirty="0"/>
          </a:p>
        </p:txBody>
      </p:sp>
      <p:pic>
        <p:nvPicPr>
          <p:cNvPr id="1026" name="Picture 2" descr="D:\робота\Звіти директорів ЛКП 2015р\Цитадель-Центр\фото\Новая папка\Дорошенка,31 сходов.кліт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678636"/>
            <a:ext cx="3429024" cy="310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143108" y="785794"/>
            <a:ext cx="3010656" cy="73365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uk-UA" sz="2000" b="1" dirty="0" smtClean="0">
                <a:solidFill>
                  <a:schemeClr val="tx1"/>
                </a:solidFill>
              </a:rPr>
              <a:t>Дорошенка, 31</a:t>
            </a:r>
            <a:endParaRPr lang="uk-UA" sz="2000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D:\робота\Звіти директорів ЛКП 2015р\Цитадель-Центр\фото\Новая папка\Меретина 6 сх.кл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714357"/>
            <a:ext cx="335758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робота\Звіти директорів ЛКП 2015р\Цитадель-Центр\фото\Новая папка\сх.кл.коперніка 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786190"/>
            <a:ext cx="3429024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715008" y="857232"/>
            <a:ext cx="3010656" cy="73365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uk-UA" sz="2000" b="1" dirty="0" err="1" smtClean="0">
                <a:solidFill>
                  <a:schemeClr val="tx1"/>
                </a:solidFill>
              </a:rPr>
              <a:t>Меретина</a:t>
            </a:r>
            <a:r>
              <a:rPr lang="uk-UA" sz="2000" b="1" dirty="0" smtClean="0">
                <a:solidFill>
                  <a:schemeClr val="tx1"/>
                </a:solidFill>
              </a:rPr>
              <a:t>, 6</a:t>
            </a:r>
            <a:endParaRPr lang="uk-UA" sz="20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00100" y="4000504"/>
            <a:ext cx="3010656" cy="73365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uk-UA" sz="2000" b="1" dirty="0" err="1" smtClean="0">
                <a:solidFill>
                  <a:schemeClr val="tx1"/>
                </a:solidFill>
              </a:rPr>
              <a:t>Коперніка</a:t>
            </a:r>
            <a:r>
              <a:rPr lang="uk-UA" sz="2000" b="1" dirty="0" smtClean="0">
                <a:solidFill>
                  <a:schemeClr val="tx1"/>
                </a:solidFill>
              </a:rPr>
              <a:t>, 19</a:t>
            </a:r>
            <a:endParaRPr lang="uk-UA" sz="2000" b="1" dirty="0">
              <a:solidFill>
                <a:schemeClr val="tx1"/>
              </a:solidFill>
            </a:endParaRPr>
          </a:p>
        </p:txBody>
      </p:sp>
      <p:pic>
        <p:nvPicPr>
          <p:cNvPr id="1030" name="Picture 6" descr="D:\робота\Звіти директорів ЛКП 2015р\Цитадель-Центр\фото\Новая папка\сход.кл вербицького 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3786190"/>
            <a:ext cx="3286148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5143504" y="3857628"/>
            <a:ext cx="2714644" cy="73365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uk-UA" sz="2000" b="1" dirty="0" smtClean="0">
                <a:solidFill>
                  <a:schemeClr val="tx1"/>
                </a:solidFill>
              </a:rPr>
              <a:t>Вербицького, 12</a:t>
            </a:r>
            <a:endParaRPr lang="uk-UA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робота\Звіти директорів ЛКП 2015р\Цитадель-Центр\фото\Новая папка\ремонт проїзду Чупринки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142852"/>
            <a:ext cx="3314722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D:\робота\Звіти директорів ЛКП 2015р\Цитадель-Центр\фото\Новая папка\ремонт сходової клітки Чупринки 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42852"/>
            <a:ext cx="3143272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D:\робота\Звіти директорів ЛКП 2015р\Цитадель-Центр\фото\Новая папка\Меретина,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4071918"/>
            <a:ext cx="3071834" cy="2428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357422" y="6429372"/>
            <a:ext cx="2500330" cy="42862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chemeClr val="tx1"/>
                </a:solidFill>
              </a:rPr>
              <a:t>Меретина</a:t>
            </a:r>
            <a:r>
              <a:rPr lang="uk-UA" sz="2000" b="1" dirty="0" smtClean="0">
                <a:solidFill>
                  <a:schemeClr val="tx1"/>
                </a:solidFill>
              </a:rPr>
              <a:t>, 10</a:t>
            </a:r>
            <a:endParaRPr lang="uk-UA" sz="2000" b="1" dirty="0">
              <a:solidFill>
                <a:schemeClr val="tx1"/>
              </a:solidFill>
            </a:endParaRPr>
          </a:p>
        </p:txBody>
      </p:sp>
      <p:pic>
        <p:nvPicPr>
          <p:cNvPr id="2051" name="Picture 3" descr="D:\робота\Звіти директорів ЛКП 2015р\Цитадель-Центр\фото\Новая папка\меретина 8 сх.кл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4071942"/>
            <a:ext cx="3143272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143636" y="6429396"/>
            <a:ext cx="2000264" cy="42860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uk-UA" sz="2000" b="1" dirty="0" err="1" smtClean="0">
                <a:solidFill>
                  <a:schemeClr val="tx1"/>
                </a:solidFill>
              </a:rPr>
              <a:t>Меретина</a:t>
            </a:r>
            <a:r>
              <a:rPr lang="uk-UA" sz="2000" b="1" dirty="0" smtClean="0">
                <a:solidFill>
                  <a:schemeClr val="tx1"/>
                </a:solidFill>
              </a:rPr>
              <a:t>, 8</a:t>
            </a:r>
            <a:endParaRPr lang="uk-UA" sz="200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57554" y="3500438"/>
            <a:ext cx="3857652" cy="51934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Чупринки, 6</a:t>
            </a:r>
            <a:endParaRPr lang="uk-UA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57356" y="0"/>
            <a:ext cx="7286644" cy="64291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Ремонт проїздів</a:t>
            </a:r>
            <a:endParaRPr lang="uk-UA" dirty="0"/>
          </a:p>
        </p:txBody>
      </p:sp>
      <p:pic>
        <p:nvPicPr>
          <p:cNvPr id="3075" name="Picture 3" descr="D:\робота\Звіти директорів ЛКП 2015р\Цитадель-Центр\фото\Новая папка\Крушельницької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714356"/>
            <a:ext cx="3375446" cy="5072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D:\робота\Звіти директорів ЛКП 2015р\Цитадель-Центр\фото\Новая папка\Крушельницької 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714356"/>
            <a:ext cx="3429024" cy="2811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928794" y="5715016"/>
            <a:ext cx="3357586" cy="71438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Крушельницької, 11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29256" y="3357562"/>
            <a:ext cx="3714744" cy="50006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Крушельницької, 13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3077" name="Picture 5" descr="D:\робота\Звіти директорів ЛКП 2015р\Цитадель-Центр\фото\Новая папка\Дорошенка, 31 підїз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3857628"/>
            <a:ext cx="3500462" cy="2672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429256" y="6357934"/>
            <a:ext cx="3714744" cy="50006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Дорошенка, 31</a:t>
            </a:r>
            <a:endParaRPr lang="uk-UA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робота\Звіти директорів ЛКП 2015р\Цитадель-Центр\фото\Новая папка\проїзд вербицького 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357166"/>
            <a:ext cx="3161114" cy="478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D:\робота\Звіти директорів ЛКП 2015р\Цитадель-Центр\фото\Новая папка\проїзд вербицького 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357166"/>
            <a:ext cx="3429006" cy="478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857356" y="5072074"/>
            <a:ext cx="3357586" cy="71438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Вербицького, 14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2132" y="5214950"/>
            <a:ext cx="3357586" cy="50006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Вербицького, 16</a:t>
            </a:r>
            <a:endParaRPr lang="uk-UA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0"/>
            <a:ext cx="7308304" cy="69269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Ремонт покрівель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979709" y="3000373"/>
            <a:ext cx="6912769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b="1" dirty="0" err="1" smtClean="0"/>
              <a:t>Вул.Ковжуна</a:t>
            </a:r>
            <a:r>
              <a:rPr lang="uk-UA" sz="2000" b="1" dirty="0" smtClean="0"/>
              <a:t>, 3</a:t>
            </a:r>
            <a:endParaRPr lang="ru-RU" sz="2000" b="1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000232" y="6000768"/>
            <a:ext cx="6912769" cy="4893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b="1" dirty="0" err="1" smtClean="0"/>
              <a:t>Вул.Коперніка</a:t>
            </a:r>
            <a:r>
              <a:rPr lang="uk-UA" sz="2000" b="1" dirty="0" smtClean="0"/>
              <a:t>, 33</a:t>
            </a:r>
            <a:endParaRPr lang="ru-RU" sz="2000" b="1" dirty="0"/>
          </a:p>
        </p:txBody>
      </p:sp>
      <p:pic>
        <p:nvPicPr>
          <p:cNvPr id="5122" name="Picture 2" descr="D:\робота\Звіти директорів ЛКП 2015р\Цитадель-Центр\фото\Новая папка\Ковжуна 3 дах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3" y="714356"/>
            <a:ext cx="3397937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D:\робота\Звіти директорів ЛКП 2015р\Цитадель-Центр\фото\Новая папка\Ковжуна 3 да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714356"/>
            <a:ext cx="3357586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D:\робота\Звіти директорів ЛКП 2015р\Цитадель-Центр\фото\Новая папка\Коперніка 33 дах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643314"/>
            <a:ext cx="3429024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5" name="Picture 5" descr="D:\робота\Звіти директорів ЛКП 2015р\Цитадель-Центр\фото\Новая папка\Коперніка 33дах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3643314"/>
            <a:ext cx="3357586" cy="2395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43532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0"/>
            <a:ext cx="7286644" cy="64291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Інженерні мережі</a:t>
            </a:r>
            <a:endParaRPr lang="uk-UA" dirty="0"/>
          </a:p>
        </p:txBody>
      </p:sp>
      <p:pic>
        <p:nvPicPr>
          <p:cNvPr id="6146" name="Picture 2" descr="D:\робота\Звіти директорів ЛКП 2015р\Цитадель-Центр\фото\Новая папка\Дорошенка, 27 підвал.розвод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714357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D:\робота\Звіти директорів ЛКП 2015р\Цитадель-Центр\фото\Новая папка\Дорошенка,23 під.розвод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714356"/>
            <a:ext cx="3238522" cy="2571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428860" y="2714620"/>
            <a:ext cx="2571768" cy="35719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Дорошенка, 27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00760" y="2786058"/>
            <a:ext cx="2571768" cy="28575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Дорошенка, 23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857356" y="3214686"/>
            <a:ext cx="7286644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Електричні мережі</a:t>
            </a: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8" name="Picture 4" descr="D:\робота\Звіти директорів ЛКП 2015р\Цитадель-Центр\фото\Новая папка\електричні автомати вороного 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3786190"/>
            <a:ext cx="3500462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D:\робота\Звіти директорів ЛКП 2015р\Цитадель-Центр\фото\Новая папка\вхідна муфта венеціанова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3786190"/>
            <a:ext cx="307183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000760" y="6072206"/>
            <a:ext cx="2571768" cy="42862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Вороного, 9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14546" y="6072206"/>
            <a:ext cx="2643206" cy="42862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chemeClr val="bg1"/>
                </a:solidFill>
              </a:rPr>
              <a:t>Венеціанова</a:t>
            </a:r>
            <a:r>
              <a:rPr lang="uk-UA" sz="2000" b="1" dirty="0" smtClean="0">
                <a:solidFill>
                  <a:schemeClr val="bg1"/>
                </a:solidFill>
              </a:rPr>
              <a:t>, 2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робота\Звіти директорів ЛКП 2015р\Цитадель-Центр\фото\Новая папка\ремонт балкону загального колесси 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857232"/>
            <a:ext cx="3000396" cy="457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7358082" cy="785794"/>
          </a:xfrm>
        </p:spPr>
        <p:txBody>
          <a:bodyPr/>
          <a:lstStyle/>
          <a:p>
            <a:r>
              <a:rPr lang="uk-UA" dirty="0" smtClean="0"/>
              <a:t>Ремонт балконів</a:t>
            </a:r>
            <a:endParaRPr lang="uk-UA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071670" y="5500702"/>
            <a:ext cx="2878042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b="1" dirty="0" smtClean="0"/>
              <a:t>Вул. </a:t>
            </a:r>
            <a:r>
              <a:rPr lang="uk-UA" sz="2000" b="1" dirty="0" err="1" smtClean="0"/>
              <a:t>Колесси</a:t>
            </a:r>
            <a:r>
              <a:rPr lang="uk-UA" sz="2000" b="1" dirty="0" smtClean="0"/>
              <a:t>, 14</a:t>
            </a:r>
          </a:p>
          <a:p>
            <a:r>
              <a:rPr lang="uk-UA" sz="1600" b="1" dirty="0" smtClean="0"/>
              <a:t>Ремонт балкону </a:t>
            </a:r>
          </a:p>
          <a:p>
            <a:r>
              <a:rPr lang="uk-UA" sz="1600" b="1" dirty="0" smtClean="0"/>
              <a:t>загального користування</a:t>
            </a:r>
            <a:endParaRPr lang="ru-RU" sz="1600" b="1" dirty="0"/>
          </a:p>
        </p:txBody>
      </p:sp>
      <p:pic>
        <p:nvPicPr>
          <p:cNvPr id="7171" name="Picture 3" descr="D:\робота\Звіти директорів ЛКП 2015р\Цитадель-Центр\фото\Новая папка\Дорошенка,25 побілка фасаду,ремонт балкон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857232"/>
            <a:ext cx="3810027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429256" y="4286256"/>
            <a:ext cx="3357586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b="1" dirty="0" smtClean="0"/>
              <a:t>Вул. Дорошенка, 25</a:t>
            </a:r>
          </a:p>
          <a:p>
            <a:r>
              <a:rPr lang="uk-UA" sz="2000" b="1" dirty="0" smtClean="0"/>
              <a:t>Ремонт балкону та побілка фасаду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робота\Звіти директорів ЛКП 2015р\Цитадель-Центр\фото\Новая папка\Дорошенка 25, встановлення пластикового вікна, побілка дворового фасаду,ремонт балкону.jpg"/>
          <p:cNvPicPr>
            <a:picLocks noChangeAspect="1" noChangeArrowheads="1"/>
          </p:cNvPicPr>
          <p:nvPr/>
        </p:nvPicPr>
        <p:blipFill>
          <a:blip r:embed="rId2"/>
          <a:srcRect r="16962"/>
          <a:stretch>
            <a:fillRect/>
          </a:stretch>
        </p:blipFill>
        <p:spPr bwMode="auto">
          <a:xfrm>
            <a:off x="1928794" y="1214422"/>
            <a:ext cx="3214710" cy="4429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D:\робота\Звіти директорів ЛКП 2015р\Цитадель-Центр\фото\Новая папка\Коперніка,21 встановлення пластикового вікна, ремонт сходової клітки.jpg"/>
          <p:cNvPicPr>
            <a:picLocks noChangeAspect="1" noChangeArrowheads="1"/>
          </p:cNvPicPr>
          <p:nvPr/>
        </p:nvPicPr>
        <p:blipFill>
          <a:blip r:embed="rId3" cstate="print"/>
          <a:srcRect r="15625"/>
          <a:stretch>
            <a:fillRect/>
          </a:stretch>
        </p:blipFill>
        <p:spPr bwMode="auto">
          <a:xfrm>
            <a:off x="5500693" y="1214422"/>
            <a:ext cx="3403811" cy="4429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7358082" cy="1124744"/>
          </a:xfrm>
        </p:spPr>
        <p:txBody>
          <a:bodyPr>
            <a:noAutofit/>
          </a:bodyPr>
          <a:lstStyle/>
          <a:p>
            <a:r>
              <a:rPr lang="ru-RU" sz="2400" dirty="0" smtClean="0"/>
              <a:t>У </a:t>
            </a:r>
            <a:r>
              <a:rPr lang="ru-RU" sz="2400" dirty="0" err="1" smtClean="0"/>
              <a:t>будинках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найвищим</a:t>
            </a:r>
            <a:r>
              <a:rPr lang="ru-RU" sz="2400" dirty="0" smtClean="0"/>
              <a:t> </a:t>
            </a:r>
            <a:r>
              <a:rPr lang="ru-RU" sz="2400" dirty="0" err="1" smtClean="0"/>
              <a:t>рівнем</a:t>
            </a:r>
            <a:r>
              <a:rPr lang="ru-RU" sz="2400" dirty="0" smtClean="0"/>
              <a:t> проплати за ЖКП, </a:t>
            </a:r>
            <a:r>
              <a:rPr lang="ru-RU" sz="2400" dirty="0" err="1" smtClean="0"/>
              <a:t>які</a:t>
            </a:r>
            <a:r>
              <a:rPr lang="ru-RU" sz="2400" dirty="0" smtClean="0"/>
              <a:t> не </a:t>
            </a:r>
            <a:r>
              <a:rPr lang="ru-RU" sz="2400" dirty="0" err="1" smtClean="0"/>
              <a:t>є</a:t>
            </a:r>
            <a:r>
              <a:rPr lang="ru-RU" sz="2400" dirty="0" smtClean="0"/>
              <a:t> </a:t>
            </a:r>
            <a:r>
              <a:rPr lang="ru-RU" sz="2400" dirty="0" err="1" smtClean="0"/>
              <a:t>пам</a:t>
            </a:r>
            <a:r>
              <a:rPr lang="en-US" sz="2400" dirty="0" smtClean="0"/>
              <a:t>’</a:t>
            </a:r>
            <a:r>
              <a:rPr lang="uk-UA" sz="2400" dirty="0" smtClean="0"/>
              <a:t>ятками архітектури, встановлено пластикові вікна на сходових клітках будинків</a:t>
            </a:r>
            <a:endParaRPr lang="uk-UA" sz="24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285984" y="5786454"/>
            <a:ext cx="2420681" cy="450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b="1" dirty="0" smtClean="0"/>
              <a:t>Дорошенка, 25</a:t>
            </a:r>
            <a:endParaRPr lang="ru-RU" sz="2000" b="1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786446" y="5786454"/>
            <a:ext cx="2420681" cy="450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b="1" dirty="0" err="1" smtClean="0"/>
              <a:t>Коперніка</a:t>
            </a:r>
            <a:r>
              <a:rPr lang="uk-UA" sz="2000" b="1" dirty="0" smtClean="0"/>
              <a:t>, 21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робота\Звіти директорів ЛКП 2015р\Цитадель-Центр\фото\Новая папка\Вербицьк 10-12- двір та фаса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5" y="642918"/>
            <a:ext cx="3500463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7" name="Picture 3" descr="D:\робота\Звіти директорів ЛКП 2015р\Цитадель-Центр\фото\Новая папка\Вербицького10-12 замощення двору та фаса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2042" y="714356"/>
            <a:ext cx="3524274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3571900" cy="714356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/>
              <a:t>Інші роботи…</a:t>
            </a:r>
            <a:endParaRPr lang="uk-UA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928794" y="3857628"/>
            <a:ext cx="6929486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 smtClean="0"/>
              <a:t>Вербицького 10-12,</a:t>
            </a:r>
          </a:p>
          <a:p>
            <a:r>
              <a:rPr lang="uk-UA" sz="2200" b="1" dirty="0" smtClean="0"/>
              <a:t>Ремонт фасаду та</a:t>
            </a:r>
          </a:p>
          <a:p>
            <a:r>
              <a:rPr lang="uk-UA" sz="2200" b="1" dirty="0" smtClean="0"/>
              <a:t>замощення дворового покриття</a:t>
            </a:r>
            <a:endParaRPr lang="ru-RU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4429132"/>
            <a:ext cx="5929354" cy="357190"/>
          </a:xfrm>
        </p:spPr>
        <p:txBody>
          <a:bodyPr>
            <a:noAutofit/>
          </a:bodyPr>
          <a:lstStyle/>
          <a:p>
            <a:r>
              <a:rPr lang="ru-RU" sz="1800" i="1" dirty="0" smtClean="0"/>
              <a:t>Вид </a:t>
            </a:r>
            <a:r>
              <a:rPr lang="ru-RU" sz="1800" i="1" dirty="0" err="1" smtClean="0"/>
              <a:t>з</a:t>
            </a:r>
            <a:r>
              <a:rPr lang="ru-RU" sz="1800" i="1" dirty="0" smtClean="0"/>
              <a:t> гори </a:t>
            </a:r>
            <a:r>
              <a:rPr lang="ru-RU" sz="1800" i="1" dirty="0" err="1" smtClean="0"/>
              <a:t>Шембека</a:t>
            </a:r>
            <a:r>
              <a:rPr lang="ru-RU" sz="1800" i="1" dirty="0" smtClean="0"/>
              <a:t> (</a:t>
            </a:r>
            <a:r>
              <a:rPr lang="ru-RU" sz="1800" i="1" dirty="0" err="1" smtClean="0"/>
              <a:t>Вроновських</a:t>
            </a:r>
            <a:r>
              <a:rPr lang="ru-RU" sz="1800" i="1" dirty="0" smtClean="0"/>
              <a:t>) на </a:t>
            </a:r>
            <a:r>
              <a:rPr lang="ru-RU" sz="1800" i="1" dirty="0" err="1" smtClean="0"/>
              <a:t>середмістя</a:t>
            </a:r>
            <a:r>
              <a:rPr lang="ru-RU" sz="1800" i="1" dirty="0" smtClean="0"/>
              <a:t>. 1822 р. </a:t>
            </a:r>
            <a:endParaRPr lang="uk-UA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714356"/>
            <a:ext cx="692948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857356" y="0"/>
            <a:ext cx="7286644" cy="642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Сторінками історії</a:t>
            </a:r>
            <a:endParaRPr kumimoji="0" lang="uk-UA" sz="4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28794" y="4929198"/>
            <a:ext cx="7072362" cy="171451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200" dirty="0" smtClean="0"/>
              <a:t>ЛКП” </a:t>
            </a:r>
            <a:r>
              <a:rPr lang="uk-UA" sz="2200" dirty="0" err="1" smtClean="0"/>
              <a:t>Цитадель-Центр”</a:t>
            </a:r>
            <a:r>
              <a:rPr lang="uk-UA" sz="2200" dirty="0" smtClean="0"/>
              <a:t> входить в Цитадельне узгір’я - це тріада гір: </a:t>
            </a:r>
            <a:r>
              <a:rPr lang="uk-UA" sz="2200" dirty="0" err="1" smtClean="0"/>
              <a:t>Калічої</a:t>
            </a:r>
            <a:r>
              <a:rPr lang="uk-UA" sz="2200" dirty="0" smtClean="0"/>
              <a:t>, </a:t>
            </a:r>
            <a:r>
              <a:rPr lang="uk-UA" sz="2200" dirty="0" err="1" smtClean="0"/>
              <a:t>Шембека</a:t>
            </a:r>
            <a:r>
              <a:rPr lang="uk-UA" sz="2200" dirty="0" smtClean="0"/>
              <a:t>, яка домінує над середньою частиною </a:t>
            </a:r>
            <a:r>
              <a:rPr lang="uk-UA" sz="2200" dirty="0" err="1" smtClean="0"/>
              <a:t>вул.Коперніка</a:t>
            </a:r>
            <a:r>
              <a:rPr lang="uk-UA" sz="2200" dirty="0" smtClean="0"/>
              <a:t> і Познанської,яка займає найбільшу територію теперішньої Цитаделі: </a:t>
            </a:r>
            <a:r>
              <a:rPr lang="uk-UA" sz="2200" dirty="0" err="1" smtClean="0"/>
              <a:t>вул.Вітовського</a:t>
            </a:r>
            <a:r>
              <a:rPr lang="uk-UA" sz="2200" dirty="0" smtClean="0"/>
              <a:t>, Грабовського, </a:t>
            </a:r>
            <a:r>
              <a:rPr lang="uk-UA" sz="2200" dirty="0" err="1" smtClean="0"/>
              <a:t>Колесси</a:t>
            </a:r>
            <a:r>
              <a:rPr lang="uk-UA" sz="2200" dirty="0" smtClean="0"/>
              <a:t>.</a:t>
            </a:r>
            <a:endParaRPr lang="uk-UA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785918" y="3714752"/>
            <a:ext cx="4071935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 err="1" smtClean="0"/>
              <a:t>Меретина</a:t>
            </a:r>
            <a:r>
              <a:rPr lang="uk-UA" sz="2800" b="1" dirty="0" smtClean="0"/>
              <a:t>, 8,</a:t>
            </a:r>
          </a:p>
          <a:p>
            <a:r>
              <a:rPr lang="uk-UA" sz="2200" b="1" dirty="0" smtClean="0"/>
              <a:t>ремонт фасаду</a:t>
            </a:r>
            <a:endParaRPr lang="ru-RU" sz="2200" b="1" dirty="0"/>
          </a:p>
        </p:txBody>
      </p:sp>
      <p:pic>
        <p:nvPicPr>
          <p:cNvPr id="5" name="Picture 4" descr="D:\робота\Звіти директорів ЛКП 2015р\Цитадель-Центр\фото\Новая папка\Меретина 8 фаса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7" y="285728"/>
            <a:ext cx="4000528" cy="3510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D:\робота\Звіти директорів ЛКП 2015р\Цитадель-Центр\фото\Новая папка\Крушельницької,11 реставрація брам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285729"/>
            <a:ext cx="3357554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857884" y="5786454"/>
            <a:ext cx="3286116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b="1" dirty="0" smtClean="0"/>
              <a:t>Крушельницької, 11</a:t>
            </a:r>
          </a:p>
          <a:p>
            <a:r>
              <a:rPr lang="uk-UA" sz="2200" b="1" dirty="0" smtClean="0"/>
              <a:t>реставрація брами</a:t>
            </a:r>
            <a:endParaRPr lang="ru-RU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0"/>
            <a:ext cx="7236296" cy="857232"/>
          </a:xfrm>
        </p:spPr>
        <p:txBody>
          <a:bodyPr/>
          <a:lstStyle/>
          <a:p>
            <a:r>
              <a:rPr lang="uk-UA" dirty="0" smtClean="0"/>
              <a:t>Співпраця з мешканцями</a:t>
            </a:r>
            <a:endParaRPr lang="ru-RU" dirty="0"/>
          </a:p>
        </p:txBody>
      </p:sp>
      <p:pic>
        <p:nvPicPr>
          <p:cNvPr id="10242" name="Picture 2" descr="D:\робота\Звіти директорів ЛКП 2015р\Цитадель-Центр\фото\Новая папка\Дорошенка,25 мешканці долучилися до толоки, встановлення дверей.jpg"/>
          <p:cNvPicPr>
            <a:picLocks noChangeAspect="1" noChangeArrowheads="1"/>
          </p:cNvPicPr>
          <p:nvPr/>
        </p:nvPicPr>
        <p:blipFill>
          <a:blip r:embed="rId2" cstate="print"/>
          <a:srcRect l="14055" r="6665"/>
          <a:stretch>
            <a:fillRect/>
          </a:stretch>
        </p:blipFill>
        <p:spPr bwMode="auto">
          <a:xfrm>
            <a:off x="2000232" y="857232"/>
            <a:ext cx="3286148" cy="5065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D:\робота\Звіти директорів ЛКП 2015р\Цитадель-Центр\фото\Новая папка\реставрація брами ЛКП з мешканцями коперніка 31.jpg"/>
          <p:cNvPicPr>
            <a:picLocks noChangeAspect="1" noChangeArrowheads="1"/>
          </p:cNvPicPr>
          <p:nvPr/>
        </p:nvPicPr>
        <p:blipFill>
          <a:blip r:embed="rId3" cstate="print"/>
          <a:srcRect r="4759"/>
          <a:stretch>
            <a:fillRect/>
          </a:stretch>
        </p:blipFill>
        <p:spPr bwMode="auto">
          <a:xfrm>
            <a:off x="5715008" y="857232"/>
            <a:ext cx="3214710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071670" y="5857892"/>
            <a:ext cx="3143272" cy="100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 smtClean="0"/>
              <a:t>Дорошенка, 25,</a:t>
            </a:r>
          </a:p>
          <a:p>
            <a:r>
              <a:rPr lang="uk-UA" sz="2000" b="1" dirty="0" smtClean="0"/>
              <a:t>заміна вхідної брами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857884" y="5857892"/>
            <a:ext cx="2928958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000" b="1" dirty="0" err="1" smtClean="0"/>
              <a:t>Коперніка</a:t>
            </a:r>
            <a:r>
              <a:rPr lang="uk-UA" sz="3000" b="1" dirty="0" smtClean="0"/>
              <a:t>, 31,</a:t>
            </a:r>
          </a:p>
          <a:p>
            <a:r>
              <a:rPr lang="uk-UA" sz="2000" b="1" dirty="0" smtClean="0"/>
              <a:t>реставрація вхідної брами</a:t>
            </a:r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427191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робота\Звіти директорів ЛКП 2015р\Цитадель-Центр\фото\Новая папка\Коперніка,19  реставрація дверей ,ремонт балкону.jpg"/>
          <p:cNvPicPr>
            <a:picLocks noChangeAspect="1" noChangeArrowheads="1"/>
          </p:cNvPicPr>
          <p:nvPr/>
        </p:nvPicPr>
        <p:blipFill>
          <a:blip r:embed="rId2" cstate="print"/>
          <a:srcRect r="7511"/>
          <a:stretch>
            <a:fillRect/>
          </a:stretch>
        </p:blipFill>
        <p:spPr bwMode="auto">
          <a:xfrm>
            <a:off x="2000232" y="714356"/>
            <a:ext cx="3214710" cy="4929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008411" y="5643578"/>
            <a:ext cx="3135093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 dirty="0" err="1" smtClean="0"/>
              <a:t>Коперніка</a:t>
            </a:r>
            <a:r>
              <a:rPr lang="uk-UA" sz="2400" b="1" dirty="0" smtClean="0"/>
              <a:t>, 19,</a:t>
            </a:r>
          </a:p>
          <a:p>
            <a:r>
              <a:rPr lang="uk-UA" sz="2000" b="1" dirty="0" smtClean="0"/>
              <a:t>Реставрація дверей </a:t>
            </a:r>
          </a:p>
          <a:p>
            <a:r>
              <a:rPr lang="uk-UA" sz="2000" b="1" dirty="0" smtClean="0"/>
              <a:t>та ремонт балкону</a:t>
            </a:r>
            <a:endParaRPr lang="ru-RU" sz="2000" b="1" dirty="0"/>
          </a:p>
        </p:txBody>
      </p:sp>
      <p:pic>
        <p:nvPicPr>
          <p:cNvPr id="8" name="Picture 5" descr="D:\робота\Звіти директорів ЛКП 2015р\Цитадель-Центр\фото\Новая папка\Реставрація дверей Чупринки 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714355"/>
            <a:ext cx="3500462" cy="4929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500694" y="5714992"/>
            <a:ext cx="3429024" cy="857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600" b="1" dirty="0" smtClean="0"/>
              <a:t>Чупринки, 6,</a:t>
            </a:r>
          </a:p>
          <a:p>
            <a:r>
              <a:rPr lang="uk-UA" sz="2000" b="1" dirty="0" smtClean="0"/>
              <a:t>реставрація дверей</a:t>
            </a:r>
            <a:endParaRPr lang="ru-RU" sz="2000" b="1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07704" y="0"/>
            <a:ext cx="7236296" cy="71435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Співпраця з мешканцями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:\ПАВЛО\Звіт району 2011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840" y="0"/>
            <a:ext cx="4286160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3357586" cy="714356"/>
          </a:xfrm>
        </p:spPr>
        <p:txBody>
          <a:bodyPr>
            <a:normAutofit/>
          </a:bodyPr>
          <a:lstStyle/>
          <a:p>
            <a:pPr algn="l"/>
            <a:r>
              <a:rPr lang="uk-UA" sz="3500" dirty="0" smtClean="0"/>
              <a:t>Співпраця з </a:t>
            </a:r>
            <a:r>
              <a:rPr lang="en-US" sz="3500" dirty="0" smtClean="0"/>
              <a:t>GIZ</a:t>
            </a:r>
            <a:endParaRPr lang="uk-UA" sz="35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16200000">
            <a:off x="5729824" y="2056862"/>
            <a:ext cx="2420681" cy="4500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b="1" dirty="0" err="1" smtClean="0"/>
              <a:t>Ковжуна</a:t>
            </a:r>
            <a:r>
              <a:rPr lang="uk-UA" sz="2700" b="1" dirty="0" smtClean="0"/>
              <a:t>, 3</a:t>
            </a:r>
            <a:endParaRPr lang="ru-RU" sz="2700" b="1" dirty="0"/>
          </a:p>
        </p:txBody>
      </p:sp>
      <p:pic>
        <p:nvPicPr>
          <p:cNvPr id="1026" name="Picture 2" descr="D:\робота\Звіти директорів ЛКП 2015р\Цитадель-Центр\Kovzhuna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785795"/>
            <a:ext cx="4837372" cy="3000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робота\Звіти директорів ЛКП 2015р\Цитадель-Центр\Svobody 7_c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4162" y="3643314"/>
            <a:ext cx="4729837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 rot="16200000">
            <a:off x="2903918" y="5025643"/>
            <a:ext cx="2500330" cy="4500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b="1" dirty="0" err="1" smtClean="0"/>
              <a:t>пр.Свободи</a:t>
            </a:r>
            <a:r>
              <a:rPr lang="uk-UA" sz="2700" b="1" dirty="0" smtClean="0"/>
              <a:t>, 7</a:t>
            </a:r>
            <a:endParaRPr lang="ru-RU" sz="27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0"/>
            <a:ext cx="7286644" cy="785794"/>
          </a:xfrm>
        </p:spPr>
        <p:txBody>
          <a:bodyPr>
            <a:normAutofit fontScale="90000"/>
          </a:bodyPr>
          <a:lstStyle/>
          <a:p>
            <a:r>
              <a:rPr lang="uk-UA" sz="3000" dirty="0" smtClean="0"/>
              <a:t>Виконання робіт у будинку на </a:t>
            </a:r>
            <a:r>
              <a:rPr lang="uk-UA" sz="3000" dirty="0" err="1" smtClean="0"/>
              <a:t>пр.Свободи</a:t>
            </a:r>
            <a:r>
              <a:rPr lang="uk-UA" sz="3000" dirty="0" smtClean="0"/>
              <a:t> 1/3 за бюджетні кошти, в т.ч. за участі ЛКП</a:t>
            </a:r>
            <a:endParaRPr lang="ru-RU" sz="3000" dirty="0"/>
          </a:p>
        </p:txBody>
      </p:sp>
      <p:pic>
        <p:nvPicPr>
          <p:cNvPr id="12290" name="Picture 2" descr="D:\робота\Звіти директорів ЛКП 2015р\Цитадель-Центр\фото\Новая папка\Свободи 1 ..3 проїз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897778"/>
            <a:ext cx="2786082" cy="3388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D:\робота\Звіти директорів ЛКП 2015р\Цитадель-Центр\фото\Новая папка\Свободи 1.3 дитячий майданч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718" y="928670"/>
            <a:ext cx="4277814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D:\робота\Звіти директорів ЛКП 2015р\Цитадель-Центр\фото\Новая папка\дит.майданчик.jpg"/>
          <p:cNvPicPr>
            <a:picLocks noChangeAspect="1" noChangeArrowheads="1"/>
          </p:cNvPicPr>
          <p:nvPr/>
        </p:nvPicPr>
        <p:blipFill>
          <a:blip r:embed="rId4" cstate="print"/>
          <a:srcRect b="35294"/>
          <a:stretch>
            <a:fillRect/>
          </a:stretch>
        </p:blipFill>
        <p:spPr bwMode="auto">
          <a:xfrm>
            <a:off x="2000232" y="4357694"/>
            <a:ext cx="6858048" cy="2330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0"/>
            <a:ext cx="7286644" cy="1071546"/>
          </a:xfrm>
        </p:spPr>
        <p:txBody>
          <a:bodyPr>
            <a:noAutofit/>
          </a:bodyPr>
          <a:lstStyle/>
          <a:p>
            <a:r>
              <a:rPr lang="uk-UA" sz="2400" dirty="0" smtClean="0"/>
              <a:t>На жаль, ЛКП не може провести усіх запланованих ремонтних робіт через мешканців, які не проводять оплату за ЖКП</a:t>
            </a:r>
            <a:endParaRPr lang="uk-UA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7094465"/>
              </p:ext>
            </p:extLst>
          </p:nvPr>
        </p:nvGraphicFramePr>
        <p:xfrm>
          <a:off x="2071667" y="2000240"/>
          <a:ext cx="6786612" cy="1250165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393306"/>
                <a:gridCol w="3393306"/>
              </a:tblGrid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Квартирна</a:t>
                      </a:r>
                      <a:r>
                        <a:rPr lang="uk-UA" baseline="0" dirty="0" smtClean="0"/>
                        <a:t> плата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Водопостачання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8661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104,1</a:t>
                      </a:r>
                      <a:r>
                        <a:rPr lang="uk-UA" sz="2400" dirty="0" smtClean="0"/>
                        <a:t> </a:t>
                      </a:r>
                      <a:r>
                        <a:rPr lang="uk-UA" sz="2400" dirty="0" err="1" smtClean="0"/>
                        <a:t>тис.грн</a:t>
                      </a:r>
                      <a:endParaRPr lang="uk-UA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27,8 </a:t>
                      </a:r>
                      <a:r>
                        <a:rPr lang="uk-UA" sz="2400" dirty="0" err="1" smtClean="0"/>
                        <a:t>тис.грн</a:t>
                      </a:r>
                      <a:endParaRPr lang="uk-UA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071670" y="1214422"/>
            <a:ext cx="6786610" cy="6429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200" dirty="0" smtClean="0">
                <a:solidFill>
                  <a:schemeClr val="tx1"/>
                </a:solidFill>
              </a:rPr>
              <a:t>Станом на 01.01.2016 заборгованість мешканців за ЖКП становить</a:t>
            </a:r>
            <a:endParaRPr lang="uk-UA" sz="2200" dirty="0">
              <a:solidFill>
                <a:schemeClr val="tx1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000496" y="3357562"/>
            <a:ext cx="3071834" cy="642942"/>
          </a:xfrm>
          <a:prstGeom prst="down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Загнутый угол 6"/>
          <p:cNvSpPr/>
          <p:nvPr/>
        </p:nvSpPr>
        <p:spPr>
          <a:xfrm>
            <a:off x="2071670" y="4214818"/>
            <a:ext cx="6786610" cy="2357454"/>
          </a:xfrm>
          <a:prstGeom prst="foldedCorner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200" dirty="0" smtClean="0"/>
          </a:p>
          <a:p>
            <a:pPr algn="ctr"/>
            <a:r>
              <a:rPr lang="uk-UA" sz="2200" dirty="0" smtClean="0"/>
              <a:t>Працівниками ЛКП постійно ведеться претензійна робота з мешканцями, які допустили заборгованість з оплати комунальних послуг. З цього приводу у 2015р подано 96 справ до суду на суму 162,8 </a:t>
            </a:r>
            <a:r>
              <a:rPr lang="uk-UA" sz="2200" dirty="0" err="1" smtClean="0"/>
              <a:t>тис.грн</a:t>
            </a:r>
            <a:r>
              <a:rPr lang="uk-UA" sz="2200" dirty="0" smtClean="0"/>
              <a:t>. </a:t>
            </a:r>
          </a:p>
          <a:p>
            <a:pPr algn="ctr"/>
            <a:r>
              <a:rPr lang="uk-UA" sz="2200" dirty="0" smtClean="0"/>
              <a:t>В виконавчу службу передано 59 справ </a:t>
            </a:r>
          </a:p>
          <a:p>
            <a:pPr algn="ctr"/>
            <a:r>
              <a:rPr lang="uk-UA" sz="2200" dirty="0" smtClean="0"/>
              <a:t>на суму 118,4 </a:t>
            </a:r>
            <a:r>
              <a:rPr lang="uk-UA" sz="2200" dirty="0" err="1" smtClean="0"/>
              <a:t>тис.грн</a:t>
            </a:r>
            <a:endParaRPr lang="uk-UA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7358082" cy="714356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План заходів на 1 півріччя 2016року</a:t>
            </a:r>
            <a:endParaRPr lang="uk-UA" sz="3600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1857356" y="857232"/>
          <a:ext cx="7143800" cy="285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1857356" y="3571876"/>
          <a:ext cx="7143800" cy="285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56" y="152400"/>
            <a:ext cx="7286644" cy="633394"/>
          </a:xfrm>
        </p:spPr>
        <p:txBody>
          <a:bodyPr>
            <a:noAutofit/>
          </a:bodyPr>
          <a:lstStyle/>
          <a:p>
            <a:r>
              <a:rPr lang="uk-UA" sz="2000" b="1" i="1" dirty="0">
                <a:solidFill>
                  <a:srgbClr val="0033CC"/>
                </a:solidFill>
              </a:rPr>
              <a:t>Закон України </a:t>
            </a:r>
            <a:r>
              <a:rPr lang="uk-UA" sz="2000" b="1" i="1" dirty="0" err="1">
                <a:solidFill>
                  <a:srgbClr val="0033CC"/>
                </a:solidFill>
              </a:rPr>
              <a:t>“Про</a:t>
            </a:r>
            <a:r>
              <a:rPr lang="uk-UA" sz="2000" b="1" i="1" dirty="0">
                <a:solidFill>
                  <a:srgbClr val="0033CC"/>
                </a:solidFill>
              </a:rPr>
              <a:t> особливості здійснення права власності у багатоквартирному </a:t>
            </a:r>
            <a:r>
              <a:rPr lang="uk-UA" sz="2000" b="1" i="1" dirty="0" err="1">
                <a:solidFill>
                  <a:srgbClr val="0033CC"/>
                </a:solidFill>
              </a:rPr>
              <a:t>будинку”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uk-UA" sz="2000" b="1" i="1" dirty="0">
                <a:solidFill>
                  <a:srgbClr val="0033CC"/>
                </a:solidFill>
              </a:rPr>
              <a:t>(№417-</a:t>
            </a:r>
            <a:r>
              <a:rPr lang="en-US" sz="2000" b="1" i="1" dirty="0">
                <a:solidFill>
                  <a:srgbClr val="0033CC"/>
                </a:solidFill>
              </a:rPr>
              <a:t>V</a:t>
            </a:r>
            <a:r>
              <a:rPr lang="uk-UA" sz="2000" b="1" i="1" dirty="0">
                <a:solidFill>
                  <a:srgbClr val="0033CC"/>
                </a:solidFill>
              </a:rPr>
              <a:t>ІІІ від 14.05.2015р</a:t>
            </a:r>
            <a:r>
              <a:rPr lang="uk-UA" sz="2000" b="1" i="1" dirty="0" smtClean="0">
                <a:solidFill>
                  <a:srgbClr val="0033CC"/>
                </a:solidFill>
              </a:rPr>
              <a:t>.)</a:t>
            </a:r>
            <a:endParaRPr lang="ru-RU" sz="2000" b="1" i="1" dirty="0">
              <a:solidFill>
                <a:srgbClr val="0033CC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57356" y="1000108"/>
            <a:ext cx="7286644" cy="5857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uk-UA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Квартира в багатоквартирному будинку не може існувати без під’їзду, сходових клітин, даху (горища), фундаменту (підвалу), ліфту, електротехнічної системи, систем водопостачання, каналізації та опалення, які використовуються більш ніж одною квартирою. 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uk-UA" sz="20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Усе це називається неподільним та загальним майном,  яке перебуває в 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спільній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умісній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власності фізичних або юридичних осіб.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Закон України </a:t>
            </a:r>
            <a:r>
              <a:rPr kumimoji="0" lang="uk-UA" sz="20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№417 від 14.05.2015р.”Про особливості здійснення права власності у багатоквартирному </a:t>
            </a:r>
            <a:r>
              <a:rPr kumimoji="0" lang="uk-UA" sz="2000" b="1" i="1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будинку”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 ст. 1 визначає: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- </a:t>
            </a:r>
            <a:r>
              <a:rPr kumimoji="0" lang="uk-UA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співвласник багатоквартирного будинку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власник квартири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або нежитлового приміщення;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спільне майно б/</a:t>
            </a:r>
            <a:r>
              <a:rPr kumimoji="0" lang="uk-UA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приміщення загального користування, несучі, огороджувальні конструкції будинку, механічне, електричне, сантехнічне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та інше обладнання всередині або за межами будинку, яке обслуговує більше одного житлового або нежитлового приміщення….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071670" y="0"/>
            <a:ext cx="7072330" cy="857232"/>
          </a:xfrm>
        </p:spPr>
        <p:txBody>
          <a:bodyPr/>
          <a:lstStyle/>
          <a:p>
            <a:pPr algn="ctr"/>
            <a:r>
              <a:rPr lang="uk-UA" sz="3200" b="1" dirty="0">
                <a:solidFill>
                  <a:srgbClr val="0033CC"/>
                </a:solidFill>
              </a:rPr>
              <a:t>Форми управління</a:t>
            </a:r>
            <a:r>
              <a:rPr lang="uk-UA" sz="3200" dirty="0">
                <a:solidFill>
                  <a:srgbClr val="0033CC"/>
                </a:solidFill>
              </a:rPr>
              <a:t> б/</a:t>
            </a:r>
            <a:r>
              <a:rPr lang="uk-UA" sz="3200" dirty="0" err="1">
                <a:solidFill>
                  <a:srgbClr val="0033CC"/>
                </a:solidFill>
              </a:rPr>
              <a:t>б</a:t>
            </a:r>
            <a:endParaRPr lang="ru-RU" sz="3200" dirty="0">
              <a:solidFill>
                <a:srgbClr val="0033CC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57356" y="785794"/>
            <a:ext cx="7286644" cy="6072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uk-UA" sz="2400" b="0" i="1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Закон передбачає для мешканців три можливі форми управління б/б: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uk-UA" sz="2400" b="0" i="0" u="sng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000" b="1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Більшість співвласників</a:t>
            </a:r>
            <a:r>
              <a:rPr kumimoji="0" lang="uk-UA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без створення  ОСББ (через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збори) </a:t>
            </a:r>
            <a:r>
              <a:rPr kumimoji="0" lang="uk-UA" sz="2000" b="1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обирають управителя</a:t>
            </a:r>
            <a:r>
              <a:rPr kumimoji="0" lang="uk-UA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uk-UA" sz="20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Якщо мешканці не обрали управителя самостійно, </a:t>
            </a:r>
            <a:r>
              <a:rPr kumimoji="0" lang="uk-UA" sz="2000" b="1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міська рада призначить управителя;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uk-UA" sz="2000" b="1" i="0" u="sng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`</a:t>
            </a:r>
            <a:r>
              <a:rPr kumimoji="0" lang="uk-UA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єднання співвласників багатоквартирного будинку;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uk-UA" sz="20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000" b="1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Малоквартирним будинки</a:t>
            </a:r>
            <a:r>
              <a:rPr kumimoji="0" lang="uk-UA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(2-10 квартир) доцільно обрати (через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збори) </a:t>
            </a:r>
            <a:r>
              <a:rPr kumimoji="0" lang="uk-UA" sz="2000" b="1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самостійне обслуговування</a:t>
            </a:r>
            <a:r>
              <a:rPr kumimoji="0" lang="uk-UA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будинку, без залучення управителя.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56" y="0"/>
            <a:ext cx="7286644" cy="857232"/>
          </a:xfrm>
        </p:spPr>
        <p:txBody>
          <a:bodyPr/>
          <a:lstStyle/>
          <a:p>
            <a:pPr algn="ctr"/>
            <a:r>
              <a:rPr lang="uk-UA" sz="2800" b="1" dirty="0">
                <a:solidFill>
                  <a:srgbClr val="0033CC"/>
                </a:solidFill>
              </a:rPr>
              <a:t>Обрання управителя</a:t>
            </a:r>
            <a:endParaRPr lang="ru-RU" sz="2800" dirty="0">
              <a:solidFill>
                <a:srgbClr val="0033CC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785918" y="714356"/>
            <a:ext cx="7358082" cy="6143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uk-UA" sz="3200" b="0" i="1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Більшість співвласників без ОСББ (через збори)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uk-UA" sz="3200" b="0" i="1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Рішення приймаються на загальних зборах співвласників. Для прийняття рішення достатньо більше 50% голосів пропорційно площі, що перебуває у власності;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Загальні збори обирають представника (сусіда), який підписує договір з управителем від імені співвласників;</a:t>
            </a:r>
            <a:endParaRPr kumimoji="0" lang="en-US" sz="20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Термін дії договору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 управителем - 1 рік. Може бути автоматично продовжений на черговий однорічний строк.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Рішення зборів обов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`</a:t>
            </a:r>
            <a:r>
              <a:rPr kumimoji="0" lang="uk-UA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язкове для виконання усіма співвласниками, незалежно від того, чи голосували вони “за” чи “проти”;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Збори співвласників можуть скликатися ініціативною групою (не менше 3-х співвласників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kumimoji="0" lang="uk-UA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або управителем.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4005064"/>
            <a:ext cx="7143800" cy="2232248"/>
          </a:xfrm>
        </p:spPr>
        <p:txBody>
          <a:bodyPr>
            <a:noAutofit/>
          </a:bodyPr>
          <a:lstStyle/>
          <a:p>
            <a:r>
              <a:rPr lang="uk-UA" sz="2000" b="1" dirty="0" smtClean="0"/>
              <a:t> Упродовж віків до активного розвитку міста в ХІХ ст. узгір’я, відомі сьогодні під назвою Цитадель, крутими схилами здіймалися з західного боку Львівської котловини та формували своєрідну тріаду, кожен із елементів якої носив свою власну назву. </a:t>
            </a:r>
            <a:endParaRPr lang="uk-UA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42852"/>
            <a:ext cx="509090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020272" y="142852"/>
            <a:ext cx="1980884" cy="40005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700" b="1" dirty="0" smtClean="0">
                <a:solidFill>
                  <a:schemeClr val="tx1"/>
                </a:solidFill>
              </a:rPr>
              <a:t>Ще до 20-их рр. ХХ ст. у підніжжі Познанської гори знаходилася найбільша міська водойма – </a:t>
            </a:r>
            <a:r>
              <a:rPr lang="uk-UA" sz="1700" b="1" dirty="0" err="1" smtClean="0">
                <a:solidFill>
                  <a:schemeClr val="tx1"/>
                </a:solidFill>
              </a:rPr>
              <a:t>Пелчинський</a:t>
            </a:r>
            <a:r>
              <a:rPr lang="uk-UA" sz="1700" b="1" dirty="0" smtClean="0">
                <a:solidFill>
                  <a:schemeClr val="tx1"/>
                </a:solidFill>
              </a:rPr>
              <a:t> став, який із прилеглим </a:t>
            </a:r>
            <a:r>
              <a:rPr lang="uk-UA" sz="1700" b="1" dirty="0" err="1" smtClean="0">
                <a:solidFill>
                  <a:schemeClr val="tx1"/>
                </a:solidFill>
              </a:rPr>
              <a:t>Панєнським</a:t>
            </a:r>
            <a:r>
              <a:rPr lang="uk-UA" sz="1700" b="1" dirty="0" smtClean="0">
                <a:solidFill>
                  <a:schemeClr val="tx1"/>
                </a:solidFill>
              </a:rPr>
              <a:t> додавав </a:t>
            </a:r>
            <a:r>
              <a:rPr lang="uk-UA" sz="1700" b="1" dirty="0" err="1" smtClean="0">
                <a:solidFill>
                  <a:schemeClr val="tx1"/>
                </a:solidFill>
              </a:rPr>
              <a:t>атрактивності</a:t>
            </a:r>
            <a:r>
              <a:rPr lang="uk-UA" sz="1700" b="1" dirty="0" smtClean="0">
                <a:solidFill>
                  <a:schemeClr val="tx1"/>
                </a:solidFill>
              </a:rPr>
              <a:t> цьому й так мальовничому простору</a:t>
            </a:r>
            <a:endParaRPr lang="uk-UA" sz="17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0"/>
            <a:ext cx="7286644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0000"/>
                </a:solidFill>
              </a:rPr>
              <a:t>Співвласники отримають право вибору без створення ОСББ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285860"/>
            <a:ext cx="7072362" cy="542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857356" y="0"/>
            <a:ext cx="728664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uk-UA" sz="2600" dirty="0">
                <a:cs typeface="Arial" charset="0"/>
              </a:rPr>
              <a:t>СХЕМА </a:t>
            </a:r>
            <a:r>
              <a:rPr lang="uk-UA" sz="2600" dirty="0" smtClean="0">
                <a:cs typeface="Arial" charset="0"/>
              </a:rPr>
              <a:t>ФУНКЦІОНУВАННЯ</a:t>
            </a:r>
            <a:r>
              <a:rPr lang="en-US" sz="2600" dirty="0" smtClean="0">
                <a:cs typeface="Arial" charset="0"/>
              </a:rPr>
              <a:t> </a:t>
            </a:r>
            <a:r>
              <a:rPr lang="uk-UA" sz="2600" dirty="0" smtClean="0">
                <a:cs typeface="Arial" charset="0"/>
              </a:rPr>
              <a:t>ОСББ</a:t>
            </a:r>
            <a:endParaRPr lang="ru-RU" sz="2600" dirty="0">
              <a:cs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 flipH="1">
            <a:off x="1142976" y="2786058"/>
            <a:ext cx="3581400" cy="2803525"/>
          </a:xfrm>
          <a:prstGeom prst="rect">
            <a:avLst/>
          </a:prstGeom>
          <a:solidFill>
            <a:srgbClr val="EFFFD1"/>
          </a:solidFill>
          <a:ln w="19050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/>
            <a:endParaRPr lang="ru-RU" sz="3600">
              <a:solidFill>
                <a:schemeClr val="tx2"/>
              </a:solidFill>
              <a:cs typeface="Arial" charset="0"/>
            </a:endParaRPr>
          </a:p>
        </p:txBody>
      </p:sp>
      <p:pic>
        <p:nvPicPr>
          <p:cNvPr id="6" name="Picture 5" descr="Картинки по запросу картинки домик под зонтико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3071810"/>
            <a:ext cx="2430463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osbb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67200" y="381000"/>
            <a:ext cx="4400550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0"/>
            <a:ext cx="7286644" cy="64291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ЛКП Цитадель Центр у 2015році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28794" y="5085184"/>
            <a:ext cx="7072362" cy="16299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700" dirty="0" smtClean="0"/>
              <a:t>Зі змінами </a:t>
            </a:r>
            <a:r>
              <a:rPr lang="uk-UA" sz="1700" dirty="0" err="1" smtClean="0"/>
              <a:t>адміністартивно-територіальних</a:t>
            </a:r>
            <a:r>
              <a:rPr lang="uk-UA" sz="1700" dirty="0" smtClean="0"/>
              <a:t> меж районів у 2001р. було додано вулиці Нечуя-Левицького, Чупринки, Гвардійська</a:t>
            </a:r>
          </a:p>
          <a:p>
            <a:pPr algn="ctr"/>
            <a:r>
              <a:rPr lang="uk-UA" sz="1700" dirty="0" smtClean="0"/>
              <a:t> </a:t>
            </a:r>
            <a:r>
              <a:rPr lang="uk-UA" sz="1700" dirty="0" err="1" smtClean="0"/>
              <a:t>Глінки</a:t>
            </a:r>
            <a:r>
              <a:rPr lang="uk-UA" sz="1700" dirty="0" smtClean="0"/>
              <a:t>, Котляревського, </a:t>
            </a:r>
            <a:r>
              <a:rPr lang="uk-UA" sz="1700" dirty="0" err="1" smtClean="0"/>
              <a:t>Кольберга</a:t>
            </a:r>
            <a:r>
              <a:rPr lang="uk-UA" sz="1700" dirty="0" smtClean="0"/>
              <a:t>.</a:t>
            </a:r>
            <a:r>
              <a:rPr lang="en-US" sz="1700" dirty="0" smtClean="0"/>
              <a:t> </a:t>
            </a:r>
            <a:r>
              <a:rPr lang="uk-UA" sz="1700" dirty="0" smtClean="0"/>
              <a:t> </a:t>
            </a:r>
            <a:r>
              <a:rPr lang="ru-RU" sz="1700" dirty="0" smtClean="0"/>
              <a:t>У 2013 </a:t>
            </a:r>
            <a:r>
              <a:rPr lang="ru-RU" sz="1700" dirty="0" err="1" smtClean="0"/>
              <a:t>роц</a:t>
            </a:r>
            <a:r>
              <a:rPr lang="uk-UA" sz="1700" dirty="0" smtClean="0"/>
              <a:t>і шляхом реорганізації  ЛКП «Каменяр-Центр» було додано ще частину території  та 108 будинків. </a:t>
            </a:r>
            <a:r>
              <a:rPr lang="uk-UA" sz="1700" b="1" dirty="0" smtClean="0"/>
              <a:t>Таким чином станом на даний час ЛКП «Цитадель-Центр» обслуговує 37</a:t>
            </a:r>
            <a:r>
              <a:rPr lang="en-US" sz="1700" b="1" dirty="0" smtClean="0"/>
              <a:t>4</a:t>
            </a:r>
            <a:r>
              <a:rPr lang="uk-UA" sz="1700" b="1" dirty="0" smtClean="0"/>
              <a:t> будинки)</a:t>
            </a:r>
            <a:endParaRPr lang="uk-UA" sz="1700" b="1" dirty="0"/>
          </a:p>
        </p:txBody>
      </p:sp>
      <p:pic>
        <p:nvPicPr>
          <p:cNvPr id="1027" name="Picture 3" descr="E:\робота\Звіти директорів ЛКП 2014\Цитадель-Центр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94" y="768875"/>
            <a:ext cx="7072362" cy="4316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55977" y="2420888"/>
            <a:ext cx="1808998" cy="135903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 smtClean="0"/>
              <a:t>Цитадель Центр</a:t>
            </a:r>
          </a:p>
          <a:p>
            <a:pPr algn="ctr"/>
            <a:r>
              <a:rPr lang="uk-UA" sz="1400" b="1" dirty="0" smtClean="0"/>
              <a:t>374 </a:t>
            </a:r>
          </a:p>
          <a:p>
            <a:pPr algn="ctr"/>
            <a:r>
              <a:rPr lang="uk-UA" sz="1400" b="1" dirty="0" smtClean="0"/>
              <a:t>будинки</a:t>
            </a:r>
            <a:endParaRPr lang="uk-UA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4286256"/>
            <a:ext cx="7000892" cy="214311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2600" dirty="0" smtClean="0"/>
              <a:t>У 201</a:t>
            </a:r>
            <a:r>
              <a:rPr lang="en-US" sz="2600" dirty="0" smtClean="0"/>
              <a:t>5</a:t>
            </a:r>
            <a:r>
              <a:rPr lang="uk-UA" sz="2600" dirty="0" smtClean="0"/>
              <a:t>році ЛКП “Цитадель-Центр” складався з 32</a:t>
            </a:r>
            <a:r>
              <a:rPr lang="en-US" sz="2600" dirty="0" smtClean="0"/>
              <a:t>4</a:t>
            </a:r>
            <a:r>
              <a:rPr lang="uk-UA" sz="2600" dirty="0" smtClean="0"/>
              <a:t> будинків різних форм власності. Додатково на території ЛКП розташовано 51 відомчий будинок, 7 будинків приватного сектору, 4 ОСББ</a:t>
            </a:r>
            <a:endParaRPr lang="uk-UA" sz="2600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-1000164" y="214290"/>
          <a:ext cx="10144164" cy="3571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 rot="10800000">
            <a:off x="4500562" y="2357430"/>
            <a:ext cx="150019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Загнутый угол 8"/>
          <p:cNvSpPr/>
          <p:nvPr/>
        </p:nvSpPr>
        <p:spPr>
          <a:xfrm>
            <a:off x="6000760" y="1214422"/>
            <a:ext cx="2928958" cy="2214578"/>
          </a:xfrm>
          <a:prstGeom prst="foldedCorner">
            <a:avLst>
              <a:gd name="adj" fmla="val 27334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 smtClean="0"/>
          </a:p>
          <a:p>
            <a:pPr algn="ctr"/>
            <a:r>
              <a:rPr lang="uk-UA" sz="2800" b="1" dirty="0" smtClean="0"/>
              <a:t>435</a:t>
            </a:r>
            <a:r>
              <a:rPr lang="en-US" sz="2800" b="1" dirty="0" smtClean="0"/>
              <a:t>4</a:t>
            </a:r>
            <a:r>
              <a:rPr lang="uk-UA" sz="2800" b="1" dirty="0" smtClean="0"/>
              <a:t> квартир, </a:t>
            </a:r>
            <a:endParaRPr lang="en-US" sz="2800" b="1" dirty="0" smtClean="0"/>
          </a:p>
          <a:p>
            <a:pPr algn="ctr"/>
            <a:r>
              <a:rPr lang="uk-UA" sz="2800" b="1" dirty="0" smtClean="0"/>
              <a:t>де проживає 88</a:t>
            </a:r>
            <a:r>
              <a:rPr lang="en-US" sz="2800" b="1" dirty="0" smtClean="0"/>
              <a:t>53</a:t>
            </a:r>
            <a:r>
              <a:rPr lang="uk-UA" sz="2800" b="1" dirty="0" smtClean="0"/>
              <a:t> мешканці.</a:t>
            </a:r>
            <a:endParaRPr lang="uk-UA" sz="28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643306" y="2071678"/>
            <a:ext cx="857256" cy="1000132"/>
          </a:xfrm>
          <a:prstGeom prst="round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0"/>
            <a:ext cx="5429288" cy="1714488"/>
          </a:xfrm>
        </p:spPr>
        <p:txBody>
          <a:bodyPr>
            <a:normAutofit/>
          </a:bodyPr>
          <a:lstStyle/>
          <a:p>
            <a:r>
              <a:rPr lang="uk-UA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Житловий фонд обслуговують 86 працівника при необхідній їх кількості 97чол. </a:t>
            </a:r>
            <a:endParaRPr lang="uk-UA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 descr="D:\ПАВЛО\Звіти директорів ЛКП 2012\Bu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44" y="1"/>
            <a:ext cx="1857356" cy="1714488"/>
          </a:xfrm>
          <a:prstGeom prst="rect">
            <a:avLst/>
          </a:prstGeom>
          <a:noFill/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1715195745"/>
              </p:ext>
            </p:extLst>
          </p:nvPr>
        </p:nvGraphicFramePr>
        <p:xfrm>
          <a:off x="1857356" y="1928802"/>
          <a:ext cx="7286644" cy="2643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Загнутый угол 7"/>
          <p:cNvSpPr/>
          <p:nvPr/>
        </p:nvSpPr>
        <p:spPr>
          <a:xfrm>
            <a:off x="2143108" y="4786322"/>
            <a:ext cx="6643734" cy="1857388"/>
          </a:xfrm>
          <a:prstGeom prst="foldedCorne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200" dirty="0" smtClean="0">
              <a:solidFill>
                <a:schemeClr val="tx1"/>
              </a:solidFill>
            </a:endParaRPr>
          </a:p>
          <a:p>
            <a:pPr algn="ctr"/>
            <a:r>
              <a:rPr lang="uk-UA" sz="2200" dirty="0" smtClean="0">
                <a:solidFill>
                  <a:schemeClr val="tx1"/>
                </a:solidFill>
              </a:rPr>
              <a:t>ЛКП запрошує на роботу:</a:t>
            </a:r>
          </a:p>
          <a:p>
            <a:pPr>
              <a:buFont typeface="Wingdings" pitchFamily="2" charset="2"/>
              <a:buChar char="ü"/>
            </a:pPr>
            <a:r>
              <a:rPr lang="uk-UA" sz="2200" dirty="0" smtClean="0">
                <a:solidFill>
                  <a:schemeClr val="tx1"/>
                </a:solidFill>
              </a:rPr>
              <a:t>Покрівельників та маляра </a:t>
            </a:r>
          </a:p>
          <a:p>
            <a:endParaRPr lang="uk-UA" sz="1200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uk-UA" sz="2200" dirty="0" smtClean="0">
                <a:solidFill>
                  <a:schemeClr val="tx1"/>
                </a:solidFill>
              </a:rPr>
              <a:t>Двірників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0"/>
            <a:ext cx="5643602" cy="114298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Формування доходу ЛКП</a:t>
            </a:r>
            <a:endParaRPr lang="uk-UA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714412095"/>
              </p:ext>
            </p:extLst>
          </p:nvPr>
        </p:nvGraphicFramePr>
        <p:xfrm>
          <a:off x="1857356" y="1285860"/>
          <a:ext cx="7000924" cy="3400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D:\ПАВЛО\Звіти директорів ЛКП 2012\images (5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18058" y="1"/>
            <a:ext cx="1525942" cy="1142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нутый угол 7"/>
          <p:cNvSpPr/>
          <p:nvPr/>
        </p:nvSpPr>
        <p:spPr>
          <a:xfrm>
            <a:off x="1928794" y="4786322"/>
            <a:ext cx="6858048" cy="1928826"/>
          </a:xfrm>
          <a:prstGeom prst="foldedCorne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600" dirty="0" smtClean="0">
              <a:solidFill>
                <a:schemeClr val="tx1"/>
              </a:solidFill>
            </a:endParaRPr>
          </a:p>
          <a:p>
            <a:pPr algn="ctr"/>
            <a:r>
              <a:rPr lang="uk-UA" sz="1600" dirty="0" smtClean="0">
                <a:solidFill>
                  <a:schemeClr val="tx1"/>
                </a:solidFill>
              </a:rPr>
              <a:t>Незважаючи на інші доходи від господарської діяльності, які отримує ЛКП (такі як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uk-UA" sz="1600" dirty="0" smtClean="0">
                <a:solidFill>
                  <a:schemeClr val="tx1"/>
                </a:solidFill>
              </a:rPr>
              <a:t>експлуатаційні витрати, % за касове обслуговування, оплата за використання мереж </a:t>
            </a:r>
            <a:r>
              <a:rPr lang="uk-UA" sz="1600" dirty="0" err="1" smtClean="0">
                <a:solidFill>
                  <a:schemeClr val="tx1"/>
                </a:solidFill>
              </a:rPr>
              <a:t>зв</a:t>
            </a:r>
            <a:r>
              <a:rPr lang="en-US" sz="1600" dirty="0" smtClean="0">
                <a:solidFill>
                  <a:schemeClr val="tx1"/>
                </a:solidFill>
              </a:rPr>
              <a:t>’</a:t>
            </a:r>
            <a:r>
              <a:rPr lang="uk-UA" sz="1600" dirty="0" err="1" smtClean="0">
                <a:solidFill>
                  <a:schemeClr val="tx1"/>
                </a:solidFill>
              </a:rPr>
              <a:t>язку</a:t>
            </a:r>
            <a:r>
              <a:rPr lang="uk-UA" sz="1600" dirty="0" smtClean="0">
                <a:solidFill>
                  <a:schemeClr val="tx1"/>
                </a:solidFill>
              </a:rPr>
              <a:t> провайдерами, видача довідок мешканцям приватного сектору і ін.), </a:t>
            </a:r>
            <a:r>
              <a:rPr lang="uk-UA" b="1" dirty="0" smtClean="0">
                <a:solidFill>
                  <a:schemeClr val="tx1"/>
                </a:solidFill>
              </a:rPr>
              <a:t>основним джерелом доходу підприємства є оплата квартплати мешканцями. Тому левову частку дохідної частини ЛКП скеровує на проведення ремонтних робіт поточного характеру у житлових будинках мешканців.</a:t>
            </a:r>
          </a:p>
        </p:txBody>
      </p:sp>
      <p:cxnSp>
        <p:nvCxnSpPr>
          <p:cNvPr id="10" name="Прямая со стрелкой 9"/>
          <p:cNvCxnSpPr>
            <a:stCxn id="22" idx="0"/>
          </p:cNvCxnSpPr>
          <p:nvPr/>
        </p:nvCxnSpPr>
        <p:spPr>
          <a:xfrm rot="5400000" flipH="1" flipV="1">
            <a:off x="3982640" y="2768203"/>
            <a:ext cx="428620" cy="11787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857620" y="2357430"/>
            <a:ext cx="1000132" cy="5000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24" idx="0"/>
          </p:cNvCxnSpPr>
          <p:nvPr/>
        </p:nvCxnSpPr>
        <p:spPr>
          <a:xfrm rot="16200000" flipV="1">
            <a:off x="6232934" y="2768198"/>
            <a:ext cx="357190" cy="1250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20" idx="2"/>
          </p:cNvCxnSpPr>
          <p:nvPr/>
        </p:nvCxnSpPr>
        <p:spPr>
          <a:xfrm rot="5400000">
            <a:off x="6232937" y="1982384"/>
            <a:ext cx="500066" cy="12501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5715008" y="1428736"/>
            <a:ext cx="2786082" cy="928694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071670" y="3571876"/>
            <a:ext cx="3071834" cy="928694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214546" y="1428736"/>
            <a:ext cx="2786082" cy="928694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500694" y="3571876"/>
            <a:ext cx="3071834" cy="928694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Диаграмма 29"/>
          <p:cNvGraphicFramePr>
            <a:graphicFrameLocks/>
          </p:cNvGraphicFramePr>
          <p:nvPr/>
        </p:nvGraphicFramePr>
        <p:xfrm>
          <a:off x="2357422" y="1785926"/>
          <a:ext cx="8078321" cy="3314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0"/>
            <a:ext cx="4643470" cy="1285860"/>
          </a:xfrm>
        </p:spPr>
        <p:txBody>
          <a:bodyPr/>
          <a:lstStyle/>
          <a:p>
            <a:r>
              <a:rPr lang="uk-UA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Видатки ЛКП</a:t>
            </a:r>
            <a:endParaRPr lang="uk-UA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2" name="Picture 2" descr="D:\ПАВЛО\Звіти директорів ЛКП 2012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857356" y="0"/>
            <a:ext cx="1214446" cy="1219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D:\ПАВЛО\Звіти директорів ЛКП 2012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H="1">
            <a:off x="7786678" y="0"/>
            <a:ext cx="1357322" cy="1219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2" name="Прямоугольник 51"/>
          <p:cNvSpPr/>
          <p:nvPr/>
        </p:nvSpPr>
        <p:spPr>
          <a:xfrm>
            <a:off x="2143108" y="4311343"/>
            <a:ext cx="1928826" cy="1117921"/>
          </a:xfrm>
          <a:prstGeom prst="rect">
            <a:avLst/>
          </a:prstGeom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Матеріали+</a:t>
            </a:r>
            <a:r>
              <a:rPr lang="uk-UA" dirty="0" smtClean="0"/>
              <a:t> виконані роботи</a:t>
            </a:r>
            <a:endParaRPr lang="uk-UA" dirty="0"/>
          </a:p>
        </p:txBody>
      </p:sp>
      <p:sp>
        <p:nvSpPr>
          <p:cNvPr id="77" name="Загнутый угол 76"/>
          <p:cNvSpPr/>
          <p:nvPr/>
        </p:nvSpPr>
        <p:spPr>
          <a:xfrm>
            <a:off x="1928794" y="5429264"/>
            <a:ext cx="7072362" cy="1285884"/>
          </a:xfrm>
          <a:prstGeom prst="foldedCorne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500" b="1" dirty="0" smtClean="0">
              <a:solidFill>
                <a:schemeClr val="tx1"/>
              </a:solidFill>
            </a:endParaRPr>
          </a:p>
          <a:p>
            <a:pPr algn="ctr"/>
            <a:r>
              <a:rPr lang="uk-UA" sz="1500" b="1" dirty="0" smtClean="0">
                <a:solidFill>
                  <a:schemeClr val="tx1"/>
                </a:solidFill>
              </a:rPr>
              <a:t>Видаткова частина ЛКП у повному обсязі складається з витрат </a:t>
            </a:r>
            <a:r>
              <a:rPr lang="uk-UA" sz="1500" b="1" dirty="0" err="1" smtClean="0">
                <a:solidFill>
                  <a:schemeClr val="tx1"/>
                </a:solidFill>
              </a:rPr>
              <a:t>пов</a:t>
            </a:r>
            <a:r>
              <a:rPr lang="en-US" sz="1500" b="1" dirty="0" smtClean="0">
                <a:solidFill>
                  <a:schemeClr val="tx1"/>
                </a:solidFill>
              </a:rPr>
              <a:t>’</a:t>
            </a:r>
            <a:r>
              <a:rPr lang="uk-UA" sz="1500" b="1" dirty="0" err="1" smtClean="0">
                <a:solidFill>
                  <a:schemeClr val="tx1"/>
                </a:solidFill>
              </a:rPr>
              <a:t>язаних</a:t>
            </a:r>
            <a:r>
              <a:rPr lang="uk-UA" sz="1500" b="1" dirty="0" smtClean="0">
                <a:solidFill>
                  <a:schemeClr val="tx1"/>
                </a:solidFill>
              </a:rPr>
              <a:t> із обслуговуванням житлового фонду. Це Вивіз ТПВ, оплата аварійній службі, обслуговування ліфтів, електроенергія, заробітна плата працівників, які забезпечують належний стан будинків та території. Та ОСНОВНЕ – це закупівля матеріалів та виконання ремонтних робіт (це 1,1млн.грн за 2015 рік)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53927" y="1357298"/>
            <a:ext cx="2164234" cy="428628"/>
          </a:xfrm>
          <a:prstGeom prst="rect">
            <a:avLst/>
          </a:prstGeom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Податки ті інші в-ти</a:t>
            </a:r>
            <a:endParaRPr lang="uk-UA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6143636" y="1750207"/>
            <a:ext cx="892975" cy="50006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036611" y="1748619"/>
            <a:ext cx="167879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7000892" y="2094803"/>
            <a:ext cx="1714512" cy="428628"/>
          </a:xfrm>
          <a:prstGeom prst="rect">
            <a:avLst/>
          </a:prstGeom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Електроенергія</a:t>
            </a:r>
            <a:endParaRPr lang="uk-UA" dirty="0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V="1">
            <a:off x="6572264" y="2451993"/>
            <a:ext cx="1071570" cy="21431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7143768" y="2451993"/>
            <a:ext cx="142876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6929454" y="3143248"/>
            <a:ext cx="1571636" cy="428628"/>
          </a:xfrm>
          <a:prstGeom prst="rect">
            <a:avLst/>
          </a:prstGeom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Вивіз ТПВ</a:t>
            </a:r>
            <a:endParaRPr lang="uk-UA" dirty="0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V="1">
            <a:off x="6643702" y="3500438"/>
            <a:ext cx="928694" cy="2857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7286644" y="3500438"/>
            <a:ext cx="85725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7246525" y="2783108"/>
            <a:ext cx="1571636" cy="285752"/>
          </a:xfrm>
          <a:prstGeom prst="rect">
            <a:avLst/>
          </a:prstGeom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Аварійна</a:t>
            </a:r>
            <a:endParaRPr lang="uk-UA" dirty="0"/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6715140" y="3071810"/>
            <a:ext cx="178595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2714612" y="1428736"/>
            <a:ext cx="2071702" cy="428628"/>
          </a:xfrm>
          <a:prstGeom prst="rect">
            <a:avLst/>
          </a:prstGeom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Відрах. на соц. заходи</a:t>
            </a:r>
            <a:endParaRPr lang="uk-UA" dirty="0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4071934" y="1928802"/>
            <a:ext cx="428628" cy="2500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2928926" y="1928802"/>
            <a:ext cx="157163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1928794" y="3071810"/>
            <a:ext cx="1821669" cy="428628"/>
          </a:xfrm>
          <a:prstGeom prst="rect">
            <a:avLst/>
          </a:prstGeom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Заробітна плата</a:t>
            </a:r>
            <a:endParaRPr lang="uk-UA" dirty="0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rot="10800000">
            <a:off x="2928926" y="3429000"/>
            <a:ext cx="928694" cy="35719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2143108" y="3429000"/>
            <a:ext cx="1643074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>
            <a:off x="7500990" y="3839615"/>
            <a:ext cx="928662" cy="428628"/>
          </a:xfrm>
          <a:prstGeom prst="rect">
            <a:avLst/>
          </a:prstGeom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Ліфти</a:t>
            </a:r>
            <a:endParaRPr lang="uk-UA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7072330" y="4214818"/>
            <a:ext cx="1357322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V="1">
            <a:off x="4714876" y="4786323"/>
            <a:ext cx="928694" cy="42862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2143108" y="5214950"/>
            <a:ext cx="2571768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5429288" cy="1571612"/>
          </a:xfrm>
        </p:spPr>
        <p:txBody>
          <a:bodyPr>
            <a:noAutofit/>
          </a:bodyPr>
          <a:lstStyle/>
          <a:p>
            <a:pPr algn="l"/>
            <a:r>
              <a:rPr lang="uk-UA" sz="3400" dirty="0" smtClean="0"/>
              <a:t>Яким чином обиралися будинки для виконання робіт у 2015р</a:t>
            </a:r>
            <a:endParaRPr lang="ru-RU" sz="3400" dirty="0"/>
          </a:p>
        </p:txBody>
      </p:sp>
      <p:pic>
        <p:nvPicPr>
          <p:cNvPr id="2050" name="Picture 2" descr="D:\робота\Звіти директорів ЛКП 2015р\Цитадель-Центр\скачанные файл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44" y="1"/>
            <a:ext cx="1857356" cy="1857356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/>
        </p:nvGraphicFramePr>
        <p:xfrm>
          <a:off x="1524000" y="1857364"/>
          <a:ext cx="7334280" cy="435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Выгнутая вверх стрелка 9"/>
          <p:cNvSpPr/>
          <p:nvPr/>
        </p:nvSpPr>
        <p:spPr>
          <a:xfrm rot="2170635">
            <a:off x="5264347" y="1508881"/>
            <a:ext cx="1808447" cy="1000132"/>
          </a:xfrm>
          <a:prstGeom prst="curvedDownArrow">
            <a:avLst>
              <a:gd name="adj1" fmla="val 25000"/>
              <a:gd name="adj2" fmla="val 78571"/>
              <a:gd name="adj3" fmla="val 46832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верх стрелка 10"/>
          <p:cNvSpPr/>
          <p:nvPr/>
        </p:nvSpPr>
        <p:spPr>
          <a:xfrm rot="5400000">
            <a:off x="8204456" y="3654196"/>
            <a:ext cx="873598" cy="708958"/>
          </a:xfrm>
          <a:prstGeom prst="curvedDownArrow">
            <a:avLst>
              <a:gd name="adj1" fmla="val 25000"/>
              <a:gd name="adj2" fmla="val 78571"/>
              <a:gd name="adj3" fmla="val 46832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верх стрелка 11"/>
          <p:cNvSpPr/>
          <p:nvPr/>
        </p:nvSpPr>
        <p:spPr>
          <a:xfrm rot="8477621">
            <a:off x="6343383" y="5534837"/>
            <a:ext cx="1500594" cy="708958"/>
          </a:xfrm>
          <a:prstGeom prst="curvedDownArrow">
            <a:avLst>
              <a:gd name="adj1" fmla="val 25000"/>
              <a:gd name="adj2" fmla="val 78571"/>
              <a:gd name="adj3" fmla="val 46832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6200000">
            <a:off x="464315" y="3821909"/>
            <a:ext cx="3000396" cy="500066"/>
          </a:xfrm>
          <a:prstGeom prst="rect">
            <a:avLst/>
          </a:prstGeom>
          <a:noFill/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200" b="1" dirty="0" smtClean="0"/>
              <a:t>Пріоритетний будинок</a:t>
            </a:r>
            <a:endParaRPr lang="ru-RU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1225</Words>
  <Application>Microsoft Office PowerPoint</Application>
  <PresentationFormat>Экран (4:3)</PresentationFormat>
  <Paragraphs>173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Звіт про проведену роботу в 2015р.  ЛКП “Цитадель Центр”</vt:lpstr>
      <vt:lpstr>Вид з гори Шембека (Вроновських) на середмістя. 1822 р. </vt:lpstr>
      <vt:lpstr> Упродовж віків до активного розвитку міста в ХІХ ст. узгір’я, відомі сьогодні під назвою Цитадель, крутими схилами здіймалися з західного боку Львівської котловини та формували своєрідну тріаду, кожен із елементів якої носив свою власну назву. </vt:lpstr>
      <vt:lpstr>ЛКП Цитадель Центр у 2015році</vt:lpstr>
      <vt:lpstr>У 2015році ЛКП “Цитадель-Центр” складався з 324 будинків різних форм власності. Додатково на території ЛКП розташовано 51 відомчий будинок, 7 будинків приватного сектору, 4 ОСББ</vt:lpstr>
      <vt:lpstr>Житловий фонд обслуговують 86 працівника при необхідній їх кількості 97чол. </vt:lpstr>
      <vt:lpstr>Формування доходу ЛКП</vt:lpstr>
      <vt:lpstr>Видатки ЛКП</vt:lpstr>
      <vt:lpstr>Яким чином обиралися будинки для виконання робіт у 2015р</vt:lpstr>
      <vt:lpstr>Ремонтні роботи у 2015році</vt:lpstr>
      <vt:lpstr>Ремонт сходових кліток</vt:lpstr>
      <vt:lpstr>Слайд 12</vt:lpstr>
      <vt:lpstr>Ремонт проїздів</vt:lpstr>
      <vt:lpstr>Слайд 14</vt:lpstr>
      <vt:lpstr>Ремонт покрівель</vt:lpstr>
      <vt:lpstr>Інженерні мережі</vt:lpstr>
      <vt:lpstr>Ремонт балконів</vt:lpstr>
      <vt:lpstr>У будинках з найвищим рівнем проплати за ЖКП, які не є пам’ятками архітектури, встановлено пластикові вікна на сходових клітках будинків</vt:lpstr>
      <vt:lpstr>Інші роботи…</vt:lpstr>
      <vt:lpstr>Слайд 20</vt:lpstr>
      <vt:lpstr>Співпраця з мешканцями</vt:lpstr>
      <vt:lpstr>Співпраця з мешканцями</vt:lpstr>
      <vt:lpstr>Співпраця з GIZ</vt:lpstr>
      <vt:lpstr>Виконання робіт у будинку на пр.Свободи 1/3 за бюджетні кошти, в т.ч. за участі ЛКП</vt:lpstr>
      <vt:lpstr>На жаль, ЛКП не може провести усіх запланованих ремонтних робіт через мешканців, які не проводять оплату за ЖКП</vt:lpstr>
      <vt:lpstr>План заходів на 1 півріччя 2016року</vt:lpstr>
      <vt:lpstr>Закон України “Про особливості здійснення права власності у багатоквартирному будинку” (№417-VІІІ від 14.05.2015р.)</vt:lpstr>
      <vt:lpstr>Форми управління б/б</vt:lpstr>
      <vt:lpstr>Обрання управителя</vt:lpstr>
      <vt:lpstr>Співвласники отримають право вибору без створення ОСББ</vt:lpstr>
      <vt:lpstr>СХЕМА ФУНКЦІОНУВАННЯ ОСББ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Паша</cp:lastModifiedBy>
  <cp:revision>113</cp:revision>
  <dcterms:created xsi:type="dcterms:W3CDTF">2013-01-30T08:40:11Z</dcterms:created>
  <dcterms:modified xsi:type="dcterms:W3CDTF">2016-03-09T11:59:51Z</dcterms:modified>
</cp:coreProperties>
</file>