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2.xml" ContentType="application/vnd.openxmlformats-officedocument.drawingml.chartshapes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81"/>
  </p:notesMasterIdLst>
  <p:handoutMasterIdLst>
    <p:handoutMasterId r:id="rId82"/>
  </p:handoutMasterIdLst>
  <p:sldIdLst>
    <p:sldId id="523" r:id="rId3"/>
    <p:sldId id="552" r:id="rId4"/>
    <p:sldId id="551" r:id="rId5"/>
    <p:sldId id="811" r:id="rId6"/>
    <p:sldId id="555" r:id="rId7"/>
    <p:sldId id="686" r:id="rId8"/>
    <p:sldId id="564" r:id="rId9"/>
    <p:sldId id="816" r:id="rId10"/>
    <p:sldId id="874" r:id="rId11"/>
    <p:sldId id="873" r:id="rId12"/>
    <p:sldId id="875" r:id="rId13"/>
    <p:sldId id="876" r:id="rId14"/>
    <p:sldId id="877" r:id="rId15"/>
    <p:sldId id="878" r:id="rId16"/>
    <p:sldId id="879" r:id="rId17"/>
    <p:sldId id="880" r:id="rId18"/>
    <p:sldId id="881" r:id="rId19"/>
    <p:sldId id="882" r:id="rId20"/>
    <p:sldId id="883" r:id="rId21"/>
    <p:sldId id="884" r:id="rId22"/>
    <p:sldId id="885" r:id="rId23"/>
    <p:sldId id="886" r:id="rId24"/>
    <p:sldId id="887" r:id="rId25"/>
    <p:sldId id="888" r:id="rId26"/>
    <p:sldId id="889" r:id="rId27"/>
    <p:sldId id="890" r:id="rId28"/>
    <p:sldId id="891" r:id="rId29"/>
    <p:sldId id="892" r:id="rId30"/>
    <p:sldId id="893" r:id="rId31"/>
    <p:sldId id="750" r:id="rId32"/>
    <p:sldId id="894" r:id="rId33"/>
    <p:sldId id="895" r:id="rId34"/>
    <p:sldId id="896" r:id="rId35"/>
    <p:sldId id="897" r:id="rId36"/>
    <p:sldId id="898" r:id="rId37"/>
    <p:sldId id="899" r:id="rId38"/>
    <p:sldId id="900" r:id="rId39"/>
    <p:sldId id="901" r:id="rId40"/>
    <p:sldId id="723" r:id="rId41"/>
    <p:sldId id="902" r:id="rId42"/>
    <p:sldId id="903" r:id="rId43"/>
    <p:sldId id="904" r:id="rId44"/>
    <p:sldId id="905" r:id="rId45"/>
    <p:sldId id="906" r:id="rId46"/>
    <p:sldId id="907" r:id="rId47"/>
    <p:sldId id="908" r:id="rId48"/>
    <p:sldId id="909" r:id="rId49"/>
    <p:sldId id="910" r:id="rId50"/>
    <p:sldId id="911" r:id="rId51"/>
    <p:sldId id="912" r:id="rId52"/>
    <p:sldId id="913" r:id="rId53"/>
    <p:sldId id="914" r:id="rId54"/>
    <p:sldId id="915" r:id="rId55"/>
    <p:sldId id="860" r:id="rId56"/>
    <p:sldId id="916" r:id="rId57"/>
    <p:sldId id="917" r:id="rId58"/>
    <p:sldId id="918" r:id="rId59"/>
    <p:sldId id="919" r:id="rId60"/>
    <p:sldId id="920" r:id="rId61"/>
    <p:sldId id="921" r:id="rId62"/>
    <p:sldId id="922" r:id="rId63"/>
    <p:sldId id="923" r:id="rId64"/>
    <p:sldId id="924" r:id="rId65"/>
    <p:sldId id="925" r:id="rId66"/>
    <p:sldId id="926" r:id="rId67"/>
    <p:sldId id="927" r:id="rId68"/>
    <p:sldId id="928" r:id="rId69"/>
    <p:sldId id="929" r:id="rId70"/>
    <p:sldId id="930" r:id="rId71"/>
    <p:sldId id="931" r:id="rId72"/>
    <p:sldId id="932" r:id="rId73"/>
    <p:sldId id="867" r:id="rId74"/>
    <p:sldId id="868" r:id="rId75"/>
    <p:sldId id="869" r:id="rId76"/>
    <p:sldId id="870" r:id="rId77"/>
    <p:sldId id="871" r:id="rId78"/>
    <p:sldId id="872" r:id="rId79"/>
    <p:sldId id="550" r:id="rId80"/>
  </p:sldIdLst>
  <p:sldSz cx="9144000" cy="6858000" type="screen4x3"/>
  <p:notesSz cx="6794500" cy="9925050"/>
  <p:custDataLst>
    <p:tags r:id="rId83"/>
  </p:custData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B21E"/>
    <a:srgbClr val="184FA8"/>
    <a:srgbClr val="1146AF"/>
    <a:srgbClr val="23409D"/>
    <a:srgbClr val="0476BC"/>
    <a:srgbClr val="034EBD"/>
    <a:srgbClr val="0606BA"/>
    <a:srgbClr val="A570B0"/>
    <a:srgbClr val="B333DB"/>
    <a:srgbClr val="E94F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Без стилю та сі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із теми 1 –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Помірний стиль 2 –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Помірний стиль 2 –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94840" autoAdjust="0"/>
  </p:normalViewPr>
  <p:slideViewPr>
    <p:cSldViewPr snapToObjects="1">
      <p:cViewPr varScale="1">
        <p:scale>
          <a:sx n="102" d="100"/>
          <a:sy n="102" d="100"/>
        </p:scale>
        <p:origin x="27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87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Relationship Id="rId86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TEMP\bat\&#1075;&#1088;&#1072;&#1092;&#1110;&#1082;&#1080;%20&#1076;&#1083;&#1103;%20&#1079;&#1074;&#1110;&#1090;&#1091;%20&#1079;&#1072;%202016%20&#1088;&#1110;&#1082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LMRFS0\OrgUnitData\DEP_AMG_UKA_WORK\&#1056;&#1054;&#1041;&#1054;&#1063;&#1040;%20&#1044;&#1054;&#1050;&#1059;&#1052;&#1045;&#1053;&#1058;&#1040;&#1062;&#1030;&#1071;\2019%20&#1088;&#1110;&#1082;\&#1047;&#1042;&#1030;&#1058;%202018%20&#1056;&#1030;&#1050;\&#1075;&#1088;&#1072;&#1092;&#1110;&#1082;&#1080;%20&#1076;&#1083;&#1103;%20&#1079;&#1074;&#1110;&#1090;&#1091;%20&#1079;&#1072;%202018%20&#1088;&#1110;&#1082;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LMRFS0\OrgUnitData\DEP_AMG_UKA_WORK\&#1056;&#1054;&#1041;&#1054;&#1063;&#1040;%20&#1044;&#1054;&#1050;&#1059;&#1052;&#1045;&#1053;&#1058;&#1040;&#1062;&#1030;&#1071;\2019%20&#1088;&#1110;&#1082;\&#1047;&#1042;&#1030;&#1058;%202018%20&#1056;&#1030;&#1050;\&#1075;&#1088;&#1072;&#1092;&#1110;&#1082;&#1080;%20&#1076;&#1083;&#1103;%20&#1079;&#1074;&#1110;&#1090;&#1091;%20&#1079;&#1072;%202018%20&#1088;&#1110;&#1082;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G:\&#1047;&#1074;&#1110;&#1090;%202018%20&#1088;&#1110;&#1082;\&#1075;&#1088;&#1072;&#1092;&#1110;&#1082;&#1080;%20&#1076;&#1083;&#1103;%20&#1079;&#1074;&#1110;&#1090;&#1091;%20&#1079;&#1072;%202018%20&#1088;&#1110;&#1082;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teplo.Nataliia\Downloads\&#1096;&#1072;&#1073;&#1083;&#1086;&#1085;&#1080;%20&#1075;&#1088;&#1072;&#1092;&#1110;&#1082;&#1110;&#1074;%20&#1076;&#1083;&#1103;%20&#1079;&#1074;&#1110;&#1090;&#1091;%20&#1079;&#1072;%202018%20&#1088;&#1110;&#1082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teplo.Nataliia\Downloads\&#1096;&#1072;&#1073;&#1083;&#1086;&#1085;&#1080;%20&#1075;&#1088;&#1072;&#1092;&#1110;&#1082;&#1110;&#1074;%20&#1076;&#1083;&#1103;%20&#1079;&#1074;&#1110;&#1090;&#1091;%20&#1079;&#1072;%202018%20&#1088;&#1110;&#1082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teplo.Nataliia\Downloads\&#1096;&#1072;&#1073;&#1083;&#1086;&#1085;&#1080;%20&#1075;&#1088;&#1072;&#1092;&#1110;&#1082;&#1110;&#1074;%20&#1076;&#1083;&#1103;%20&#1079;&#1074;&#1110;&#1090;&#1091;%20&#1079;&#1072;%202018%20&#1088;&#1110;&#1082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iteplo.Nataliia\Downloads\&#1096;&#1072;&#1073;&#1083;&#1086;&#1085;&#1080;%20&#1075;&#1088;&#1072;&#1092;&#1110;&#1082;&#1110;&#1074;%20&#1076;&#1083;&#1103;%20&#1079;&#1074;&#1110;&#1090;&#1091;%20&#1079;&#1072;%202018%20&#1088;&#1110;&#1082;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teplo.Nataliia\Downloads\&#1096;&#1072;&#1073;&#1083;&#1086;&#1085;&#1080;%20&#1075;&#1088;&#1072;&#1092;&#1110;&#1082;&#1110;&#1074;%20&#1076;&#1083;&#1103;%20&#1079;&#1074;&#1110;&#1090;&#1091;%20&#1079;&#1072;%202018%20&#1088;&#1110;&#1082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teplo.Nataliia\Downloads\&#1096;&#1072;&#1073;&#1083;&#1086;&#1085;&#1080;%20&#1075;&#1088;&#1072;&#1092;&#1110;&#1082;&#1110;&#1074;%20&#1076;&#1083;&#1103;%20&#1079;&#1074;&#1110;&#1090;&#1091;%20&#1079;&#1072;%202018%20&#1088;&#1110;&#1082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LMRFS0\OrgUnitData\DEP_AMG_UKA_WORK\&#1056;&#1054;&#1041;&#1054;&#1063;&#1040;%20&#1044;&#1054;&#1050;&#1059;&#1052;&#1045;&#1053;&#1058;&#1040;&#1062;&#1030;&#1071;\2019%20&#1088;&#1110;&#1082;\&#1047;&#1042;&#1030;&#1058;%202018%20&#1056;&#1030;&#1050;\&#1075;&#1088;&#1072;&#1092;&#1110;&#1082;&#1080;%20&#1076;&#1083;&#1103;%20&#1079;&#1074;&#1110;&#1090;&#1091;%20&#1079;&#1072;%202018%20&#1088;&#1110;&#1082;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1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LMRFS0\OrgUnitData\DEP_AMG_UKA_WORK\&#1056;&#1054;&#1041;&#1054;&#1063;&#1040;%20&#1044;&#1054;&#1050;&#1059;&#1052;&#1045;&#1053;&#1058;&#1040;&#1062;&#1030;&#1071;\2019%20&#1088;&#1110;&#1082;\&#1047;&#1042;&#1030;&#1058;%202018%20&#1056;&#1030;&#1050;\&#1075;&#1088;&#1072;&#1092;&#1110;&#1082;&#1080;%20&#1076;&#1083;&#1103;%20&#1079;&#1074;&#1110;&#1090;&#1091;%20&#1079;&#1072;%202018%20&#1088;&#1110;&#1082;.xlsx" TargetMode="Externa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uk-UA" b="1" dirty="0"/>
              <a:t>Структура виявлених порушень за 2017 рік, тис.грн.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title>
    <c:autoTitleDeleted val="0"/>
    <c:view3D>
      <c:rotX val="30"/>
      <c:rotY val="18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577225808959282"/>
          <c:y val="0.1673844220529121"/>
          <c:w val="0.33855683265011316"/>
          <c:h val="0.75634835169819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uk-UA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uk-UA"/>
              <a:t>Перевірка кошторисної вартості самочинного будівництва, тис.грн.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8.5077484850484081E-2"/>
          <c:y val="0.24745357340836718"/>
          <c:w val="0.81981053771843293"/>
          <c:h val="0.50144772157179807"/>
        </c:manualLayout>
      </c:layout>
      <c:ofPieChart>
        <c:ofPieType val="pie"/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470-4B11-8B39-DC5BCC800C22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470-4B11-8B39-DC5BCC800C22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470-4B11-8B39-DC5BCC800C22}"/>
              </c:ext>
            </c:extLst>
          </c:dPt>
          <c:dLbls>
            <c:dLbl>
              <c:idx val="0"/>
              <c:layout>
                <c:manualLayout>
                  <c:x val="-1.4009186351706037E-3"/>
                  <c:y val="-0.119999270924467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470-4B11-8B39-DC5BCC800C22}"/>
                </c:ext>
              </c:extLst>
            </c:dLbl>
            <c:dLbl>
              <c:idx val="1"/>
              <c:layout>
                <c:manualLayout>
                  <c:x val="0.24617197935106858"/>
                  <c:y val="-7.06834324638877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470-4B11-8B39-DC5BCC800C2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470-4B11-8B39-DC5BCC800C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самочинне!$B$1:$C$1</c:f>
              <c:strCache>
                <c:ptCount val="2"/>
                <c:pt idx="0">
                  <c:v>Збільшення кошторисної вартості самочинного будівництва</c:v>
                </c:pt>
                <c:pt idx="1">
                  <c:v>Додаткові надходження в міський бюджет</c:v>
                </c:pt>
              </c:strCache>
            </c:strRef>
          </c:cat>
          <c:val>
            <c:numRef>
              <c:f>самочинне!$B$2:$C$2</c:f>
              <c:numCache>
                <c:formatCode>0.0</c:formatCode>
                <c:ptCount val="2"/>
                <c:pt idx="0">
                  <c:v>32.5</c:v>
                </c:pt>
                <c:pt idx="1">
                  <c:v>3.25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470-4B11-8B39-DC5BCC800C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23"/>
        <c:splitType val="pos"/>
        <c:splitPos val="1"/>
        <c:secondPieSize val="58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uk-UA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1400">
                <a:latin typeface="Arial" panose="020B0604020202020204" pitchFamily="34" charset="0"/>
                <a:cs typeface="Arial" panose="020B0604020202020204" pitchFamily="34" charset="0"/>
              </a:rPr>
              <a:t>Участь у складі комісій з визначення готовності об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uk-UA" sz="1400">
                <a:latin typeface="Arial" panose="020B0604020202020204" pitchFamily="34" charset="0"/>
                <a:cs typeface="Arial" panose="020B0604020202020204" pitchFamily="34" charset="0"/>
              </a:rPr>
              <a:t>єктів до експлуатації</a:t>
            </a:r>
          </a:p>
        </c:rich>
      </c:tx>
      <c:layout>
        <c:manualLayout>
          <c:xMode val="edge"/>
          <c:yMode val="edge"/>
          <c:x val="0.13675358881365748"/>
          <c:y val="4.16666666666666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ofPieChart>
        <c:ofPieType val="pie"/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E06-44AB-B961-50495FC642A6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E06-44AB-B961-50495FC642A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E06-44AB-B961-50495FC642A6}"/>
              </c:ext>
            </c:extLst>
          </c:dPt>
          <c:dLbls>
            <c:dLbl>
              <c:idx val="0"/>
              <c:layout>
                <c:manualLayout>
                  <c:x val="-1.8970816038538091E-2"/>
                  <c:y val="-9.685148731408574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E06-44AB-B961-50495FC642A6}"/>
                </c:ext>
              </c:extLst>
            </c:dLbl>
            <c:dLbl>
              <c:idx val="1"/>
              <c:layout>
                <c:manualLayout>
                  <c:x val="0.29941559294045428"/>
                  <c:y val="-0.1776161165694996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E06-44AB-B961-50495FC642A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E06-44AB-B961-50495FC642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комісії!$A$2:$B$2</c:f>
              <c:strCache>
                <c:ptCount val="2"/>
                <c:pt idx="0">
                  <c:v>Участь у виїзних комісіях</c:v>
                </c:pt>
                <c:pt idx="1">
                  <c:v>Складено протоколів про неякісне виконання робіт</c:v>
                </c:pt>
              </c:strCache>
            </c:strRef>
          </c:cat>
          <c:val>
            <c:numRef>
              <c:f>комісії!$A$3:$B$3</c:f>
              <c:numCache>
                <c:formatCode>0.0</c:formatCode>
                <c:ptCount val="2"/>
                <c:pt idx="0">
                  <c:v>742</c:v>
                </c:pt>
                <c:pt idx="1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E06-44AB-B961-50495FC642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000039543071896E-2"/>
          <c:y val="0.8628313938633777"/>
          <c:w val="0.62053341231402892"/>
          <c:h val="0.128324313443120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uk-UA"/>
              <a:t>Перевірка кошторисної вартості</a:t>
            </a:r>
            <a:r>
              <a:rPr lang="uk-UA" baseline="0"/>
              <a:t> інженерних мереж</a:t>
            </a:r>
            <a:r>
              <a:rPr lang="uk-UA"/>
              <a:t>, тис.грн.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title>
    <c:autoTitleDeleted val="0"/>
    <c:plotArea>
      <c:layout/>
      <c:ofPieChart>
        <c:ofPieType val="bar"/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93A-429C-865E-12EBE2053183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93A-429C-865E-12EBE2053183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93A-429C-865E-12EBE2053183}"/>
              </c:ext>
            </c:extLst>
          </c:dPt>
          <c:dLbls>
            <c:dLbl>
              <c:idx val="0"/>
              <c:layout>
                <c:manualLayout>
                  <c:x val="9.0002187226596673E-3"/>
                  <c:y val="-0.174457932341790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93A-429C-865E-12EBE205318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93A-429C-865E-12EBE20531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'інж. мережі'!$A$2:$B$2</c:f>
              <c:strCache>
                <c:ptCount val="2"/>
                <c:pt idx="0">
                  <c:v>Кошторисна вартість інженерних мереж</c:v>
                </c:pt>
                <c:pt idx="1">
                  <c:v>Завищення вартості робіт</c:v>
                </c:pt>
              </c:strCache>
            </c:strRef>
          </c:cat>
          <c:val>
            <c:numRef>
              <c:f>'інж. мережі'!$A$3:$B$3</c:f>
              <c:numCache>
                <c:formatCode>0.0</c:formatCode>
                <c:ptCount val="2"/>
                <c:pt idx="0">
                  <c:v>7613</c:v>
                </c:pt>
                <c:pt idx="1">
                  <c:v>1069.5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93A-429C-865E-12EBE20531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58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uk-UA" b="0" i="0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Структура виявлених порушень за 2018 рік, </a:t>
            </a:r>
            <a:r>
              <a:rPr lang="uk-UA" b="0" i="0" baseline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тис.грн</a:t>
            </a:r>
            <a:r>
              <a:rPr lang="uk-UA" b="0" i="0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c:rich>
      </c:tx>
      <c:layout>
        <c:manualLayout>
          <c:xMode val="edge"/>
          <c:yMode val="edge"/>
          <c:x val="0.18127234121405278"/>
          <c:y val="4.37431758923435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title>
    <c:autoTitleDeleted val="0"/>
    <c:view3D>
      <c:rotX val="30"/>
      <c:rotY val="18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1519353014806769E-2"/>
          <c:y val="0.247799432864066"/>
          <c:w val="0.52449088905112373"/>
          <c:h val="0.6050701470535360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0B2-44D4-B4BF-8AFD93F2510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0B2-44D4-B4BF-8AFD93F2510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0B2-44D4-B4BF-8AFD93F2510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0B2-44D4-B4BF-8AFD93F2510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C0B2-44D4-B4BF-8AFD93F2510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C0B2-44D4-B4BF-8AFD93F25101}"/>
              </c:ext>
            </c:extLst>
          </c:dPt>
          <c:dLbls>
            <c:dLbl>
              <c:idx val="0"/>
              <c:layout>
                <c:manualLayout>
                  <c:x val="7.3162184698492824E-2"/>
                  <c:y val="3.4659605876241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0B2-44D4-B4BF-8AFD93F25101}"/>
                </c:ext>
              </c:extLst>
            </c:dLbl>
            <c:dLbl>
              <c:idx val="1"/>
              <c:layout>
                <c:manualLayout>
                  <c:x val="2.27229883557373E-2"/>
                  <c:y val="7.15536061348035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0B2-44D4-B4BF-8AFD93F25101}"/>
                </c:ext>
              </c:extLst>
            </c:dLbl>
            <c:dLbl>
              <c:idx val="2"/>
              <c:layout>
                <c:manualLayout>
                  <c:x val="-2.009504931516028E-2"/>
                  <c:y val="4.52155305998167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8.488993855655963E-2"/>
                      <c:h val="6.44044152015244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C0B2-44D4-B4BF-8AFD93F25101}"/>
                </c:ext>
              </c:extLst>
            </c:dLbl>
            <c:dLbl>
              <c:idx val="3"/>
              <c:layout>
                <c:manualLayout>
                  <c:x val="9.8491331204033673E-3"/>
                  <c:y val="-9.8228245797805421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4790,8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C0B2-44D4-B4BF-8AFD93F25101}"/>
                </c:ext>
              </c:extLst>
            </c:dLbl>
            <c:dLbl>
              <c:idx val="4"/>
              <c:layout>
                <c:manualLayout>
                  <c:x val="6.5794031731299871E-3"/>
                  <c:y val="-2.9708467649597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C0B2-44D4-B4BF-8AFD93F25101}"/>
                </c:ext>
              </c:extLst>
            </c:dLbl>
            <c:dLbl>
              <c:idx val="5"/>
              <c:layout>
                <c:manualLayout>
                  <c:x val="4.4577530939387639E-3"/>
                  <c:y val="-8.21246337496403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C0B2-44D4-B4BF-8AFD93F251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'[шаблони графіків для звіту за 2018 рік.xlsx]Аркуш1'!$A$2:$F$2</c:f>
              <c:strCache>
                <c:ptCount val="6"/>
                <c:pt idx="0">
                  <c:v>Зайві витрати</c:v>
                </c:pt>
                <c:pt idx="1">
                  <c:v>Недостачі матеріальних цінностей</c:v>
                </c:pt>
                <c:pt idx="2">
                  <c:v>Недоотримання доходів</c:v>
                </c:pt>
                <c:pt idx="3">
                  <c:v>Неефективні управлінські рішення</c:v>
                </c:pt>
                <c:pt idx="4">
                  <c:v>Інші фінансові порушення</c:v>
                </c:pt>
                <c:pt idx="5">
                  <c:v>Порушення вимог законодавства при здійсненні закупівлі товарів, робіт та послуг</c:v>
                </c:pt>
              </c:strCache>
            </c:strRef>
          </c:cat>
          <c:val>
            <c:numRef>
              <c:f>'[шаблони графіків для звіту за 2018 рік.xlsx]Аркуш1'!$A$3:$F$3</c:f>
              <c:numCache>
                <c:formatCode>0.0</c:formatCode>
                <c:ptCount val="6"/>
                <c:pt idx="0">
                  <c:v>1029.2</c:v>
                </c:pt>
                <c:pt idx="1">
                  <c:v>65.099999999999994</c:v>
                </c:pt>
                <c:pt idx="2">
                  <c:v>675.9</c:v>
                </c:pt>
                <c:pt idx="3">
                  <c:v>4702.5</c:v>
                </c:pt>
                <c:pt idx="4">
                  <c:v>388.7</c:v>
                </c:pt>
                <c:pt idx="5">
                  <c:v>6384.9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0B2-44D4-B4BF-8AFD93F2510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64036162146398368"/>
          <c:y val="0.16125747529526899"/>
          <c:w val="0.35218490540338643"/>
          <c:h val="0.838728983954887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uk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uk-UA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зайвих витрат за 2018 рік, тис.грн.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6539084788314504"/>
          <c:w val="1"/>
          <c:h val="0.67521122359705033"/>
        </c:manualLayout>
      </c:layout>
      <c:bar3D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AE8B-42F6-9FAE-D03610BC8A6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AE8B-42F6-9FAE-D03610BC8A6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AE8B-42F6-9FAE-D03610BC8A6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AE8B-42F6-9FAE-D03610BC8A68}"/>
              </c:ext>
            </c:extLst>
          </c:dPt>
          <c:dLbls>
            <c:dLbl>
              <c:idx val="0"/>
              <c:layout>
                <c:manualLayout>
                  <c:x val="1.3234074302553843E-2"/>
                  <c:y val="-5.7270669300215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E8B-42F6-9FAE-D03610BC8A68}"/>
                </c:ext>
              </c:extLst>
            </c:dLbl>
            <c:dLbl>
              <c:idx val="1"/>
              <c:layout>
                <c:manualLayout>
                  <c:x val="1.5439753352979467E-2"/>
                  <c:y val="-5.72706693002154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E8B-42F6-9FAE-D03610BC8A68}"/>
                </c:ext>
              </c:extLst>
            </c:dLbl>
            <c:dLbl>
              <c:idx val="2"/>
              <c:layout>
                <c:manualLayout>
                  <c:x val="2.2056790504256438E-2"/>
                  <c:y val="-5.3691252468952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E8B-42F6-9FAE-D03610BC8A68}"/>
                </c:ext>
              </c:extLst>
            </c:dLbl>
            <c:dLbl>
              <c:idx val="3"/>
              <c:layout>
                <c:manualLayout>
                  <c:x val="1.3234074302553864E-2"/>
                  <c:y val="-5.36912524689522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E8B-42F6-9FAE-D03610BC8A68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'[шаблони графіків для звіту за 2018 рік.xlsx]Аркуш1'!$J$3:$L$3</c:f>
              <c:strCache>
                <c:ptCount val="3"/>
                <c:pt idx="0">
                  <c:v>Зайві витрати на ремонтно-будівельні роботи</c:v>
                </c:pt>
                <c:pt idx="1">
                  <c:v>Зайві витрати на оплату праці та нарахування</c:v>
                </c:pt>
                <c:pt idx="2">
                  <c:v>Безпідставне списання комунального майна (матеріалів, паливо-мастильних матеріалів)</c:v>
                </c:pt>
              </c:strCache>
            </c:strRef>
          </c:cat>
          <c:val>
            <c:numRef>
              <c:f>'[шаблони графіків для звіту за 2018 рік.xlsx]Аркуш1'!$J$4:$L$4</c:f>
              <c:numCache>
                <c:formatCode>0.0</c:formatCode>
                <c:ptCount val="3"/>
                <c:pt idx="0">
                  <c:v>561</c:v>
                </c:pt>
                <c:pt idx="1">
                  <c:v>270</c:v>
                </c:pt>
                <c:pt idx="2" formatCode="General">
                  <c:v>198.2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E8B-42F6-9FAE-D03610BC8A6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1105403824"/>
        <c:axId val="-1105399472"/>
        <c:axId val="0"/>
      </c:bar3DChart>
      <c:catAx>
        <c:axId val="-1105403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-1105399472"/>
        <c:crosses val="autoZero"/>
        <c:auto val="1"/>
        <c:lblAlgn val="ctr"/>
        <c:lblOffset val="100"/>
        <c:noMultiLvlLbl val="0"/>
      </c:catAx>
      <c:valAx>
        <c:axId val="-11053994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-1105403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uk-UA" sz="1400" b="0" i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недоотриманих доходів за 2018 рік, </a:t>
            </a:r>
            <a:r>
              <a:rPr lang="uk-UA" sz="1400" b="0" i="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тис.грн</a:t>
            </a:r>
            <a:r>
              <a:rPr lang="uk-UA" sz="1400" b="0" i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8297934211076879E-4"/>
          <c:y val="0.22884040714723095"/>
          <c:w val="0.74634241374701882"/>
          <c:h val="0.623779211333523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EF0-4C35-9A43-AB27E0D5CA4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EF0-4C35-9A43-AB27E0D5CA4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EF0-4C35-9A43-AB27E0D5CA49}"/>
              </c:ext>
            </c:extLst>
          </c:dPt>
          <c:dLbls>
            <c:dLbl>
              <c:idx val="0"/>
              <c:layout>
                <c:manualLayout>
                  <c:x val="-0.11046866494127808"/>
                  <c:y val="0.2498657622616448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250665214457998"/>
                      <c:h val="0.1584314691920881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EF0-4C35-9A43-AB27E0D5CA49}"/>
                </c:ext>
              </c:extLst>
            </c:dLbl>
            <c:dLbl>
              <c:idx val="1"/>
              <c:layout>
                <c:manualLayout>
                  <c:x val="5.5632206919448229E-2"/>
                  <c:y val="0.1548765405306575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9.7788266662745565E-2"/>
                      <c:h val="0.1310286614173228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EF0-4C35-9A43-AB27E0D5CA49}"/>
                </c:ext>
              </c:extLst>
            </c:dLbl>
            <c:dLbl>
              <c:idx val="2"/>
              <c:layout>
                <c:manualLayout>
                  <c:x val="-8.1646428733400361E-2"/>
                  <c:y val="2.833082681453073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EF0-4C35-9A43-AB27E0D5CA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'[шаблони графіків для звіту за 2018 рік.xlsx]Аркуш2'!$A$2:$C$2</c:f>
              <c:strCache>
                <c:ptCount val="3"/>
                <c:pt idx="0">
                  <c:v>Недоотриманно міським бюджетом</c:v>
                </c:pt>
                <c:pt idx="1">
                  <c:v>Недоотримані доходи комунальними підприємствами</c:v>
                </c:pt>
                <c:pt idx="2">
                  <c:v>Недоотримані доходи працівниками</c:v>
                </c:pt>
              </c:strCache>
            </c:strRef>
          </c:cat>
          <c:val>
            <c:numRef>
              <c:f>'[шаблони графіків для звіту за 2018 рік.xlsx]Аркуш2'!$A$3:$C$3</c:f>
              <c:numCache>
                <c:formatCode>0.0</c:formatCode>
                <c:ptCount val="3"/>
                <c:pt idx="0">
                  <c:v>356</c:v>
                </c:pt>
                <c:pt idx="1">
                  <c:v>216.6</c:v>
                </c:pt>
                <c:pt idx="2">
                  <c:v>103.3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EF0-4C35-9A43-AB27E0D5CA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205263177409114"/>
          <c:y val="0.19514203289246057"/>
          <c:w val="0.32794741760300977"/>
          <c:h val="0.743859216393131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uk-UA" sz="14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порушень з неефективних управлінських рішень за 2018 рік, тис.грн.</a:t>
            </a:r>
          </a:p>
        </c:rich>
      </c:tx>
      <c:layout>
        <c:manualLayout>
          <c:xMode val="edge"/>
          <c:yMode val="edge"/>
          <c:x val="0.1301524540152291"/>
          <c:y val="3.5004846607148525E-3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9354963306295868E-2"/>
          <c:y val="0.15842844596069591"/>
          <c:w val="0.93310509388940766"/>
          <c:h val="0.43184684852782029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'[шаблони графіків для звіту за 2018 рік.xlsx]Лист2'!$C$9</c:f>
              <c:strCache>
                <c:ptCount val="1"/>
                <c:pt idx="0">
                  <c:v>Невжиття достатніх заходів для стягнення протермінованої дебіторської заборгованості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9354963306295868E-2"/>
                  <c:y val="-1.177336276674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9BC-4224-BF59-FE1BD40439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 b="1" i="0" baseline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'[шаблони графіків для звіту за 2018 рік.xlsx]Лист2'!$C$10</c:f>
              <c:numCache>
                <c:formatCode>0.0</c:formatCode>
                <c:ptCount val="1"/>
                <c:pt idx="0">
                  <c:v>1722.5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BC-4224-BF59-FE1BD40439A1}"/>
            </c:ext>
          </c:extLst>
        </c:ser>
        <c:ser>
          <c:idx val="1"/>
          <c:order val="1"/>
          <c:tx>
            <c:strRef>
              <c:f>'[шаблони графіків для звіту за 2018 рік.xlsx]Лист2'!$D$9</c:f>
              <c:strCache>
                <c:ptCount val="1"/>
                <c:pt idx="0">
                  <c:v>Втрати понесені внаслідок неефективного використання оббігових коштів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3989957512553112E-2"/>
                  <c:y val="-2.94334069168506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39BC-4224-BF59-FE1BD40439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 b="1" i="0" baseline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'[шаблони графіків для звіту за 2018 рік.xlsx]Лист2'!$D$10</c:f>
              <c:numCache>
                <c:formatCode>0.0</c:formatCode>
                <c:ptCount val="1"/>
                <c:pt idx="0">
                  <c:v>2340.6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9BC-4224-BF59-FE1BD40439A1}"/>
            </c:ext>
          </c:extLst>
        </c:ser>
        <c:ser>
          <c:idx val="2"/>
          <c:order val="2"/>
          <c:tx>
            <c:strRef>
              <c:f>'[шаблони графіків для звіту за 2018 рік.xlsx]Лист2'!$E$9</c:f>
              <c:strCache>
                <c:ptCount val="1"/>
                <c:pt idx="0">
                  <c:v>Додаткові витрати на утримання понадштатних посад працівників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719969100038625E-2"/>
                  <c:y val="-2.9433406916850625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727,7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39BC-4224-BF59-FE1BD40439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 b="1" i="0" baseline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'[шаблони графіків для звіту за 2018 рік.xlsx]Лист2'!$E$10</c:f>
              <c:numCache>
                <c:formatCode>0.0</c:formatCode>
                <c:ptCount val="1"/>
                <c:pt idx="0">
                  <c:v>639.4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9BC-4224-BF59-FE1BD40439A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-1105392400"/>
        <c:axId val="-1105397296"/>
        <c:axId val="0"/>
      </c:bar3DChart>
      <c:catAx>
        <c:axId val="-1105392400"/>
        <c:scaling>
          <c:orientation val="minMax"/>
        </c:scaling>
        <c:delete val="1"/>
        <c:axPos val="l"/>
        <c:majorTickMark val="out"/>
        <c:minorTickMark val="none"/>
        <c:tickLblPos val="nextTo"/>
        <c:crossAx val="-1105397296"/>
        <c:crosses val="autoZero"/>
        <c:auto val="1"/>
        <c:lblAlgn val="ctr"/>
        <c:lblOffset val="100"/>
        <c:noMultiLvlLbl val="0"/>
      </c:catAx>
      <c:valAx>
        <c:axId val="-1105397296"/>
        <c:scaling>
          <c:orientation val="minMax"/>
        </c:scaling>
        <c:delete val="0"/>
        <c:axPos val="b"/>
        <c:numFmt formatCode="0.0" sourceLinked="1"/>
        <c:majorTickMark val="out"/>
        <c:minorTickMark val="none"/>
        <c:tickLblPos val="nextTo"/>
        <c:crossAx val="-110539240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5009209178753147"/>
          <c:y val="0.68788944036023925"/>
          <c:w val="0.78045032612445697"/>
          <c:h val="0.28115162145016231"/>
        </c:manualLayout>
      </c:layout>
      <c:overlay val="0"/>
      <c:txPr>
        <a:bodyPr/>
        <a:lstStyle/>
        <a:p>
          <a:pPr>
            <a:defRPr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uk-UA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uk-UA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інших фінансових порушень що не призвело до врат за 2018 рік, тис.грн.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5.5853145429145004E-2"/>
          <c:y val="0.19374776196896845"/>
          <c:w val="0.94365198352051582"/>
          <c:h val="0.54350216270130813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1.3911092370770668E-2"/>
                  <c:y val="-5.00683987152363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FB2-4D43-999A-E25778C080AC}"/>
                </c:ext>
              </c:extLst>
            </c:dLbl>
            <c:dLbl>
              <c:idx val="1"/>
              <c:layout>
                <c:manualLayout>
                  <c:x val="-4.0063170388209713E-3"/>
                  <c:y val="-3.58260061048445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FB2-4D43-999A-E25778C080AC}"/>
                </c:ext>
              </c:extLst>
            </c:dLbl>
            <c:dLbl>
              <c:idx val="2"/>
              <c:layout>
                <c:manualLayout>
                  <c:x val="1.0131346623812827E-2"/>
                  <c:y val="-9.81078345598965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3FB2-4D43-999A-E25778C080AC}"/>
                </c:ext>
              </c:extLst>
            </c:dLbl>
            <c:dLbl>
              <c:idx val="3"/>
              <c:layout>
                <c:manualLayout>
                  <c:x val="-1.0210950638244965E-2"/>
                  <c:y val="-2.184212027844345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290,7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FB2-4D43-999A-E25778C080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'[шаблони графіків для звіту за 2018 рік.xlsx]Аркуш4'!$B$3:$E$3</c:f>
              <c:strCache>
                <c:ptCount val="4"/>
                <c:pt idx="0">
                  <c:v>Заниження в обліку вартості необоротних активів</c:v>
                </c:pt>
                <c:pt idx="1">
                  <c:v>Лишки матеріальних цінностей</c:v>
                </c:pt>
                <c:pt idx="2">
                  <c:v>Не проведення списання кредиторської заборгованості за якою минув термін позовної давності</c:v>
                </c:pt>
                <c:pt idx="3">
                  <c:v>Інші порушення</c:v>
                </c:pt>
              </c:strCache>
            </c:strRef>
          </c:cat>
          <c:val>
            <c:numRef>
              <c:f>'[шаблони графіків для звіту за 2018 рік.xlsx]Аркуш4'!$B$4:$E$4</c:f>
              <c:numCache>
                <c:formatCode>General</c:formatCode>
                <c:ptCount val="4"/>
                <c:pt idx="0">
                  <c:v>37.700000000000003</c:v>
                </c:pt>
                <c:pt idx="1">
                  <c:v>35.6</c:v>
                </c:pt>
                <c:pt idx="2">
                  <c:v>24.7</c:v>
                </c:pt>
                <c:pt idx="3">
                  <c:v>290.7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FB2-4D43-999A-E25778C080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-1105396752"/>
        <c:axId val="-1105402736"/>
      </c:barChart>
      <c:catAx>
        <c:axId val="-1105396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-1105402736"/>
        <c:crosses val="autoZero"/>
        <c:auto val="1"/>
        <c:lblAlgn val="ctr"/>
        <c:lblOffset val="100"/>
        <c:noMultiLvlLbl val="0"/>
      </c:catAx>
      <c:valAx>
        <c:axId val="-11054027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110539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>
          <a:solidFill>
            <a:sysClr val="windowText" lastClr="000000"/>
          </a:solidFill>
        </a:defRPr>
      </a:pPr>
      <a:endParaRPr lang="uk-UA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uk-UA" sz="1400" b="0" i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Порушення вимог законодавства при здійсненні закупівлі товарів, робіт та послуг за 2018 рік, </a:t>
            </a:r>
            <a:r>
              <a:rPr lang="uk-UA" sz="1400" b="0" i="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тис.грн</a:t>
            </a:r>
            <a:r>
              <a:rPr lang="uk-UA" sz="1400" b="0" i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uk-UA" sz="1200" b="0" i="0" baseline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4854032816450092"/>
          <c:w val="1"/>
          <c:h val="0.52212260277281286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53F-48A7-B0F8-C06EB8905A5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53F-48A7-B0F8-C06EB8905A51}"/>
              </c:ext>
            </c:extLst>
          </c:dPt>
          <c:dLbls>
            <c:dLbl>
              <c:idx val="0"/>
              <c:layout>
                <c:manualLayout>
                  <c:x val="2.9874213836477873E-2"/>
                  <c:y val="1.773049645390071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53F-48A7-B0F8-C06EB8905A51}"/>
                </c:ext>
              </c:extLst>
            </c:dLbl>
            <c:dLbl>
              <c:idx val="1"/>
              <c:layout>
                <c:manualLayout>
                  <c:x val="-1.10062893081761E-2"/>
                  <c:y val="-2.482269503546095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53F-48A7-B0F8-C06EB8905A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'[шаблони графіків для звіту за 2018 рік.xlsx]Лист1'!$C$4:$D$4</c:f>
              <c:strCache>
                <c:ptCount val="2"/>
                <c:pt idx="0">
                  <c:v>Порушення вимог рішення виконавчого комітету Львівської міської ради від 13.01.2016 №13</c:v>
                </c:pt>
                <c:pt idx="1">
                  <c:v>Порушення вимог Закону України “Про публічні закупівлі”  від 25.12.2015 №922-VIII</c:v>
                </c:pt>
              </c:strCache>
            </c:strRef>
          </c:cat>
          <c:val>
            <c:numRef>
              <c:f>'[шаблони графіків для звіту за 2018 рік.xlsx]Лист1'!$C$5:$D$5</c:f>
              <c:numCache>
                <c:formatCode>General</c:formatCode>
                <c:ptCount val="2"/>
                <c:pt idx="0">
                  <c:v>4318.7</c:v>
                </c:pt>
                <c:pt idx="1">
                  <c:v>2066.1999999999998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53F-48A7-B0F8-C06EB8905A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6589619845906346E-2"/>
          <c:y val="0.7985675410205626"/>
          <c:w val="0.89757327914655827"/>
          <c:h val="0.176892581678823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>
          <a:solidFill>
            <a:sysClr val="windowText" lastClr="000000"/>
          </a:solidFill>
        </a:defRPr>
      </a:pPr>
      <a:endParaRPr lang="uk-UA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uk-UA"/>
              <a:t>Кошторисна вартість ремонтно-будівельних робіт, млн.грн.</a:t>
            </a:r>
          </a:p>
        </c:rich>
      </c:tx>
      <c:layout>
        <c:manualLayout>
          <c:xMode val="edge"/>
          <c:yMode val="edge"/>
          <c:x val="0.13321376000101517"/>
          <c:y val="1.93517145161934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0.11147681921717668"/>
          <c:y val="0.15945812761343384"/>
          <c:w val="0.86082409633967605"/>
          <c:h val="0.6728652087562394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1C5-493E-91C3-34B8B52727C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'буд. роботи'!$H$1:$I$2</c:f>
              <c:multiLvlStrCache>
                <c:ptCount val="2"/>
                <c:lvl>
                  <c:pt idx="0">
                    <c:v>Надійшло</c:v>
                  </c:pt>
                  <c:pt idx="1">
                    <c:v>Погоджено</c:v>
                  </c:pt>
                </c:lvl>
                <c:lvl>
                  <c:pt idx="0">
                    <c:v>Кошторисна вартість ремонтно-будівельних робіт, вартість об`єктів</c:v>
                  </c:pt>
                </c:lvl>
              </c:multiLvlStrCache>
            </c:multiLvlStrRef>
          </c:cat>
          <c:val>
            <c:numRef>
              <c:f>'буд. роботи'!$H$3:$I$3</c:f>
              <c:numCache>
                <c:formatCode>0.0</c:formatCode>
                <c:ptCount val="2"/>
                <c:pt idx="0">
                  <c:v>1080.7</c:v>
                </c:pt>
                <c:pt idx="1">
                  <c:v>1074.0999999999999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1C5-493E-91C3-34B8B52727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105402192"/>
        <c:axId val="-1105395120"/>
      </c:barChart>
      <c:catAx>
        <c:axId val="-1105402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uk-UA"/>
          </a:p>
        </c:txPr>
        <c:crossAx val="-1105395120"/>
        <c:crosses val="autoZero"/>
        <c:auto val="1"/>
        <c:lblAlgn val="ctr"/>
        <c:lblOffset val="100"/>
        <c:noMultiLvlLbl val="0"/>
      </c:catAx>
      <c:valAx>
        <c:axId val="-110539512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uk-UA"/>
          </a:p>
        </c:txPr>
        <c:crossAx val="-1105402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uk-UA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uk-UA"/>
              <a:t>Кошторисна вартість проектно-вишукувальних робіт, млн.грн.</a:t>
            </a:r>
          </a:p>
        </c:rich>
      </c:tx>
      <c:layout>
        <c:manualLayout>
          <c:xMode val="edge"/>
          <c:yMode val="edge"/>
          <c:x val="0.13321376000101517"/>
          <c:y val="1.93517145161934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0.11651301638865801"/>
          <c:y val="0.15945812761343384"/>
          <c:w val="0.86082409633967605"/>
          <c:h val="0.6728652087562394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14F-474C-87FD-95C262A2795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проектні!$H$1:$I$2</c:f>
              <c:multiLvlStrCache>
                <c:ptCount val="2"/>
                <c:lvl>
                  <c:pt idx="0">
                    <c:v>Надійшло</c:v>
                  </c:pt>
                  <c:pt idx="1">
                    <c:v>Погоджено</c:v>
                  </c:pt>
                </c:lvl>
                <c:lvl>
                  <c:pt idx="0">
                    <c:v>Кошторисна вартість проектно-вишукувальних робіт, вартість об`єктів</c:v>
                  </c:pt>
                </c:lvl>
              </c:multiLvlStrCache>
            </c:multiLvlStrRef>
          </c:cat>
          <c:val>
            <c:numRef>
              <c:f>проектні!$H$3:$I$3</c:f>
              <c:numCache>
                <c:formatCode>0.0</c:formatCode>
                <c:ptCount val="2"/>
                <c:pt idx="0">
                  <c:v>62.9</c:v>
                </c:pt>
                <c:pt idx="1">
                  <c:v>62.6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4F-474C-87FD-95C262A279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105401648"/>
        <c:axId val="-1105404368"/>
      </c:barChart>
      <c:catAx>
        <c:axId val="-1105401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uk-UA"/>
          </a:p>
        </c:txPr>
        <c:crossAx val="-1105404368"/>
        <c:crosses val="autoZero"/>
        <c:auto val="1"/>
        <c:lblAlgn val="ctr"/>
        <c:lblOffset val="100"/>
        <c:noMultiLvlLbl val="0"/>
      </c:catAx>
      <c:valAx>
        <c:axId val="-1105404368"/>
        <c:scaling>
          <c:orientation val="minMax"/>
          <c:max val="80"/>
          <c:min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uk-UA"/>
          </a:p>
        </c:txPr>
        <c:crossAx val="-1105401648"/>
        <c:crosses val="autoZero"/>
        <c:crossBetween val="between"/>
        <c:majorUnit val="10"/>
        <c:min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uk-UA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4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4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4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DFFDB2-5B8C-4874-BAD4-4063F64C7644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DC22BD69-C84F-4125-A88C-D264B9A9FD32}">
      <dgm:prSet phldrT="[Текст]" custT="1"/>
      <dgm:spPr/>
      <dgm:t>
        <a:bodyPr/>
        <a:lstStyle/>
        <a:p>
          <a:r>
            <a:rPr lang="uk-UA" sz="1800" dirty="0" smtClean="0">
              <a:latin typeface="+mj-lt"/>
            </a:rPr>
            <a:t>Львівська міська рада</a:t>
          </a:r>
          <a:endParaRPr lang="uk-UA" sz="1800" dirty="0">
            <a:latin typeface="+mj-lt"/>
          </a:endParaRPr>
        </a:p>
      </dgm:t>
    </dgm:pt>
    <dgm:pt modelId="{D64FC464-B4A6-4A92-9FC8-31341D0C54B0}" type="parTrans" cxnId="{7DC352EF-D776-432E-B55E-1C5D64A54C65}">
      <dgm:prSet/>
      <dgm:spPr/>
      <dgm:t>
        <a:bodyPr/>
        <a:lstStyle/>
        <a:p>
          <a:endParaRPr lang="uk-UA"/>
        </a:p>
      </dgm:t>
    </dgm:pt>
    <dgm:pt modelId="{1A45E28B-D63C-433A-B0F1-15630E53436E}" type="sibTrans" cxnId="{7DC352EF-D776-432E-B55E-1C5D64A54C65}">
      <dgm:prSet/>
      <dgm:spPr/>
      <dgm:t>
        <a:bodyPr/>
        <a:lstStyle/>
        <a:p>
          <a:endParaRPr lang="uk-UA"/>
        </a:p>
      </dgm:t>
    </dgm:pt>
    <dgm:pt modelId="{8152F7FA-5F83-4B37-BCC8-99EF4F7DC1F4}">
      <dgm:prSet phldrT="[Текст]"/>
      <dgm:spPr/>
      <dgm:t>
        <a:bodyPr/>
        <a:lstStyle/>
        <a:p>
          <a:r>
            <a:rPr lang="uk-UA" b="1" dirty="0" smtClean="0">
              <a:latin typeface="+mj-lt"/>
            </a:rPr>
            <a:t>Департамент “</a:t>
          </a:r>
          <a:r>
            <a:rPr lang="uk-UA" b="1" noProof="0" dirty="0" smtClean="0">
              <a:latin typeface="+mj-lt"/>
            </a:rPr>
            <a:t>Адміністрація</a:t>
          </a:r>
          <a:r>
            <a:rPr lang="uk-UA" b="1" dirty="0" smtClean="0">
              <a:latin typeface="+mj-lt"/>
            </a:rPr>
            <a:t> міського голови”</a:t>
          </a:r>
          <a:endParaRPr lang="uk-UA" b="1" dirty="0">
            <a:latin typeface="+mj-lt"/>
          </a:endParaRPr>
        </a:p>
      </dgm:t>
    </dgm:pt>
    <dgm:pt modelId="{66BF7BBD-262E-4DBF-9EEB-F8848D2A1E14}" type="parTrans" cxnId="{27C9F73B-9002-4823-9182-83D4AE62C919}">
      <dgm:prSet/>
      <dgm:spPr/>
      <dgm:t>
        <a:bodyPr/>
        <a:lstStyle/>
        <a:p>
          <a:endParaRPr lang="uk-UA" dirty="0"/>
        </a:p>
      </dgm:t>
    </dgm:pt>
    <dgm:pt modelId="{13B6020F-5D8A-4F3A-B758-EEFB007AD19E}" type="sibTrans" cxnId="{27C9F73B-9002-4823-9182-83D4AE62C919}">
      <dgm:prSet/>
      <dgm:spPr/>
      <dgm:t>
        <a:bodyPr/>
        <a:lstStyle/>
        <a:p>
          <a:endParaRPr lang="uk-UA"/>
        </a:p>
      </dgm:t>
    </dgm:pt>
    <dgm:pt modelId="{BB8B5136-8B4B-4D2A-A6BF-9C39FD0B5667}">
      <dgm:prSet phldrT="[Текст]"/>
      <dgm:spPr/>
      <dgm:t>
        <a:bodyPr/>
        <a:lstStyle/>
        <a:p>
          <a:r>
            <a:rPr lang="uk-UA" dirty="0" smtClean="0">
              <a:latin typeface="+mj-lt"/>
            </a:rPr>
            <a:t>Департамент фінансової політики</a:t>
          </a:r>
          <a:endParaRPr lang="uk-UA" dirty="0">
            <a:latin typeface="+mj-lt"/>
          </a:endParaRPr>
        </a:p>
      </dgm:t>
    </dgm:pt>
    <dgm:pt modelId="{4AABB8EF-2CBC-4094-BD01-5E2C36F2B6D7}" type="parTrans" cxnId="{65CD899B-E2FB-49BF-98BB-4F5B76439AA6}">
      <dgm:prSet/>
      <dgm:spPr/>
      <dgm:t>
        <a:bodyPr/>
        <a:lstStyle/>
        <a:p>
          <a:endParaRPr lang="uk-UA" dirty="0"/>
        </a:p>
      </dgm:t>
    </dgm:pt>
    <dgm:pt modelId="{9DDB775E-F494-4B16-864C-1D08FF752F2B}" type="sibTrans" cxnId="{65CD899B-E2FB-49BF-98BB-4F5B76439AA6}">
      <dgm:prSet/>
      <dgm:spPr/>
      <dgm:t>
        <a:bodyPr/>
        <a:lstStyle/>
        <a:p>
          <a:endParaRPr lang="uk-UA"/>
        </a:p>
      </dgm:t>
    </dgm:pt>
    <dgm:pt modelId="{1235E7DB-43CD-41F3-B972-BBE69FC579D4}">
      <dgm:prSet/>
      <dgm:spPr/>
      <dgm:t>
        <a:bodyPr/>
        <a:lstStyle/>
        <a:p>
          <a:r>
            <a:rPr lang="uk-UA" dirty="0" smtClean="0">
              <a:latin typeface="+mj-lt"/>
            </a:rPr>
            <a:t>Департамент гуманітарної політики</a:t>
          </a:r>
          <a:endParaRPr lang="uk-UA" dirty="0">
            <a:latin typeface="+mj-lt"/>
          </a:endParaRPr>
        </a:p>
      </dgm:t>
    </dgm:pt>
    <dgm:pt modelId="{D8FFDFCD-5299-4385-A11E-E302F02D9B3E}" type="parTrans" cxnId="{B711AA22-8D5F-4351-AB16-47083863515C}">
      <dgm:prSet/>
      <dgm:spPr/>
      <dgm:t>
        <a:bodyPr/>
        <a:lstStyle/>
        <a:p>
          <a:endParaRPr lang="uk-UA" dirty="0"/>
        </a:p>
      </dgm:t>
    </dgm:pt>
    <dgm:pt modelId="{AD318246-A7B1-4D5B-82D0-958477B671E3}" type="sibTrans" cxnId="{B711AA22-8D5F-4351-AB16-47083863515C}">
      <dgm:prSet/>
      <dgm:spPr/>
      <dgm:t>
        <a:bodyPr/>
        <a:lstStyle/>
        <a:p>
          <a:endParaRPr lang="uk-UA"/>
        </a:p>
      </dgm:t>
    </dgm:pt>
    <dgm:pt modelId="{D9B6DC24-5BE2-4997-B2DE-8040B2897094}">
      <dgm:prSet/>
      <dgm:spPr/>
      <dgm:t>
        <a:bodyPr/>
        <a:lstStyle/>
        <a:p>
          <a:r>
            <a:rPr lang="uk-UA" dirty="0" smtClean="0">
              <a:latin typeface="+mj-lt"/>
            </a:rPr>
            <a:t>Департамент містобудування</a:t>
          </a:r>
          <a:endParaRPr lang="uk-UA" dirty="0">
            <a:latin typeface="+mj-lt"/>
          </a:endParaRPr>
        </a:p>
      </dgm:t>
    </dgm:pt>
    <dgm:pt modelId="{AA536641-9FAD-4BE9-AA37-1484C67A979D}" type="parTrans" cxnId="{F754EE79-CF35-49DF-AE8B-EC290392DAED}">
      <dgm:prSet/>
      <dgm:spPr/>
      <dgm:t>
        <a:bodyPr/>
        <a:lstStyle/>
        <a:p>
          <a:endParaRPr lang="uk-UA" dirty="0"/>
        </a:p>
      </dgm:t>
    </dgm:pt>
    <dgm:pt modelId="{D4943C6E-08B8-47C4-A08E-AB7E7C1324BF}" type="sibTrans" cxnId="{F754EE79-CF35-49DF-AE8B-EC290392DAED}">
      <dgm:prSet/>
      <dgm:spPr/>
      <dgm:t>
        <a:bodyPr/>
        <a:lstStyle/>
        <a:p>
          <a:endParaRPr lang="uk-UA"/>
        </a:p>
      </dgm:t>
    </dgm:pt>
    <dgm:pt modelId="{C0571C1F-647A-436D-80EB-16547027772E}">
      <dgm:prSet/>
      <dgm:spPr/>
      <dgm:t>
        <a:bodyPr/>
        <a:lstStyle/>
        <a:p>
          <a:r>
            <a:rPr lang="uk-UA" dirty="0" smtClean="0">
              <a:latin typeface="+mj-lt"/>
            </a:rPr>
            <a:t>Департамент житлового господарства та інфраструктури</a:t>
          </a:r>
          <a:endParaRPr lang="uk-UA" dirty="0">
            <a:latin typeface="+mj-lt"/>
          </a:endParaRPr>
        </a:p>
      </dgm:t>
    </dgm:pt>
    <dgm:pt modelId="{2C840A3E-CD3B-40CB-9037-332EC507EBB4}" type="parTrans" cxnId="{237EC5A3-4826-4914-8C9D-0C6650D11FEB}">
      <dgm:prSet/>
      <dgm:spPr/>
      <dgm:t>
        <a:bodyPr/>
        <a:lstStyle/>
        <a:p>
          <a:endParaRPr lang="uk-UA" dirty="0"/>
        </a:p>
      </dgm:t>
    </dgm:pt>
    <dgm:pt modelId="{302ECA43-08FA-4798-A468-8914D8598024}" type="sibTrans" cxnId="{237EC5A3-4826-4914-8C9D-0C6650D11FEB}">
      <dgm:prSet/>
      <dgm:spPr/>
      <dgm:t>
        <a:bodyPr/>
        <a:lstStyle/>
        <a:p>
          <a:endParaRPr lang="uk-UA"/>
        </a:p>
      </dgm:t>
    </dgm:pt>
    <dgm:pt modelId="{EE6ED550-E7F2-4FF5-8EBA-34B4ADACE583}">
      <dgm:prSet/>
      <dgm:spPr/>
      <dgm:t>
        <a:bodyPr/>
        <a:lstStyle/>
        <a:p>
          <a:r>
            <a:rPr lang="uk-UA" dirty="0" smtClean="0">
              <a:latin typeface="+mj-lt"/>
            </a:rPr>
            <a:t>Департамент економічного розвитку</a:t>
          </a:r>
          <a:endParaRPr lang="uk-UA" dirty="0">
            <a:latin typeface="+mj-lt"/>
          </a:endParaRPr>
        </a:p>
      </dgm:t>
    </dgm:pt>
    <dgm:pt modelId="{8D1115FE-8E0E-4E44-B486-5A5D680A1617}" type="parTrans" cxnId="{853B7105-0A55-4C92-ABF1-D61B38223713}">
      <dgm:prSet/>
      <dgm:spPr/>
      <dgm:t>
        <a:bodyPr/>
        <a:lstStyle/>
        <a:p>
          <a:endParaRPr lang="uk-UA" dirty="0"/>
        </a:p>
      </dgm:t>
    </dgm:pt>
    <dgm:pt modelId="{7B32E3BD-7C80-4E57-825F-A83720B4DEB0}" type="sibTrans" cxnId="{853B7105-0A55-4C92-ABF1-D61B38223713}">
      <dgm:prSet/>
      <dgm:spPr/>
      <dgm:t>
        <a:bodyPr/>
        <a:lstStyle/>
        <a:p>
          <a:endParaRPr lang="uk-UA"/>
        </a:p>
      </dgm:t>
    </dgm:pt>
    <dgm:pt modelId="{4D6254FE-FA03-4122-A9D5-664681D7D00C}">
      <dgm:prSet/>
      <dgm:spPr/>
      <dgm:t>
        <a:bodyPr/>
        <a:lstStyle/>
        <a:p>
          <a:r>
            <a:rPr lang="uk-UA" dirty="0" smtClean="0">
              <a:latin typeface="+mj-lt"/>
            </a:rPr>
            <a:t>Департамент розвитку</a:t>
          </a:r>
          <a:endParaRPr lang="uk-UA" dirty="0">
            <a:latin typeface="+mj-lt"/>
          </a:endParaRPr>
        </a:p>
      </dgm:t>
    </dgm:pt>
    <dgm:pt modelId="{5B002F38-3A84-4156-B94D-EE527A1C8FBB}" type="parTrans" cxnId="{96096557-CE3A-4EF4-BD92-A5C672227CF4}">
      <dgm:prSet/>
      <dgm:spPr/>
      <dgm:t>
        <a:bodyPr/>
        <a:lstStyle/>
        <a:p>
          <a:endParaRPr lang="uk-UA" dirty="0"/>
        </a:p>
      </dgm:t>
    </dgm:pt>
    <dgm:pt modelId="{C65DD38F-7134-447D-AE36-92DF0F5D2E82}" type="sibTrans" cxnId="{96096557-CE3A-4EF4-BD92-A5C672227CF4}">
      <dgm:prSet/>
      <dgm:spPr/>
      <dgm:t>
        <a:bodyPr/>
        <a:lstStyle/>
        <a:p>
          <a:endParaRPr lang="uk-UA"/>
        </a:p>
      </dgm:t>
    </dgm:pt>
    <dgm:pt modelId="{B44F4F49-9041-41C2-9293-3E0E0EA44590}">
      <dgm:prSet/>
      <dgm:spPr/>
      <dgm:t>
        <a:bodyPr/>
        <a:lstStyle/>
        <a:p>
          <a:r>
            <a:rPr lang="uk-UA" dirty="0" smtClean="0">
              <a:latin typeface="+mj-lt"/>
            </a:rPr>
            <a:t>Департамент адміністративних послуг</a:t>
          </a:r>
        </a:p>
      </dgm:t>
    </dgm:pt>
    <dgm:pt modelId="{615BC4BC-37D7-44CB-B870-B4B356F02FF7}" type="parTrans" cxnId="{57FDC559-31B0-443E-A2ED-F3E1B3D172AF}">
      <dgm:prSet/>
      <dgm:spPr/>
      <dgm:t>
        <a:bodyPr/>
        <a:lstStyle/>
        <a:p>
          <a:endParaRPr lang="uk-UA"/>
        </a:p>
      </dgm:t>
    </dgm:pt>
    <dgm:pt modelId="{7D414C91-051C-408C-9527-8C5A639C9D3E}" type="sibTrans" cxnId="{57FDC559-31B0-443E-A2ED-F3E1B3D172AF}">
      <dgm:prSet/>
      <dgm:spPr/>
      <dgm:t>
        <a:bodyPr/>
        <a:lstStyle/>
        <a:p>
          <a:endParaRPr lang="uk-UA"/>
        </a:p>
      </dgm:t>
    </dgm:pt>
    <dgm:pt modelId="{D4C2615B-9E45-4219-9CD5-540641EA47A7}">
      <dgm:prSet/>
      <dgm:spPr/>
      <dgm:t>
        <a:bodyPr/>
        <a:lstStyle/>
        <a:p>
          <a:r>
            <a:rPr lang="uk-UA" dirty="0" smtClean="0">
              <a:latin typeface="+mj-lt"/>
            </a:rPr>
            <a:t>Юридичний департамент</a:t>
          </a:r>
        </a:p>
      </dgm:t>
    </dgm:pt>
    <dgm:pt modelId="{669A6A03-3283-43EC-AAB4-847C46CEBB40}" type="parTrans" cxnId="{5FBAA736-11ED-42C1-9F46-BDD456B377A1}">
      <dgm:prSet/>
      <dgm:spPr/>
      <dgm:t>
        <a:bodyPr/>
        <a:lstStyle/>
        <a:p>
          <a:endParaRPr lang="uk-UA"/>
        </a:p>
      </dgm:t>
    </dgm:pt>
    <dgm:pt modelId="{11AB21AE-D2D0-45AB-8552-AA19FF8D53D0}" type="sibTrans" cxnId="{5FBAA736-11ED-42C1-9F46-BDD456B377A1}">
      <dgm:prSet/>
      <dgm:spPr/>
      <dgm:t>
        <a:bodyPr/>
        <a:lstStyle/>
        <a:p>
          <a:endParaRPr lang="uk-UA"/>
        </a:p>
      </dgm:t>
    </dgm:pt>
    <dgm:pt modelId="{96674BBB-E4B8-4893-8802-B22BA94F2D9F}" type="pres">
      <dgm:prSet presAssocID="{9CDFFDB2-5B8C-4874-BAD4-4063F64C764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E5098577-6BE2-49BB-A3A7-073BD7544E29}" type="pres">
      <dgm:prSet presAssocID="{DC22BD69-C84F-4125-A88C-D264B9A9FD32}" presName="root1" presStyleCnt="0"/>
      <dgm:spPr/>
    </dgm:pt>
    <dgm:pt modelId="{BC5D86D6-0F71-4DEC-BAB6-11F345CE9747}" type="pres">
      <dgm:prSet presAssocID="{DC22BD69-C84F-4125-A88C-D264B9A9FD32}" presName="LevelOneTextNode" presStyleLbl="node0" presStyleIdx="0" presStyleCnt="1" custScaleX="213022" custScaleY="19107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9E72A050-6AAD-4930-B588-895983AEB917}" type="pres">
      <dgm:prSet presAssocID="{DC22BD69-C84F-4125-A88C-D264B9A9FD32}" presName="level2hierChild" presStyleCnt="0"/>
      <dgm:spPr/>
    </dgm:pt>
    <dgm:pt modelId="{0C78DA2F-3258-49C8-B8CC-7D1BCCC59C9E}" type="pres">
      <dgm:prSet presAssocID="{66BF7BBD-262E-4DBF-9EEB-F8848D2A1E14}" presName="conn2-1" presStyleLbl="parChTrans1D2" presStyleIdx="0" presStyleCnt="9"/>
      <dgm:spPr/>
      <dgm:t>
        <a:bodyPr/>
        <a:lstStyle/>
        <a:p>
          <a:endParaRPr lang="uk-UA"/>
        </a:p>
      </dgm:t>
    </dgm:pt>
    <dgm:pt modelId="{3EC84A79-84ED-4FCA-BB4F-79967B726C9F}" type="pres">
      <dgm:prSet presAssocID="{66BF7BBD-262E-4DBF-9EEB-F8848D2A1E14}" presName="connTx" presStyleLbl="parChTrans1D2" presStyleIdx="0" presStyleCnt="9"/>
      <dgm:spPr/>
      <dgm:t>
        <a:bodyPr/>
        <a:lstStyle/>
        <a:p>
          <a:endParaRPr lang="uk-UA"/>
        </a:p>
      </dgm:t>
    </dgm:pt>
    <dgm:pt modelId="{D636CF54-946A-4CC5-A45D-1556EB80ED61}" type="pres">
      <dgm:prSet presAssocID="{8152F7FA-5F83-4B37-BCC8-99EF4F7DC1F4}" presName="root2" presStyleCnt="0"/>
      <dgm:spPr/>
    </dgm:pt>
    <dgm:pt modelId="{CD3CA23F-F774-4A3B-AEAF-1FA44D9A0BDB}" type="pres">
      <dgm:prSet presAssocID="{8152F7FA-5F83-4B37-BCC8-99EF4F7DC1F4}" presName="LevelTwoTextNode" presStyleLbl="node2" presStyleIdx="0" presStyleCnt="9" custScaleX="208327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183C5AB5-962A-4A58-A775-E2D35E29CCBB}" type="pres">
      <dgm:prSet presAssocID="{8152F7FA-5F83-4B37-BCC8-99EF4F7DC1F4}" presName="level3hierChild" presStyleCnt="0"/>
      <dgm:spPr/>
    </dgm:pt>
    <dgm:pt modelId="{5D01157C-E817-405F-8AD0-F7FA736F799C}" type="pres">
      <dgm:prSet presAssocID="{4AABB8EF-2CBC-4094-BD01-5E2C36F2B6D7}" presName="conn2-1" presStyleLbl="parChTrans1D2" presStyleIdx="1" presStyleCnt="9"/>
      <dgm:spPr/>
      <dgm:t>
        <a:bodyPr/>
        <a:lstStyle/>
        <a:p>
          <a:endParaRPr lang="uk-UA"/>
        </a:p>
      </dgm:t>
    </dgm:pt>
    <dgm:pt modelId="{436CB003-0F7A-4AD4-B7D3-223867220973}" type="pres">
      <dgm:prSet presAssocID="{4AABB8EF-2CBC-4094-BD01-5E2C36F2B6D7}" presName="connTx" presStyleLbl="parChTrans1D2" presStyleIdx="1" presStyleCnt="9"/>
      <dgm:spPr/>
      <dgm:t>
        <a:bodyPr/>
        <a:lstStyle/>
        <a:p>
          <a:endParaRPr lang="uk-UA"/>
        </a:p>
      </dgm:t>
    </dgm:pt>
    <dgm:pt modelId="{7BFE23B4-5148-4FD8-90C0-D1A1AE295773}" type="pres">
      <dgm:prSet presAssocID="{BB8B5136-8B4B-4D2A-A6BF-9C39FD0B5667}" presName="root2" presStyleCnt="0"/>
      <dgm:spPr/>
    </dgm:pt>
    <dgm:pt modelId="{B9CA6F8C-DAFE-4B87-9BD1-3403C1AD4943}" type="pres">
      <dgm:prSet presAssocID="{BB8B5136-8B4B-4D2A-A6BF-9C39FD0B5667}" presName="LevelTwoTextNode" presStyleLbl="node2" presStyleIdx="1" presStyleCnt="9" custScaleX="169639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D1CE4D91-0541-469D-A5F1-503BEE862EEB}" type="pres">
      <dgm:prSet presAssocID="{BB8B5136-8B4B-4D2A-A6BF-9C39FD0B5667}" presName="level3hierChild" presStyleCnt="0"/>
      <dgm:spPr/>
    </dgm:pt>
    <dgm:pt modelId="{FE7547FB-C894-4240-B4A6-DFB2F8EF0B6E}" type="pres">
      <dgm:prSet presAssocID="{D8FFDFCD-5299-4385-A11E-E302F02D9B3E}" presName="conn2-1" presStyleLbl="parChTrans1D2" presStyleIdx="2" presStyleCnt="9"/>
      <dgm:spPr/>
      <dgm:t>
        <a:bodyPr/>
        <a:lstStyle/>
        <a:p>
          <a:endParaRPr lang="uk-UA"/>
        </a:p>
      </dgm:t>
    </dgm:pt>
    <dgm:pt modelId="{FCDD2713-5B45-43C8-B9B6-63D1198F76B8}" type="pres">
      <dgm:prSet presAssocID="{D8FFDFCD-5299-4385-A11E-E302F02D9B3E}" presName="connTx" presStyleLbl="parChTrans1D2" presStyleIdx="2" presStyleCnt="9"/>
      <dgm:spPr/>
      <dgm:t>
        <a:bodyPr/>
        <a:lstStyle/>
        <a:p>
          <a:endParaRPr lang="uk-UA"/>
        </a:p>
      </dgm:t>
    </dgm:pt>
    <dgm:pt modelId="{56F798AB-9520-4FAB-B2E6-3031C4CE9C45}" type="pres">
      <dgm:prSet presAssocID="{1235E7DB-43CD-41F3-B972-BBE69FC579D4}" presName="root2" presStyleCnt="0"/>
      <dgm:spPr/>
    </dgm:pt>
    <dgm:pt modelId="{D29F4DEA-931F-4048-BE84-5C6A96F598EE}" type="pres">
      <dgm:prSet presAssocID="{1235E7DB-43CD-41F3-B972-BBE69FC579D4}" presName="LevelTwoTextNode" presStyleLbl="node2" presStyleIdx="2" presStyleCnt="9" custScaleX="169639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3F25E17C-8EC0-4FA3-B664-799FDAFFB3E5}" type="pres">
      <dgm:prSet presAssocID="{1235E7DB-43CD-41F3-B972-BBE69FC579D4}" presName="level3hierChild" presStyleCnt="0"/>
      <dgm:spPr/>
    </dgm:pt>
    <dgm:pt modelId="{85441B9D-01D4-48B1-9EBB-3AC4699EBACB}" type="pres">
      <dgm:prSet presAssocID="{AA536641-9FAD-4BE9-AA37-1484C67A979D}" presName="conn2-1" presStyleLbl="parChTrans1D2" presStyleIdx="3" presStyleCnt="9"/>
      <dgm:spPr/>
      <dgm:t>
        <a:bodyPr/>
        <a:lstStyle/>
        <a:p>
          <a:endParaRPr lang="uk-UA"/>
        </a:p>
      </dgm:t>
    </dgm:pt>
    <dgm:pt modelId="{DF151FE4-63A5-48F6-8C51-F017E049403A}" type="pres">
      <dgm:prSet presAssocID="{AA536641-9FAD-4BE9-AA37-1484C67A979D}" presName="connTx" presStyleLbl="parChTrans1D2" presStyleIdx="3" presStyleCnt="9"/>
      <dgm:spPr/>
      <dgm:t>
        <a:bodyPr/>
        <a:lstStyle/>
        <a:p>
          <a:endParaRPr lang="uk-UA"/>
        </a:p>
      </dgm:t>
    </dgm:pt>
    <dgm:pt modelId="{3AC671CC-A63F-4295-891E-6AF5BF38D0C6}" type="pres">
      <dgm:prSet presAssocID="{D9B6DC24-5BE2-4997-B2DE-8040B2897094}" presName="root2" presStyleCnt="0"/>
      <dgm:spPr/>
    </dgm:pt>
    <dgm:pt modelId="{5ECBE82A-46CF-4D7D-8EE9-3E06AB03FBA7}" type="pres">
      <dgm:prSet presAssocID="{D9B6DC24-5BE2-4997-B2DE-8040B2897094}" presName="LevelTwoTextNode" presStyleLbl="node2" presStyleIdx="3" presStyleCnt="9" custScaleX="169639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5DB0AF89-8EAF-4B61-BE5B-EDE210E50753}" type="pres">
      <dgm:prSet presAssocID="{D9B6DC24-5BE2-4997-B2DE-8040B2897094}" presName="level3hierChild" presStyleCnt="0"/>
      <dgm:spPr/>
    </dgm:pt>
    <dgm:pt modelId="{D70C6E56-4738-4E5A-8BEC-E7D61F03790C}" type="pres">
      <dgm:prSet presAssocID="{2C840A3E-CD3B-40CB-9037-332EC507EBB4}" presName="conn2-1" presStyleLbl="parChTrans1D2" presStyleIdx="4" presStyleCnt="9"/>
      <dgm:spPr/>
      <dgm:t>
        <a:bodyPr/>
        <a:lstStyle/>
        <a:p>
          <a:endParaRPr lang="uk-UA"/>
        </a:p>
      </dgm:t>
    </dgm:pt>
    <dgm:pt modelId="{C6C4ED57-CE52-433B-AB36-2DD5A09420BB}" type="pres">
      <dgm:prSet presAssocID="{2C840A3E-CD3B-40CB-9037-332EC507EBB4}" presName="connTx" presStyleLbl="parChTrans1D2" presStyleIdx="4" presStyleCnt="9"/>
      <dgm:spPr/>
      <dgm:t>
        <a:bodyPr/>
        <a:lstStyle/>
        <a:p>
          <a:endParaRPr lang="uk-UA"/>
        </a:p>
      </dgm:t>
    </dgm:pt>
    <dgm:pt modelId="{68D9F5B0-EA3E-4788-8F97-7A743EFED8DF}" type="pres">
      <dgm:prSet presAssocID="{C0571C1F-647A-436D-80EB-16547027772E}" presName="root2" presStyleCnt="0"/>
      <dgm:spPr/>
    </dgm:pt>
    <dgm:pt modelId="{A8513E2D-A47A-49E0-AE64-E0BB7829C53A}" type="pres">
      <dgm:prSet presAssocID="{C0571C1F-647A-436D-80EB-16547027772E}" presName="LevelTwoTextNode" presStyleLbl="node2" presStyleIdx="4" presStyleCnt="9" custScaleX="169639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7E93F009-73D0-42B1-BD1A-E7A71F1B6678}" type="pres">
      <dgm:prSet presAssocID="{C0571C1F-647A-436D-80EB-16547027772E}" presName="level3hierChild" presStyleCnt="0"/>
      <dgm:spPr/>
    </dgm:pt>
    <dgm:pt modelId="{E71BBEA8-EF17-4359-B048-7804BE67782C}" type="pres">
      <dgm:prSet presAssocID="{8D1115FE-8E0E-4E44-B486-5A5D680A1617}" presName="conn2-1" presStyleLbl="parChTrans1D2" presStyleIdx="5" presStyleCnt="9"/>
      <dgm:spPr/>
      <dgm:t>
        <a:bodyPr/>
        <a:lstStyle/>
        <a:p>
          <a:endParaRPr lang="uk-UA"/>
        </a:p>
      </dgm:t>
    </dgm:pt>
    <dgm:pt modelId="{E0525503-EE2B-49FE-8DA3-629D69A21B35}" type="pres">
      <dgm:prSet presAssocID="{8D1115FE-8E0E-4E44-B486-5A5D680A1617}" presName="connTx" presStyleLbl="parChTrans1D2" presStyleIdx="5" presStyleCnt="9"/>
      <dgm:spPr/>
      <dgm:t>
        <a:bodyPr/>
        <a:lstStyle/>
        <a:p>
          <a:endParaRPr lang="uk-UA"/>
        </a:p>
      </dgm:t>
    </dgm:pt>
    <dgm:pt modelId="{E2327DB1-F696-4D28-B8B8-64185FDB98E7}" type="pres">
      <dgm:prSet presAssocID="{EE6ED550-E7F2-4FF5-8EBA-34B4ADACE583}" presName="root2" presStyleCnt="0"/>
      <dgm:spPr/>
    </dgm:pt>
    <dgm:pt modelId="{9D64B08B-50EE-4543-AE09-F5B367A8F7BE}" type="pres">
      <dgm:prSet presAssocID="{EE6ED550-E7F2-4FF5-8EBA-34B4ADACE583}" presName="LevelTwoTextNode" presStyleLbl="node2" presStyleIdx="5" presStyleCnt="9" custScaleX="169639" custLinFactNeighborX="3131" custLinFactNeighborY="618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4152F9EC-EA5E-492B-8042-F4334F230B26}" type="pres">
      <dgm:prSet presAssocID="{EE6ED550-E7F2-4FF5-8EBA-34B4ADACE583}" presName="level3hierChild" presStyleCnt="0"/>
      <dgm:spPr/>
    </dgm:pt>
    <dgm:pt modelId="{2525AE96-E3E0-4FBD-B8D8-071844BE0C70}" type="pres">
      <dgm:prSet presAssocID="{5B002F38-3A84-4156-B94D-EE527A1C8FBB}" presName="conn2-1" presStyleLbl="parChTrans1D2" presStyleIdx="6" presStyleCnt="9"/>
      <dgm:spPr/>
      <dgm:t>
        <a:bodyPr/>
        <a:lstStyle/>
        <a:p>
          <a:endParaRPr lang="uk-UA"/>
        </a:p>
      </dgm:t>
    </dgm:pt>
    <dgm:pt modelId="{71879099-8226-4AFB-85CF-278C2934CFBB}" type="pres">
      <dgm:prSet presAssocID="{5B002F38-3A84-4156-B94D-EE527A1C8FBB}" presName="connTx" presStyleLbl="parChTrans1D2" presStyleIdx="6" presStyleCnt="9"/>
      <dgm:spPr/>
      <dgm:t>
        <a:bodyPr/>
        <a:lstStyle/>
        <a:p>
          <a:endParaRPr lang="uk-UA"/>
        </a:p>
      </dgm:t>
    </dgm:pt>
    <dgm:pt modelId="{D9022A27-223C-4FDA-9FA0-44519F7EB7A7}" type="pres">
      <dgm:prSet presAssocID="{4D6254FE-FA03-4122-A9D5-664681D7D00C}" presName="root2" presStyleCnt="0"/>
      <dgm:spPr/>
    </dgm:pt>
    <dgm:pt modelId="{631FC299-7649-4A31-AA0A-0F81420B7D12}" type="pres">
      <dgm:prSet presAssocID="{4D6254FE-FA03-4122-A9D5-664681D7D00C}" presName="LevelTwoTextNode" presStyleLbl="node2" presStyleIdx="6" presStyleCnt="9" custScaleX="169639" custLinFactNeighborX="3131" custLinFactNeighborY="367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6A3EB1C6-850C-47C8-8474-0579B1EF638B}" type="pres">
      <dgm:prSet presAssocID="{4D6254FE-FA03-4122-A9D5-664681D7D00C}" presName="level3hierChild" presStyleCnt="0"/>
      <dgm:spPr/>
    </dgm:pt>
    <dgm:pt modelId="{65702C74-62E8-4FC7-8A2A-FB9CD35D8D09}" type="pres">
      <dgm:prSet presAssocID="{615BC4BC-37D7-44CB-B870-B4B356F02FF7}" presName="conn2-1" presStyleLbl="parChTrans1D2" presStyleIdx="7" presStyleCnt="9"/>
      <dgm:spPr/>
      <dgm:t>
        <a:bodyPr/>
        <a:lstStyle/>
        <a:p>
          <a:endParaRPr lang="uk-UA"/>
        </a:p>
      </dgm:t>
    </dgm:pt>
    <dgm:pt modelId="{1B82E04D-815D-4F77-AAA8-817E59F28714}" type="pres">
      <dgm:prSet presAssocID="{615BC4BC-37D7-44CB-B870-B4B356F02FF7}" presName="connTx" presStyleLbl="parChTrans1D2" presStyleIdx="7" presStyleCnt="9"/>
      <dgm:spPr/>
      <dgm:t>
        <a:bodyPr/>
        <a:lstStyle/>
        <a:p>
          <a:endParaRPr lang="uk-UA"/>
        </a:p>
      </dgm:t>
    </dgm:pt>
    <dgm:pt modelId="{81ABA877-38A6-409D-9331-3BADACEBB6E6}" type="pres">
      <dgm:prSet presAssocID="{B44F4F49-9041-41C2-9293-3E0E0EA44590}" presName="root2" presStyleCnt="0"/>
      <dgm:spPr/>
    </dgm:pt>
    <dgm:pt modelId="{E42F8DF7-4424-4289-9BA4-7AA3EA6BB87D}" type="pres">
      <dgm:prSet presAssocID="{B44F4F49-9041-41C2-9293-3E0E0EA44590}" presName="LevelTwoTextNode" presStyleLbl="node2" presStyleIdx="7" presStyleCnt="9" custScaleX="18063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13C3566D-0248-4595-980B-BC4D58FB1879}" type="pres">
      <dgm:prSet presAssocID="{B44F4F49-9041-41C2-9293-3E0E0EA44590}" presName="level3hierChild" presStyleCnt="0"/>
      <dgm:spPr/>
    </dgm:pt>
    <dgm:pt modelId="{E65A0002-7DE5-425A-8429-DC3FFD6788DB}" type="pres">
      <dgm:prSet presAssocID="{669A6A03-3283-43EC-AAB4-847C46CEBB40}" presName="conn2-1" presStyleLbl="parChTrans1D2" presStyleIdx="8" presStyleCnt="9"/>
      <dgm:spPr/>
      <dgm:t>
        <a:bodyPr/>
        <a:lstStyle/>
        <a:p>
          <a:endParaRPr lang="uk-UA"/>
        </a:p>
      </dgm:t>
    </dgm:pt>
    <dgm:pt modelId="{B81D104D-941D-4AD4-AC92-7DB64BAD0CC8}" type="pres">
      <dgm:prSet presAssocID="{669A6A03-3283-43EC-AAB4-847C46CEBB40}" presName="connTx" presStyleLbl="parChTrans1D2" presStyleIdx="8" presStyleCnt="9"/>
      <dgm:spPr/>
      <dgm:t>
        <a:bodyPr/>
        <a:lstStyle/>
        <a:p>
          <a:endParaRPr lang="uk-UA"/>
        </a:p>
      </dgm:t>
    </dgm:pt>
    <dgm:pt modelId="{F755A22D-4057-4447-B1C1-EF8BFA9B6D63}" type="pres">
      <dgm:prSet presAssocID="{D4C2615B-9E45-4219-9CD5-540641EA47A7}" presName="root2" presStyleCnt="0"/>
      <dgm:spPr/>
    </dgm:pt>
    <dgm:pt modelId="{7D308C2B-33DA-4B47-8EFF-3ECFEBCBFDE8}" type="pres">
      <dgm:prSet presAssocID="{D4C2615B-9E45-4219-9CD5-540641EA47A7}" presName="LevelTwoTextNode" presStyleLbl="node2" presStyleIdx="8" presStyleCnt="9" custScaleX="18063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E5DB95F1-07CD-430D-8876-41B32CAA5429}" type="pres">
      <dgm:prSet presAssocID="{D4C2615B-9E45-4219-9CD5-540641EA47A7}" presName="level3hierChild" presStyleCnt="0"/>
      <dgm:spPr/>
    </dgm:pt>
  </dgm:ptLst>
  <dgm:cxnLst>
    <dgm:cxn modelId="{F4A4ED6C-45D8-4418-89F0-D9FE560A4559}" type="presOf" srcId="{8152F7FA-5F83-4B37-BCC8-99EF4F7DC1F4}" destId="{CD3CA23F-F774-4A3B-AEAF-1FA44D9A0BDB}" srcOrd="0" destOrd="0" presId="urn:microsoft.com/office/officeart/2005/8/layout/hierarchy2"/>
    <dgm:cxn modelId="{80DA4885-EDD6-4E95-A6B6-C27FA12D9401}" type="presOf" srcId="{AA536641-9FAD-4BE9-AA37-1484C67A979D}" destId="{DF151FE4-63A5-48F6-8C51-F017E049403A}" srcOrd="1" destOrd="0" presId="urn:microsoft.com/office/officeart/2005/8/layout/hierarchy2"/>
    <dgm:cxn modelId="{458F8FE3-3865-4455-9D64-37F6BDB9ADBD}" type="presOf" srcId="{615BC4BC-37D7-44CB-B870-B4B356F02FF7}" destId="{1B82E04D-815D-4F77-AAA8-817E59F28714}" srcOrd="1" destOrd="0" presId="urn:microsoft.com/office/officeart/2005/8/layout/hierarchy2"/>
    <dgm:cxn modelId="{0DF481B0-BC16-4523-8A6D-0ADA64C810BB}" type="presOf" srcId="{4AABB8EF-2CBC-4094-BD01-5E2C36F2B6D7}" destId="{436CB003-0F7A-4AD4-B7D3-223867220973}" srcOrd="1" destOrd="0" presId="urn:microsoft.com/office/officeart/2005/8/layout/hierarchy2"/>
    <dgm:cxn modelId="{27C9F73B-9002-4823-9182-83D4AE62C919}" srcId="{DC22BD69-C84F-4125-A88C-D264B9A9FD32}" destId="{8152F7FA-5F83-4B37-BCC8-99EF4F7DC1F4}" srcOrd="0" destOrd="0" parTransId="{66BF7BBD-262E-4DBF-9EEB-F8848D2A1E14}" sibTransId="{13B6020F-5D8A-4F3A-B758-EEFB007AD19E}"/>
    <dgm:cxn modelId="{884692DD-E1C6-4253-9A91-13AB9EFB73AE}" type="presOf" srcId="{66BF7BBD-262E-4DBF-9EEB-F8848D2A1E14}" destId="{0C78DA2F-3258-49C8-B8CC-7D1BCCC59C9E}" srcOrd="0" destOrd="0" presId="urn:microsoft.com/office/officeart/2005/8/layout/hierarchy2"/>
    <dgm:cxn modelId="{38C98380-6686-4B3A-9030-8CA2D56CF86E}" type="presOf" srcId="{5B002F38-3A84-4156-B94D-EE527A1C8FBB}" destId="{2525AE96-E3E0-4FBD-B8D8-071844BE0C70}" srcOrd="0" destOrd="0" presId="urn:microsoft.com/office/officeart/2005/8/layout/hierarchy2"/>
    <dgm:cxn modelId="{BD17E9D5-0FBE-40E7-BBAE-81FC63B6A6B4}" type="presOf" srcId="{4AABB8EF-2CBC-4094-BD01-5E2C36F2B6D7}" destId="{5D01157C-E817-405F-8AD0-F7FA736F799C}" srcOrd="0" destOrd="0" presId="urn:microsoft.com/office/officeart/2005/8/layout/hierarchy2"/>
    <dgm:cxn modelId="{500BF20D-2EFA-4D8D-A643-FB53BA98F639}" type="presOf" srcId="{4D6254FE-FA03-4122-A9D5-664681D7D00C}" destId="{631FC299-7649-4A31-AA0A-0F81420B7D12}" srcOrd="0" destOrd="0" presId="urn:microsoft.com/office/officeart/2005/8/layout/hierarchy2"/>
    <dgm:cxn modelId="{6B392DD6-8262-49D1-82CB-2BD2231155E4}" type="presOf" srcId="{1235E7DB-43CD-41F3-B972-BBE69FC579D4}" destId="{D29F4DEA-931F-4048-BE84-5C6A96F598EE}" srcOrd="0" destOrd="0" presId="urn:microsoft.com/office/officeart/2005/8/layout/hierarchy2"/>
    <dgm:cxn modelId="{65CD899B-E2FB-49BF-98BB-4F5B76439AA6}" srcId="{DC22BD69-C84F-4125-A88C-D264B9A9FD32}" destId="{BB8B5136-8B4B-4D2A-A6BF-9C39FD0B5667}" srcOrd="1" destOrd="0" parTransId="{4AABB8EF-2CBC-4094-BD01-5E2C36F2B6D7}" sibTransId="{9DDB775E-F494-4B16-864C-1D08FF752F2B}"/>
    <dgm:cxn modelId="{2801BECB-46CE-4972-855D-0449DB5EC221}" type="presOf" srcId="{AA536641-9FAD-4BE9-AA37-1484C67A979D}" destId="{85441B9D-01D4-48B1-9EBB-3AC4699EBACB}" srcOrd="0" destOrd="0" presId="urn:microsoft.com/office/officeart/2005/8/layout/hierarchy2"/>
    <dgm:cxn modelId="{0155D7F7-BB83-4BCA-8197-C3C11F85EEDB}" type="presOf" srcId="{8D1115FE-8E0E-4E44-B486-5A5D680A1617}" destId="{E71BBEA8-EF17-4359-B048-7804BE67782C}" srcOrd="0" destOrd="0" presId="urn:microsoft.com/office/officeart/2005/8/layout/hierarchy2"/>
    <dgm:cxn modelId="{DF4C853F-0033-4FD4-B2F5-9FDA51684364}" type="presOf" srcId="{C0571C1F-647A-436D-80EB-16547027772E}" destId="{A8513E2D-A47A-49E0-AE64-E0BB7829C53A}" srcOrd="0" destOrd="0" presId="urn:microsoft.com/office/officeart/2005/8/layout/hierarchy2"/>
    <dgm:cxn modelId="{4DB70B3A-F5EC-4192-A08C-3A981B545A1A}" type="presOf" srcId="{669A6A03-3283-43EC-AAB4-847C46CEBB40}" destId="{B81D104D-941D-4AD4-AC92-7DB64BAD0CC8}" srcOrd="1" destOrd="0" presId="urn:microsoft.com/office/officeart/2005/8/layout/hierarchy2"/>
    <dgm:cxn modelId="{D3DB689A-4333-4D4F-90F4-6A6F727BC79A}" type="presOf" srcId="{5B002F38-3A84-4156-B94D-EE527A1C8FBB}" destId="{71879099-8226-4AFB-85CF-278C2934CFBB}" srcOrd="1" destOrd="0" presId="urn:microsoft.com/office/officeart/2005/8/layout/hierarchy2"/>
    <dgm:cxn modelId="{3C4AEDC2-17BF-43DC-8F3A-B5B8D5E079B6}" type="presOf" srcId="{EE6ED550-E7F2-4FF5-8EBA-34B4ADACE583}" destId="{9D64B08B-50EE-4543-AE09-F5B367A8F7BE}" srcOrd="0" destOrd="0" presId="urn:microsoft.com/office/officeart/2005/8/layout/hierarchy2"/>
    <dgm:cxn modelId="{918F2D4A-65DD-4D81-8988-7E8921A6F1A0}" type="presOf" srcId="{2C840A3E-CD3B-40CB-9037-332EC507EBB4}" destId="{D70C6E56-4738-4E5A-8BEC-E7D61F03790C}" srcOrd="0" destOrd="0" presId="urn:microsoft.com/office/officeart/2005/8/layout/hierarchy2"/>
    <dgm:cxn modelId="{237EC5A3-4826-4914-8C9D-0C6650D11FEB}" srcId="{DC22BD69-C84F-4125-A88C-D264B9A9FD32}" destId="{C0571C1F-647A-436D-80EB-16547027772E}" srcOrd="4" destOrd="0" parTransId="{2C840A3E-CD3B-40CB-9037-332EC507EBB4}" sibTransId="{302ECA43-08FA-4798-A468-8914D8598024}"/>
    <dgm:cxn modelId="{96096557-CE3A-4EF4-BD92-A5C672227CF4}" srcId="{DC22BD69-C84F-4125-A88C-D264B9A9FD32}" destId="{4D6254FE-FA03-4122-A9D5-664681D7D00C}" srcOrd="6" destOrd="0" parTransId="{5B002F38-3A84-4156-B94D-EE527A1C8FBB}" sibTransId="{C65DD38F-7134-447D-AE36-92DF0F5D2E82}"/>
    <dgm:cxn modelId="{5FBAA736-11ED-42C1-9F46-BDD456B377A1}" srcId="{DC22BD69-C84F-4125-A88C-D264B9A9FD32}" destId="{D4C2615B-9E45-4219-9CD5-540641EA47A7}" srcOrd="8" destOrd="0" parTransId="{669A6A03-3283-43EC-AAB4-847C46CEBB40}" sibTransId="{11AB21AE-D2D0-45AB-8552-AA19FF8D53D0}"/>
    <dgm:cxn modelId="{6704D402-011F-4840-91A1-56B1C22EB84F}" type="presOf" srcId="{615BC4BC-37D7-44CB-B870-B4B356F02FF7}" destId="{65702C74-62E8-4FC7-8A2A-FB9CD35D8D09}" srcOrd="0" destOrd="0" presId="urn:microsoft.com/office/officeart/2005/8/layout/hierarchy2"/>
    <dgm:cxn modelId="{B711AA22-8D5F-4351-AB16-47083863515C}" srcId="{DC22BD69-C84F-4125-A88C-D264B9A9FD32}" destId="{1235E7DB-43CD-41F3-B972-BBE69FC579D4}" srcOrd="2" destOrd="0" parTransId="{D8FFDFCD-5299-4385-A11E-E302F02D9B3E}" sibTransId="{AD318246-A7B1-4D5B-82D0-958477B671E3}"/>
    <dgm:cxn modelId="{987CD3D5-D256-4604-8DFC-76A522F2840A}" type="presOf" srcId="{9CDFFDB2-5B8C-4874-BAD4-4063F64C7644}" destId="{96674BBB-E4B8-4893-8802-B22BA94F2D9F}" srcOrd="0" destOrd="0" presId="urn:microsoft.com/office/officeart/2005/8/layout/hierarchy2"/>
    <dgm:cxn modelId="{7DC352EF-D776-432E-B55E-1C5D64A54C65}" srcId="{9CDFFDB2-5B8C-4874-BAD4-4063F64C7644}" destId="{DC22BD69-C84F-4125-A88C-D264B9A9FD32}" srcOrd="0" destOrd="0" parTransId="{D64FC464-B4A6-4A92-9FC8-31341D0C54B0}" sibTransId="{1A45E28B-D63C-433A-B0F1-15630E53436E}"/>
    <dgm:cxn modelId="{3FBA36E2-B01E-42C9-BB1C-BEC654BDC04C}" type="presOf" srcId="{66BF7BBD-262E-4DBF-9EEB-F8848D2A1E14}" destId="{3EC84A79-84ED-4FCA-BB4F-79967B726C9F}" srcOrd="1" destOrd="0" presId="urn:microsoft.com/office/officeart/2005/8/layout/hierarchy2"/>
    <dgm:cxn modelId="{35327257-7503-4F99-91CF-BD7D122D3A99}" type="presOf" srcId="{669A6A03-3283-43EC-AAB4-847C46CEBB40}" destId="{E65A0002-7DE5-425A-8429-DC3FFD6788DB}" srcOrd="0" destOrd="0" presId="urn:microsoft.com/office/officeart/2005/8/layout/hierarchy2"/>
    <dgm:cxn modelId="{D248F6C3-F93B-41B3-8706-BED33E8ECF8B}" type="presOf" srcId="{2C840A3E-CD3B-40CB-9037-332EC507EBB4}" destId="{C6C4ED57-CE52-433B-AB36-2DD5A09420BB}" srcOrd="1" destOrd="0" presId="urn:microsoft.com/office/officeart/2005/8/layout/hierarchy2"/>
    <dgm:cxn modelId="{853B7105-0A55-4C92-ABF1-D61B38223713}" srcId="{DC22BD69-C84F-4125-A88C-D264B9A9FD32}" destId="{EE6ED550-E7F2-4FF5-8EBA-34B4ADACE583}" srcOrd="5" destOrd="0" parTransId="{8D1115FE-8E0E-4E44-B486-5A5D680A1617}" sibTransId="{7B32E3BD-7C80-4E57-825F-A83720B4DEB0}"/>
    <dgm:cxn modelId="{229EE14B-F4F1-4475-87D0-888924723E29}" type="presOf" srcId="{D4C2615B-9E45-4219-9CD5-540641EA47A7}" destId="{7D308C2B-33DA-4B47-8EFF-3ECFEBCBFDE8}" srcOrd="0" destOrd="0" presId="urn:microsoft.com/office/officeart/2005/8/layout/hierarchy2"/>
    <dgm:cxn modelId="{26B19BF7-20EF-45F8-8328-D57CD1F24587}" type="presOf" srcId="{D9B6DC24-5BE2-4997-B2DE-8040B2897094}" destId="{5ECBE82A-46CF-4D7D-8EE9-3E06AB03FBA7}" srcOrd="0" destOrd="0" presId="urn:microsoft.com/office/officeart/2005/8/layout/hierarchy2"/>
    <dgm:cxn modelId="{31D37943-99CF-497E-8AF1-9C522AFFAF44}" type="presOf" srcId="{DC22BD69-C84F-4125-A88C-D264B9A9FD32}" destId="{BC5D86D6-0F71-4DEC-BAB6-11F345CE9747}" srcOrd="0" destOrd="0" presId="urn:microsoft.com/office/officeart/2005/8/layout/hierarchy2"/>
    <dgm:cxn modelId="{05A3082F-DF2C-466D-B471-C0782DA08C47}" type="presOf" srcId="{D8FFDFCD-5299-4385-A11E-E302F02D9B3E}" destId="{FE7547FB-C894-4240-B4A6-DFB2F8EF0B6E}" srcOrd="0" destOrd="0" presId="urn:microsoft.com/office/officeart/2005/8/layout/hierarchy2"/>
    <dgm:cxn modelId="{1287E2E5-9306-4899-8DF8-A9F13F249ED1}" type="presOf" srcId="{BB8B5136-8B4B-4D2A-A6BF-9C39FD0B5667}" destId="{B9CA6F8C-DAFE-4B87-9BD1-3403C1AD4943}" srcOrd="0" destOrd="0" presId="urn:microsoft.com/office/officeart/2005/8/layout/hierarchy2"/>
    <dgm:cxn modelId="{A446D696-2489-4911-99C5-200D25B8A173}" type="presOf" srcId="{D8FFDFCD-5299-4385-A11E-E302F02D9B3E}" destId="{FCDD2713-5B45-43C8-B9B6-63D1198F76B8}" srcOrd="1" destOrd="0" presId="urn:microsoft.com/office/officeart/2005/8/layout/hierarchy2"/>
    <dgm:cxn modelId="{57FDC559-31B0-443E-A2ED-F3E1B3D172AF}" srcId="{DC22BD69-C84F-4125-A88C-D264B9A9FD32}" destId="{B44F4F49-9041-41C2-9293-3E0E0EA44590}" srcOrd="7" destOrd="0" parTransId="{615BC4BC-37D7-44CB-B870-B4B356F02FF7}" sibTransId="{7D414C91-051C-408C-9527-8C5A639C9D3E}"/>
    <dgm:cxn modelId="{444F47B7-D373-47B2-90C6-E28849C1F622}" type="presOf" srcId="{B44F4F49-9041-41C2-9293-3E0E0EA44590}" destId="{E42F8DF7-4424-4289-9BA4-7AA3EA6BB87D}" srcOrd="0" destOrd="0" presId="urn:microsoft.com/office/officeart/2005/8/layout/hierarchy2"/>
    <dgm:cxn modelId="{F754EE79-CF35-49DF-AE8B-EC290392DAED}" srcId="{DC22BD69-C84F-4125-A88C-D264B9A9FD32}" destId="{D9B6DC24-5BE2-4997-B2DE-8040B2897094}" srcOrd="3" destOrd="0" parTransId="{AA536641-9FAD-4BE9-AA37-1484C67A979D}" sibTransId="{D4943C6E-08B8-47C4-A08E-AB7E7C1324BF}"/>
    <dgm:cxn modelId="{ED161615-C187-43C3-9737-FE6ECAC1BC90}" type="presOf" srcId="{8D1115FE-8E0E-4E44-B486-5A5D680A1617}" destId="{E0525503-EE2B-49FE-8DA3-629D69A21B35}" srcOrd="1" destOrd="0" presId="urn:microsoft.com/office/officeart/2005/8/layout/hierarchy2"/>
    <dgm:cxn modelId="{DD53E123-A053-4003-91F5-B67D99763878}" type="presParOf" srcId="{96674BBB-E4B8-4893-8802-B22BA94F2D9F}" destId="{E5098577-6BE2-49BB-A3A7-073BD7544E29}" srcOrd="0" destOrd="0" presId="urn:microsoft.com/office/officeart/2005/8/layout/hierarchy2"/>
    <dgm:cxn modelId="{EAF335E0-AEA1-471D-BAD9-05003DB40D8A}" type="presParOf" srcId="{E5098577-6BE2-49BB-A3A7-073BD7544E29}" destId="{BC5D86D6-0F71-4DEC-BAB6-11F345CE9747}" srcOrd="0" destOrd="0" presId="urn:microsoft.com/office/officeart/2005/8/layout/hierarchy2"/>
    <dgm:cxn modelId="{ABE6B458-DC25-4D5E-BC08-0E1BAFF97501}" type="presParOf" srcId="{E5098577-6BE2-49BB-A3A7-073BD7544E29}" destId="{9E72A050-6AAD-4930-B588-895983AEB917}" srcOrd="1" destOrd="0" presId="urn:microsoft.com/office/officeart/2005/8/layout/hierarchy2"/>
    <dgm:cxn modelId="{F1C6B630-9A84-4622-B250-12AFDB9D2111}" type="presParOf" srcId="{9E72A050-6AAD-4930-B588-895983AEB917}" destId="{0C78DA2F-3258-49C8-B8CC-7D1BCCC59C9E}" srcOrd="0" destOrd="0" presId="urn:microsoft.com/office/officeart/2005/8/layout/hierarchy2"/>
    <dgm:cxn modelId="{32896B6C-782A-4453-B530-3D496FCC3436}" type="presParOf" srcId="{0C78DA2F-3258-49C8-B8CC-7D1BCCC59C9E}" destId="{3EC84A79-84ED-4FCA-BB4F-79967B726C9F}" srcOrd="0" destOrd="0" presId="urn:microsoft.com/office/officeart/2005/8/layout/hierarchy2"/>
    <dgm:cxn modelId="{0F93FE86-19B2-455D-B374-198E314365A6}" type="presParOf" srcId="{9E72A050-6AAD-4930-B588-895983AEB917}" destId="{D636CF54-946A-4CC5-A45D-1556EB80ED61}" srcOrd="1" destOrd="0" presId="urn:microsoft.com/office/officeart/2005/8/layout/hierarchy2"/>
    <dgm:cxn modelId="{312EE95A-E3A0-4489-8D4D-4370D5897E7B}" type="presParOf" srcId="{D636CF54-946A-4CC5-A45D-1556EB80ED61}" destId="{CD3CA23F-F774-4A3B-AEAF-1FA44D9A0BDB}" srcOrd="0" destOrd="0" presId="urn:microsoft.com/office/officeart/2005/8/layout/hierarchy2"/>
    <dgm:cxn modelId="{80393850-F9F7-4154-A224-149C8061920A}" type="presParOf" srcId="{D636CF54-946A-4CC5-A45D-1556EB80ED61}" destId="{183C5AB5-962A-4A58-A775-E2D35E29CCBB}" srcOrd="1" destOrd="0" presId="urn:microsoft.com/office/officeart/2005/8/layout/hierarchy2"/>
    <dgm:cxn modelId="{60607228-FC82-422C-A8B0-ADA06BF9F271}" type="presParOf" srcId="{9E72A050-6AAD-4930-B588-895983AEB917}" destId="{5D01157C-E817-405F-8AD0-F7FA736F799C}" srcOrd="2" destOrd="0" presId="urn:microsoft.com/office/officeart/2005/8/layout/hierarchy2"/>
    <dgm:cxn modelId="{33914470-FDED-43A6-8D5D-671E65E2C60C}" type="presParOf" srcId="{5D01157C-E817-405F-8AD0-F7FA736F799C}" destId="{436CB003-0F7A-4AD4-B7D3-223867220973}" srcOrd="0" destOrd="0" presId="urn:microsoft.com/office/officeart/2005/8/layout/hierarchy2"/>
    <dgm:cxn modelId="{906F7B1F-7E1E-447E-8194-CB27B68047EC}" type="presParOf" srcId="{9E72A050-6AAD-4930-B588-895983AEB917}" destId="{7BFE23B4-5148-4FD8-90C0-D1A1AE295773}" srcOrd="3" destOrd="0" presId="urn:microsoft.com/office/officeart/2005/8/layout/hierarchy2"/>
    <dgm:cxn modelId="{23288DC8-A9C1-4A44-8C49-DA413D7E731B}" type="presParOf" srcId="{7BFE23B4-5148-4FD8-90C0-D1A1AE295773}" destId="{B9CA6F8C-DAFE-4B87-9BD1-3403C1AD4943}" srcOrd="0" destOrd="0" presId="urn:microsoft.com/office/officeart/2005/8/layout/hierarchy2"/>
    <dgm:cxn modelId="{0A2EB774-6E2C-4F3B-8FE9-452D3A764666}" type="presParOf" srcId="{7BFE23B4-5148-4FD8-90C0-D1A1AE295773}" destId="{D1CE4D91-0541-469D-A5F1-503BEE862EEB}" srcOrd="1" destOrd="0" presId="urn:microsoft.com/office/officeart/2005/8/layout/hierarchy2"/>
    <dgm:cxn modelId="{032EB5B1-F933-486D-BA57-90BFF7DBBA64}" type="presParOf" srcId="{9E72A050-6AAD-4930-B588-895983AEB917}" destId="{FE7547FB-C894-4240-B4A6-DFB2F8EF0B6E}" srcOrd="4" destOrd="0" presId="urn:microsoft.com/office/officeart/2005/8/layout/hierarchy2"/>
    <dgm:cxn modelId="{59496880-5A53-4125-9828-C2D245765E42}" type="presParOf" srcId="{FE7547FB-C894-4240-B4A6-DFB2F8EF0B6E}" destId="{FCDD2713-5B45-43C8-B9B6-63D1198F76B8}" srcOrd="0" destOrd="0" presId="urn:microsoft.com/office/officeart/2005/8/layout/hierarchy2"/>
    <dgm:cxn modelId="{B3A1A968-F7CC-4CAF-A547-39E1DF5FBC5E}" type="presParOf" srcId="{9E72A050-6AAD-4930-B588-895983AEB917}" destId="{56F798AB-9520-4FAB-B2E6-3031C4CE9C45}" srcOrd="5" destOrd="0" presId="urn:microsoft.com/office/officeart/2005/8/layout/hierarchy2"/>
    <dgm:cxn modelId="{4E912FEF-9A19-46F2-A326-AB4080B6354D}" type="presParOf" srcId="{56F798AB-9520-4FAB-B2E6-3031C4CE9C45}" destId="{D29F4DEA-931F-4048-BE84-5C6A96F598EE}" srcOrd="0" destOrd="0" presId="urn:microsoft.com/office/officeart/2005/8/layout/hierarchy2"/>
    <dgm:cxn modelId="{C3F07574-FC8D-4653-AAA0-31531B9D0D51}" type="presParOf" srcId="{56F798AB-9520-4FAB-B2E6-3031C4CE9C45}" destId="{3F25E17C-8EC0-4FA3-B664-799FDAFFB3E5}" srcOrd="1" destOrd="0" presId="urn:microsoft.com/office/officeart/2005/8/layout/hierarchy2"/>
    <dgm:cxn modelId="{1BA09B93-EF60-4314-9777-F7D6CF550CB8}" type="presParOf" srcId="{9E72A050-6AAD-4930-B588-895983AEB917}" destId="{85441B9D-01D4-48B1-9EBB-3AC4699EBACB}" srcOrd="6" destOrd="0" presId="urn:microsoft.com/office/officeart/2005/8/layout/hierarchy2"/>
    <dgm:cxn modelId="{48B1642B-C740-48DB-ABBB-C0BC4956BC34}" type="presParOf" srcId="{85441B9D-01D4-48B1-9EBB-3AC4699EBACB}" destId="{DF151FE4-63A5-48F6-8C51-F017E049403A}" srcOrd="0" destOrd="0" presId="urn:microsoft.com/office/officeart/2005/8/layout/hierarchy2"/>
    <dgm:cxn modelId="{B446BD50-19E4-47B0-B0DF-24D4ED30B1C4}" type="presParOf" srcId="{9E72A050-6AAD-4930-B588-895983AEB917}" destId="{3AC671CC-A63F-4295-891E-6AF5BF38D0C6}" srcOrd="7" destOrd="0" presId="urn:microsoft.com/office/officeart/2005/8/layout/hierarchy2"/>
    <dgm:cxn modelId="{14FDDA34-D0FD-431E-A691-4F52F4F6C805}" type="presParOf" srcId="{3AC671CC-A63F-4295-891E-6AF5BF38D0C6}" destId="{5ECBE82A-46CF-4D7D-8EE9-3E06AB03FBA7}" srcOrd="0" destOrd="0" presId="urn:microsoft.com/office/officeart/2005/8/layout/hierarchy2"/>
    <dgm:cxn modelId="{47115094-B2E6-4FEA-82E8-3EBEAB68580A}" type="presParOf" srcId="{3AC671CC-A63F-4295-891E-6AF5BF38D0C6}" destId="{5DB0AF89-8EAF-4B61-BE5B-EDE210E50753}" srcOrd="1" destOrd="0" presId="urn:microsoft.com/office/officeart/2005/8/layout/hierarchy2"/>
    <dgm:cxn modelId="{2E0446A9-49EA-40F9-8C06-BBA225CF0B90}" type="presParOf" srcId="{9E72A050-6AAD-4930-B588-895983AEB917}" destId="{D70C6E56-4738-4E5A-8BEC-E7D61F03790C}" srcOrd="8" destOrd="0" presId="urn:microsoft.com/office/officeart/2005/8/layout/hierarchy2"/>
    <dgm:cxn modelId="{6EE6B6C4-9612-485E-93D8-F8163C264A0C}" type="presParOf" srcId="{D70C6E56-4738-4E5A-8BEC-E7D61F03790C}" destId="{C6C4ED57-CE52-433B-AB36-2DD5A09420BB}" srcOrd="0" destOrd="0" presId="urn:microsoft.com/office/officeart/2005/8/layout/hierarchy2"/>
    <dgm:cxn modelId="{28E4E672-7EBE-4B41-8E44-3DDDCE691B7E}" type="presParOf" srcId="{9E72A050-6AAD-4930-B588-895983AEB917}" destId="{68D9F5B0-EA3E-4788-8F97-7A743EFED8DF}" srcOrd="9" destOrd="0" presId="urn:microsoft.com/office/officeart/2005/8/layout/hierarchy2"/>
    <dgm:cxn modelId="{485AAB06-B6CC-404D-8CF4-76484C5AE13B}" type="presParOf" srcId="{68D9F5B0-EA3E-4788-8F97-7A743EFED8DF}" destId="{A8513E2D-A47A-49E0-AE64-E0BB7829C53A}" srcOrd="0" destOrd="0" presId="urn:microsoft.com/office/officeart/2005/8/layout/hierarchy2"/>
    <dgm:cxn modelId="{CA61EC23-3E2F-4B43-BB72-8CA41B216B9D}" type="presParOf" srcId="{68D9F5B0-EA3E-4788-8F97-7A743EFED8DF}" destId="{7E93F009-73D0-42B1-BD1A-E7A71F1B6678}" srcOrd="1" destOrd="0" presId="urn:microsoft.com/office/officeart/2005/8/layout/hierarchy2"/>
    <dgm:cxn modelId="{80B4C642-2B70-4307-9C99-D3C00E905EB2}" type="presParOf" srcId="{9E72A050-6AAD-4930-B588-895983AEB917}" destId="{E71BBEA8-EF17-4359-B048-7804BE67782C}" srcOrd="10" destOrd="0" presId="urn:microsoft.com/office/officeart/2005/8/layout/hierarchy2"/>
    <dgm:cxn modelId="{E66CBECE-09BD-4D09-9629-814C5DDE1B09}" type="presParOf" srcId="{E71BBEA8-EF17-4359-B048-7804BE67782C}" destId="{E0525503-EE2B-49FE-8DA3-629D69A21B35}" srcOrd="0" destOrd="0" presId="urn:microsoft.com/office/officeart/2005/8/layout/hierarchy2"/>
    <dgm:cxn modelId="{11746452-AF70-4743-9687-5C90B318750B}" type="presParOf" srcId="{9E72A050-6AAD-4930-B588-895983AEB917}" destId="{E2327DB1-F696-4D28-B8B8-64185FDB98E7}" srcOrd="11" destOrd="0" presId="urn:microsoft.com/office/officeart/2005/8/layout/hierarchy2"/>
    <dgm:cxn modelId="{6A571347-5B45-4372-ADF0-56717F0D004A}" type="presParOf" srcId="{E2327DB1-F696-4D28-B8B8-64185FDB98E7}" destId="{9D64B08B-50EE-4543-AE09-F5B367A8F7BE}" srcOrd="0" destOrd="0" presId="urn:microsoft.com/office/officeart/2005/8/layout/hierarchy2"/>
    <dgm:cxn modelId="{B2C91726-B273-44DD-BEF3-63D8FB42B567}" type="presParOf" srcId="{E2327DB1-F696-4D28-B8B8-64185FDB98E7}" destId="{4152F9EC-EA5E-492B-8042-F4334F230B26}" srcOrd="1" destOrd="0" presId="urn:microsoft.com/office/officeart/2005/8/layout/hierarchy2"/>
    <dgm:cxn modelId="{F308E811-975B-4EA3-97F9-7C129926E654}" type="presParOf" srcId="{9E72A050-6AAD-4930-B588-895983AEB917}" destId="{2525AE96-E3E0-4FBD-B8D8-071844BE0C70}" srcOrd="12" destOrd="0" presId="urn:microsoft.com/office/officeart/2005/8/layout/hierarchy2"/>
    <dgm:cxn modelId="{8050648D-8171-4396-886A-D9397AB03AE4}" type="presParOf" srcId="{2525AE96-E3E0-4FBD-B8D8-071844BE0C70}" destId="{71879099-8226-4AFB-85CF-278C2934CFBB}" srcOrd="0" destOrd="0" presId="urn:microsoft.com/office/officeart/2005/8/layout/hierarchy2"/>
    <dgm:cxn modelId="{83B4F780-69AE-4DCB-AB97-43DFF22446E9}" type="presParOf" srcId="{9E72A050-6AAD-4930-B588-895983AEB917}" destId="{D9022A27-223C-4FDA-9FA0-44519F7EB7A7}" srcOrd="13" destOrd="0" presId="urn:microsoft.com/office/officeart/2005/8/layout/hierarchy2"/>
    <dgm:cxn modelId="{8CC04959-D1B7-421D-B773-FC316FD233AA}" type="presParOf" srcId="{D9022A27-223C-4FDA-9FA0-44519F7EB7A7}" destId="{631FC299-7649-4A31-AA0A-0F81420B7D12}" srcOrd="0" destOrd="0" presId="urn:microsoft.com/office/officeart/2005/8/layout/hierarchy2"/>
    <dgm:cxn modelId="{B4CE8199-8EF4-45B2-8FBE-B1B7059C1531}" type="presParOf" srcId="{D9022A27-223C-4FDA-9FA0-44519F7EB7A7}" destId="{6A3EB1C6-850C-47C8-8474-0579B1EF638B}" srcOrd="1" destOrd="0" presId="urn:microsoft.com/office/officeart/2005/8/layout/hierarchy2"/>
    <dgm:cxn modelId="{1C0C29C6-19EF-4EAD-BE9C-38791F1A55B0}" type="presParOf" srcId="{9E72A050-6AAD-4930-B588-895983AEB917}" destId="{65702C74-62E8-4FC7-8A2A-FB9CD35D8D09}" srcOrd="14" destOrd="0" presId="urn:microsoft.com/office/officeart/2005/8/layout/hierarchy2"/>
    <dgm:cxn modelId="{636AA4C5-A8DA-4501-B77E-2CED5DA2741E}" type="presParOf" srcId="{65702C74-62E8-4FC7-8A2A-FB9CD35D8D09}" destId="{1B82E04D-815D-4F77-AAA8-817E59F28714}" srcOrd="0" destOrd="0" presId="urn:microsoft.com/office/officeart/2005/8/layout/hierarchy2"/>
    <dgm:cxn modelId="{B0D19891-6937-4796-A252-72A338B81ACE}" type="presParOf" srcId="{9E72A050-6AAD-4930-B588-895983AEB917}" destId="{81ABA877-38A6-409D-9331-3BADACEBB6E6}" srcOrd="15" destOrd="0" presId="urn:microsoft.com/office/officeart/2005/8/layout/hierarchy2"/>
    <dgm:cxn modelId="{30D398CA-7BB8-4DB6-B323-0969972DD1E6}" type="presParOf" srcId="{81ABA877-38A6-409D-9331-3BADACEBB6E6}" destId="{E42F8DF7-4424-4289-9BA4-7AA3EA6BB87D}" srcOrd="0" destOrd="0" presId="urn:microsoft.com/office/officeart/2005/8/layout/hierarchy2"/>
    <dgm:cxn modelId="{2FBB5C72-5B89-4B99-88E2-EF4A5C053DAF}" type="presParOf" srcId="{81ABA877-38A6-409D-9331-3BADACEBB6E6}" destId="{13C3566D-0248-4595-980B-BC4D58FB1879}" srcOrd="1" destOrd="0" presId="urn:microsoft.com/office/officeart/2005/8/layout/hierarchy2"/>
    <dgm:cxn modelId="{99F2500C-BA03-4E82-8258-3405E6BE7D18}" type="presParOf" srcId="{9E72A050-6AAD-4930-B588-895983AEB917}" destId="{E65A0002-7DE5-425A-8429-DC3FFD6788DB}" srcOrd="16" destOrd="0" presId="urn:microsoft.com/office/officeart/2005/8/layout/hierarchy2"/>
    <dgm:cxn modelId="{E60CB0F9-CA85-47BF-880B-772F89B19AC0}" type="presParOf" srcId="{E65A0002-7DE5-425A-8429-DC3FFD6788DB}" destId="{B81D104D-941D-4AD4-AC92-7DB64BAD0CC8}" srcOrd="0" destOrd="0" presId="urn:microsoft.com/office/officeart/2005/8/layout/hierarchy2"/>
    <dgm:cxn modelId="{741A1F93-6A3D-4235-AFEC-F90869AC04D5}" type="presParOf" srcId="{9E72A050-6AAD-4930-B588-895983AEB917}" destId="{F755A22D-4057-4447-B1C1-EF8BFA9B6D63}" srcOrd="17" destOrd="0" presId="urn:microsoft.com/office/officeart/2005/8/layout/hierarchy2"/>
    <dgm:cxn modelId="{6FBB35E8-D690-4485-BA1E-F829DD8BFB4F}" type="presParOf" srcId="{F755A22D-4057-4447-B1C1-EF8BFA9B6D63}" destId="{7D308C2B-33DA-4B47-8EFF-3ECFEBCBFDE8}" srcOrd="0" destOrd="0" presId="urn:microsoft.com/office/officeart/2005/8/layout/hierarchy2"/>
    <dgm:cxn modelId="{E78778D4-F984-4B20-8200-D9FAC4F91296}" type="presParOf" srcId="{F755A22D-4057-4447-B1C1-EF8BFA9B6D63}" destId="{E5DB95F1-07CD-430D-8876-41B32CAA542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9FB1F9-320C-412E-8C6E-A1F9A8FBA8F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B362A7C0-2D8B-45F1-8186-B90486D161D1}">
      <dgm:prSet phldrT="[Текст]" custT="1"/>
      <dgm:spPr/>
      <dgm:t>
        <a:bodyPr/>
        <a:lstStyle/>
        <a:p>
          <a:r>
            <a:rPr lang="uk-UA" sz="1600" dirty="0" smtClean="0">
              <a:latin typeface="+mj-lt"/>
            </a:rPr>
            <a:t>Департамент АМГ</a:t>
          </a:r>
          <a:endParaRPr lang="uk-UA" sz="1600" dirty="0">
            <a:latin typeface="+mj-lt"/>
          </a:endParaRPr>
        </a:p>
      </dgm:t>
    </dgm:pt>
    <dgm:pt modelId="{AE0FD37B-8715-4054-9BD5-C6C7F6F1F236}" type="parTrans" cxnId="{C896032B-B59F-4728-851C-BD7B5F0267FD}">
      <dgm:prSet/>
      <dgm:spPr/>
      <dgm:t>
        <a:bodyPr/>
        <a:lstStyle/>
        <a:p>
          <a:endParaRPr lang="uk-UA"/>
        </a:p>
      </dgm:t>
    </dgm:pt>
    <dgm:pt modelId="{4E5A2343-BB62-4C3A-943B-37C1935DE9F2}" type="sibTrans" cxnId="{C896032B-B59F-4728-851C-BD7B5F0267FD}">
      <dgm:prSet/>
      <dgm:spPr/>
      <dgm:t>
        <a:bodyPr/>
        <a:lstStyle/>
        <a:p>
          <a:endParaRPr lang="uk-UA"/>
        </a:p>
      </dgm:t>
    </dgm:pt>
    <dgm:pt modelId="{1CAD78A8-CE07-4B6D-BFC8-ADE60A6049DA}">
      <dgm:prSet phldrT="[Текст]" custT="1"/>
      <dgm:spPr/>
      <dgm:t>
        <a:bodyPr/>
        <a:lstStyle/>
        <a:p>
          <a:r>
            <a:rPr lang="uk-UA" sz="1600" dirty="0" smtClean="0">
              <a:latin typeface="+mj-lt"/>
            </a:rPr>
            <a:t>Управління інформаційної політики та зовнішніх відносин</a:t>
          </a:r>
          <a:endParaRPr lang="uk-UA" sz="1600" dirty="0">
            <a:latin typeface="+mj-lt"/>
          </a:endParaRPr>
        </a:p>
      </dgm:t>
    </dgm:pt>
    <dgm:pt modelId="{7C7931A5-DF3B-4C6D-93FA-70C7DAAD77D2}" type="parTrans" cxnId="{BF16A17F-8BBE-4743-A0DC-B503B6CC969D}">
      <dgm:prSet/>
      <dgm:spPr/>
      <dgm:t>
        <a:bodyPr/>
        <a:lstStyle/>
        <a:p>
          <a:endParaRPr lang="uk-UA" dirty="0"/>
        </a:p>
      </dgm:t>
    </dgm:pt>
    <dgm:pt modelId="{4BB711AF-B5E8-4A51-886F-24699A4A548A}" type="sibTrans" cxnId="{BF16A17F-8BBE-4743-A0DC-B503B6CC969D}">
      <dgm:prSet/>
      <dgm:spPr/>
      <dgm:t>
        <a:bodyPr/>
        <a:lstStyle/>
        <a:p>
          <a:endParaRPr lang="uk-UA"/>
        </a:p>
      </dgm:t>
    </dgm:pt>
    <dgm:pt modelId="{504CFDDC-0E11-4B65-9BD0-8182E2133915}">
      <dgm:prSet phldrT="[Текст]"/>
      <dgm:spPr/>
      <dgm:t>
        <a:bodyPr/>
        <a:lstStyle/>
        <a:p>
          <a:r>
            <a:rPr lang="uk-UA" dirty="0" smtClean="0">
              <a:latin typeface="+mj-lt"/>
            </a:rPr>
            <a:t>Відділ прес-служба</a:t>
          </a:r>
          <a:endParaRPr lang="uk-UA" dirty="0">
            <a:latin typeface="+mj-lt"/>
          </a:endParaRPr>
        </a:p>
      </dgm:t>
    </dgm:pt>
    <dgm:pt modelId="{C2CF41A8-5DD3-4168-BD84-2AA0737B4239}" type="parTrans" cxnId="{C5FD3488-CDDF-4C46-92E1-97891EF946B0}">
      <dgm:prSet/>
      <dgm:spPr/>
      <dgm:t>
        <a:bodyPr/>
        <a:lstStyle/>
        <a:p>
          <a:endParaRPr lang="uk-UA" dirty="0"/>
        </a:p>
      </dgm:t>
    </dgm:pt>
    <dgm:pt modelId="{FB459018-E093-4BF2-B222-3204663F846E}" type="sibTrans" cxnId="{C5FD3488-CDDF-4C46-92E1-97891EF946B0}">
      <dgm:prSet/>
      <dgm:spPr/>
      <dgm:t>
        <a:bodyPr/>
        <a:lstStyle/>
        <a:p>
          <a:endParaRPr lang="uk-UA"/>
        </a:p>
      </dgm:t>
    </dgm:pt>
    <dgm:pt modelId="{CD0729CC-EAFA-4FEA-B9FB-387753905E0C}">
      <dgm:prSet phldrT="[Текст]"/>
      <dgm:spPr/>
      <dgm:t>
        <a:bodyPr/>
        <a:lstStyle/>
        <a:p>
          <a:r>
            <a:rPr lang="uk-UA" dirty="0" smtClean="0">
              <a:latin typeface="+mj-lt"/>
            </a:rPr>
            <a:t>Відділ промоції міста</a:t>
          </a:r>
          <a:endParaRPr lang="uk-UA" dirty="0">
            <a:latin typeface="+mj-lt"/>
          </a:endParaRPr>
        </a:p>
      </dgm:t>
    </dgm:pt>
    <dgm:pt modelId="{97A8EC52-01B6-4999-A5D1-F7CE11FB37CB}" type="parTrans" cxnId="{7D9D81BA-0543-45C9-8EC6-28A283A3DC4C}">
      <dgm:prSet/>
      <dgm:spPr/>
      <dgm:t>
        <a:bodyPr/>
        <a:lstStyle/>
        <a:p>
          <a:endParaRPr lang="uk-UA" dirty="0"/>
        </a:p>
      </dgm:t>
    </dgm:pt>
    <dgm:pt modelId="{7D1B438A-0C7A-4291-91AB-DC75C68066E1}" type="sibTrans" cxnId="{7D9D81BA-0543-45C9-8EC6-28A283A3DC4C}">
      <dgm:prSet/>
      <dgm:spPr/>
      <dgm:t>
        <a:bodyPr/>
        <a:lstStyle/>
        <a:p>
          <a:endParaRPr lang="uk-UA"/>
        </a:p>
      </dgm:t>
    </dgm:pt>
    <dgm:pt modelId="{92698D96-C8E7-4FB6-AD6D-E4D5F29CDA97}">
      <dgm:prSet phldrT="[Текст]" custT="1"/>
      <dgm:spPr/>
      <dgm:t>
        <a:bodyPr/>
        <a:lstStyle/>
        <a:p>
          <a:r>
            <a:rPr lang="uk-UA" sz="1600" dirty="0" smtClean="0">
              <a:latin typeface="+mj-lt"/>
            </a:rPr>
            <a:t>Управління внутрішньої політики</a:t>
          </a:r>
          <a:endParaRPr lang="uk-UA" sz="1600" dirty="0">
            <a:latin typeface="+mj-lt"/>
          </a:endParaRPr>
        </a:p>
      </dgm:t>
    </dgm:pt>
    <dgm:pt modelId="{90F91BA4-445C-4625-A41B-2F689561D32A}" type="parTrans" cxnId="{0EB04303-B33C-4BC1-8514-EBB87E55A6CD}">
      <dgm:prSet/>
      <dgm:spPr/>
      <dgm:t>
        <a:bodyPr/>
        <a:lstStyle/>
        <a:p>
          <a:endParaRPr lang="uk-UA" dirty="0"/>
        </a:p>
      </dgm:t>
    </dgm:pt>
    <dgm:pt modelId="{685ED605-A1C4-4ECD-B8BD-A5F66AB5A9E9}" type="sibTrans" cxnId="{0EB04303-B33C-4BC1-8514-EBB87E55A6CD}">
      <dgm:prSet/>
      <dgm:spPr/>
      <dgm:t>
        <a:bodyPr/>
        <a:lstStyle/>
        <a:p>
          <a:endParaRPr lang="uk-UA"/>
        </a:p>
      </dgm:t>
    </dgm:pt>
    <dgm:pt modelId="{B4AA682B-9A6B-4F80-9239-7C2753EDC6D2}">
      <dgm:prSet phldrT="[Текст]"/>
      <dgm:spPr/>
      <dgm:t>
        <a:bodyPr/>
        <a:lstStyle/>
        <a:p>
          <a:r>
            <a:rPr lang="uk-UA" dirty="0" smtClean="0">
              <a:latin typeface="+mj-lt"/>
            </a:rPr>
            <a:t>Відділ служба міського голови</a:t>
          </a:r>
          <a:endParaRPr lang="uk-UA" dirty="0">
            <a:latin typeface="+mj-lt"/>
          </a:endParaRPr>
        </a:p>
      </dgm:t>
    </dgm:pt>
    <dgm:pt modelId="{B3880CD2-7944-4735-9A94-4C2B5AB6D81F}" type="parTrans" cxnId="{63F128DB-01D1-463F-8FDD-A03876BEFE44}">
      <dgm:prSet/>
      <dgm:spPr/>
      <dgm:t>
        <a:bodyPr/>
        <a:lstStyle/>
        <a:p>
          <a:endParaRPr lang="uk-UA" dirty="0"/>
        </a:p>
      </dgm:t>
    </dgm:pt>
    <dgm:pt modelId="{6D4A4E7B-41DE-4295-838D-CB2DD5BE4E49}" type="sibTrans" cxnId="{63F128DB-01D1-463F-8FDD-A03876BEFE44}">
      <dgm:prSet/>
      <dgm:spPr/>
      <dgm:t>
        <a:bodyPr/>
        <a:lstStyle/>
        <a:p>
          <a:endParaRPr lang="uk-UA"/>
        </a:p>
      </dgm:t>
    </dgm:pt>
    <dgm:pt modelId="{6B3EA573-1224-4F35-8C1E-EA9AD664EC22}">
      <dgm:prSet custT="1"/>
      <dgm:spPr/>
      <dgm:t>
        <a:bodyPr/>
        <a:lstStyle/>
        <a:p>
          <a:r>
            <a:rPr lang="uk-UA" sz="1600" dirty="0" smtClean="0">
              <a:latin typeface="+mj-lt"/>
            </a:rPr>
            <a:t>Управління</a:t>
          </a:r>
          <a:r>
            <a:rPr lang="en-US" sz="1600" dirty="0" smtClean="0">
              <a:latin typeface="+mj-lt"/>
            </a:rPr>
            <a:t> </a:t>
          </a:r>
          <a:r>
            <a:rPr lang="uk-UA" sz="1600" dirty="0" smtClean="0">
              <a:latin typeface="+mj-lt"/>
            </a:rPr>
            <a:t>фінансового контролю</a:t>
          </a:r>
          <a:endParaRPr lang="uk-UA" sz="1600" dirty="0">
            <a:latin typeface="+mj-lt"/>
          </a:endParaRPr>
        </a:p>
      </dgm:t>
    </dgm:pt>
    <dgm:pt modelId="{57E1055A-9041-4D23-A95E-E21DFB9E9BB2}" type="parTrans" cxnId="{A772652D-E50D-4104-BD4B-C870CD57A6DD}">
      <dgm:prSet/>
      <dgm:spPr/>
      <dgm:t>
        <a:bodyPr/>
        <a:lstStyle/>
        <a:p>
          <a:endParaRPr lang="uk-UA" dirty="0"/>
        </a:p>
      </dgm:t>
    </dgm:pt>
    <dgm:pt modelId="{6C104B79-84E1-44C8-B3D6-87B17C9D67DE}" type="sibTrans" cxnId="{A772652D-E50D-4104-BD4B-C870CD57A6DD}">
      <dgm:prSet/>
      <dgm:spPr/>
      <dgm:t>
        <a:bodyPr/>
        <a:lstStyle/>
        <a:p>
          <a:endParaRPr lang="uk-UA"/>
        </a:p>
      </dgm:t>
    </dgm:pt>
    <dgm:pt modelId="{0DC1B4DF-9D3B-46A7-8F4D-8CF7AAFA30BD}">
      <dgm:prSet custT="1"/>
      <dgm:spPr/>
      <dgm:t>
        <a:bodyPr/>
        <a:lstStyle/>
        <a:p>
          <a:r>
            <a:rPr lang="uk-UA" sz="1400" dirty="0" smtClean="0">
              <a:latin typeface="+mj-lt"/>
            </a:rPr>
            <a:t>ЛКП редакції газети ЛМР «Ратуша» </a:t>
          </a:r>
          <a:endParaRPr lang="uk-UA" sz="1400" dirty="0">
            <a:latin typeface="+mj-lt"/>
          </a:endParaRPr>
        </a:p>
      </dgm:t>
    </dgm:pt>
    <dgm:pt modelId="{3615CDC4-A559-4A76-99B7-A0DE97088E21}" type="parTrans" cxnId="{9CD8DA0F-A473-4520-93F3-6283080C3D6C}">
      <dgm:prSet/>
      <dgm:spPr/>
      <dgm:t>
        <a:bodyPr/>
        <a:lstStyle/>
        <a:p>
          <a:endParaRPr lang="uk-UA" dirty="0"/>
        </a:p>
      </dgm:t>
    </dgm:pt>
    <dgm:pt modelId="{7FED1667-B56E-490E-8254-D03047CDB73D}" type="sibTrans" cxnId="{9CD8DA0F-A473-4520-93F3-6283080C3D6C}">
      <dgm:prSet/>
      <dgm:spPr/>
      <dgm:t>
        <a:bodyPr/>
        <a:lstStyle/>
        <a:p>
          <a:endParaRPr lang="uk-UA"/>
        </a:p>
      </dgm:t>
    </dgm:pt>
    <dgm:pt modelId="{B065F57A-9D5C-4F8C-B12C-F17C133FDB89}">
      <dgm:prSet/>
      <dgm:spPr/>
      <dgm:t>
        <a:bodyPr/>
        <a:lstStyle/>
        <a:p>
          <a:r>
            <a:rPr lang="uk-UA" dirty="0" smtClean="0">
              <a:latin typeface="+mj-lt"/>
            </a:rPr>
            <a:t>Відділ міжнародної співпраці</a:t>
          </a:r>
          <a:endParaRPr lang="uk-UA" dirty="0">
            <a:latin typeface="+mj-lt"/>
          </a:endParaRPr>
        </a:p>
      </dgm:t>
    </dgm:pt>
    <dgm:pt modelId="{46CB3322-580B-4788-BBA8-03681496E76E}" type="parTrans" cxnId="{46948A2B-37C6-493A-B6C5-574213B7DD22}">
      <dgm:prSet/>
      <dgm:spPr/>
      <dgm:t>
        <a:bodyPr/>
        <a:lstStyle/>
        <a:p>
          <a:endParaRPr lang="uk-UA" dirty="0"/>
        </a:p>
      </dgm:t>
    </dgm:pt>
    <dgm:pt modelId="{A5DA34C0-EC19-4B28-9B5A-15F6B0EAC249}" type="sibTrans" cxnId="{46948A2B-37C6-493A-B6C5-574213B7DD22}">
      <dgm:prSet/>
      <dgm:spPr/>
      <dgm:t>
        <a:bodyPr/>
        <a:lstStyle/>
        <a:p>
          <a:endParaRPr lang="uk-UA"/>
        </a:p>
      </dgm:t>
    </dgm:pt>
    <dgm:pt modelId="{46E3F964-CE5F-4098-9E23-58B726EC1881}">
      <dgm:prSet/>
      <dgm:spPr/>
      <dgm:t>
        <a:bodyPr/>
        <a:lstStyle/>
        <a:p>
          <a:r>
            <a:rPr lang="uk-UA" dirty="0" smtClean="0">
              <a:latin typeface="+mj-lt"/>
            </a:rPr>
            <a:t>Відділ протоколу та діловодства</a:t>
          </a:r>
          <a:endParaRPr lang="uk-UA" dirty="0">
            <a:latin typeface="+mj-lt"/>
          </a:endParaRPr>
        </a:p>
      </dgm:t>
    </dgm:pt>
    <dgm:pt modelId="{6DA6ED77-C217-429A-ACCF-905081CD06E8}" type="parTrans" cxnId="{DA04F39C-B010-4075-B3C3-2C1AB6FF9E70}">
      <dgm:prSet/>
      <dgm:spPr/>
      <dgm:t>
        <a:bodyPr/>
        <a:lstStyle/>
        <a:p>
          <a:endParaRPr lang="uk-UA" dirty="0"/>
        </a:p>
      </dgm:t>
    </dgm:pt>
    <dgm:pt modelId="{DCBA0CE0-8B45-449C-A982-E02288B6D9F6}" type="sibTrans" cxnId="{DA04F39C-B010-4075-B3C3-2C1AB6FF9E70}">
      <dgm:prSet/>
      <dgm:spPr/>
      <dgm:t>
        <a:bodyPr/>
        <a:lstStyle/>
        <a:p>
          <a:endParaRPr lang="uk-UA"/>
        </a:p>
      </dgm:t>
    </dgm:pt>
    <dgm:pt modelId="{462D38E7-49F9-4044-B0B4-9162B0FA2B0A}">
      <dgm:prSet/>
      <dgm:spPr/>
      <dgm:t>
        <a:bodyPr/>
        <a:lstStyle/>
        <a:p>
          <a:r>
            <a:rPr lang="uk-UA" dirty="0" smtClean="0">
              <a:latin typeface="+mj-lt"/>
            </a:rPr>
            <a:t>Відділ фінансового контролю та аудиту</a:t>
          </a:r>
          <a:endParaRPr lang="uk-UA" dirty="0">
            <a:latin typeface="+mj-lt"/>
          </a:endParaRPr>
        </a:p>
      </dgm:t>
    </dgm:pt>
    <dgm:pt modelId="{DC68AC49-B6DC-41AA-B8CD-A3FCAA81ED7D}" type="parTrans" cxnId="{3B6BA731-9151-44EA-88B4-A077AA88B3B4}">
      <dgm:prSet/>
      <dgm:spPr/>
      <dgm:t>
        <a:bodyPr/>
        <a:lstStyle/>
        <a:p>
          <a:endParaRPr lang="uk-UA" dirty="0"/>
        </a:p>
      </dgm:t>
    </dgm:pt>
    <dgm:pt modelId="{C4A95024-2AE9-48BC-A7DC-D6E28C19D6F5}" type="sibTrans" cxnId="{3B6BA731-9151-44EA-88B4-A077AA88B3B4}">
      <dgm:prSet/>
      <dgm:spPr/>
      <dgm:t>
        <a:bodyPr/>
        <a:lstStyle/>
        <a:p>
          <a:endParaRPr lang="uk-UA"/>
        </a:p>
      </dgm:t>
    </dgm:pt>
    <dgm:pt modelId="{0C1F7768-2053-4716-B79C-23682C23A77A}">
      <dgm:prSet/>
      <dgm:spPr/>
      <dgm:t>
        <a:bodyPr/>
        <a:lstStyle/>
        <a:p>
          <a:r>
            <a:rPr lang="uk-UA" dirty="0" smtClean="0">
              <a:latin typeface="+mj-lt"/>
            </a:rPr>
            <a:t>Відділ перевірки та погодження кошторисної документації</a:t>
          </a:r>
          <a:endParaRPr lang="uk-UA" dirty="0">
            <a:latin typeface="+mj-lt"/>
          </a:endParaRPr>
        </a:p>
      </dgm:t>
    </dgm:pt>
    <dgm:pt modelId="{72267781-DCBB-494F-B1F8-A5745486B9E7}" type="parTrans" cxnId="{D7563A02-AFE8-4E4E-8D36-F9AAC90FC0F7}">
      <dgm:prSet/>
      <dgm:spPr/>
      <dgm:t>
        <a:bodyPr/>
        <a:lstStyle/>
        <a:p>
          <a:endParaRPr lang="uk-UA" dirty="0"/>
        </a:p>
      </dgm:t>
    </dgm:pt>
    <dgm:pt modelId="{3893E4CF-2B07-462F-9B45-D8FA552F411D}" type="sibTrans" cxnId="{D7563A02-AFE8-4E4E-8D36-F9AAC90FC0F7}">
      <dgm:prSet/>
      <dgm:spPr/>
      <dgm:t>
        <a:bodyPr/>
        <a:lstStyle/>
        <a:p>
          <a:endParaRPr lang="uk-UA"/>
        </a:p>
      </dgm:t>
    </dgm:pt>
    <dgm:pt modelId="{E95327E2-A18E-4D88-8B3F-A0CBFF232D0C}">
      <dgm:prSet custT="1"/>
      <dgm:spPr/>
      <dgm:t>
        <a:bodyPr anchor="ctr" anchorCtr="1"/>
        <a:lstStyle/>
        <a:p>
          <a:r>
            <a:rPr lang="uk-UA" sz="1400" noProof="0" dirty="0" smtClean="0">
              <a:latin typeface="+mj-lt"/>
            </a:rPr>
            <a:t>Сектор з питань доброчесності та запобігання корупції</a:t>
          </a:r>
          <a:endParaRPr lang="uk-UA" sz="1400" dirty="0">
            <a:latin typeface="+mj-lt"/>
          </a:endParaRPr>
        </a:p>
      </dgm:t>
    </dgm:pt>
    <dgm:pt modelId="{F4E5252A-D517-45F9-80D3-9C361D6875A1}" type="parTrans" cxnId="{75A1DC1C-0AF7-4D2B-8BF3-9BAD99703088}">
      <dgm:prSet/>
      <dgm:spPr/>
      <dgm:t>
        <a:bodyPr/>
        <a:lstStyle/>
        <a:p>
          <a:endParaRPr lang="ru-RU"/>
        </a:p>
      </dgm:t>
    </dgm:pt>
    <dgm:pt modelId="{FDC59FBA-F92A-44CF-B232-116D751A252C}" type="sibTrans" cxnId="{75A1DC1C-0AF7-4D2B-8BF3-9BAD99703088}">
      <dgm:prSet/>
      <dgm:spPr/>
      <dgm:t>
        <a:bodyPr/>
        <a:lstStyle/>
        <a:p>
          <a:endParaRPr lang="ru-RU"/>
        </a:p>
      </dgm:t>
    </dgm:pt>
    <dgm:pt modelId="{00CC94EE-F812-4025-8E7E-41F4E9A510CC}" type="pres">
      <dgm:prSet presAssocID="{A59FB1F9-320C-412E-8C6E-A1F9A8FBA8F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39C2CCF1-7B7B-4ED5-B14F-05510D055017}" type="pres">
      <dgm:prSet presAssocID="{B362A7C0-2D8B-45F1-8186-B90486D161D1}" presName="root1" presStyleCnt="0"/>
      <dgm:spPr/>
    </dgm:pt>
    <dgm:pt modelId="{9218EAB9-A595-46FC-8296-86AC5FCD5A3C}" type="pres">
      <dgm:prSet presAssocID="{B362A7C0-2D8B-45F1-8186-B90486D161D1}" presName="LevelOneTextNode" presStyleLbl="node0" presStyleIdx="0" presStyleCnt="1" custScaleX="125591" custScaleY="236677" custLinFactNeighborX="-12929" custLinFactNeighborY="-46577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D8B94D58-496E-496A-B278-6B28D12630BF}" type="pres">
      <dgm:prSet presAssocID="{B362A7C0-2D8B-45F1-8186-B90486D161D1}" presName="level2hierChild" presStyleCnt="0"/>
      <dgm:spPr/>
    </dgm:pt>
    <dgm:pt modelId="{2A4AD827-5357-4667-B544-9E9ABAFB77EF}" type="pres">
      <dgm:prSet presAssocID="{7C7931A5-DF3B-4C6D-93FA-70C7DAAD77D2}" presName="conn2-1" presStyleLbl="parChTrans1D2" presStyleIdx="0" presStyleCnt="5"/>
      <dgm:spPr/>
      <dgm:t>
        <a:bodyPr/>
        <a:lstStyle/>
        <a:p>
          <a:endParaRPr lang="uk-UA"/>
        </a:p>
      </dgm:t>
    </dgm:pt>
    <dgm:pt modelId="{81069960-331F-4AFB-80D7-DAE27D0CA5B5}" type="pres">
      <dgm:prSet presAssocID="{7C7931A5-DF3B-4C6D-93FA-70C7DAAD77D2}" presName="connTx" presStyleLbl="parChTrans1D2" presStyleIdx="0" presStyleCnt="5"/>
      <dgm:spPr/>
      <dgm:t>
        <a:bodyPr/>
        <a:lstStyle/>
        <a:p>
          <a:endParaRPr lang="uk-UA"/>
        </a:p>
      </dgm:t>
    </dgm:pt>
    <dgm:pt modelId="{0B0F116F-2BD1-47B1-A354-CC46545A8358}" type="pres">
      <dgm:prSet presAssocID="{1CAD78A8-CE07-4B6D-BFC8-ADE60A6049DA}" presName="root2" presStyleCnt="0"/>
      <dgm:spPr/>
    </dgm:pt>
    <dgm:pt modelId="{14422B1B-5B17-44FB-AA34-E4C6128230D4}" type="pres">
      <dgm:prSet presAssocID="{1CAD78A8-CE07-4B6D-BFC8-ADE60A6049DA}" presName="LevelTwoTextNode" presStyleLbl="node2" presStyleIdx="0" presStyleCnt="5" custScaleX="172561" custScaleY="198656" custLinFactNeighborX="-1943" custLinFactNeighborY="-121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A1348A52-2499-4A0F-A770-D12E3C783470}" type="pres">
      <dgm:prSet presAssocID="{1CAD78A8-CE07-4B6D-BFC8-ADE60A6049DA}" presName="level3hierChild" presStyleCnt="0"/>
      <dgm:spPr/>
    </dgm:pt>
    <dgm:pt modelId="{83870441-1D8D-402D-B02A-3D02AC8CC346}" type="pres">
      <dgm:prSet presAssocID="{C2CF41A8-5DD3-4168-BD84-2AA0737B4239}" presName="conn2-1" presStyleLbl="parChTrans1D3" presStyleIdx="0" presStyleCnt="7"/>
      <dgm:spPr/>
      <dgm:t>
        <a:bodyPr/>
        <a:lstStyle/>
        <a:p>
          <a:endParaRPr lang="uk-UA"/>
        </a:p>
      </dgm:t>
    </dgm:pt>
    <dgm:pt modelId="{F797E93B-6549-461B-B204-D84ABE4E7B7D}" type="pres">
      <dgm:prSet presAssocID="{C2CF41A8-5DD3-4168-BD84-2AA0737B4239}" presName="connTx" presStyleLbl="parChTrans1D3" presStyleIdx="0" presStyleCnt="7"/>
      <dgm:spPr/>
      <dgm:t>
        <a:bodyPr/>
        <a:lstStyle/>
        <a:p>
          <a:endParaRPr lang="uk-UA"/>
        </a:p>
      </dgm:t>
    </dgm:pt>
    <dgm:pt modelId="{D72837D4-D2D1-41B9-AF90-A06863C35FC3}" type="pres">
      <dgm:prSet presAssocID="{504CFDDC-0E11-4B65-9BD0-8182E2133915}" presName="root2" presStyleCnt="0"/>
      <dgm:spPr/>
    </dgm:pt>
    <dgm:pt modelId="{7E95EA09-3777-4BFC-A6CF-07C904D2B9B2}" type="pres">
      <dgm:prSet presAssocID="{504CFDDC-0E11-4B65-9BD0-8182E2133915}" presName="LevelTwoTextNode" presStyleLbl="node3" presStyleIdx="0" presStyleCnt="7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F487752-CC07-4861-A7E8-6926058202DD}" type="pres">
      <dgm:prSet presAssocID="{504CFDDC-0E11-4B65-9BD0-8182E2133915}" presName="level3hierChild" presStyleCnt="0"/>
      <dgm:spPr/>
    </dgm:pt>
    <dgm:pt modelId="{4218994A-FFBB-492F-A31A-1AD6FEE90EF0}" type="pres">
      <dgm:prSet presAssocID="{97A8EC52-01B6-4999-A5D1-F7CE11FB37CB}" presName="conn2-1" presStyleLbl="parChTrans1D3" presStyleIdx="1" presStyleCnt="7"/>
      <dgm:spPr/>
      <dgm:t>
        <a:bodyPr/>
        <a:lstStyle/>
        <a:p>
          <a:endParaRPr lang="uk-UA"/>
        </a:p>
      </dgm:t>
    </dgm:pt>
    <dgm:pt modelId="{00423EA7-787E-45ED-86F5-F2E8FFED5D7E}" type="pres">
      <dgm:prSet presAssocID="{97A8EC52-01B6-4999-A5D1-F7CE11FB37CB}" presName="connTx" presStyleLbl="parChTrans1D3" presStyleIdx="1" presStyleCnt="7"/>
      <dgm:spPr/>
      <dgm:t>
        <a:bodyPr/>
        <a:lstStyle/>
        <a:p>
          <a:endParaRPr lang="uk-UA"/>
        </a:p>
      </dgm:t>
    </dgm:pt>
    <dgm:pt modelId="{DAF1CEB4-91E8-49EA-BEFB-9D2FADD92787}" type="pres">
      <dgm:prSet presAssocID="{CD0729CC-EAFA-4FEA-B9FB-387753905E0C}" presName="root2" presStyleCnt="0"/>
      <dgm:spPr/>
    </dgm:pt>
    <dgm:pt modelId="{A87C3FE9-111B-4897-9435-D072E31ADB30}" type="pres">
      <dgm:prSet presAssocID="{CD0729CC-EAFA-4FEA-B9FB-387753905E0C}" presName="LevelTwoTextNode" presStyleLbl="node3" presStyleIdx="1" presStyleCnt="7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D5C050CE-08D5-4A83-A5DB-C932426242F1}" type="pres">
      <dgm:prSet presAssocID="{CD0729CC-EAFA-4FEA-B9FB-387753905E0C}" presName="level3hierChild" presStyleCnt="0"/>
      <dgm:spPr/>
    </dgm:pt>
    <dgm:pt modelId="{767CDA64-2975-414A-AB53-FDE45064747C}" type="pres">
      <dgm:prSet presAssocID="{46CB3322-580B-4788-BBA8-03681496E76E}" presName="conn2-1" presStyleLbl="parChTrans1D3" presStyleIdx="2" presStyleCnt="7"/>
      <dgm:spPr/>
      <dgm:t>
        <a:bodyPr/>
        <a:lstStyle/>
        <a:p>
          <a:endParaRPr lang="uk-UA"/>
        </a:p>
      </dgm:t>
    </dgm:pt>
    <dgm:pt modelId="{963161FA-94DC-426B-8226-56CDBB3C6AD0}" type="pres">
      <dgm:prSet presAssocID="{46CB3322-580B-4788-BBA8-03681496E76E}" presName="connTx" presStyleLbl="parChTrans1D3" presStyleIdx="2" presStyleCnt="7"/>
      <dgm:spPr/>
      <dgm:t>
        <a:bodyPr/>
        <a:lstStyle/>
        <a:p>
          <a:endParaRPr lang="uk-UA"/>
        </a:p>
      </dgm:t>
    </dgm:pt>
    <dgm:pt modelId="{B83A8C9A-BA96-4304-9EA3-0AC0947EB72F}" type="pres">
      <dgm:prSet presAssocID="{B065F57A-9D5C-4F8C-B12C-F17C133FDB89}" presName="root2" presStyleCnt="0"/>
      <dgm:spPr/>
    </dgm:pt>
    <dgm:pt modelId="{143E55C0-7C1C-46B4-8750-42745A345220}" type="pres">
      <dgm:prSet presAssocID="{B065F57A-9D5C-4F8C-B12C-F17C133FDB89}" presName="LevelTwoTextNode" presStyleLbl="node3" presStyleIdx="2" presStyleCnt="7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54102FB6-AB94-468A-986A-A28288AC1BBC}" type="pres">
      <dgm:prSet presAssocID="{B065F57A-9D5C-4F8C-B12C-F17C133FDB89}" presName="level3hierChild" presStyleCnt="0"/>
      <dgm:spPr/>
    </dgm:pt>
    <dgm:pt modelId="{4646314E-FBF0-4919-A1DE-BDED7EED82C9}" type="pres">
      <dgm:prSet presAssocID="{90F91BA4-445C-4625-A41B-2F689561D32A}" presName="conn2-1" presStyleLbl="parChTrans1D2" presStyleIdx="1" presStyleCnt="5"/>
      <dgm:spPr/>
      <dgm:t>
        <a:bodyPr/>
        <a:lstStyle/>
        <a:p>
          <a:endParaRPr lang="uk-UA"/>
        </a:p>
      </dgm:t>
    </dgm:pt>
    <dgm:pt modelId="{562FB91F-AD28-4A01-8F76-BDDDD24D5DD2}" type="pres">
      <dgm:prSet presAssocID="{90F91BA4-445C-4625-A41B-2F689561D32A}" presName="connTx" presStyleLbl="parChTrans1D2" presStyleIdx="1" presStyleCnt="5"/>
      <dgm:spPr/>
      <dgm:t>
        <a:bodyPr/>
        <a:lstStyle/>
        <a:p>
          <a:endParaRPr lang="uk-UA"/>
        </a:p>
      </dgm:t>
    </dgm:pt>
    <dgm:pt modelId="{1D81D586-6493-42DB-A58C-C906A653A55C}" type="pres">
      <dgm:prSet presAssocID="{92698D96-C8E7-4FB6-AD6D-E4D5F29CDA97}" presName="root2" presStyleCnt="0"/>
      <dgm:spPr/>
    </dgm:pt>
    <dgm:pt modelId="{EB12F20D-A2C3-4722-A3C1-141496DAD637}" type="pres">
      <dgm:prSet presAssocID="{92698D96-C8E7-4FB6-AD6D-E4D5F29CDA97}" presName="LevelTwoTextNode" presStyleLbl="node2" presStyleIdx="1" presStyleCnt="5" custScaleX="172561" custScaleY="198656" custLinFactNeighborX="-1943" custLinFactNeighborY="-17386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9B112338-F86E-4252-9144-C4D1F3C871C1}" type="pres">
      <dgm:prSet presAssocID="{92698D96-C8E7-4FB6-AD6D-E4D5F29CDA97}" presName="level3hierChild" presStyleCnt="0"/>
      <dgm:spPr/>
    </dgm:pt>
    <dgm:pt modelId="{C59DA178-5AE8-439D-981C-A959350C9F51}" type="pres">
      <dgm:prSet presAssocID="{B3880CD2-7944-4735-9A94-4C2B5AB6D81F}" presName="conn2-1" presStyleLbl="parChTrans1D3" presStyleIdx="3" presStyleCnt="7"/>
      <dgm:spPr/>
      <dgm:t>
        <a:bodyPr/>
        <a:lstStyle/>
        <a:p>
          <a:endParaRPr lang="uk-UA"/>
        </a:p>
      </dgm:t>
    </dgm:pt>
    <dgm:pt modelId="{0CE47060-3801-4E26-A559-FF9B056721E8}" type="pres">
      <dgm:prSet presAssocID="{B3880CD2-7944-4735-9A94-4C2B5AB6D81F}" presName="connTx" presStyleLbl="parChTrans1D3" presStyleIdx="3" presStyleCnt="7"/>
      <dgm:spPr/>
      <dgm:t>
        <a:bodyPr/>
        <a:lstStyle/>
        <a:p>
          <a:endParaRPr lang="uk-UA"/>
        </a:p>
      </dgm:t>
    </dgm:pt>
    <dgm:pt modelId="{40BD33ED-C0F5-4686-9670-44957EC71815}" type="pres">
      <dgm:prSet presAssocID="{B4AA682B-9A6B-4F80-9239-7C2753EDC6D2}" presName="root2" presStyleCnt="0"/>
      <dgm:spPr/>
    </dgm:pt>
    <dgm:pt modelId="{67677979-F8EE-4130-BB69-BC24A1891084}" type="pres">
      <dgm:prSet presAssocID="{B4AA682B-9A6B-4F80-9239-7C2753EDC6D2}" presName="LevelTwoTextNode" presStyleLbl="node3" presStyleIdx="3" presStyleCnt="7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16BE7938-A492-4AD4-BE89-9D53A3E385D4}" type="pres">
      <dgm:prSet presAssocID="{B4AA682B-9A6B-4F80-9239-7C2753EDC6D2}" presName="level3hierChild" presStyleCnt="0"/>
      <dgm:spPr/>
    </dgm:pt>
    <dgm:pt modelId="{B98194D3-ACDD-4757-A04D-789D6A3912E9}" type="pres">
      <dgm:prSet presAssocID="{6DA6ED77-C217-429A-ACCF-905081CD06E8}" presName="conn2-1" presStyleLbl="parChTrans1D3" presStyleIdx="4" presStyleCnt="7"/>
      <dgm:spPr/>
      <dgm:t>
        <a:bodyPr/>
        <a:lstStyle/>
        <a:p>
          <a:endParaRPr lang="uk-UA"/>
        </a:p>
      </dgm:t>
    </dgm:pt>
    <dgm:pt modelId="{2D9AF054-F1C7-4C0E-B082-9C20880908F9}" type="pres">
      <dgm:prSet presAssocID="{6DA6ED77-C217-429A-ACCF-905081CD06E8}" presName="connTx" presStyleLbl="parChTrans1D3" presStyleIdx="4" presStyleCnt="7"/>
      <dgm:spPr/>
      <dgm:t>
        <a:bodyPr/>
        <a:lstStyle/>
        <a:p>
          <a:endParaRPr lang="uk-UA"/>
        </a:p>
      </dgm:t>
    </dgm:pt>
    <dgm:pt modelId="{B0FD8BD9-E9AC-4151-A337-283CA579CD82}" type="pres">
      <dgm:prSet presAssocID="{46E3F964-CE5F-4098-9E23-58B726EC1881}" presName="root2" presStyleCnt="0"/>
      <dgm:spPr/>
    </dgm:pt>
    <dgm:pt modelId="{4BB35A8B-5AE8-4374-BD2E-F2A2933F4E34}" type="pres">
      <dgm:prSet presAssocID="{46E3F964-CE5F-4098-9E23-58B726EC1881}" presName="LevelTwoTextNode" presStyleLbl="node3" presStyleIdx="4" presStyleCnt="7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8751347-DBBB-4347-9595-CF5165D28CE4}" type="pres">
      <dgm:prSet presAssocID="{46E3F964-CE5F-4098-9E23-58B726EC1881}" presName="level3hierChild" presStyleCnt="0"/>
      <dgm:spPr/>
    </dgm:pt>
    <dgm:pt modelId="{9C221FFD-5764-4097-A155-3CAA01C2A7C9}" type="pres">
      <dgm:prSet presAssocID="{57E1055A-9041-4D23-A95E-E21DFB9E9BB2}" presName="conn2-1" presStyleLbl="parChTrans1D2" presStyleIdx="2" presStyleCnt="5"/>
      <dgm:spPr/>
      <dgm:t>
        <a:bodyPr/>
        <a:lstStyle/>
        <a:p>
          <a:endParaRPr lang="uk-UA"/>
        </a:p>
      </dgm:t>
    </dgm:pt>
    <dgm:pt modelId="{6172A9F2-5487-4F75-9C75-1433665A8DB4}" type="pres">
      <dgm:prSet presAssocID="{57E1055A-9041-4D23-A95E-E21DFB9E9BB2}" presName="connTx" presStyleLbl="parChTrans1D2" presStyleIdx="2" presStyleCnt="5"/>
      <dgm:spPr/>
      <dgm:t>
        <a:bodyPr/>
        <a:lstStyle/>
        <a:p>
          <a:endParaRPr lang="uk-UA"/>
        </a:p>
      </dgm:t>
    </dgm:pt>
    <dgm:pt modelId="{2ADA6276-F315-45E3-82CA-460842BE4000}" type="pres">
      <dgm:prSet presAssocID="{6B3EA573-1224-4F35-8C1E-EA9AD664EC22}" presName="root2" presStyleCnt="0"/>
      <dgm:spPr/>
    </dgm:pt>
    <dgm:pt modelId="{A7159A98-4178-475D-99A7-2BD881BAF869}" type="pres">
      <dgm:prSet presAssocID="{6B3EA573-1224-4F35-8C1E-EA9AD664EC22}" presName="LevelTwoTextNode" presStyleLbl="node2" presStyleIdx="2" presStyleCnt="5" custScaleX="172561" custScaleY="198656" custLinFactNeighborX="-1841" custLinFactNeighborY="-31547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CADA0F93-B144-4BB2-A87C-C36D45F8F838}" type="pres">
      <dgm:prSet presAssocID="{6B3EA573-1224-4F35-8C1E-EA9AD664EC22}" presName="level3hierChild" presStyleCnt="0"/>
      <dgm:spPr/>
    </dgm:pt>
    <dgm:pt modelId="{5EF6D92A-1684-479F-AD20-AA0680A4DCE7}" type="pres">
      <dgm:prSet presAssocID="{DC68AC49-B6DC-41AA-B8CD-A3FCAA81ED7D}" presName="conn2-1" presStyleLbl="parChTrans1D3" presStyleIdx="5" presStyleCnt="7"/>
      <dgm:spPr/>
      <dgm:t>
        <a:bodyPr/>
        <a:lstStyle/>
        <a:p>
          <a:endParaRPr lang="uk-UA"/>
        </a:p>
      </dgm:t>
    </dgm:pt>
    <dgm:pt modelId="{3773ACC5-A0CD-4696-B176-3B8AD163D830}" type="pres">
      <dgm:prSet presAssocID="{DC68AC49-B6DC-41AA-B8CD-A3FCAA81ED7D}" presName="connTx" presStyleLbl="parChTrans1D3" presStyleIdx="5" presStyleCnt="7"/>
      <dgm:spPr/>
      <dgm:t>
        <a:bodyPr/>
        <a:lstStyle/>
        <a:p>
          <a:endParaRPr lang="uk-UA"/>
        </a:p>
      </dgm:t>
    </dgm:pt>
    <dgm:pt modelId="{70048166-DD20-4FBD-83E3-D20BEB058CF6}" type="pres">
      <dgm:prSet presAssocID="{462D38E7-49F9-4044-B0B4-9162B0FA2B0A}" presName="root2" presStyleCnt="0"/>
      <dgm:spPr/>
    </dgm:pt>
    <dgm:pt modelId="{A989BBDF-A0E1-405B-B107-0CDC22B35085}" type="pres">
      <dgm:prSet presAssocID="{462D38E7-49F9-4044-B0B4-9162B0FA2B0A}" presName="LevelTwoTextNode" presStyleLbl="node3" presStyleIdx="5" presStyleCnt="7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F71C7655-D8CB-4DD8-BC0A-302E772BB330}" type="pres">
      <dgm:prSet presAssocID="{462D38E7-49F9-4044-B0B4-9162B0FA2B0A}" presName="level3hierChild" presStyleCnt="0"/>
      <dgm:spPr/>
    </dgm:pt>
    <dgm:pt modelId="{FDEFB414-F92E-4634-ABC3-A5CE9087BA25}" type="pres">
      <dgm:prSet presAssocID="{72267781-DCBB-494F-B1F8-A5745486B9E7}" presName="conn2-1" presStyleLbl="parChTrans1D3" presStyleIdx="6" presStyleCnt="7"/>
      <dgm:spPr/>
      <dgm:t>
        <a:bodyPr/>
        <a:lstStyle/>
        <a:p>
          <a:endParaRPr lang="uk-UA"/>
        </a:p>
      </dgm:t>
    </dgm:pt>
    <dgm:pt modelId="{7CD69DA1-659B-44AE-8F78-D757AB9E16C7}" type="pres">
      <dgm:prSet presAssocID="{72267781-DCBB-494F-B1F8-A5745486B9E7}" presName="connTx" presStyleLbl="parChTrans1D3" presStyleIdx="6" presStyleCnt="7"/>
      <dgm:spPr/>
      <dgm:t>
        <a:bodyPr/>
        <a:lstStyle/>
        <a:p>
          <a:endParaRPr lang="uk-UA"/>
        </a:p>
      </dgm:t>
    </dgm:pt>
    <dgm:pt modelId="{469332B8-5A3E-4FEB-BC5A-E78794DBF303}" type="pres">
      <dgm:prSet presAssocID="{0C1F7768-2053-4716-B79C-23682C23A77A}" presName="root2" presStyleCnt="0"/>
      <dgm:spPr/>
    </dgm:pt>
    <dgm:pt modelId="{BC3B0F47-DBD0-4481-8BB5-5EAE3E4FDF4C}" type="pres">
      <dgm:prSet presAssocID="{0C1F7768-2053-4716-B79C-23682C23A77A}" presName="LevelTwoTextNode" presStyleLbl="node3" presStyleIdx="6" presStyleCnt="7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5804948A-FA71-4A01-B060-D02D4C9A080A}" type="pres">
      <dgm:prSet presAssocID="{0C1F7768-2053-4716-B79C-23682C23A77A}" presName="level3hierChild" presStyleCnt="0"/>
      <dgm:spPr/>
    </dgm:pt>
    <dgm:pt modelId="{46334E8A-D8E3-487E-B9AA-3C3A61DF8E40}" type="pres">
      <dgm:prSet presAssocID="{F4E5252A-D517-45F9-80D3-9C361D6875A1}" presName="conn2-1" presStyleLbl="parChTrans1D2" presStyleIdx="3" presStyleCnt="5"/>
      <dgm:spPr/>
    </dgm:pt>
    <dgm:pt modelId="{4B37FB83-4BA1-41B0-8D0E-4BBB8E155038}" type="pres">
      <dgm:prSet presAssocID="{F4E5252A-D517-45F9-80D3-9C361D6875A1}" presName="connTx" presStyleLbl="parChTrans1D2" presStyleIdx="3" presStyleCnt="5"/>
      <dgm:spPr/>
    </dgm:pt>
    <dgm:pt modelId="{52BF3BCC-0777-4D96-9A37-8423777B46C2}" type="pres">
      <dgm:prSet presAssocID="{E95327E2-A18E-4D88-8B3F-A0CBFF232D0C}" presName="root2" presStyleCnt="0"/>
      <dgm:spPr/>
    </dgm:pt>
    <dgm:pt modelId="{3566398A-75DB-4D13-87A3-90A842E13371}" type="pres">
      <dgm:prSet presAssocID="{E95327E2-A18E-4D88-8B3F-A0CBFF232D0C}" presName="LevelTwoTextNode" presStyleLbl="node2" presStyleIdx="3" presStyleCnt="5" custScaleX="172467" custScaleY="161157" custLinFactNeighborX="-2054" custLinFactNeighborY="-356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75F35A-ED8E-4BA7-8FC6-0EB042AB8D1B}" type="pres">
      <dgm:prSet presAssocID="{E95327E2-A18E-4D88-8B3F-A0CBFF232D0C}" presName="level3hierChild" presStyleCnt="0"/>
      <dgm:spPr/>
    </dgm:pt>
    <dgm:pt modelId="{697539AF-C09C-426D-B064-C426F3CBFD8F}" type="pres">
      <dgm:prSet presAssocID="{3615CDC4-A559-4A76-99B7-A0DE97088E21}" presName="conn2-1" presStyleLbl="parChTrans1D2" presStyleIdx="4" presStyleCnt="5"/>
      <dgm:spPr/>
      <dgm:t>
        <a:bodyPr/>
        <a:lstStyle/>
        <a:p>
          <a:endParaRPr lang="uk-UA"/>
        </a:p>
      </dgm:t>
    </dgm:pt>
    <dgm:pt modelId="{5E0F27C5-DAB4-44FD-A47C-9237EFD0864A}" type="pres">
      <dgm:prSet presAssocID="{3615CDC4-A559-4A76-99B7-A0DE97088E21}" presName="connTx" presStyleLbl="parChTrans1D2" presStyleIdx="4" presStyleCnt="5"/>
      <dgm:spPr/>
      <dgm:t>
        <a:bodyPr/>
        <a:lstStyle/>
        <a:p>
          <a:endParaRPr lang="uk-UA"/>
        </a:p>
      </dgm:t>
    </dgm:pt>
    <dgm:pt modelId="{6C37E8C8-0482-429C-A6D0-D2216477AAFC}" type="pres">
      <dgm:prSet presAssocID="{0DC1B4DF-9D3B-46A7-8F4D-8CF7AAFA30BD}" presName="root2" presStyleCnt="0"/>
      <dgm:spPr/>
    </dgm:pt>
    <dgm:pt modelId="{D71F9D12-87EF-4B5F-BCE4-15A8120EC357}" type="pres">
      <dgm:prSet presAssocID="{0DC1B4DF-9D3B-46A7-8F4D-8CF7AAFA30BD}" presName="LevelTwoTextNode" presStyleLbl="node2" presStyleIdx="4" presStyleCnt="5" custScaleX="134880" custScaleY="155337" custLinFactNeighborX="3721" custLinFactNeighborY="-1771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5D92848E-6AC8-4665-97E0-5C0B3EA12F43}" type="pres">
      <dgm:prSet presAssocID="{0DC1B4DF-9D3B-46A7-8F4D-8CF7AAFA30BD}" presName="level3hierChild" presStyleCnt="0"/>
      <dgm:spPr/>
    </dgm:pt>
  </dgm:ptLst>
  <dgm:cxnLst>
    <dgm:cxn modelId="{D93E49EC-D469-47D5-AEF5-5CA5712607FF}" type="presOf" srcId="{46CB3322-580B-4788-BBA8-03681496E76E}" destId="{963161FA-94DC-426B-8226-56CDBB3C6AD0}" srcOrd="1" destOrd="0" presId="urn:microsoft.com/office/officeart/2005/8/layout/hierarchy2"/>
    <dgm:cxn modelId="{C5FD3488-CDDF-4C46-92E1-97891EF946B0}" srcId="{1CAD78A8-CE07-4B6D-BFC8-ADE60A6049DA}" destId="{504CFDDC-0E11-4B65-9BD0-8182E2133915}" srcOrd="0" destOrd="0" parTransId="{C2CF41A8-5DD3-4168-BD84-2AA0737B4239}" sibTransId="{FB459018-E093-4BF2-B222-3204663F846E}"/>
    <dgm:cxn modelId="{D7563A02-AFE8-4E4E-8D36-F9AAC90FC0F7}" srcId="{6B3EA573-1224-4F35-8C1E-EA9AD664EC22}" destId="{0C1F7768-2053-4716-B79C-23682C23A77A}" srcOrd="1" destOrd="0" parTransId="{72267781-DCBB-494F-B1F8-A5745486B9E7}" sibTransId="{3893E4CF-2B07-462F-9B45-D8FA552F411D}"/>
    <dgm:cxn modelId="{968F5DEA-4875-49FD-88E3-BE607F95E203}" type="presOf" srcId="{F4E5252A-D517-45F9-80D3-9C361D6875A1}" destId="{46334E8A-D8E3-487E-B9AA-3C3A61DF8E40}" srcOrd="0" destOrd="0" presId="urn:microsoft.com/office/officeart/2005/8/layout/hierarchy2"/>
    <dgm:cxn modelId="{81138506-F37C-40A6-8A9F-02AB1E83ED15}" type="presOf" srcId="{B4AA682B-9A6B-4F80-9239-7C2753EDC6D2}" destId="{67677979-F8EE-4130-BB69-BC24A1891084}" srcOrd="0" destOrd="0" presId="urn:microsoft.com/office/officeart/2005/8/layout/hierarchy2"/>
    <dgm:cxn modelId="{75A1DC1C-0AF7-4D2B-8BF3-9BAD99703088}" srcId="{B362A7C0-2D8B-45F1-8186-B90486D161D1}" destId="{E95327E2-A18E-4D88-8B3F-A0CBFF232D0C}" srcOrd="3" destOrd="0" parTransId="{F4E5252A-D517-45F9-80D3-9C361D6875A1}" sibTransId="{FDC59FBA-F92A-44CF-B232-116D751A252C}"/>
    <dgm:cxn modelId="{518C7382-5F1E-410A-BBD3-31D70F3773E8}" type="presOf" srcId="{0DC1B4DF-9D3B-46A7-8F4D-8CF7AAFA30BD}" destId="{D71F9D12-87EF-4B5F-BCE4-15A8120EC357}" srcOrd="0" destOrd="0" presId="urn:microsoft.com/office/officeart/2005/8/layout/hierarchy2"/>
    <dgm:cxn modelId="{1E356A2A-B977-43F7-9C6F-B98C8D0E0DD7}" type="presOf" srcId="{1CAD78A8-CE07-4B6D-BFC8-ADE60A6049DA}" destId="{14422B1B-5B17-44FB-AA34-E4C6128230D4}" srcOrd="0" destOrd="0" presId="urn:microsoft.com/office/officeart/2005/8/layout/hierarchy2"/>
    <dgm:cxn modelId="{0DACF4CB-F5C5-4C25-B2DC-F9F03663C592}" type="presOf" srcId="{B3880CD2-7944-4735-9A94-4C2B5AB6D81F}" destId="{0CE47060-3801-4E26-A559-FF9B056721E8}" srcOrd="1" destOrd="0" presId="urn:microsoft.com/office/officeart/2005/8/layout/hierarchy2"/>
    <dgm:cxn modelId="{ADF71508-632E-460F-A4AF-3130485633E5}" type="presOf" srcId="{92698D96-C8E7-4FB6-AD6D-E4D5F29CDA97}" destId="{EB12F20D-A2C3-4722-A3C1-141496DAD637}" srcOrd="0" destOrd="0" presId="urn:microsoft.com/office/officeart/2005/8/layout/hierarchy2"/>
    <dgm:cxn modelId="{1CF266EB-B474-49EE-AC22-7FA8F5E8F2B7}" type="presOf" srcId="{72267781-DCBB-494F-B1F8-A5745486B9E7}" destId="{7CD69DA1-659B-44AE-8F78-D757AB9E16C7}" srcOrd="1" destOrd="0" presId="urn:microsoft.com/office/officeart/2005/8/layout/hierarchy2"/>
    <dgm:cxn modelId="{78BFECC7-E27B-4515-A720-032ADA8ADDD3}" type="presOf" srcId="{F4E5252A-D517-45F9-80D3-9C361D6875A1}" destId="{4B37FB83-4BA1-41B0-8D0E-4BBB8E155038}" srcOrd="1" destOrd="0" presId="urn:microsoft.com/office/officeart/2005/8/layout/hierarchy2"/>
    <dgm:cxn modelId="{C896032B-B59F-4728-851C-BD7B5F0267FD}" srcId="{A59FB1F9-320C-412E-8C6E-A1F9A8FBA8F8}" destId="{B362A7C0-2D8B-45F1-8186-B90486D161D1}" srcOrd="0" destOrd="0" parTransId="{AE0FD37B-8715-4054-9BD5-C6C7F6F1F236}" sibTransId="{4E5A2343-BB62-4C3A-943B-37C1935DE9F2}"/>
    <dgm:cxn modelId="{F4F9473B-C686-4F5A-B073-B14F705C92E3}" type="presOf" srcId="{3615CDC4-A559-4A76-99B7-A0DE97088E21}" destId="{5E0F27C5-DAB4-44FD-A47C-9237EFD0864A}" srcOrd="1" destOrd="0" presId="urn:microsoft.com/office/officeart/2005/8/layout/hierarchy2"/>
    <dgm:cxn modelId="{FC033E9B-1741-428E-8A6A-1EB068ECC4B6}" type="presOf" srcId="{97A8EC52-01B6-4999-A5D1-F7CE11FB37CB}" destId="{4218994A-FFBB-492F-A31A-1AD6FEE90EF0}" srcOrd="0" destOrd="0" presId="urn:microsoft.com/office/officeart/2005/8/layout/hierarchy2"/>
    <dgm:cxn modelId="{D64BDC20-C7D2-4AE2-A790-6FB8EF38F2D0}" type="presOf" srcId="{B362A7C0-2D8B-45F1-8186-B90486D161D1}" destId="{9218EAB9-A595-46FC-8296-86AC5FCD5A3C}" srcOrd="0" destOrd="0" presId="urn:microsoft.com/office/officeart/2005/8/layout/hierarchy2"/>
    <dgm:cxn modelId="{EC4DA087-80A7-45C5-8CC9-BA2E2CA72F48}" type="presOf" srcId="{CD0729CC-EAFA-4FEA-B9FB-387753905E0C}" destId="{A87C3FE9-111B-4897-9435-D072E31ADB30}" srcOrd="0" destOrd="0" presId="urn:microsoft.com/office/officeart/2005/8/layout/hierarchy2"/>
    <dgm:cxn modelId="{0133DC07-824E-42B1-8CEC-4D4FBA385F2B}" type="presOf" srcId="{97A8EC52-01B6-4999-A5D1-F7CE11FB37CB}" destId="{00423EA7-787E-45ED-86F5-F2E8FFED5D7E}" srcOrd="1" destOrd="0" presId="urn:microsoft.com/office/officeart/2005/8/layout/hierarchy2"/>
    <dgm:cxn modelId="{6402CEC2-7C46-45E8-AEE7-24F81E30F1E1}" type="presOf" srcId="{90F91BA4-445C-4625-A41B-2F689561D32A}" destId="{4646314E-FBF0-4919-A1DE-BDED7EED82C9}" srcOrd="0" destOrd="0" presId="urn:microsoft.com/office/officeart/2005/8/layout/hierarchy2"/>
    <dgm:cxn modelId="{7F3CF721-B49D-4732-8649-C15D72E88B3C}" type="presOf" srcId="{E95327E2-A18E-4D88-8B3F-A0CBFF232D0C}" destId="{3566398A-75DB-4D13-87A3-90A842E13371}" srcOrd="0" destOrd="0" presId="urn:microsoft.com/office/officeart/2005/8/layout/hierarchy2"/>
    <dgm:cxn modelId="{22C029D1-423F-4063-A549-8DDB77A5CCAB}" type="presOf" srcId="{6B3EA573-1224-4F35-8C1E-EA9AD664EC22}" destId="{A7159A98-4178-475D-99A7-2BD881BAF869}" srcOrd="0" destOrd="0" presId="urn:microsoft.com/office/officeart/2005/8/layout/hierarchy2"/>
    <dgm:cxn modelId="{02787822-6F59-4381-AE8C-E4171E8FCB2C}" type="presOf" srcId="{DC68AC49-B6DC-41AA-B8CD-A3FCAA81ED7D}" destId="{5EF6D92A-1684-479F-AD20-AA0680A4DCE7}" srcOrd="0" destOrd="0" presId="urn:microsoft.com/office/officeart/2005/8/layout/hierarchy2"/>
    <dgm:cxn modelId="{46948A2B-37C6-493A-B6C5-574213B7DD22}" srcId="{1CAD78A8-CE07-4B6D-BFC8-ADE60A6049DA}" destId="{B065F57A-9D5C-4F8C-B12C-F17C133FDB89}" srcOrd="2" destOrd="0" parTransId="{46CB3322-580B-4788-BBA8-03681496E76E}" sibTransId="{A5DA34C0-EC19-4B28-9B5A-15F6B0EAC249}"/>
    <dgm:cxn modelId="{B88011B6-7044-4261-A84D-7823F61A9471}" type="presOf" srcId="{504CFDDC-0E11-4B65-9BD0-8182E2133915}" destId="{7E95EA09-3777-4BFC-A6CF-07C904D2B9B2}" srcOrd="0" destOrd="0" presId="urn:microsoft.com/office/officeart/2005/8/layout/hierarchy2"/>
    <dgm:cxn modelId="{FEAA417E-0FE2-431D-AA7D-5C17680E3853}" type="presOf" srcId="{0C1F7768-2053-4716-B79C-23682C23A77A}" destId="{BC3B0F47-DBD0-4481-8BB5-5EAE3E4FDF4C}" srcOrd="0" destOrd="0" presId="urn:microsoft.com/office/officeart/2005/8/layout/hierarchy2"/>
    <dgm:cxn modelId="{3C3B95FE-5EAF-455E-9AD8-BEC6E05EA555}" type="presOf" srcId="{3615CDC4-A559-4A76-99B7-A0DE97088E21}" destId="{697539AF-C09C-426D-B064-C426F3CBFD8F}" srcOrd="0" destOrd="0" presId="urn:microsoft.com/office/officeart/2005/8/layout/hierarchy2"/>
    <dgm:cxn modelId="{12A604E1-C667-47D6-8EB3-7B9599FD5FD7}" type="presOf" srcId="{C2CF41A8-5DD3-4168-BD84-2AA0737B4239}" destId="{83870441-1D8D-402D-B02A-3D02AC8CC346}" srcOrd="0" destOrd="0" presId="urn:microsoft.com/office/officeart/2005/8/layout/hierarchy2"/>
    <dgm:cxn modelId="{40DD6669-1A63-4895-9FC3-C38E9004CC56}" type="presOf" srcId="{7C7931A5-DF3B-4C6D-93FA-70C7DAAD77D2}" destId="{81069960-331F-4AFB-80D7-DAE27D0CA5B5}" srcOrd="1" destOrd="0" presId="urn:microsoft.com/office/officeart/2005/8/layout/hierarchy2"/>
    <dgm:cxn modelId="{7D9D81BA-0543-45C9-8EC6-28A283A3DC4C}" srcId="{1CAD78A8-CE07-4B6D-BFC8-ADE60A6049DA}" destId="{CD0729CC-EAFA-4FEA-B9FB-387753905E0C}" srcOrd="1" destOrd="0" parTransId="{97A8EC52-01B6-4999-A5D1-F7CE11FB37CB}" sibTransId="{7D1B438A-0C7A-4291-91AB-DC75C68066E1}"/>
    <dgm:cxn modelId="{E0FFFF48-B63B-4AB0-B3A6-82EE9781F4A4}" type="presOf" srcId="{A59FB1F9-320C-412E-8C6E-A1F9A8FBA8F8}" destId="{00CC94EE-F812-4025-8E7E-41F4E9A510CC}" srcOrd="0" destOrd="0" presId="urn:microsoft.com/office/officeart/2005/8/layout/hierarchy2"/>
    <dgm:cxn modelId="{1C6482FD-03DF-4835-ABBF-1753FB97B040}" type="presOf" srcId="{6DA6ED77-C217-429A-ACCF-905081CD06E8}" destId="{2D9AF054-F1C7-4C0E-B082-9C20880908F9}" srcOrd="1" destOrd="0" presId="urn:microsoft.com/office/officeart/2005/8/layout/hierarchy2"/>
    <dgm:cxn modelId="{EF3DC1BB-5391-4B7E-8487-73B734F316E0}" type="presOf" srcId="{46E3F964-CE5F-4098-9E23-58B726EC1881}" destId="{4BB35A8B-5AE8-4374-BD2E-F2A2933F4E34}" srcOrd="0" destOrd="0" presId="urn:microsoft.com/office/officeart/2005/8/layout/hierarchy2"/>
    <dgm:cxn modelId="{38B975A6-6A04-4B87-9548-22DA270BE80A}" type="presOf" srcId="{90F91BA4-445C-4625-A41B-2F689561D32A}" destId="{562FB91F-AD28-4A01-8F76-BDDDD24D5DD2}" srcOrd="1" destOrd="0" presId="urn:microsoft.com/office/officeart/2005/8/layout/hierarchy2"/>
    <dgm:cxn modelId="{0AD19E65-6670-4DC8-B3C7-70EBCF1618B8}" type="presOf" srcId="{57E1055A-9041-4D23-A95E-E21DFB9E9BB2}" destId="{9C221FFD-5764-4097-A155-3CAA01C2A7C9}" srcOrd="0" destOrd="0" presId="urn:microsoft.com/office/officeart/2005/8/layout/hierarchy2"/>
    <dgm:cxn modelId="{DA04F39C-B010-4075-B3C3-2C1AB6FF9E70}" srcId="{92698D96-C8E7-4FB6-AD6D-E4D5F29CDA97}" destId="{46E3F964-CE5F-4098-9E23-58B726EC1881}" srcOrd="1" destOrd="0" parTransId="{6DA6ED77-C217-429A-ACCF-905081CD06E8}" sibTransId="{DCBA0CE0-8B45-449C-A982-E02288B6D9F6}"/>
    <dgm:cxn modelId="{A772652D-E50D-4104-BD4B-C870CD57A6DD}" srcId="{B362A7C0-2D8B-45F1-8186-B90486D161D1}" destId="{6B3EA573-1224-4F35-8C1E-EA9AD664EC22}" srcOrd="2" destOrd="0" parTransId="{57E1055A-9041-4D23-A95E-E21DFB9E9BB2}" sibTransId="{6C104B79-84E1-44C8-B3D6-87B17C9D67DE}"/>
    <dgm:cxn modelId="{F0B521EE-8C47-4903-BBB0-9AD09A6B4B8C}" type="presOf" srcId="{57E1055A-9041-4D23-A95E-E21DFB9E9BB2}" destId="{6172A9F2-5487-4F75-9C75-1433665A8DB4}" srcOrd="1" destOrd="0" presId="urn:microsoft.com/office/officeart/2005/8/layout/hierarchy2"/>
    <dgm:cxn modelId="{BF16A17F-8BBE-4743-A0DC-B503B6CC969D}" srcId="{B362A7C0-2D8B-45F1-8186-B90486D161D1}" destId="{1CAD78A8-CE07-4B6D-BFC8-ADE60A6049DA}" srcOrd="0" destOrd="0" parTransId="{7C7931A5-DF3B-4C6D-93FA-70C7DAAD77D2}" sibTransId="{4BB711AF-B5E8-4A51-886F-24699A4A548A}"/>
    <dgm:cxn modelId="{1CFFC4FA-26F4-4D0B-8357-43784E6005E9}" type="presOf" srcId="{DC68AC49-B6DC-41AA-B8CD-A3FCAA81ED7D}" destId="{3773ACC5-A0CD-4696-B176-3B8AD163D830}" srcOrd="1" destOrd="0" presId="urn:microsoft.com/office/officeart/2005/8/layout/hierarchy2"/>
    <dgm:cxn modelId="{3B6BA731-9151-44EA-88B4-A077AA88B3B4}" srcId="{6B3EA573-1224-4F35-8C1E-EA9AD664EC22}" destId="{462D38E7-49F9-4044-B0B4-9162B0FA2B0A}" srcOrd="0" destOrd="0" parTransId="{DC68AC49-B6DC-41AA-B8CD-A3FCAA81ED7D}" sibTransId="{C4A95024-2AE9-48BC-A7DC-D6E28C19D6F5}"/>
    <dgm:cxn modelId="{9CD8DA0F-A473-4520-93F3-6283080C3D6C}" srcId="{B362A7C0-2D8B-45F1-8186-B90486D161D1}" destId="{0DC1B4DF-9D3B-46A7-8F4D-8CF7AAFA30BD}" srcOrd="4" destOrd="0" parTransId="{3615CDC4-A559-4A76-99B7-A0DE97088E21}" sibTransId="{7FED1667-B56E-490E-8254-D03047CDB73D}"/>
    <dgm:cxn modelId="{2B40D08C-4730-4FB5-A198-1EA211416D2D}" type="presOf" srcId="{B3880CD2-7944-4735-9A94-4C2B5AB6D81F}" destId="{C59DA178-5AE8-439D-981C-A959350C9F51}" srcOrd="0" destOrd="0" presId="urn:microsoft.com/office/officeart/2005/8/layout/hierarchy2"/>
    <dgm:cxn modelId="{63F128DB-01D1-463F-8FDD-A03876BEFE44}" srcId="{92698D96-C8E7-4FB6-AD6D-E4D5F29CDA97}" destId="{B4AA682B-9A6B-4F80-9239-7C2753EDC6D2}" srcOrd="0" destOrd="0" parTransId="{B3880CD2-7944-4735-9A94-4C2B5AB6D81F}" sibTransId="{6D4A4E7B-41DE-4295-838D-CB2DD5BE4E49}"/>
    <dgm:cxn modelId="{7A04CACA-731C-4076-835F-D194C4B7FDE9}" type="presOf" srcId="{46CB3322-580B-4788-BBA8-03681496E76E}" destId="{767CDA64-2975-414A-AB53-FDE45064747C}" srcOrd="0" destOrd="0" presId="urn:microsoft.com/office/officeart/2005/8/layout/hierarchy2"/>
    <dgm:cxn modelId="{24892F21-0149-4DBB-A153-86E65DFB15D1}" type="presOf" srcId="{462D38E7-49F9-4044-B0B4-9162B0FA2B0A}" destId="{A989BBDF-A0E1-405B-B107-0CDC22B35085}" srcOrd="0" destOrd="0" presId="urn:microsoft.com/office/officeart/2005/8/layout/hierarchy2"/>
    <dgm:cxn modelId="{83D2235D-D484-4199-9F22-20F4B1AC4EBB}" type="presOf" srcId="{7C7931A5-DF3B-4C6D-93FA-70C7DAAD77D2}" destId="{2A4AD827-5357-4667-B544-9E9ABAFB77EF}" srcOrd="0" destOrd="0" presId="urn:microsoft.com/office/officeart/2005/8/layout/hierarchy2"/>
    <dgm:cxn modelId="{E7CA432F-E000-459B-9095-9308804D3462}" type="presOf" srcId="{B065F57A-9D5C-4F8C-B12C-F17C133FDB89}" destId="{143E55C0-7C1C-46B4-8750-42745A345220}" srcOrd="0" destOrd="0" presId="urn:microsoft.com/office/officeart/2005/8/layout/hierarchy2"/>
    <dgm:cxn modelId="{0EB04303-B33C-4BC1-8514-EBB87E55A6CD}" srcId="{B362A7C0-2D8B-45F1-8186-B90486D161D1}" destId="{92698D96-C8E7-4FB6-AD6D-E4D5F29CDA97}" srcOrd="1" destOrd="0" parTransId="{90F91BA4-445C-4625-A41B-2F689561D32A}" sibTransId="{685ED605-A1C4-4ECD-B8BD-A5F66AB5A9E9}"/>
    <dgm:cxn modelId="{76942695-47FB-4726-83F0-9F004DF110FC}" type="presOf" srcId="{C2CF41A8-5DD3-4168-BD84-2AA0737B4239}" destId="{F797E93B-6549-461B-B204-D84ABE4E7B7D}" srcOrd="1" destOrd="0" presId="urn:microsoft.com/office/officeart/2005/8/layout/hierarchy2"/>
    <dgm:cxn modelId="{6C1690CF-CFEF-46D6-89FD-F4B8D97E549D}" type="presOf" srcId="{72267781-DCBB-494F-B1F8-A5745486B9E7}" destId="{FDEFB414-F92E-4634-ABC3-A5CE9087BA25}" srcOrd="0" destOrd="0" presId="urn:microsoft.com/office/officeart/2005/8/layout/hierarchy2"/>
    <dgm:cxn modelId="{3E315B34-6597-487C-8993-F5400D8A345A}" type="presOf" srcId="{6DA6ED77-C217-429A-ACCF-905081CD06E8}" destId="{B98194D3-ACDD-4757-A04D-789D6A3912E9}" srcOrd="0" destOrd="0" presId="urn:microsoft.com/office/officeart/2005/8/layout/hierarchy2"/>
    <dgm:cxn modelId="{6D94F3A4-0B57-42DD-94AD-955D6F85A266}" type="presParOf" srcId="{00CC94EE-F812-4025-8E7E-41F4E9A510CC}" destId="{39C2CCF1-7B7B-4ED5-B14F-05510D055017}" srcOrd="0" destOrd="0" presId="urn:microsoft.com/office/officeart/2005/8/layout/hierarchy2"/>
    <dgm:cxn modelId="{42DF5561-2B93-4AEF-B57A-3177F3001299}" type="presParOf" srcId="{39C2CCF1-7B7B-4ED5-B14F-05510D055017}" destId="{9218EAB9-A595-46FC-8296-86AC5FCD5A3C}" srcOrd="0" destOrd="0" presId="urn:microsoft.com/office/officeart/2005/8/layout/hierarchy2"/>
    <dgm:cxn modelId="{BC8C52CC-8A7B-4EDF-B13F-15C1584B6147}" type="presParOf" srcId="{39C2CCF1-7B7B-4ED5-B14F-05510D055017}" destId="{D8B94D58-496E-496A-B278-6B28D12630BF}" srcOrd="1" destOrd="0" presId="urn:microsoft.com/office/officeart/2005/8/layout/hierarchy2"/>
    <dgm:cxn modelId="{FC3A8CDA-75FD-4F61-9E1C-E0348020650B}" type="presParOf" srcId="{D8B94D58-496E-496A-B278-6B28D12630BF}" destId="{2A4AD827-5357-4667-B544-9E9ABAFB77EF}" srcOrd="0" destOrd="0" presId="urn:microsoft.com/office/officeart/2005/8/layout/hierarchy2"/>
    <dgm:cxn modelId="{7C79B4EC-7311-4B57-9651-BC75B9440147}" type="presParOf" srcId="{2A4AD827-5357-4667-B544-9E9ABAFB77EF}" destId="{81069960-331F-4AFB-80D7-DAE27D0CA5B5}" srcOrd="0" destOrd="0" presId="urn:microsoft.com/office/officeart/2005/8/layout/hierarchy2"/>
    <dgm:cxn modelId="{69FBB731-99A1-424E-B807-60BE4CCC7830}" type="presParOf" srcId="{D8B94D58-496E-496A-B278-6B28D12630BF}" destId="{0B0F116F-2BD1-47B1-A354-CC46545A8358}" srcOrd="1" destOrd="0" presId="urn:microsoft.com/office/officeart/2005/8/layout/hierarchy2"/>
    <dgm:cxn modelId="{F13718D0-84E3-4BC5-A925-50A4DA7EB471}" type="presParOf" srcId="{0B0F116F-2BD1-47B1-A354-CC46545A8358}" destId="{14422B1B-5B17-44FB-AA34-E4C6128230D4}" srcOrd="0" destOrd="0" presId="urn:microsoft.com/office/officeart/2005/8/layout/hierarchy2"/>
    <dgm:cxn modelId="{1F065811-6BEB-48A2-9284-3B1785BA7C56}" type="presParOf" srcId="{0B0F116F-2BD1-47B1-A354-CC46545A8358}" destId="{A1348A52-2499-4A0F-A770-D12E3C783470}" srcOrd="1" destOrd="0" presId="urn:microsoft.com/office/officeart/2005/8/layout/hierarchy2"/>
    <dgm:cxn modelId="{88BE358F-F7FC-46B6-88D8-CEBFAC775D1F}" type="presParOf" srcId="{A1348A52-2499-4A0F-A770-D12E3C783470}" destId="{83870441-1D8D-402D-B02A-3D02AC8CC346}" srcOrd="0" destOrd="0" presId="urn:microsoft.com/office/officeart/2005/8/layout/hierarchy2"/>
    <dgm:cxn modelId="{40CCD1CB-36DC-4C08-9BCD-D3441807CF93}" type="presParOf" srcId="{83870441-1D8D-402D-B02A-3D02AC8CC346}" destId="{F797E93B-6549-461B-B204-D84ABE4E7B7D}" srcOrd="0" destOrd="0" presId="urn:microsoft.com/office/officeart/2005/8/layout/hierarchy2"/>
    <dgm:cxn modelId="{F0A237BD-87C8-4F31-9C44-82DD8F3F320F}" type="presParOf" srcId="{A1348A52-2499-4A0F-A770-D12E3C783470}" destId="{D72837D4-D2D1-41B9-AF90-A06863C35FC3}" srcOrd="1" destOrd="0" presId="urn:microsoft.com/office/officeart/2005/8/layout/hierarchy2"/>
    <dgm:cxn modelId="{C4F1839C-5D9D-4A17-82EE-E06B2A8B497A}" type="presParOf" srcId="{D72837D4-D2D1-41B9-AF90-A06863C35FC3}" destId="{7E95EA09-3777-4BFC-A6CF-07C904D2B9B2}" srcOrd="0" destOrd="0" presId="urn:microsoft.com/office/officeart/2005/8/layout/hierarchy2"/>
    <dgm:cxn modelId="{F6B54E53-8EE4-4196-881E-F91E174042FE}" type="presParOf" srcId="{D72837D4-D2D1-41B9-AF90-A06863C35FC3}" destId="{2F487752-CC07-4861-A7E8-6926058202DD}" srcOrd="1" destOrd="0" presId="urn:microsoft.com/office/officeart/2005/8/layout/hierarchy2"/>
    <dgm:cxn modelId="{59B564A9-406F-45B4-84DD-F7003F19BA86}" type="presParOf" srcId="{A1348A52-2499-4A0F-A770-D12E3C783470}" destId="{4218994A-FFBB-492F-A31A-1AD6FEE90EF0}" srcOrd="2" destOrd="0" presId="urn:microsoft.com/office/officeart/2005/8/layout/hierarchy2"/>
    <dgm:cxn modelId="{F0632D36-E08F-455A-8B6A-AD0A5162AAEE}" type="presParOf" srcId="{4218994A-FFBB-492F-A31A-1AD6FEE90EF0}" destId="{00423EA7-787E-45ED-86F5-F2E8FFED5D7E}" srcOrd="0" destOrd="0" presId="urn:microsoft.com/office/officeart/2005/8/layout/hierarchy2"/>
    <dgm:cxn modelId="{DD329216-4739-466C-AD6A-3AC0CF93390A}" type="presParOf" srcId="{A1348A52-2499-4A0F-A770-D12E3C783470}" destId="{DAF1CEB4-91E8-49EA-BEFB-9D2FADD92787}" srcOrd="3" destOrd="0" presId="urn:microsoft.com/office/officeart/2005/8/layout/hierarchy2"/>
    <dgm:cxn modelId="{73305DD6-AE6E-4F7C-A1B8-362420C63DC6}" type="presParOf" srcId="{DAF1CEB4-91E8-49EA-BEFB-9D2FADD92787}" destId="{A87C3FE9-111B-4897-9435-D072E31ADB30}" srcOrd="0" destOrd="0" presId="urn:microsoft.com/office/officeart/2005/8/layout/hierarchy2"/>
    <dgm:cxn modelId="{69B2CF17-F08A-4B2B-83EF-41DFDB7F1955}" type="presParOf" srcId="{DAF1CEB4-91E8-49EA-BEFB-9D2FADD92787}" destId="{D5C050CE-08D5-4A83-A5DB-C932426242F1}" srcOrd="1" destOrd="0" presId="urn:microsoft.com/office/officeart/2005/8/layout/hierarchy2"/>
    <dgm:cxn modelId="{DBCE94F3-1D25-4C84-852E-ABA3A07971E1}" type="presParOf" srcId="{A1348A52-2499-4A0F-A770-D12E3C783470}" destId="{767CDA64-2975-414A-AB53-FDE45064747C}" srcOrd="4" destOrd="0" presId="urn:microsoft.com/office/officeart/2005/8/layout/hierarchy2"/>
    <dgm:cxn modelId="{C6600CDD-6000-41E3-80EF-9A6A0FF9B0F3}" type="presParOf" srcId="{767CDA64-2975-414A-AB53-FDE45064747C}" destId="{963161FA-94DC-426B-8226-56CDBB3C6AD0}" srcOrd="0" destOrd="0" presId="urn:microsoft.com/office/officeart/2005/8/layout/hierarchy2"/>
    <dgm:cxn modelId="{45023C6F-B86C-441E-8D3B-F13275E653E1}" type="presParOf" srcId="{A1348A52-2499-4A0F-A770-D12E3C783470}" destId="{B83A8C9A-BA96-4304-9EA3-0AC0947EB72F}" srcOrd="5" destOrd="0" presId="urn:microsoft.com/office/officeart/2005/8/layout/hierarchy2"/>
    <dgm:cxn modelId="{7990467B-BA43-41EC-94AD-E2F4FE973C79}" type="presParOf" srcId="{B83A8C9A-BA96-4304-9EA3-0AC0947EB72F}" destId="{143E55C0-7C1C-46B4-8750-42745A345220}" srcOrd="0" destOrd="0" presId="urn:microsoft.com/office/officeart/2005/8/layout/hierarchy2"/>
    <dgm:cxn modelId="{F60D6659-D1F6-46BB-A886-993150B01874}" type="presParOf" srcId="{B83A8C9A-BA96-4304-9EA3-0AC0947EB72F}" destId="{54102FB6-AB94-468A-986A-A28288AC1BBC}" srcOrd="1" destOrd="0" presId="urn:microsoft.com/office/officeart/2005/8/layout/hierarchy2"/>
    <dgm:cxn modelId="{9BCA1E93-3D27-4350-98EE-81F4A5CFCF1A}" type="presParOf" srcId="{D8B94D58-496E-496A-B278-6B28D12630BF}" destId="{4646314E-FBF0-4919-A1DE-BDED7EED82C9}" srcOrd="2" destOrd="0" presId="urn:microsoft.com/office/officeart/2005/8/layout/hierarchy2"/>
    <dgm:cxn modelId="{E9FD7908-4978-4127-8541-B12CA18535EF}" type="presParOf" srcId="{4646314E-FBF0-4919-A1DE-BDED7EED82C9}" destId="{562FB91F-AD28-4A01-8F76-BDDDD24D5DD2}" srcOrd="0" destOrd="0" presId="urn:microsoft.com/office/officeart/2005/8/layout/hierarchy2"/>
    <dgm:cxn modelId="{382F2E2F-9CC8-4F09-BFA5-EF8BDB8CCBF3}" type="presParOf" srcId="{D8B94D58-496E-496A-B278-6B28D12630BF}" destId="{1D81D586-6493-42DB-A58C-C906A653A55C}" srcOrd="3" destOrd="0" presId="urn:microsoft.com/office/officeart/2005/8/layout/hierarchy2"/>
    <dgm:cxn modelId="{E83E1E91-751E-44B3-89F4-358F5BAA68EB}" type="presParOf" srcId="{1D81D586-6493-42DB-A58C-C906A653A55C}" destId="{EB12F20D-A2C3-4722-A3C1-141496DAD637}" srcOrd="0" destOrd="0" presId="urn:microsoft.com/office/officeart/2005/8/layout/hierarchy2"/>
    <dgm:cxn modelId="{7D46B8CE-C967-4151-8F0F-77FCB2D52E2C}" type="presParOf" srcId="{1D81D586-6493-42DB-A58C-C906A653A55C}" destId="{9B112338-F86E-4252-9144-C4D1F3C871C1}" srcOrd="1" destOrd="0" presId="urn:microsoft.com/office/officeart/2005/8/layout/hierarchy2"/>
    <dgm:cxn modelId="{8FC8130D-DFDB-4732-9660-21805A7DA01A}" type="presParOf" srcId="{9B112338-F86E-4252-9144-C4D1F3C871C1}" destId="{C59DA178-5AE8-439D-981C-A959350C9F51}" srcOrd="0" destOrd="0" presId="urn:microsoft.com/office/officeart/2005/8/layout/hierarchy2"/>
    <dgm:cxn modelId="{5EA4EF5A-7C88-4DBC-B696-C875D41073E8}" type="presParOf" srcId="{C59DA178-5AE8-439D-981C-A959350C9F51}" destId="{0CE47060-3801-4E26-A559-FF9B056721E8}" srcOrd="0" destOrd="0" presId="urn:microsoft.com/office/officeart/2005/8/layout/hierarchy2"/>
    <dgm:cxn modelId="{E5898183-5735-4A06-871E-01017AB44C10}" type="presParOf" srcId="{9B112338-F86E-4252-9144-C4D1F3C871C1}" destId="{40BD33ED-C0F5-4686-9670-44957EC71815}" srcOrd="1" destOrd="0" presId="urn:microsoft.com/office/officeart/2005/8/layout/hierarchy2"/>
    <dgm:cxn modelId="{5CC87D5C-FA17-4776-AC97-304822F786FB}" type="presParOf" srcId="{40BD33ED-C0F5-4686-9670-44957EC71815}" destId="{67677979-F8EE-4130-BB69-BC24A1891084}" srcOrd="0" destOrd="0" presId="urn:microsoft.com/office/officeart/2005/8/layout/hierarchy2"/>
    <dgm:cxn modelId="{49139808-2CA7-427D-853B-9BE6FC8376B1}" type="presParOf" srcId="{40BD33ED-C0F5-4686-9670-44957EC71815}" destId="{16BE7938-A492-4AD4-BE89-9D53A3E385D4}" srcOrd="1" destOrd="0" presId="urn:microsoft.com/office/officeart/2005/8/layout/hierarchy2"/>
    <dgm:cxn modelId="{538FBD70-1281-4CAB-88BA-F90DDA11464E}" type="presParOf" srcId="{9B112338-F86E-4252-9144-C4D1F3C871C1}" destId="{B98194D3-ACDD-4757-A04D-789D6A3912E9}" srcOrd="2" destOrd="0" presId="urn:microsoft.com/office/officeart/2005/8/layout/hierarchy2"/>
    <dgm:cxn modelId="{C2896108-5DF1-417F-8C2E-5B39501BA5CA}" type="presParOf" srcId="{B98194D3-ACDD-4757-A04D-789D6A3912E9}" destId="{2D9AF054-F1C7-4C0E-B082-9C20880908F9}" srcOrd="0" destOrd="0" presId="urn:microsoft.com/office/officeart/2005/8/layout/hierarchy2"/>
    <dgm:cxn modelId="{A6205C57-4D8A-4AD7-92D2-1365D2C912F6}" type="presParOf" srcId="{9B112338-F86E-4252-9144-C4D1F3C871C1}" destId="{B0FD8BD9-E9AC-4151-A337-283CA579CD82}" srcOrd="3" destOrd="0" presId="urn:microsoft.com/office/officeart/2005/8/layout/hierarchy2"/>
    <dgm:cxn modelId="{21F3E404-E348-40BF-BBDE-0EADC228062B}" type="presParOf" srcId="{B0FD8BD9-E9AC-4151-A337-283CA579CD82}" destId="{4BB35A8B-5AE8-4374-BD2E-F2A2933F4E34}" srcOrd="0" destOrd="0" presId="urn:microsoft.com/office/officeart/2005/8/layout/hierarchy2"/>
    <dgm:cxn modelId="{EB2C2A4B-3826-4583-AF75-E03F4A601670}" type="presParOf" srcId="{B0FD8BD9-E9AC-4151-A337-283CA579CD82}" destId="{28751347-DBBB-4347-9595-CF5165D28CE4}" srcOrd="1" destOrd="0" presId="urn:microsoft.com/office/officeart/2005/8/layout/hierarchy2"/>
    <dgm:cxn modelId="{CACFE278-AF6E-4402-A65A-0AE86E508C41}" type="presParOf" srcId="{D8B94D58-496E-496A-B278-6B28D12630BF}" destId="{9C221FFD-5764-4097-A155-3CAA01C2A7C9}" srcOrd="4" destOrd="0" presId="urn:microsoft.com/office/officeart/2005/8/layout/hierarchy2"/>
    <dgm:cxn modelId="{122CF151-23A5-4EAA-B5FF-52AE6B130816}" type="presParOf" srcId="{9C221FFD-5764-4097-A155-3CAA01C2A7C9}" destId="{6172A9F2-5487-4F75-9C75-1433665A8DB4}" srcOrd="0" destOrd="0" presId="urn:microsoft.com/office/officeart/2005/8/layout/hierarchy2"/>
    <dgm:cxn modelId="{EBB00C67-0B31-4F88-812F-0AFACF8F480E}" type="presParOf" srcId="{D8B94D58-496E-496A-B278-6B28D12630BF}" destId="{2ADA6276-F315-45E3-82CA-460842BE4000}" srcOrd="5" destOrd="0" presId="urn:microsoft.com/office/officeart/2005/8/layout/hierarchy2"/>
    <dgm:cxn modelId="{8617D72C-6CE1-4718-9C71-BCFF58A91750}" type="presParOf" srcId="{2ADA6276-F315-45E3-82CA-460842BE4000}" destId="{A7159A98-4178-475D-99A7-2BD881BAF869}" srcOrd="0" destOrd="0" presId="urn:microsoft.com/office/officeart/2005/8/layout/hierarchy2"/>
    <dgm:cxn modelId="{39CF2029-6841-46C8-959A-52A944C07FFB}" type="presParOf" srcId="{2ADA6276-F315-45E3-82CA-460842BE4000}" destId="{CADA0F93-B144-4BB2-A87C-C36D45F8F838}" srcOrd="1" destOrd="0" presId="urn:microsoft.com/office/officeart/2005/8/layout/hierarchy2"/>
    <dgm:cxn modelId="{5774A45A-0881-44B4-9E51-CE3DD4A6B636}" type="presParOf" srcId="{CADA0F93-B144-4BB2-A87C-C36D45F8F838}" destId="{5EF6D92A-1684-479F-AD20-AA0680A4DCE7}" srcOrd="0" destOrd="0" presId="urn:microsoft.com/office/officeart/2005/8/layout/hierarchy2"/>
    <dgm:cxn modelId="{D0B696E9-88DD-4950-8EE5-2CD292E95808}" type="presParOf" srcId="{5EF6D92A-1684-479F-AD20-AA0680A4DCE7}" destId="{3773ACC5-A0CD-4696-B176-3B8AD163D830}" srcOrd="0" destOrd="0" presId="urn:microsoft.com/office/officeart/2005/8/layout/hierarchy2"/>
    <dgm:cxn modelId="{28F0DB41-6B37-4A6C-92AA-7AD3AA33803A}" type="presParOf" srcId="{CADA0F93-B144-4BB2-A87C-C36D45F8F838}" destId="{70048166-DD20-4FBD-83E3-D20BEB058CF6}" srcOrd="1" destOrd="0" presId="urn:microsoft.com/office/officeart/2005/8/layout/hierarchy2"/>
    <dgm:cxn modelId="{BC6E3C31-120B-487E-9E61-FCADC227C82A}" type="presParOf" srcId="{70048166-DD20-4FBD-83E3-D20BEB058CF6}" destId="{A989BBDF-A0E1-405B-B107-0CDC22B35085}" srcOrd="0" destOrd="0" presId="urn:microsoft.com/office/officeart/2005/8/layout/hierarchy2"/>
    <dgm:cxn modelId="{795690F2-895C-479D-878E-888D579827D2}" type="presParOf" srcId="{70048166-DD20-4FBD-83E3-D20BEB058CF6}" destId="{F71C7655-D8CB-4DD8-BC0A-302E772BB330}" srcOrd="1" destOrd="0" presId="urn:microsoft.com/office/officeart/2005/8/layout/hierarchy2"/>
    <dgm:cxn modelId="{48FA3734-52D5-4589-ACDA-BB0F987E3719}" type="presParOf" srcId="{CADA0F93-B144-4BB2-A87C-C36D45F8F838}" destId="{FDEFB414-F92E-4634-ABC3-A5CE9087BA25}" srcOrd="2" destOrd="0" presId="urn:microsoft.com/office/officeart/2005/8/layout/hierarchy2"/>
    <dgm:cxn modelId="{1D802D3E-6B19-4750-A196-FB080349BE70}" type="presParOf" srcId="{FDEFB414-F92E-4634-ABC3-A5CE9087BA25}" destId="{7CD69DA1-659B-44AE-8F78-D757AB9E16C7}" srcOrd="0" destOrd="0" presId="urn:microsoft.com/office/officeart/2005/8/layout/hierarchy2"/>
    <dgm:cxn modelId="{C669D9DE-2FDA-49AA-9902-DC916AA94611}" type="presParOf" srcId="{CADA0F93-B144-4BB2-A87C-C36D45F8F838}" destId="{469332B8-5A3E-4FEB-BC5A-E78794DBF303}" srcOrd="3" destOrd="0" presId="urn:microsoft.com/office/officeart/2005/8/layout/hierarchy2"/>
    <dgm:cxn modelId="{086DFDBB-C97D-4A8C-91BD-E7B0F252F6B8}" type="presParOf" srcId="{469332B8-5A3E-4FEB-BC5A-E78794DBF303}" destId="{BC3B0F47-DBD0-4481-8BB5-5EAE3E4FDF4C}" srcOrd="0" destOrd="0" presId="urn:microsoft.com/office/officeart/2005/8/layout/hierarchy2"/>
    <dgm:cxn modelId="{4E25941B-D479-458C-929A-BD047611870B}" type="presParOf" srcId="{469332B8-5A3E-4FEB-BC5A-E78794DBF303}" destId="{5804948A-FA71-4A01-B060-D02D4C9A080A}" srcOrd="1" destOrd="0" presId="urn:microsoft.com/office/officeart/2005/8/layout/hierarchy2"/>
    <dgm:cxn modelId="{848A8CA1-F509-41A9-9D46-13A0FBDDD23C}" type="presParOf" srcId="{D8B94D58-496E-496A-B278-6B28D12630BF}" destId="{46334E8A-D8E3-487E-B9AA-3C3A61DF8E40}" srcOrd="6" destOrd="0" presId="urn:microsoft.com/office/officeart/2005/8/layout/hierarchy2"/>
    <dgm:cxn modelId="{C7550678-EC23-4338-A45B-D5BBAB757426}" type="presParOf" srcId="{46334E8A-D8E3-487E-B9AA-3C3A61DF8E40}" destId="{4B37FB83-4BA1-41B0-8D0E-4BBB8E155038}" srcOrd="0" destOrd="0" presId="urn:microsoft.com/office/officeart/2005/8/layout/hierarchy2"/>
    <dgm:cxn modelId="{E7BC8761-0F16-4353-81C5-9CB9EB7841BF}" type="presParOf" srcId="{D8B94D58-496E-496A-B278-6B28D12630BF}" destId="{52BF3BCC-0777-4D96-9A37-8423777B46C2}" srcOrd="7" destOrd="0" presId="urn:microsoft.com/office/officeart/2005/8/layout/hierarchy2"/>
    <dgm:cxn modelId="{09A9D6F9-FCCB-4153-B25C-6C466FF1A418}" type="presParOf" srcId="{52BF3BCC-0777-4D96-9A37-8423777B46C2}" destId="{3566398A-75DB-4D13-87A3-90A842E13371}" srcOrd="0" destOrd="0" presId="urn:microsoft.com/office/officeart/2005/8/layout/hierarchy2"/>
    <dgm:cxn modelId="{D5B9F6E5-4300-4916-9831-E6EEDDE9CCC4}" type="presParOf" srcId="{52BF3BCC-0777-4D96-9A37-8423777B46C2}" destId="{6175F35A-ED8E-4BA7-8FC6-0EB042AB8D1B}" srcOrd="1" destOrd="0" presId="urn:microsoft.com/office/officeart/2005/8/layout/hierarchy2"/>
    <dgm:cxn modelId="{609976CD-EBCA-46FF-83E3-580FE579B29B}" type="presParOf" srcId="{D8B94D58-496E-496A-B278-6B28D12630BF}" destId="{697539AF-C09C-426D-B064-C426F3CBFD8F}" srcOrd="8" destOrd="0" presId="urn:microsoft.com/office/officeart/2005/8/layout/hierarchy2"/>
    <dgm:cxn modelId="{3E414E62-9352-45BA-8EE9-CB3D0D6B6F90}" type="presParOf" srcId="{697539AF-C09C-426D-B064-C426F3CBFD8F}" destId="{5E0F27C5-DAB4-44FD-A47C-9237EFD0864A}" srcOrd="0" destOrd="0" presId="urn:microsoft.com/office/officeart/2005/8/layout/hierarchy2"/>
    <dgm:cxn modelId="{628DA60D-4F7F-475B-8713-40254C555521}" type="presParOf" srcId="{D8B94D58-496E-496A-B278-6B28D12630BF}" destId="{6C37E8C8-0482-429C-A6D0-D2216477AAFC}" srcOrd="9" destOrd="0" presId="urn:microsoft.com/office/officeart/2005/8/layout/hierarchy2"/>
    <dgm:cxn modelId="{CA4EB16B-018B-4948-98F3-D20E0B6D0F0D}" type="presParOf" srcId="{6C37E8C8-0482-429C-A6D0-D2216477AAFC}" destId="{D71F9D12-87EF-4B5F-BCE4-15A8120EC357}" srcOrd="0" destOrd="0" presId="urn:microsoft.com/office/officeart/2005/8/layout/hierarchy2"/>
    <dgm:cxn modelId="{AE732135-2D00-4B99-9B0E-5140B2220A5B}" type="presParOf" srcId="{6C37E8C8-0482-429C-A6D0-D2216477AAFC}" destId="{5D92848E-6AC8-4665-97E0-5C0B3EA12F4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F43E1A-0822-4C13-B1D8-A1853F5BDC97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9D8B0A7-EE6E-42BC-94B4-A273AB5FB0EF}">
      <dgm:prSet phldrT="[Текст]"/>
      <dgm:spPr/>
      <dgm:t>
        <a:bodyPr/>
        <a:lstStyle/>
        <a:p>
          <a:r>
            <a:rPr lang="uk-UA" dirty="0" smtClean="0">
              <a:latin typeface="Arial" panose="020B0604020202020204" pitchFamily="34" charset="0"/>
              <a:cs typeface="Arial" panose="020B0604020202020204" pitchFamily="34" charset="0"/>
            </a:rPr>
            <a:t>Управління фінансового контролю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437CF8-1014-4FD8-8CB5-6EE57AFD6626}" type="parTrans" cxnId="{4437931C-EDEB-4EB8-B07C-C8B82AB0542D}">
      <dgm:prSet/>
      <dgm:spPr/>
      <dgm:t>
        <a:bodyPr/>
        <a:lstStyle/>
        <a:p>
          <a:endParaRPr lang="ru-RU"/>
        </a:p>
      </dgm:t>
    </dgm:pt>
    <dgm:pt modelId="{E2F74547-C22D-4BD0-B17E-BD7BFB508751}" type="sibTrans" cxnId="{4437931C-EDEB-4EB8-B07C-C8B82AB0542D}">
      <dgm:prSet/>
      <dgm:spPr/>
      <dgm:t>
        <a:bodyPr/>
        <a:lstStyle/>
        <a:p>
          <a:endParaRPr lang="ru-RU"/>
        </a:p>
      </dgm:t>
    </dgm:pt>
    <dgm:pt modelId="{AF0DDEBF-F05D-4C1A-9B65-4C06333B81B3}">
      <dgm:prSet phldrT="[Текст]"/>
      <dgm:spPr/>
      <dgm:t>
        <a:bodyPr/>
        <a:lstStyle/>
        <a:p>
          <a:r>
            <a:rPr lang="uk-UA" dirty="0" smtClean="0">
              <a:latin typeface="Arial" panose="020B0604020202020204" pitchFamily="34" charset="0"/>
              <a:cs typeface="Arial" panose="020B0604020202020204" pitchFamily="34" charset="0"/>
            </a:rPr>
            <a:t>Відділ внутрішнього фінансового контролю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3BA64A-7A65-4D46-9562-0071209A6000}" type="parTrans" cxnId="{41A393A7-E3DE-4836-9680-8FBC38D5A6E4}">
      <dgm:prSet/>
      <dgm:spPr/>
      <dgm:t>
        <a:bodyPr/>
        <a:lstStyle/>
        <a:p>
          <a:endParaRPr lang="ru-RU"/>
        </a:p>
      </dgm:t>
    </dgm:pt>
    <dgm:pt modelId="{AC29AD03-EF18-4C8D-8FC8-396546FC80A9}" type="sibTrans" cxnId="{41A393A7-E3DE-4836-9680-8FBC38D5A6E4}">
      <dgm:prSet/>
      <dgm:spPr/>
      <dgm:t>
        <a:bodyPr/>
        <a:lstStyle/>
        <a:p>
          <a:endParaRPr lang="ru-RU"/>
        </a:p>
      </dgm:t>
    </dgm:pt>
    <dgm:pt modelId="{C45683F1-D74F-44D8-B628-D39FCA82E7EF}">
      <dgm:prSet phldrT="[Текст]"/>
      <dgm:spPr/>
      <dgm:t>
        <a:bodyPr/>
        <a:lstStyle/>
        <a:p>
          <a:r>
            <a:rPr lang="uk-UA" dirty="0" smtClean="0">
              <a:latin typeface="Arial" panose="020B0604020202020204" pitchFamily="34" charset="0"/>
              <a:cs typeface="Arial" panose="020B0604020202020204" pitchFamily="34" charset="0"/>
            </a:rPr>
            <a:t>Відділ перевірки кошторисної документації 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59655C-E75E-4556-B4AB-02251D8FB502}" type="parTrans" cxnId="{533AF200-1BC8-4982-960B-4EAA8090FC8A}">
      <dgm:prSet/>
      <dgm:spPr/>
      <dgm:t>
        <a:bodyPr/>
        <a:lstStyle/>
        <a:p>
          <a:endParaRPr lang="ru-RU"/>
        </a:p>
      </dgm:t>
    </dgm:pt>
    <dgm:pt modelId="{F43353A4-2289-4AE4-88F5-317BF17F6E22}" type="sibTrans" cxnId="{533AF200-1BC8-4982-960B-4EAA8090FC8A}">
      <dgm:prSet/>
      <dgm:spPr/>
      <dgm:t>
        <a:bodyPr/>
        <a:lstStyle/>
        <a:p>
          <a:endParaRPr lang="ru-RU"/>
        </a:p>
      </dgm:t>
    </dgm:pt>
    <dgm:pt modelId="{5FB15318-3E06-44FC-BC75-BCAC81D2214F}" type="pres">
      <dgm:prSet presAssocID="{0BF43E1A-0822-4C13-B1D8-A1853F5BDC9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8C136A-F274-41DE-98F5-9EA6800880EE}" type="pres">
      <dgm:prSet presAssocID="{89D8B0A7-EE6E-42BC-94B4-A273AB5FB0EF}" presName="centerShape" presStyleLbl="node0" presStyleIdx="0" presStyleCnt="1"/>
      <dgm:spPr/>
      <dgm:t>
        <a:bodyPr/>
        <a:lstStyle/>
        <a:p>
          <a:endParaRPr lang="ru-RU"/>
        </a:p>
      </dgm:t>
    </dgm:pt>
    <dgm:pt modelId="{9C33FE08-070D-4856-9D84-F0863147F5F2}" type="pres">
      <dgm:prSet presAssocID="{D73BA64A-7A65-4D46-9562-0071209A6000}" presName="parTrans" presStyleLbl="bgSibTrans2D1" presStyleIdx="0" presStyleCnt="2"/>
      <dgm:spPr/>
      <dgm:t>
        <a:bodyPr/>
        <a:lstStyle/>
        <a:p>
          <a:endParaRPr lang="ru-RU"/>
        </a:p>
      </dgm:t>
    </dgm:pt>
    <dgm:pt modelId="{171BBA73-0AEC-4C95-9FED-A34D8028A861}" type="pres">
      <dgm:prSet presAssocID="{AF0DDEBF-F05D-4C1A-9B65-4C06333B81B3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ECC786-FB43-491E-8D63-A2A1B291E121}" type="pres">
      <dgm:prSet presAssocID="{9359655C-E75E-4556-B4AB-02251D8FB502}" presName="parTrans" presStyleLbl="bgSibTrans2D1" presStyleIdx="1" presStyleCnt="2"/>
      <dgm:spPr/>
      <dgm:t>
        <a:bodyPr/>
        <a:lstStyle/>
        <a:p>
          <a:endParaRPr lang="ru-RU"/>
        </a:p>
      </dgm:t>
    </dgm:pt>
    <dgm:pt modelId="{2D9406AC-D051-40BA-B99E-4BF24C64C0A6}" type="pres">
      <dgm:prSet presAssocID="{C45683F1-D74F-44D8-B628-D39FCA82E7EF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ED01FB-C3C4-4FF8-AE7D-1D3CA5492F2D}" type="presOf" srcId="{AF0DDEBF-F05D-4C1A-9B65-4C06333B81B3}" destId="{171BBA73-0AEC-4C95-9FED-A34D8028A861}" srcOrd="0" destOrd="0" presId="urn:microsoft.com/office/officeart/2005/8/layout/radial4"/>
    <dgm:cxn modelId="{6510A271-70E0-4A52-8362-D5264DD73F4F}" type="presOf" srcId="{9359655C-E75E-4556-B4AB-02251D8FB502}" destId="{29ECC786-FB43-491E-8D63-A2A1B291E121}" srcOrd="0" destOrd="0" presId="urn:microsoft.com/office/officeart/2005/8/layout/radial4"/>
    <dgm:cxn modelId="{B75B74C5-EF37-4C8A-9226-71F934887ED8}" type="presOf" srcId="{0BF43E1A-0822-4C13-B1D8-A1853F5BDC97}" destId="{5FB15318-3E06-44FC-BC75-BCAC81D2214F}" srcOrd="0" destOrd="0" presId="urn:microsoft.com/office/officeart/2005/8/layout/radial4"/>
    <dgm:cxn modelId="{6CD8EE6F-DE57-4BCE-87C3-2A9EF10FB4B2}" type="presOf" srcId="{89D8B0A7-EE6E-42BC-94B4-A273AB5FB0EF}" destId="{C68C136A-F274-41DE-98F5-9EA6800880EE}" srcOrd="0" destOrd="0" presId="urn:microsoft.com/office/officeart/2005/8/layout/radial4"/>
    <dgm:cxn modelId="{533AF200-1BC8-4982-960B-4EAA8090FC8A}" srcId="{89D8B0A7-EE6E-42BC-94B4-A273AB5FB0EF}" destId="{C45683F1-D74F-44D8-B628-D39FCA82E7EF}" srcOrd="1" destOrd="0" parTransId="{9359655C-E75E-4556-B4AB-02251D8FB502}" sibTransId="{F43353A4-2289-4AE4-88F5-317BF17F6E22}"/>
    <dgm:cxn modelId="{0356617C-48B1-4C4F-8118-EF517FE74ABF}" type="presOf" srcId="{D73BA64A-7A65-4D46-9562-0071209A6000}" destId="{9C33FE08-070D-4856-9D84-F0863147F5F2}" srcOrd="0" destOrd="0" presId="urn:microsoft.com/office/officeart/2005/8/layout/radial4"/>
    <dgm:cxn modelId="{41A393A7-E3DE-4836-9680-8FBC38D5A6E4}" srcId="{89D8B0A7-EE6E-42BC-94B4-A273AB5FB0EF}" destId="{AF0DDEBF-F05D-4C1A-9B65-4C06333B81B3}" srcOrd="0" destOrd="0" parTransId="{D73BA64A-7A65-4D46-9562-0071209A6000}" sibTransId="{AC29AD03-EF18-4C8D-8FC8-396546FC80A9}"/>
    <dgm:cxn modelId="{E2FBF5FE-ED2D-4364-93FD-918CFB67B1F7}" type="presOf" srcId="{C45683F1-D74F-44D8-B628-D39FCA82E7EF}" destId="{2D9406AC-D051-40BA-B99E-4BF24C64C0A6}" srcOrd="0" destOrd="0" presId="urn:microsoft.com/office/officeart/2005/8/layout/radial4"/>
    <dgm:cxn modelId="{4437931C-EDEB-4EB8-B07C-C8B82AB0542D}" srcId="{0BF43E1A-0822-4C13-B1D8-A1853F5BDC97}" destId="{89D8B0A7-EE6E-42BC-94B4-A273AB5FB0EF}" srcOrd="0" destOrd="0" parTransId="{5A437CF8-1014-4FD8-8CB5-6EE57AFD6626}" sibTransId="{E2F74547-C22D-4BD0-B17E-BD7BFB508751}"/>
    <dgm:cxn modelId="{464F2C06-61DC-4F12-A96C-6F6182B7553F}" type="presParOf" srcId="{5FB15318-3E06-44FC-BC75-BCAC81D2214F}" destId="{C68C136A-F274-41DE-98F5-9EA6800880EE}" srcOrd="0" destOrd="0" presId="urn:microsoft.com/office/officeart/2005/8/layout/radial4"/>
    <dgm:cxn modelId="{B2488557-C804-4A94-973D-32988336D69A}" type="presParOf" srcId="{5FB15318-3E06-44FC-BC75-BCAC81D2214F}" destId="{9C33FE08-070D-4856-9D84-F0863147F5F2}" srcOrd="1" destOrd="0" presId="urn:microsoft.com/office/officeart/2005/8/layout/radial4"/>
    <dgm:cxn modelId="{55C5C6BB-BF2A-4D56-BC7E-BE4E21DAF067}" type="presParOf" srcId="{5FB15318-3E06-44FC-BC75-BCAC81D2214F}" destId="{171BBA73-0AEC-4C95-9FED-A34D8028A861}" srcOrd="2" destOrd="0" presId="urn:microsoft.com/office/officeart/2005/8/layout/radial4"/>
    <dgm:cxn modelId="{3BE554D5-FA83-461B-8B62-CB116CFEFD5E}" type="presParOf" srcId="{5FB15318-3E06-44FC-BC75-BCAC81D2214F}" destId="{29ECC786-FB43-491E-8D63-A2A1B291E121}" srcOrd="3" destOrd="0" presId="urn:microsoft.com/office/officeart/2005/8/layout/radial4"/>
    <dgm:cxn modelId="{5F145BBD-5775-4758-A58F-856D137BDA3F}" type="presParOf" srcId="{5FB15318-3E06-44FC-BC75-BCAC81D2214F}" destId="{2D9406AC-D051-40BA-B99E-4BF24C64C0A6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5D86D6-0F71-4DEC-BAB6-11F345CE9747}">
      <dsp:nvSpPr>
        <dsp:cNvPr id="0" name=""/>
        <dsp:cNvSpPr/>
      </dsp:nvSpPr>
      <dsp:spPr>
        <a:xfrm>
          <a:off x="768963" y="2373804"/>
          <a:ext cx="2436684" cy="10928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+mj-lt"/>
            </a:rPr>
            <a:t>Львівська міська рада</a:t>
          </a:r>
          <a:endParaRPr lang="uk-UA" sz="1800" kern="1200" dirty="0">
            <a:latin typeface="+mj-lt"/>
          </a:endParaRPr>
        </a:p>
      </dsp:txBody>
      <dsp:txXfrm>
        <a:off x="800970" y="2405811"/>
        <a:ext cx="2372670" cy="1028789"/>
      </dsp:txXfrm>
    </dsp:sp>
    <dsp:sp modelId="{0C78DA2F-3258-49C8-B8CC-7D1BCCC59C9E}">
      <dsp:nvSpPr>
        <dsp:cNvPr id="0" name=""/>
        <dsp:cNvSpPr/>
      </dsp:nvSpPr>
      <dsp:spPr>
        <a:xfrm rot="16791948">
          <a:off x="2099230" y="1595948"/>
          <a:ext cx="2670380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670380" y="88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800" kern="1200" dirty="0"/>
        </a:p>
      </dsp:txBody>
      <dsp:txXfrm>
        <a:off x="3367661" y="1538002"/>
        <a:ext cx="133519" cy="133519"/>
      </dsp:txXfrm>
    </dsp:sp>
    <dsp:sp modelId="{CD3CA23F-F774-4A3B-AEAF-1FA44D9A0BDB}">
      <dsp:nvSpPr>
        <dsp:cNvPr id="0" name=""/>
        <dsp:cNvSpPr/>
      </dsp:nvSpPr>
      <dsp:spPr>
        <a:xfrm>
          <a:off x="3663193" y="3350"/>
          <a:ext cx="2382979" cy="5719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kern="1200" dirty="0" smtClean="0">
              <a:latin typeface="+mj-lt"/>
            </a:rPr>
            <a:t>Департамент “</a:t>
          </a:r>
          <a:r>
            <a:rPr lang="uk-UA" sz="1000" b="1" kern="1200" noProof="0" dirty="0" smtClean="0">
              <a:latin typeface="+mj-lt"/>
            </a:rPr>
            <a:t>Адміністрація</a:t>
          </a:r>
          <a:r>
            <a:rPr lang="uk-UA" sz="1000" b="1" kern="1200" dirty="0" smtClean="0">
              <a:latin typeface="+mj-lt"/>
            </a:rPr>
            <a:t> міського голови”</a:t>
          </a:r>
          <a:endParaRPr lang="uk-UA" sz="1000" b="1" kern="1200" dirty="0">
            <a:latin typeface="+mj-lt"/>
          </a:endParaRPr>
        </a:p>
      </dsp:txBody>
      <dsp:txXfrm>
        <a:off x="3679944" y="20101"/>
        <a:ext cx="2349477" cy="538430"/>
      </dsp:txXfrm>
    </dsp:sp>
    <dsp:sp modelId="{5D01157C-E817-405F-8AD0-F7FA736F799C}">
      <dsp:nvSpPr>
        <dsp:cNvPr id="0" name=""/>
        <dsp:cNvSpPr/>
      </dsp:nvSpPr>
      <dsp:spPr>
        <a:xfrm rot="16983315">
          <a:off x="2421659" y="1924809"/>
          <a:ext cx="2025521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025521" y="88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700" kern="1200" dirty="0"/>
        </a:p>
      </dsp:txBody>
      <dsp:txXfrm>
        <a:off x="3383782" y="1882984"/>
        <a:ext cx="101276" cy="101276"/>
      </dsp:txXfrm>
    </dsp:sp>
    <dsp:sp modelId="{B9CA6F8C-DAFE-4B87-9BD1-3403C1AD4943}">
      <dsp:nvSpPr>
        <dsp:cNvPr id="0" name=""/>
        <dsp:cNvSpPr/>
      </dsp:nvSpPr>
      <dsp:spPr>
        <a:xfrm>
          <a:off x="3663193" y="661072"/>
          <a:ext cx="1940441" cy="5719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dirty="0" smtClean="0">
              <a:latin typeface="+mj-lt"/>
            </a:rPr>
            <a:t>Департамент фінансової політики</a:t>
          </a:r>
          <a:endParaRPr lang="uk-UA" sz="1000" kern="1200" dirty="0">
            <a:latin typeface="+mj-lt"/>
          </a:endParaRPr>
        </a:p>
      </dsp:txBody>
      <dsp:txXfrm>
        <a:off x="3679944" y="677823"/>
        <a:ext cx="1906939" cy="538430"/>
      </dsp:txXfrm>
    </dsp:sp>
    <dsp:sp modelId="{FE7547FB-C894-4240-B4A6-DFB2F8EF0B6E}">
      <dsp:nvSpPr>
        <dsp:cNvPr id="0" name=""/>
        <dsp:cNvSpPr/>
      </dsp:nvSpPr>
      <dsp:spPr>
        <a:xfrm rot="17350740">
          <a:off x="2738047" y="2253670"/>
          <a:ext cx="1392746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1392746" y="88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 dirty="0"/>
        </a:p>
      </dsp:txBody>
      <dsp:txXfrm>
        <a:off x="3399602" y="2227665"/>
        <a:ext cx="69637" cy="69637"/>
      </dsp:txXfrm>
    </dsp:sp>
    <dsp:sp modelId="{D29F4DEA-931F-4048-BE84-5C6A96F598EE}">
      <dsp:nvSpPr>
        <dsp:cNvPr id="0" name=""/>
        <dsp:cNvSpPr/>
      </dsp:nvSpPr>
      <dsp:spPr>
        <a:xfrm>
          <a:off x="3663193" y="1318795"/>
          <a:ext cx="1940441" cy="5719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dirty="0" smtClean="0">
              <a:latin typeface="+mj-lt"/>
            </a:rPr>
            <a:t>Департамент гуманітарної політики</a:t>
          </a:r>
          <a:endParaRPr lang="uk-UA" sz="1000" kern="1200" dirty="0">
            <a:latin typeface="+mj-lt"/>
          </a:endParaRPr>
        </a:p>
      </dsp:txBody>
      <dsp:txXfrm>
        <a:off x="3679944" y="1335546"/>
        <a:ext cx="1906939" cy="538430"/>
      </dsp:txXfrm>
    </dsp:sp>
    <dsp:sp modelId="{85441B9D-01D4-48B1-9EBB-3AC4699EBACB}">
      <dsp:nvSpPr>
        <dsp:cNvPr id="0" name=""/>
        <dsp:cNvSpPr/>
      </dsp:nvSpPr>
      <dsp:spPr>
        <a:xfrm rot="18289469">
          <a:off x="3033812" y="2582531"/>
          <a:ext cx="801216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801216" y="88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 dirty="0"/>
        </a:p>
      </dsp:txBody>
      <dsp:txXfrm>
        <a:off x="3414390" y="2571314"/>
        <a:ext cx="40060" cy="40060"/>
      </dsp:txXfrm>
    </dsp:sp>
    <dsp:sp modelId="{5ECBE82A-46CF-4D7D-8EE9-3E06AB03FBA7}">
      <dsp:nvSpPr>
        <dsp:cNvPr id="0" name=""/>
        <dsp:cNvSpPr/>
      </dsp:nvSpPr>
      <dsp:spPr>
        <a:xfrm>
          <a:off x="3663193" y="1976517"/>
          <a:ext cx="1940441" cy="5719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dirty="0" smtClean="0">
              <a:latin typeface="+mj-lt"/>
            </a:rPr>
            <a:t>Департамент містобудування</a:t>
          </a:r>
          <a:endParaRPr lang="uk-UA" sz="1000" kern="1200" dirty="0">
            <a:latin typeface="+mj-lt"/>
          </a:endParaRPr>
        </a:p>
      </dsp:txBody>
      <dsp:txXfrm>
        <a:off x="3679944" y="1993268"/>
        <a:ext cx="1906939" cy="538430"/>
      </dsp:txXfrm>
    </dsp:sp>
    <dsp:sp modelId="{D70C6E56-4738-4E5A-8BEC-E7D61F03790C}">
      <dsp:nvSpPr>
        <dsp:cNvPr id="0" name=""/>
        <dsp:cNvSpPr/>
      </dsp:nvSpPr>
      <dsp:spPr>
        <a:xfrm>
          <a:off x="3205647" y="2911393"/>
          <a:ext cx="457546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457546" y="88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 dirty="0"/>
        </a:p>
      </dsp:txBody>
      <dsp:txXfrm>
        <a:off x="3422982" y="2908767"/>
        <a:ext cx="22877" cy="22877"/>
      </dsp:txXfrm>
    </dsp:sp>
    <dsp:sp modelId="{A8513E2D-A47A-49E0-AE64-E0BB7829C53A}">
      <dsp:nvSpPr>
        <dsp:cNvPr id="0" name=""/>
        <dsp:cNvSpPr/>
      </dsp:nvSpPr>
      <dsp:spPr>
        <a:xfrm>
          <a:off x="3663193" y="2634240"/>
          <a:ext cx="1940441" cy="5719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dirty="0" smtClean="0">
              <a:latin typeface="+mj-lt"/>
            </a:rPr>
            <a:t>Департамент житлового господарства та інфраструктури</a:t>
          </a:r>
          <a:endParaRPr lang="uk-UA" sz="1000" kern="1200" dirty="0">
            <a:latin typeface="+mj-lt"/>
          </a:endParaRPr>
        </a:p>
      </dsp:txBody>
      <dsp:txXfrm>
        <a:off x="3679944" y="2650991"/>
        <a:ext cx="1906939" cy="538430"/>
      </dsp:txXfrm>
    </dsp:sp>
    <dsp:sp modelId="{E71BBEA8-EF17-4359-B048-7804BE67782C}">
      <dsp:nvSpPr>
        <dsp:cNvPr id="0" name=""/>
        <dsp:cNvSpPr/>
      </dsp:nvSpPr>
      <dsp:spPr>
        <a:xfrm rot="3273357">
          <a:off x="3026949" y="3257941"/>
          <a:ext cx="850756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850756" y="88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 dirty="0"/>
        </a:p>
      </dsp:txBody>
      <dsp:txXfrm>
        <a:off x="3431059" y="3245485"/>
        <a:ext cx="42537" cy="42537"/>
      </dsp:txXfrm>
    </dsp:sp>
    <dsp:sp modelId="{9D64B08B-50EE-4543-AE09-F5B367A8F7BE}">
      <dsp:nvSpPr>
        <dsp:cNvPr id="0" name=""/>
        <dsp:cNvSpPr/>
      </dsp:nvSpPr>
      <dsp:spPr>
        <a:xfrm>
          <a:off x="3699008" y="3327336"/>
          <a:ext cx="1940441" cy="5719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dirty="0" smtClean="0">
              <a:latin typeface="+mj-lt"/>
            </a:rPr>
            <a:t>Департамент економічного розвитку</a:t>
          </a:r>
          <a:endParaRPr lang="uk-UA" sz="1000" kern="1200" dirty="0">
            <a:latin typeface="+mj-lt"/>
          </a:endParaRPr>
        </a:p>
      </dsp:txBody>
      <dsp:txXfrm>
        <a:off x="3715759" y="3344087"/>
        <a:ext cx="1906939" cy="538430"/>
      </dsp:txXfrm>
    </dsp:sp>
    <dsp:sp modelId="{2525AE96-E3E0-4FBD-B8D8-071844BE0C70}">
      <dsp:nvSpPr>
        <dsp:cNvPr id="0" name=""/>
        <dsp:cNvSpPr/>
      </dsp:nvSpPr>
      <dsp:spPr>
        <a:xfrm rot="4168281">
          <a:off x="2748885" y="3570165"/>
          <a:ext cx="1406885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1406885" y="88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 dirty="0"/>
        </a:p>
      </dsp:txBody>
      <dsp:txXfrm>
        <a:off x="3417155" y="3543806"/>
        <a:ext cx="70344" cy="70344"/>
      </dsp:txXfrm>
    </dsp:sp>
    <dsp:sp modelId="{631FC299-7649-4A31-AA0A-0F81420B7D12}">
      <dsp:nvSpPr>
        <dsp:cNvPr id="0" name=""/>
        <dsp:cNvSpPr/>
      </dsp:nvSpPr>
      <dsp:spPr>
        <a:xfrm>
          <a:off x="3699008" y="3951784"/>
          <a:ext cx="1940441" cy="5719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dirty="0" smtClean="0">
              <a:latin typeface="+mj-lt"/>
            </a:rPr>
            <a:t>Департамент розвитку</a:t>
          </a:r>
          <a:endParaRPr lang="uk-UA" sz="1000" kern="1200" dirty="0">
            <a:latin typeface="+mj-lt"/>
          </a:endParaRPr>
        </a:p>
      </dsp:txBody>
      <dsp:txXfrm>
        <a:off x="3715759" y="3968535"/>
        <a:ext cx="1906939" cy="538430"/>
      </dsp:txXfrm>
    </dsp:sp>
    <dsp:sp modelId="{65702C74-62E8-4FC7-8A2A-FB9CD35D8D09}">
      <dsp:nvSpPr>
        <dsp:cNvPr id="0" name=""/>
        <dsp:cNvSpPr/>
      </dsp:nvSpPr>
      <dsp:spPr>
        <a:xfrm rot="4616685">
          <a:off x="2421659" y="3897976"/>
          <a:ext cx="2025521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025521" y="88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700" kern="1200"/>
        </a:p>
      </dsp:txBody>
      <dsp:txXfrm>
        <a:off x="3383782" y="3856152"/>
        <a:ext cx="101276" cy="101276"/>
      </dsp:txXfrm>
    </dsp:sp>
    <dsp:sp modelId="{E42F8DF7-4424-4289-9BA4-7AA3EA6BB87D}">
      <dsp:nvSpPr>
        <dsp:cNvPr id="0" name=""/>
        <dsp:cNvSpPr/>
      </dsp:nvSpPr>
      <dsp:spPr>
        <a:xfrm>
          <a:off x="3663193" y="4607407"/>
          <a:ext cx="2066220" cy="5719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dirty="0" smtClean="0">
              <a:latin typeface="+mj-lt"/>
            </a:rPr>
            <a:t>Департамент адміністративних послуг</a:t>
          </a:r>
        </a:p>
      </dsp:txBody>
      <dsp:txXfrm>
        <a:off x="3679944" y="4624158"/>
        <a:ext cx="2032718" cy="538430"/>
      </dsp:txXfrm>
    </dsp:sp>
    <dsp:sp modelId="{E65A0002-7DE5-425A-8429-DC3FFD6788DB}">
      <dsp:nvSpPr>
        <dsp:cNvPr id="0" name=""/>
        <dsp:cNvSpPr/>
      </dsp:nvSpPr>
      <dsp:spPr>
        <a:xfrm rot="4808052">
          <a:off x="2099230" y="4226838"/>
          <a:ext cx="2670380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670380" y="88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800" kern="1200"/>
        </a:p>
      </dsp:txBody>
      <dsp:txXfrm>
        <a:off x="3367661" y="4168891"/>
        <a:ext cx="133519" cy="133519"/>
      </dsp:txXfrm>
    </dsp:sp>
    <dsp:sp modelId="{7D308C2B-33DA-4B47-8EFF-3ECFEBCBFDE8}">
      <dsp:nvSpPr>
        <dsp:cNvPr id="0" name=""/>
        <dsp:cNvSpPr/>
      </dsp:nvSpPr>
      <dsp:spPr>
        <a:xfrm>
          <a:off x="3663193" y="5265130"/>
          <a:ext cx="2066220" cy="5719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dirty="0" smtClean="0">
              <a:latin typeface="+mj-lt"/>
            </a:rPr>
            <a:t>Юридичний департамент</a:t>
          </a:r>
        </a:p>
      </dsp:txBody>
      <dsp:txXfrm>
        <a:off x="3679944" y="5281881"/>
        <a:ext cx="2032718" cy="5384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18EAB9-A595-46FC-8296-86AC5FCD5A3C}">
      <dsp:nvSpPr>
        <dsp:cNvPr id="0" name=""/>
        <dsp:cNvSpPr/>
      </dsp:nvSpPr>
      <dsp:spPr>
        <a:xfrm>
          <a:off x="752718" y="2326020"/>
          <a:ext cx="1350380" cy="12723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+mj-lt"/>
            </a:rPr>
            <a:t>Департамент АМГ</a:t>
          </a:r>
          <a:endParaRPr lang="uk-UA" sz="1600" kern="1200" dirty="0">
            <a:latin typeface="+mj-lt"/>
          </a:endParaRPr>
        </a:p>
      </dsp:txBody>
      <dsp:txXfrm>
        <a:off x="789985" y="2363287"/>
        <a:ext cx="1275846" cy="1197865"/>
      </dsp:txXfrm>
    </dsp:sp>
    <dsp:sp modelId="{2A4AD827-5357-4667-B544-9E9ABAFB77EF}">
      <dsp:nvSpPr>
        <dsp:cNvPr id="0" name=""/>
        <dsp:cNvSpPr/>
      </dsp:nvSpPr>
      <dsp:spPr>
        <a:xfrm rot="17086503">
          <a:off x="1302383" y="1914971"/>
          <a:ext cx="2149641" cy="15936"/>
        </a:xfrm>
        <a:custGeom>
          <a:avLst/>
          <a:gdLst/>
          <a:ahLst/>
          <a:cxnLst/>
          <a:rect l="0" t="0" r="0" b="0"/>
          <a:pathLst>
            <a:path>
              <a:moveTo>
                <a:pt x="0" y="7968"/>
              </a:moveTo>
              <a:lnTo>
                <a:pt x="2149641" y="79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700" kern="1200" dirty="0"/>
        </a:p>
      </dsp:txBody>
      <dsp:txXfrm>
        <a:off x="2323463" y="1869198"/>
        <a:ext cx="107482" cy="107482"/>
      </dsp:txXfrm>
    </dsp:sp>
    <dsp:sp modelId="{14422B1B-5B17-44FB-AA34-E4C6128230D4}">
      <dsp:nvSpPr>
        <dsp:cNvPr id="0" name=""/>
        <dsp:cNvSpPr/>
      </dsp:nvSpPr>
      <dsp:spPr>
        <a:xfrm>
          <a:off x="2651310" y="349660"/>
          <a:ext cx="1855411" cy="10679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+mj-lt"/>
            </a:rPr>
            <a:t>Управління інформаційної політики та зовнішніх відносин</a:t>
          </a:r>
          <a:endParaRPr lang="uk-UA" sz="1600" kern="1200" dirty="0">
            <a:latin typeface="+mj-lt"/>
          </a:endParaRPr>
        </a:p>
      </dsp:txBody>
      <dsp:txXfrm>
        <a:off x="2682590" y="380940"/>
        <a:ext cx="1792851" cy="1005434"/>
      </dsp:txXfrm>
    </dsp:sp>
    <dsp:sp modelId="{83870441-1D8D-402D-B02A-3D02AC8CC346}">
      <dsp:nvSpPr>
        <dsp:cNvPr id="0" name=""/>
        <dsp:cNvSpPr/>
      </dsp:nvSpPr>
      <dsp:spPr>
        <a:xfrm rot="18383859">
          <a:off x="4352205" y="569816"/>
          <a:ext cx="760010" cy="15936"/>
        </a:xfrm>
        <a:custGeom>
          <a:avLst/>
          <a:gdLst/>
          <a:ahLst/>
          <a:cxnLst/>
          <a:rect l="0" t="0" r="0" b="0"/>
          <a:pathLst>
            <a:path>
              <a:moveTo>
                <a:pt x="0" y="7968"/>
              </a:moveTo>
              <a:lnTo>
                <a:pt x="760010" y="79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 dirty="0"/>
        </a:p>
      </dsp:txBody>
      <dsp:txXfrm>
        <a:off x="4713210" y="558784"/>
        <a:ext cx="38000" cy="38000"/>
      </dsp:txXfrm>
    </dsp:sp>
    <dsp:sp modelId="{7E95EA09-3777-4BFC-A6CF-07C904D2B9B2}">
      <dsp:nvSpPr>
        <dsp:cNvPr id="0" name=""/>
        <dsp:cNvSpPr/>
      </dsp:nvSpPr>
      <dsp:spPr>
        <a:xfrm>
          <a:off x="4957700" y="3106"/>
          <a:ext cx="1075220" cy="5376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800" kern="1200" dirty="0" smtClean="0">
              <a:latin typeface="+mj-lt"/>
            </a:rPr>
            <a:t>Відділ прес-служба</a:t>
          </a:r>
          <a:endParaRPr lang="uk-UA" sz="800" kern="1200" dirty="0">
            <a:latin typeface="+mj-lt"/>
          </a:endParaRPr>
        </a:p>
      </dsp:txBody>
      <dsp:txXfrm>
        <a:off x="4973446" y="18852"/>
        <a:ext cx="1043728" cy="506118"/>
      </dsp:txXfrm>
    </dsp:sp>
    <dsp:sp modelId="{4218994A-FFBB-492F-A31A-1AD6FEE90EF0}">
      <dsp:nvSpPr>
        <dsp:cNvPr id="0" name=""/>
        <dsp:cNvSpPr/>
      </dsp:nvSpPr>
      <dsp:spPr>
        <a:xfrm rot="49584">
          <a:off x="4506697" y="878942"/>
          <a:ext cx="451026" cy="15936"/>
        </a:xfrm>
        <a:custGeom>
          <a:avLst/>
          <a:gdLst/>
          <a:ahLst/>
          <a:cxnLst/>
          <a:rect l="0" t="0" r="0" b="0"/>
          <a:pathLst>
            <a:path>
              <a:moveTo>
                <a:pt x="0" y="7968"/>
              </a:moveTo>
              <a:lnTo>
                <a:pt x="451026" y="79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 dirty="0"/>
        </a:p>
      </dsp:txBody>
      <dsp:txXfrm>
        <a:off x="4720935" y="875635"/>
        <a:ext cx="22551" cy="22551"/>
      </dsp:txXfrm>
    </dsp:sp>
    <dsp:sp modelId="{A87C3FE9-111B-4897-9435-D072E31ADB30}">
      <dsp:nvSpPr>
        <dsp:cNvPr id="0" name=""/>
        <dsp:cNvSpPr/>
      </dsp:nvSpPr>
      <dsp:spPr>
        <a:xfrm>
          <a:off x="4957700" y="621358"/>
          <a:ext cx="1075220" cy="5376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800" kern="1200" dirty="0" smtClean="0">
              <a:latin typeface="+mj-lt"/>
            </a:rPr>
            <a:t>Відділ промоції міста</a:t>
          </a:r>
          <a:endParaRPr lang="uk-UA" sz="800" kern="1200" dirty="0">
            <a:latin typeface="+mj-lt"/>
          </a:endParaRPr>
        </a:p>
      </dsp:txBody>
      <dsp:txXfrm>
        <a:off x="4973446" y="637104"/>
        <a:ext cx="1043728" cy="506118"/>
      </dsp:txXfrm>
    </dsp:sp>
    <dsp:sp modelId="{767CDA64-2975-414A-AB53-FDE45064747C}">
      <dsp:nvSpPr>
        <dsp:cNvPr id="0" name=""/>
        <dsp:cNvSpPr/>
      </dsp:nvSpPr>
      <dsp:spPr>
        <a:xfrm rot="3250586">
          <a:off x="4346950" y="1188068"/>
          <a:ext cx="770521" cy="15936"/>
        </a:xfrm>
        <a:custGeom>
          <a:avLst/>
          <a:gdLst/>
          <a:ahLst/>
          <a:cxnLst/>
          <a:rect l="0" t="0" r="0" b="0"/>
          <a:pathLst>
            <a:path>
              <a:moveTo>
                <a:pt x="0" y="7968"/>
              </a:moveTo>
              <a:lnTo>
                <a:pt x="770521" y="79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 dirty="0"/>
        </a:p>
      </dsp:txBody>
      <dsp:txXfrm>
        <a:off x="4712948" y="1176773"/>
        <a:ext cx="38526" cy="38526"/>
      </dsp:txXfrm>
    </dsp:sp>
    <dsp:sp modelId="{143E55C0-7C1C-46B4-8750-42745A345220}">
      <dsp:nvSpPr>
        <dsp:cNvPr id="0" name=""/>
        <dsp:cNvSpPr/>
      </dsp:nvSpPr>
      <dsp:spPr>
        <a:xfrm>
          <a:off x="4957700" y="1239609"/>
          <a:ext cx="1075220" cy="5376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800" kern="1200" dirty="0" smtClean="0">
              <a:latin typeface="+mj-lt"/>
            </a:rPr>
            <a:t>Відділ міжнародної співпраці</a:t>
          </a:r>
          <a:endParaRPr lang="uk-UA" sz="800" kern="1200" dirty="0">
            <a:latin typeface="+mj-lt"/>
          </a:endParaRPr>
        </a:p>
      </dsp:txBody>
      <dsp:txXfrm>
        <a:off x="4973446" y="1255355"/>
        <a:ext cx="1043728" cy="506118"/>
      </dsp:txXfrm>
    </dsp:sp>
    <dsp:sp modelId="{4646314E-FBF0-4919-A1DE-BDED7EED82C9}">
      <dsp:nvSpPr>
        <dsp:cNvPr id="0" name=""/>
        <dsp:cNvSpPr/>
      </dsp:nvSpPr>
      <dsp:spPr>
        <a:xfrm rot="18689295">
          <a:off x="1963438" y="2644303"/>
          <a:ext cx="827531" cy="15936"/>
        </a:xfrm>
        <a:custGeom>
          <a:avLst/>
          <a:gdLst/>
          <a:ahLst/>
          <a:cxnLst/>
          <a:rect l="0" t="0" r="0" b="0"/>
          <a:pathLst>
            <a:path>
              <a:moveTo>
                <a:pt x="0" y="7968"/>
              </a:moveTo>
              <a:lnTo>
                <a:pt x="827531" y="79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 dirty="0"/>
        </a:p>
      </dsp:txBody>
      <dsp:txXfrm>
        <a:off x="2356516" y="2631583"/>
        <a:ext cx="41376" cy="41376"/>
      </dsp:txXfrm>
    </dsp:sp>
    <dsp:sp modelId="{EB12F20D-A2C3-4722-A3C1-141496DAD637}">
      <dsp:nvSpPr>
        <dsp:cNvPr id="0" name=""/>
        <dsp:cNvSpPr/>
      </dsp:nvSpPr>
      <dsp:spPr>
        <a:xfrm>
          <a:off x="2651310" y="1808326"/>
          <a:ext cx="1855411" cy="10679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+mj-lt"/>
            </a:rPr>
            <a:t>Управління внутрішньої політики</a:t>
          </a:r>
          <a:endParaRPr lang="uk-UA" sz="1600" kern="1200" dirty="0">
            <a:latin typeface="+mj-lt"/>
          </a:endParaRPr>
        </a:p>
      </dsp:txBody>
      <dsp:txXfrm>
        <a:off x="2682590" y="1839606"/>
        <a:ext cx="1792851" cy="1005434"/>
      </dsp:txXfrm>
    </dsp:sp>
    <dsp:sp modelId="{C59DA178-5AE8-439D-981C-A959350C9F51}">
      <dsp:nvSpPr>
        <dsp:cNvPr id="0" name=""/>
        <dsp:cNvSpPr/>
      </dsp:nvSpPr>
      <dsp:spPr>
        <a:xfrm rot="20066582">
          <a:off x="4482265" y="2226526"/>
          <a:ext cx="499890" cy="15936"/>
        </a:xfrm>
        <a:custGeom>
          <a:avLst/>
          <a:gdLst/>
          <a:ahLst/>
          <a:cxnLst/>
          <a:rect l="0" t="0" r="0" b="0"/>
          <a:pathLst>
            <a:path>
              <a:moveTo>
                <a:pt x="0" y="7968"/>
              </a:moveTo>
              <a:lnTo>
                <a:pt x="499890" y="79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 dirty="0"/>
        </a:p>
      </dsp:txBody>
      <dsp:txXfrm>
        <a:off x="4719713" y="2221997"/>
        <a:ext cx="24994" cy="24994"/>
      </dsp:txXfrm>
    </dsp:sp>
    <dsp:sp modelId="{67677979-F8EE-4130-BB69-BC24A1891084}">
      <dsp:nvSpPr>
        <dsp:cNvPr id="0" name=""/>
        <dsp:cNvSpPr/>
      </dsp:nvSpPr>
      <dsp:spPr>
        <a:xfrm>
          <a:off x="4957700" y="1857861"/>
          <a:ext cx="1075220" cy="5376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800" kern="1200" dirty="0" smtClean="0">
              <a:latin typeface="+mj-lt"/>
            </a:rPr>
            <a:t>Відділ служба міського голови</a:t>
          </a:r>
          <a:endParaRPr lang="uk-UA" sz="800" kern="1200" dirty="0">
            <a:latin typeface="+mj-lt"/>
          </a:endParaRPr>
        </a:p>
      </dsp:txBody>
      <dsp:txXfrm>
        <a:off x="4973446" y="1873607"/>
        <a:ext cx="1043728" cy="506118"/>
      </dsp:txXfrm>
    </dsp:sp>
    <dsp:sp modelId="{B98194D3-ACDD-4757-A04D-789D6A3912E9}">
      <dsp:nvSpPr>
        <dsp:cNvPr id="0" name=""/>
        <dsp:cNvSpPr/>
      </dsp:nvSpPr>
      <dsp:spPr>
        <a:xfrm rot="2505339">
          <a:off x="4429942" y="2535652"/>
          <a:ext cx="604537" cy="15936"/>
        </a:xfrm>
        <a:custGeom>
          <a:avLst/>
          <a:gdLst/>
          <a:ahLst/>
          <a:cxnLst/>
          <a:rect l="0" t="0" r="0" b="0"/>
          <a:pathLst>
            <a:path>
              <a:moveTo>
                <a:pt x="0" y="7968"/>
              </a:moveTo>
              <a:lnTo>
                <a:pt x="604537" y="79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 dirty="0"/>
        </a:p>
      </dsp:txBody>
      <dsp:txXfrm>
        <a:off x="4717097" y="2528507"/>
        <a:ext cx="30226" cy="30226"/>
      </dsp:txXfrm>
    </dsp:sp>
    <dsp:sp modelId="{4BB35A8B-5AE8-4374-BD2E-F2A2933F4E34}">
      <dsp:nvSpPr>
        <dsp:cNvPr id="0" name=""/>
        <dsp:cNvSpPr/>
      </dsp:nvSpPr>
      <dsp:spPr>
        <a:xfrm>
          <a:off x="4957700" y="2476113"/>
          <a:ext cx="1075220" cy="5376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800" kern="1200" dirty="0" smtClean="0">
              <a:latin typeface="+mj-lt"/>
            </a:rPr>
            <a:t>Відділ протоколу та діловодства</a:t>
          </a:r>
          <a:endParaRPr lang="uk-UA" sz="800" kern="1200" dirty="0">
            <a:latin typeface="+mj-lt"/>
          </a:endParaRPr>
        </a:p>
      </dsp:txBody>
      <dsp:txXfrm>
        <a:off x="4973446" y="2491859"/>
        <a:ext cx="1043728" cy="506118"/>
      </dsp:txXfrm>
    </dsp:sp>
    <dsp:sp modelId="{9C221FFD-5764-4097-A155-3CAA01C2A7C9}">
      <dsp:nvSpPr>
        <dsp:cNvPr id="0" name=""/>
        <dsp:cNvSpPr/>
      </dsp:nvSpPr>
      <dsp:spPr>
        <a:xfrm rot="2672137">
          <a:off x="1992443" y="3224490"/>
          <a:ext cx="770619" cy="15936"/>
        </a:xfrm>
        <a:custGeom>
          <a:avLst/>
          <a:gdLst/>
          <a:ahLst/>
          <a:cxnLst/>
          <a:rect l="0" t="0" r="0" b="0"/>
          <a:pathLst>
            <a:path>
              <a:moveTo>
                <a:pt x="0" y="7968"/>
              </a:moveTo>
              <a:lnTo>
                <a:pt x="770619" y="79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 dirty="0"/>
        </a:p>
      </dsp:txBody>
      <dsp:txXfrm>
        <a:off x="2358487" y="3213192"/>
        <a:ext cx="38530" cy="38530"/>
      </dsp:txXfrm>
    </dsp:sp>
    <dsp:sp modelId="{A7159A98-4178-475D-99A7-2BD881BAF869}">
      <dsp:nvSpPr>
        <dsp:cNvPr id="0" name=""/>
        <dsp:cNvSpPr/>
      </dsp:nvSpPr>
      <dsp:spPr>
        <a:xfrm>
          <a:off x="2652406" y="2968698"/>
          <a:ext cx="1855411" cy="10679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+mj-lt"/>
            </a:rPr>
            <a:t>Управління</a:t>
          </a:r>
          <a:r>
            <a:rPr lang="en-US" sz="1600" kern="1200" dirty="0" smtClean="0">
              <a:latin typeface="+mj-lt"/>
            </a:rPr>
            <a:t> </a:t>
          </a:r>
          <a:r>
            <a:rPr lang="uk-UA" sz="1600" kern="1200" dirty="0" smtClean="0">
              <a:latin typeface="+mj-lt"/>
            </a:rPr>
            <a:t>фінансового контролю</a:t>
          </a:r>
          <a:endParaRPr lang="uk-UA" sz="1600" kern="1200" dirty="0">
            <a:latin typeface="+mj-lt"/>
          </a:endParaRPr>
        </a:p>
      </dsp:txBody>
      <dsp:txXfrm>
        <a:off x="2683686" y="2999978"/>
        <a:ext cx="1792851" cy="1005434"/>
      </dsp:txXfrm>
    </dsp:sp>
    <dsp:sp modelId="{5EF6D92A-1684-479F-AD20-AA0680A4DCE7}">
      <dsp:nvSpPr>
        <dsp:cNvPr id="0" name=""/>
        <dsp:cNvSpPr/>
      </dsp:nvSpPr>
      <dsp:spPr>
        <a:xfrm rot="20566160">
          <a:off x="4497248" y="3424964"/>
          <a:ext cx="471022" cy="15936"/>
        </a:xfrm>
        <a:custGeom>
          <a:avLst/>
          <a:gdLst/>
          <a:ahLst/>
          <a:cxnLst/>
          <a:rect l="0" t="0" r="0" b="0"/>
          <a:pathLst>
            <a:path>
              <a:moveTo>
                <a:pt x="0" y="7968"/>
              </a:moveTo>
              <a:lnTo>
                <a:pt x="471022" y="79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 dirty="0"/>
        </a:p>
      </dsp:txBody>
      <dsp:txXfrm>
        <a:off x="4720983" y="3421157"/>
        <a:ext cx="23551" cy="23551"/>
      </dsp:txXfrm>
    </dsp:sp>
    <dsp:sp modelId="{A989BBDF-A0E1-405B-B107-0CDC22B35085}">
      <dsp:nvSpPr>
        <dsp:cNvPr id="0" name=""/>
        <dsp:cNvSpPr/>
      </dsp:nvSpPr>
      <dsp:spPr>
        <a:xfrm>
          <a:off x="4957700" y="3094365"/>
          <a:ext cx="1075220" cy="5376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800" kern="1200" dirty="0" smtClean="0">
              <a:latin typeface="+mj-lt"/>
            </a:rPr>
            <a:t>Відділ фінансового контролю та аудиту</a:t>
          </a:r>
          <a:endParaRPr lang="uk-UA" sz="800" kern="1200" dirty="0">
            <a:latin typeface="+mj-lt"/>
          </a:endParaRPr>
        </a:p>
      </dsp:txBody>
      <dsp:txXfrm>
        <a:off x="4973446" y="3110111"/>
        <a:ext cx="1043728" cy="506118"/>
      </dsp:txXfrm>
    </dsp:sp>
    <dsp:sp modelId="{FDEFB414-F92E-4634-ABC3-A5CE9087BA25}">
      <dsp:nvSpPr>
        <dsp:cNvPr id="0" name=""/>
        <dsp:cNvSpPr/>
      </dsp:nvSpPr>
      <dsp:spPr>
        <a:xfrm rot="2806743">
          <a:off x="4404288" y="3734090"/>
          <a:ext cx="656942" cy="15936"/>
        </a:xfrm>
        <a:custGeom>
          <a:avLst/>
          <a:gdLst/>
          <a:ahLst/>
          <a:cxnLst/>
          <a:rect l="0" t="0" r="0" b="0"/>
          <a:pathLst>
            <a:path>
              <a:moveTo>
                <a:pt x="0" y="7968"/>
              </a:moveTo>
              <a:lnTo>
                <a:pt x="656942" y="79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 dirty="0"/>
        </a:p>
      </dsp:txBody>
      <dsp:txXfrm>
        <a:off x="4716335" y="3725635"/>
        <a:ext cx="32847" cy="32847"/>
      </dsp:txXfrm>
    </dsp:sp>
    <dsp:sp modelId="{BC3B0F47-DBD0-4481-8BB5-5EAE3E4FDF4C}">
      <dsp:nvSpPr>
        <dsp:cNvPr id="0" name=""/>
        <dsp:cNvSpPr/>
      </dsp:nvSpPr>
      <dsp:spPr>
        <a:xfrm>
          <a:off x="4957700" y="3712616"/>
          <a:ext cx="1075220" cy="5376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800" kern="1200" dirty="0" smtClean="0">
              <a:latin typeface="+mj-lt"/>
            </a:rPr>
            <a:t>Відділ перевірки та погодження кошторисної документації</a:t>
          </a:r>
          <a:endParaRPr lang="uk-UA" sz="800" kern="1200" dirty="0">
            <a:latin typeface="+mj-lt"/>
          </a:endParaRPr>
        </a:p>
      </dsp:txBody>
      <dsp:txXfrm>
        <a:off x="4973446" y="3728362"/>
        <a:ext cx="1043728" cy="506118"/>
      </dsp:txXfrm>
    </dsp:sp>
    <dsp:sp modelId="{46334E8A-D8E3-487E-B9AA-3C3A61DF8E40}">
      <dsp:nvSpPr>
        <dsp:cNvPr id="0" name=""/>
        <dsp:cNvSpPr/>
      </dsp:nvSpPr>
      <dsp:spPr>
        <a:xfrm rot="4244784">
          <a:off x="1547163" y="3737304"/>
          <a:ext cx="1658888" cy="15936"/>
        </a:xfrm>
        <a:custGeom>
          <a:avLst/>
          <a:gdLst/>
          <a:ahLst/>
          <a:cxnLst/>
          <a:rect l="0" t="0" r="0" b="0"/>
          <a:pathLst>
            <a:path>
              <a:moveTo>
                <a:pt x="0" y="7968"/>
              </a:moveTo>
              <a:lnTo>
                <a:pt x="1658888" y="79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335135" y="3703800"/>
        <a:ext cx="82944" cy="82944"/>
      </dsp:txXfrm>
    </dsp:sp>
    <dsp:sp modelId="{3566398A-75DB-4D13-87A3-90A842E13371}">
      <dsp:nvSpPr>
        <dsp:cNvPr id="0" name=""/>
        <dsp:cNvSpPr/>
      </dsp:nvSpPr>
      <dsp:spPr>
        <a:xfrm>
          <a:off x="2650116" y="4095126"/>
          <a:ext cx="1854400" cy="8663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1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noProof="0" dirty="0" smtClean="0">
              <a:latin typeface="+mj-lt"/>
            </a:rPr>
            <a:t>Сектор з питань доброчесності та запобігання корупції</a:t>
          </a:r>
          <a:endParaRPr lang="uk-UA" sz="1400" kern="1200" dirty="0">
            <a:latin typeface="+mj-lt"/>
          </a:endParaRPr>
        </a:p>
      </dsp:txBody>
      <dsp:txXfrm>
        <a:off x="2675492" y="4120502"/>
        <a:ext cx="1803648" cy="815644"/>
      </dsp:txXfrm>
    </dsp:sp>
    <dsp:sp modelId="{697539AF-C09C-426D-B064-C426F3CBFD8F}">
      <dsp:nvSpPr>
        <dsp:cNvPr id="0" name=""/>
        <dsp:cNvSpPr/>
      </dsp:nvSpPr>
      <dsp:spPr>
        <a:xfrm rot="4607147">
          <a:off x="1075343" y="4251286"/>
          <a:ext cx="2664621" cy="15936"/>
        </a:xfrm>
        <a:custGeom>
          <a:avLst/>
          <a:gdLst/>
          <a:ahLst/>
          <a:cxnLst/>
          <a:rect l="0" t="0" r="0" b="0"/>
          <a:pathLst>
            <a:path>
              <a:moveTo>
                <a:pt x="0" y="7968"/>
              </a:moveTo>
              <a:lnTo>
                <a:pt x="2664621" y="79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700" kern="1200" dirty="0"/>
        </a:p>
      </dsp:txBody>
      <dsp:txXfrm>
        <a:off x="2341039" y="4192639"/>
        <a:ext cx="133231" cy="133231"/>
      </dsp:txXfrm>
    </dsp:sp>
    <dsp:sp modelId="{D71F9D12-87EF-4B5F-BCE4-15A8120EC357}">
      <dsp:nvSpPr>
        <dsp:cNvPr id="0" name=""/>
        <dsp:cNvSpPr/>
      </dsp:nvSpPr>
      <dsp:spPr>
        <a:xfrm>
          <a:off x="2712210" y="5138735"/>
          <a:ext cx="1450257" cy="8351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+mj-lt"/>
            </a:rPr>
            <a:t>ЛКП редакції газети ЛМР «Ратуша» </a:t>
          </a:r>
          <a:endParaRPr lang="uk-UA" sz="1400" kern="1200" dirty="0">
            <a:latin typeface="+mj-lt"/>
          </a:endParaRPr>
        </a:p>
      </dsp:txBody>
      <dsp:txXfrm>
        <a:off x="2736669" y="5163194"/>
        <a:ext cx="1401339" cy="7861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8C136A-F274-41DE-98F5-9EA6800880EE}">
      <dsp:nvSpPr>
        <dsp:cNvPr id="0" name=""/>
        <dsp:cNvSpPr/>
      </dsp:nvSpPr>
      <dsp:spPr>
        <a:xfrm>
          <a:off x="2085974" y="1700046"/>
          <a:ext cx="1924050" cy="19240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Управління фінансового контролю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67745" y="1981817"/>
        <a:ext cx="1360508" cy="1360508"/>
      </dsp:txXfrm>
    </dsp:sp>
    <dsp:sp modelId="{9C33FE08-070D-4856-9D84-F0863147F5F2}">
      <dsp:nvSpPr>
        <dsp:cNvPr id="0" name=""/>
        <dsp:cNvSpPr/>
      </dsp:nvSpPr>
      <dsp:spPr>
        <a:xfrm rot="12900000">
          <a:off x="778662" y="1340653"/>
          <a:ext cx="1547443" cy="54835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1BBA73-0AEC-4C95-9FED-A34D8028A861}">
      <dsp:nvSpPr>
        <dsp:cNvPr id="0" name=""/>
        <dsp:cNvSpPr/>
      </dsp:nvSpPr>
      <dsp:spPr>
        <a:xfrm>
          <a:off x="4664" y="439903"/>
          <a:ext cx="1827847" cy="14622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>
              <a:latin typeface="Arial" panose="020B0604020202020204" pitchFamily="34" charset="0"/>
              <a:cs typeface="Arial" panose="020B0604020202020204" pitchFamily="34" charset="0"/>
            </a:rPr>
            <a:t>Відділ внутрішнього фінансового контролю</a:t>
          </a:r>
          <a:endParaRPr lang="ru-RU" sz="2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493" y="482732"/>
        <a:ext cx="1742189" cy="1376620"/>
      </dsp:txXfrm>
    </dsp:sp>
    <dsp:sp modelId="{29ECC786-FB43-491E-8D63-A2A1B291E121}">
      <dsp:nvSpPr>
        <dsp:cNvPr id="0" name=""/>
        <dsp:cNvSpPr/>
      </dsp:nvSpPr>
      <dsp:spPr>
        <a:xfrm rot="19500000">
          <a:off x="3769893" y="1340653"/>
          <a:ext cx="1547443" cy="54835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9406AC-D051-40BA-B99E-4BF24C64C0A6}">
      <dsp:nvSpPr>
        <dsp:cNvPr id="0" name=""/>
        <dsp:cNvSpPr/>
      </dsp:nvSpPr>
      <dsp:spPr>
        <a:xfrm>
          <a:off x="4263487" y="439903"/>
          <a:ext cx="1827847" cy="14622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>
              <a:latin typeface="Arial" panose="020B0604020202020204" pitchFamily="34" charset="0"/>
              <a:cs typeface="Arial" panose="020B0604020202020204" pitchFamily="34" charset="0"/>
            </a:rPr>
            <a:t>Відділ перевірки кошторисної документації </a:t>
          </a:r>
          <a:endParaRPr lang="ru-RU" sz="2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06316" y="482732"/>
        <a:ext cx="1742189" cy="13766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0.4372</cdr:x>
      <cdr:y>0.24819</cdr:y>
    </cdr:from>
    <cdr:to>
      <cdr:x>0.64872</cdr:x>
      <cdr:y>0.4717</cdr:y>
    </cdr:to>
    <cdr:sp macro="" textlink="">
      <cdr:nvSpPr>
        <cdr:cNvPr id="2" name="Округлена прямокутна виноска 1"/>
        <cdr:cNvSpPr/>
      </cdr:nvSpPr>
      <cdr:spPr>
        <a:xfrm xmlns:a="http://schemas.openxmlformats.org/drawingml/2006/main">
          <a:off x="2205013" y="814401"/>
          <a:ext cx="1066799" cy="733418"/>
        </a:xfrm>
        <a:prstGeom xmlns:a="http://schemas.openxmlformats.org/drawingml/2006/main" prst="wedgeRoundRectCallout">
          <a:avLst>
            <a:gd name="adj1" fmla="val 745"/>
            <a:gd name="adj2" fmla="val 112289"/>
            <a:gd name="adj3" fmla="val 16667"/>
          </a:avLst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rgbClr val="0070C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uk-UA"/>
        </a:p>
      </cdr:txBody>
    </cdr:sp>
  </cdr:relSizeAnchor>
  <cdr:relSizeAnchor xmlns:cdr="http://schemas.openxmlformats.org/drawingml/2006/chartDrawing">
    <cdr:from>
      <cdr:x>0.44476</cdr:x>
      <cdr:y>0.27431</cdr:y>
    </cdr:from>
    <cdr:to>
      <cdr:x>0.64872</cdr:x>
      <cdr:y>0.46589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243155" y="900119"/>
          <a:ext cx="1028670" cy="6286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uk-UA" sz="1100" b="1">
              <a:latin typeface="Arial" panose="020B0604020202020204" pitchFamily="34" charset="0"/>
              <a:cs typeface="Arial" panose="020B0604020202020204" pitchFamily="34" charset="0"/>
            </a:rPr>
            <a:t>Завищення</a:t>
          </a:r>
        </a:p>
        <a:p xmlns:a="http://schemas.openxmlformats.org/drawingml/2006/main">
          <a:pPr algn="ctr"/>
          <a:r>
            <a:rPr lang="uk-UA" sz="1100" b="1">
              <a:latin typeface="Arial" panose="020B0604020202020204" pitchFamily="34" charset="0"/>
              <a:cs typeface="Arial" panose="020B0604020202020204" pitchFamily="34" charset="0"/>
            </a:rPr>
            <a:t>6,</a:t>
          </a:r>
          <a:r>
            <a:rPr lang="en-US" sz="1100" b="1">
              <a:latin typeface="Arial" panose="020B0604020202020204" pitchFamily="34" charset="0"/>
              <a:cs typeface="Arial" panose="020B0604020202020204" pitchFamily="34" charset="0"/>
            </a:rPr>
            <a:t>6</a:t>
          </a:r>
          <a:r>
            <a:rPr lang="uk-UA" sz="1100" b="1">
              <a:latin typeface="Arial" panose="020B0604020202020204" pitchFamily="34" charset="0"/>
              <a:cs typeface="Arial" panose="020B0604020202020204" pitchFamily="34" charset="0"/>
            </a:rPr>
            <a:t> млн.грн.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0.4372</cdr:x>
      <cdr:y>0.24819</cdr:y>
    </cdr:from>
    <cdr:to>
      <cdr:x>0.64872</cdr:x>
      <cdr:y>0.4717</cdr:y>
    </cdr:to>
    <cdr:sp macro="" textlink="">
      <cdr:nvSpPr>
        <cdr:cNvPr id="2" name="Округлена прямокутна виноска 1"/>
        <cdr:cNvSpPr/>
      </cdr:nvSpPr>
      <cdr:spPr>
        <a:xfrm xmlns:a="http://schemas.openxmlformats.org/drawingml/2006/main">
          <a:off x="2205019" y="814391"/>
          <a:ext cx="1066798" cy="733418"/>
        </a:xfrm>
        <a:prstGeom xmlns:a="http://schemas.openxmlformats.org/drawingml/2006/main" prst="wedgeRoundRectCallout">
          <a:avLst>
            <a:gd name="adj1" fmla="val 745"/>
            <a:gd name="adj2" fmla="val 112289"/>
            <a:gd name="adj3" fmla="val 16667"/>
          </a:avLst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rgbClr val="0070C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uk-UA"/>
        </a:p>
      </cdr:txBody>
    </cdr:sp>
  </cdr:relSizeAnchor>
  <cdr:relSizeAnchor xmlns:cdr="http://schemas.openxmlformats.org/drawingml/2006/chartDrawing">
    <cdr:from>
      <cdr:x>0.44476</cdr:x>
      <cdr:y>0.27431</cdr:y>
    </cdr:from>
    <cdr:to>
      <cdr:x>0.64872</cdr:x>
      <cdr:y>0.46589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243155" y="900119"/>
          <a:ext cx="1028670" cy="6286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uk-UA" sz="1100" b="1">
              <a:latin typeface="Arial" panose="020B0604020202020204" pitchFamily="34" charset="0"/>
              <a:cs typeface="Arial" panose="020B0604020202020204" pitchFamily="34" charset="0"/>
            </a:rPr>
            <a:t>Завищення</a:t>
          </a:r>
        </a:p>
        <a:p xmlns:a="http://schemas.openxmlformats.org/drawingml/2006/main">
          <a:pPr algn="ctr"/>
          <a:r>
            <a:rPr lang="uk-UA" sz="1100" b="1">
              <a:latin typeface="Arial" panose="020B0604020202020204" pitchFamily="34" charset="0"/>
              <a:cs typeface="Arial" panose="020B0604020202020204" pitchFamily="34" charset="0"/>
            </a:rPr>
            <a:t>0,</a:t>
          </a:r>
          <a:r>
            <a:rPr lang="en-US" sz="1100" b="1">
              <a:latin typeface="Arial" panose="020B0604020202020204" pitchFamily="34" charset="0"/>
              <a:cs typeface="Arial" panose="020B0604020202020204" pitchFamily="34" charset="0"/>
            </a:rPr>
            <a:t>3</a:t>
          </a:r>
          <a:r>
            <a:rPr lang="uk-UA" sz="1100" b="1">
              <a:latin typeface="Arial" panose="020B0604020202020204" pitchFamily="34" charset="0"/>
              <a:cs typeface="Arial" panose="020B0604020202020204" pitchFamily="34" charset="0"/>
            </a:rPr>
            <a:t> млн.грн.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71" cy="496816"/>
          </a:xfrm>
          <a:prstGeom prst="rect">
            <a:avLst/>
          </a:prstGeom>
        </p:spPr>
        <p:txBody>
          <a:bodyPr vert="horz" lIns="92455" tIns="46227" rIns="92455" bIns="46227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8028" y="0"/>
            <a:ext cx="2944870" cy="496816"/>
          </a:xfrm>
          <a:prstGeom prst="rect">
            <a:avLst/>
          </a:prstGeom>
        </p:spPr>
        <p:txBody>
          <a:bodyPr vert="horz" lIns="92455" tIns="46227" rIns="92455" bIns="46227" rtlCol="0"/>
          <a:lstStyle>
            <a:lvl1pPr algn="r">
              <a:defRPr sz="1200"/>
            </a:lvl1pPr>
          </a:lstStyle>
          <a:p>
            <a:fld id="{39073E5E-D12C-436B-975B-05E2DF110689}" type="datetimeFigureOut">
              <a:rPr lang="uk-UA" smtClean="0"/>
              <a:pPr/>
              <a:t>17.01.2019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234"/>
            <a:ext cx="2944871" cy="496816"/>
          </a:xfrm>
          <a:prstGeom prst="rect">
            <a:avLst/>
          </a:prstGeom>
        </p:spPr>
        <p:txBody>
          <a:bodyPr vert="horz" lIns="92455" tIns="46227" rIns="92455" bIns="46227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8028" y="9428234"/>
            <a:ext cx="2944870" cy="496816"/>
          </a:xfrm>
          <a:prstGeom prst="rect">
            <a:avLst/>
          </a:prstGeom>
        </p:spPr>
        <p:txBody>
          <a:bodyPr vert="horz" lIns="92455" tIns="46227" rIns="92455" bIns="46227" rtlCol="0" anchor="b"/>
          <a:lstStyle>
            <a:lvl1pPr algn="r">
              <a:defRPr sz="1200"/>
            </a:lvl1pPr>
          </a:lstStyle>
          <a:p>
            <a:fld id="{AF45A56D-1202-4181-A69F-A94BFF03729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5478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4" cy="496253"/>
          </a:xfrm>
          <a:prstGeom prst="rect">
            <a:avLst/>
          </a:prstGeom>
        </p:spPr>
        <p:txBody>
          <a:bodyPr vert="horz" lIns="92455" tIns="46227" rIns="92455" bIns="46227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48644" y="0"/>
            <a:ext cx="2944284" cy="496253"/>
          </a:xfrm>
          <a:prstGeom prst="rect">
            <a:avLst/>
          </a:prstGeom>
        </p:spPr>
        <p:txBody>
          <a:bodyPr vert="horz" lIns="92455" tIns="46227" rIns="92455" bIns="46227" rtlCol="0"/>
          <a:lstStyle>
            <a:lvl1pPr algn="r">
              <a:defRPr sz="1200"/>
            </a:lvl1pPr>
          </a:lstStyle>
          <a:p>
            <a:fld id="{985A9899-76E0-46A7-9A77-CA467AF99484}" type="datetimeFigureOut">
              <a:rPr lang="uk-UA" smtClean="0"/>
              <a:pPr/>
              <a:t>17.01.2019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55" tIns="46227" rIns="92455" bIns="46227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79451" y="4714399"/>
            <a:ext cx="5435600" cy="4466272"/>
          </a:xfrm>
          <a:prstGeom prst="rect">
            <a:avLst/>
          </a:prstGeom>
        </p:spPr>
        <p:txBody>
          <a:bodyPr vert="horz" lIns="92455" tIns="46227" rIns="92455" bIns="46227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9427074"/>
            <a:ext cx="2944284" cy="496253"/>
          </a:xfrm>
          <a:prstGeom prst="rect">
            <a:avLst/>
          </a:prstGeom>
        </p:spPr>
        <p:txBody>
          <a:bodyPr vert="horz" lIns="92455" tIns="46227" rIns="92455" bIns="46227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48644" y="9427074"/>
            <a:ext cx="2944284" cy="496253"/>
          </a:xfrm>
          <a:prstGeom prst="rect">
            <a:avLst/>
          </a:prstGeom>
        </p:spPr>
        <p:txBody>
          <a:bodyPr vert="horz" lIns="92455" tIns="46227" rIns="92455" bIns="46227" rtlCol="0" anchor="b"/>
          <a:lstStyle>
            <a:lvl1pPr algn="r">
              <a:defRPr sz="1200"/>
            </a:lvl1pPr>
          </a:lstStyle>
          <a:p>
            <a:fld id="{1B002E52-E100-40FB-9ED9-7836634D57F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8139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*Вуличні виставки – один із найефективніших методів подання візуальної інформації. Протягом року виставки були хорошим приводом для позиціонування та інформаційних згадок у соціальних мережах.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7359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4c7dbed3de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4c7dbed3de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3251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4c7dbed3de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4c7dbed3de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8789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4c7dbed3de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4c7dbed3de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1537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4c7dbed3de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4c7dbed3de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65323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Google Shape;98;g45efac3d69_0_41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9219" name="Google Shape;99;g45efac3d69_0_4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uk-UA" altLang="uk-UA" sz="11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6919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Google Shape;105;g45efac3d69_0_56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1267" name="Google Shape;106;g45efac3d69_0_56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uk-UA" altLang="uk-UA" sz="11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9913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Google Shape;110;g45efac3d69_0_61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3315" name="Google Shape;111;g45efac3d69_0_6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uk-UA" altLang="uk-UA" sz="11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788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18;g480d63be26_0_406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5363" name="Google Shape;119;g480d63be26_0_406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uk-UA" altLang="uk-UA" sz="11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2345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5;g480d63be26_0_411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7411" name="Google Shape;126;g480d63be26_0_41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uk-UA" altLang="uk-UA" sz="11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3120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132;g480d63be26_0_401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9459" name="Google Shape;133;g480d63be26_0_40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uk-UA" altLang="uk-UA" sz="11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119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c7dbed3de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c7dbed3de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*Вуличні виставки – один із найефективніших методів подання візуальної інформації. Протягом року виставки були хорошим приводом для позиціонування та інформаційних згадок у соціальних мережах.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29896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c7dbed3de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c7dbed3de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4572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</a:rPr>
              <a:t>* Вивчення історії міста у нестандартній формі комікса позиціонує лояльне ставлення не лише найменших львів’ян, а й їх батьків. У планах на 2019 рік є створення другої частини комікса та пошуки видавництва для масового друку.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4413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c7dbed3de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c7dbed3de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</a:rPr>
              <a:t>*Одним із наріжних каменів, обговорених на Хакатоні по бренду міста була </a:t>
            </a:r>
            <a:r>
              <a:rPr lang="en" sz="1200" dirty="0" smtClean="0">
                <a:solidFill>
                  <a:schemeClr val="dk1"/>
                </a:solidFill>
              </a:rPr>
              <a:t>поб</a:t>
            </a:r>
            <a:r>
              <a:rPr lang="uk-UA" sz="1200" dirty="0" smtClean="0">
                <a:solidFill>
                  <a:schemeClr val="dk1"/>
                </a:solidFill>
              </a:rPr>
              <a:t>у</a:t>
            </a:r>
            <a:r>
              <a:rPr lang="en" sz="1200" dirty="0" smtClean="0">
                <a:solidFill>
                  <a:schemeClr val="dk1"/>
                </a:solidFill>
              </a:rPr>
              <a:t>това </a:t>
            </a:r>
            <a:r>
              <a:rPr lang="en" sz="1200" dirty="0">
                <a:solidFill>
                  <a:schemeClr val="dk1"/>
                </a:solidFill>
              </a:rPr>
              <a:t>культура львів’ян. Цими проектами було здійснено спробу повпливати на поведінку в усьому громадському транспорті Львова (трамваї, тролейбуси, автобуси, маршрутні таксі), окрім служб таксі.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1998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4c7dbed3de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4c7dbed3de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0873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4c7dbed3de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4c7dbed3de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45720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*Презентація проекту дістала широкий розголос , усі регіональні медіа + загальноукраїнські. А географія замовлень календаря (США, Канада, Істанія, Італія, Туреччина) – говорить про якісне та фахове виконання усіх учасників проекту. Цікаво, що відділ промоції при цьому виступав у проекті як координатор та виконавець водночас.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28248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4c7dbed3de_4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4c7dbed3de_4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45720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*Презентація проекту дістала широкий розголос , усі регіональні медіа + загальноукраїнські. А географія замовлень календаря (США, Канада, Істанія, Італія, Туреччина) – говорить про якісне та фахове виконання усіх учасників проекту. Цікаво, що відділ промоції при цьому виступав у проекті як координатор та виконавець водночас.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76786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4c7dbed3de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4c7dbed3de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8564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4c7dbed3de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4c7dbed3de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7944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 userDrawn="1"/>
        </p:nvSpPr>
        <p:spPr>
          <a:xfrm>
            <a:off x="0" y="-38770"/>
            <a:ext cx="9144000" cy="6896769"/>
          </a:xfrm>
          <a:prstGeom prst="rect">
            <a:avLst/>
          </a:prstGeom>
          <a:solidFill>
            <a:srgbClr val="2340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97124" y="3070690"/>
            <a:ext cx="3446876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uk-UA" dirty="0" smtClean="0"/>
              <a:t>Зразок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5697124" y="4540715"/>
            <a:ext cx="3446876" cy="131596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dirty="0" smtClean="0"/>
              <a:t>Зразок підзаголовка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F193C-7BAA-40B9-978D-5447E4B21F69}" type="datetimeFigureOut">
              <a:rPr lang="uk-UA" smtClean="0"/>
              <a:pPr/>
              <a:t>17.01.2019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8ED28-66E6-4C31-A5BC-B92B826FF09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Прямокутник 7"/>
          <p:cNvSpPr/>
          <p:nvPr userDrawn="1"/>
        </p:nvSpPr>
        <p:spPr>
          <a:xfrm>
            <a:off x="5697124" y="1209619"/>
            <a:ext cx="3555395" cy="1859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89" y="1539792"/>
            <a:ext cx="2632791" cy="119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67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F193C-7BAA-40B9-978D-5447E4B21F69}" type="datetimeFigureOut">
              <a:rPr lang="uk-UA" smtClean="0"/>
              <a:pPr/>
              <a:t>17.01.2019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8ED28-66E6-4C31-A5BC-B92B826FF09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5518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F193C-7BAA-40B9-978D-5447E4B21F69}" type="datetimeFigureOut">
              <a:rPr lang="uk-UA" smtClean="0"/>
              <a:pPr/>
              <a:t>17.01.2019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8ED28-66E6-4C31-A5BC-B92B826FF09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8923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Зразок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dirty="0" smtClean="0"/>
              <a:t>Зразок тексту</a:t>
            </a:r>
          </a:p>
          <a:p>
            <a:pPr lvl="1"/>
            <a:r>
              <a:rPr lang="uk-UA" dirty="0" smtClean="0"/>
              <a:t>Другий рівень</a:t>
            </a:r>
          </a:p>
          <a:p>
            <a:pPr lvl="2"/>
            <a:r>
              <a:rPr lang="uk-UA" dirty="0" smtClean="0"/>
              <a:t>Третій рівень</a:t>
            </a:r>
          </a:p>
          <a:p>
            <a:pPr lvl="3"/>
            <a:r>
              <a:rPr lang="uk-UA" dirty="0" smtClean="0"/>
              <a:t>Четвертий рівень</a:t>
            </a:r>
          </a:p>
          <a:p>
            <a:pPr lvl="4"/>
            <a:r>
              <a:rPr lang="uk-UA" dirty="0" smtClean="0"/>
              <a:t>П'ятий рівень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6620-DC23-44A8-838D-64BD0C9A14AA}" type="datetimeFigureOut">
              <a:rPr lang="uk-UA" smtClean="0"/>
              <a:pPr/>
              <a:t>17.01.2019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7FDD2-B3EA-48D0-90EB-DC15F5D602F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5761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 userDrawn="1"/>
        </p:nvSpPr>
        <p:spPr>
          <a:xfrm>
            <a:off x="0" y="-38770"/>
            <a:ext cx="9144000" cy="6896769"/>
          </a:xfrm>
          <a:prstGeom prst="rect">
            <a:avLst/>
          </a:prstGeom>
          <a:solidFill>
            <a:srgbClr val="2340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6620-DC23-44A8-838D-64BD0C9A14AA}" type="datetimeFigureOut">
              <a:rPr lang="uk-UA" smtClean="0"/>
              <a:pPr/>
              <a:t>17.01.2019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7FDD2-B3EA-48D0-90EB-DC15F5D602F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5697124" y="3070690"/>
            <a:ext cx="3446876" cy="1470025"/>
          </a:xfrm>
        </p:spPr>
        <p:txBody>
          <a:bodyPr>
            <a:normAutofit/>
          </a:bodyPr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uk-UA" dirty="0" smtClean="0"/>
              <a:t>Зразок заголовка</a:t>
            </a:r>
            <a:endParaRPr lang="uk-UA" dirty="0"/>
          </a:p>
        </p:txBody>
      </p:sp>
      <p:sp>
        <p:nvSpPr>
          <p:cNvPr id="9" name="Підзаголовок 2"/>
          <p:cNvSpPr>
            <a:spLocks noGrp="1"/>
          </p:cNvSpPr>
          <p:nvPr>
            <p:ph type="subTitle" idx="1"/>
          </p:nvPr>
        </p:nvSpPr>
        <p:spPr>
          <a:xfrm>
            <a:off x="5697124" y="4540715"/>
            <a:ext cx="3446876" cy="131596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dirty="0" smtClean="0"/>
              <a:t>Зразок підзаголовка</a:t>
            </a:r>
            <a:endParaRPr lang="uk-UA" dirty="0"/>
          </a:p>
        </p:txBody>
      </p:sp>
      <p:sp>
        <p:nvSpPr>
          <p:cNvPr id="10" name="Прямокутник 9"/>
          <p:cNvSpPr/>
          <p:nvPr userDrawn="1"/>
        </p:nvSpPr>
        <p:spPr>
          <a:xfrm>
            <a:off x="5697124" y="1209619"/>
            <a:ext cx="3555395" cy="1859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89" y="1539792"/>
            <a:ext cx="2632791" cy="119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39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6620-DC23-44A8-838D-64BD0C9A14AA}" type="datetimeFigureOut">
              <a:rPr lang="uk-UA" smtClean="0"/>
              <a:pPr/>
              <a:t>17.01.2019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7FDD2-B3EA-48D0-90EB-DC15F5D602F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8179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6620-DC23-44A8-838D-64BD0C9A14AA}" type="datetimeFigureOut">
              <a:rPr lang="uk-UA" smtClean="0"/>
              <a:pPr/>
              <a:t>17.01.2019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7FDD2-B3EA-48D0-90EB-DC15F5D602F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531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6620-DC23-44A8-838D-64BD0C9A14AA}" type="datetimeFigureOut">
              <a:rPr lang="uk-UA" smtClean="0"/>
              <a:pPr/>
              <a:t>17.01.2019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7FDD2-B3EA-48D0-90EB-DC15F5D602F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6329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6620-DC23-44A8-838D-64BD0C9A14AA}" type="datetimeFigureOut">
              <a:rPr lang="uk-UA" smtClean="0"/>
              <a:pPr/>
              <a:t>17.01.2019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7FDD2-B3EA-48D0-90EB-DC15F5D602F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10965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6620-DC23-44A8-838D-64BD0C9A14AA}" type="datetimeFigureOut">
              <a:rPr lang="uk-UA" smtClean="0"/>
              <a:pPr/>
              <a:t>17.01.2019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7FDD2-B3EA-48D0-90EB-DC15F5D602F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7042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6620-DC23-44A8-838D-64BD0C9A14AA}" type="datetimeFigureOut">
              <a:rPr lang="uk-UA" smtClean="0"/>
              <a:pPr/>
              <a:t>17.01.2019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7FDD2-B3EA-48D0-90EB-DC15F5D602F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8264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unicipal_lviv_106" pitchFamily="50" charset="0"/>
              </a:defRPr>
            </a:lvl1pPr>
          </a:lstStyle>
          <a:p>
            <a:fld id="{19FF193C-7BAA-40B9-978D-5447E4B21F69}" type="datetimeFigureOut">
              <a:rPr lang="uk-UA" smtClean="0"/>
              <a:pPr/>
              <a:t>17.01.2019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unicipal_lviv_106" pitchFamily="50" charset="0"/>
              </a:defRPr>
            </a:lvl1pPr>
          </a:lstStyle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unicipal_lviv_106" pitchFamily="50" charset="0"/>
              </a:defRPr>
            </a:lvl1pPr>
          </a:lstStyle>
          <a:p>
            <a:fld id="{E268ED28-66E6-4C31-A5BC-B92B826FF097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2186734" y="1493785"/>
            <a:ext cx="5895655" cy="1317302"/>
          </a:xfrm>
        </p:spPr>
        <p:txBody>
          <a:bodyPr>
            <a:noAutofit/>
          </a:bodyPr>
          <a:lstStyle>
            <a:lvl1pPr algn="l">
              <a:defRPr sz="3400">
                <a:solidFill>
                  <a:schemeClr val="tx1"/>
                </a:solidFill>
                <a:latin typeface="municipal_lviv_106" pitchFamily="50" charset="0"/>
              </a:defRPr>
            </a:lvl1pPr>
          </a:lstStyle>
          <a:p>
            <a:r>
              <a:rPr lang="uk-UA" dirty="0" smtClean="0"/>
              <a:t>Зразок заголовка</a:t>
            </a:r>
            <a:endParaRPr lang="uk-UA" dirty="0"/>
          </a:p>
        </p:txBody>
      </p:sp>
      <p:pic>
        <p:nvPicPr>
          <p:cNvPr id="2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901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кутник 23"/>
          <p:cNvSpPr/>
          <p:nvPr userDrawn="1"/>
        </p:nvSpPr>
        <p:spPr>
          <a:xfrm>
            <a:off x="251449" y="548680"/>
            <a:ext cx="1215206" cy="675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58" y="677537"/>
            <a:ext cx="1015277" cy="46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356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6620-DC23-44A8-838D-64BD0C9A14AA}" type="datetimeFigureOut">
              <a:rPr lang="uk-UA" smtClean="0"/>
              <a:pPr/>
              <a:t>17.01.2019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7FDD2-B3EA-48D0-90EB-DC15F5D602F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2412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6620-DC23-44A8-838D-64BD0C9A14AA}" type="datetimeFigureOut">
              <a:rPr lang="uk-UA" smtClean="0"/>
              <a:pPr/>
              <a:t>17.01.2019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7FDD2-B3EA-48D0-90EB-DC15F5D602F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0364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6620-DC23-44A8-838D-64BD0C9A14AA}" type="datetimeFigureOut">
              <a:rPr lang="uk-UA" smtClean="0"/>
              <a:pPr/>
              <a:t>17.01.2019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7FDD2-B3EA-48D0-90EB-DC15F5D602F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43520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90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кутник 23"/>
          <p:cNvSpPr/>
          <p:nvPr userDrawn="1"/>
        </p:nvSpPr>
        <p:spPr>
          <a:xfrm>
            <a:off x="250825" y="549275"/>
            <a:ext cx="1216025" cy="674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pic>
        <p:nvPicPr>
          <p:cNvPr id="5" name="Рисунок 8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677863"/>
            <a:ext cx="1016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2186734" y="1493785"/>
            <a:ext cx="5895655" cy="1317302"/>
          </a:xfrm>
        </p:spPr>
        <p:txBody>
          <a:bodyPr>
            <a:noAutofit/>
          </a:bodyPr>
          <a:lstStyle>
            <a:lvl1pPr algn="l">
              <a:defRPr sz="3400">
                <a:solidFill>
                  <a:schemeClr val="tx1"/>
                </a:solidFill>
                <a:latin typeface="municipal_lviv_106" pitchFamily="50" charset="0"/>
              </a:defRPr>
            </a:lvl1pPr>
          </a:lstStyle>
          <a:p>
            <a:r>
              <a:rPr lang="uk-UA" dirty="0" smtClean="0"/>
              <a:t>Зразок заголовка</a:t>
            </a:r>
            <a:endParaRPr lang="uk-UA" dirty="0"/>
          </a:p>
        </p:txBody>
      </p:sp>
      <p:sp>
        <p:nvSpPr>
          <p:cNvPr id="6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unicipal_lviv_106" pitchFamily="50" charset="0"/>
              </a:defRPr>
            </a:lvl1pPr>
          </a:lstStyle>
          <a:p>
            <a:pPr>
              <a:defRPr/>
            </a:pPr>
            <a:fld id="{E472AEA7-96F7-47C5-8AA7-05A7DFF36610}" type="datetimeFigureOut">
              <a:rPr lang="uk-UA"/>
              <a:pPr>
                <a:defRPr/>
              </a:pPr>
              <a:t>17.01.2019</a:t>
            </a:fld>
            <a:endParaRPr lang="uk-UA" dirty="0"/>
          </a:p>
        </p:txBody>
      </p:sp>
      <p:sp>
        <p:nvSpPr>
          <p:cNvPr id="7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unicipal_lviv_106" pitchFamily="50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unicipal_lviv_106" pitchFamily="50" charset="0"/>
              </a:defRPr>
            </a:lvl1pPr>
          </a:lstStyle>
          <a:p>
            <a:pPr>
              <a:defRPr/>
            </a:pPr>
            <a:fld id="{5455BCCA-28D8-4E65-9F5B-C072479ABF2F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90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кутник 23"/>
          <p:cNvSpPr/>
          <p:nvPr userDrawn="1"/>
        </p:nvSpPr>
        <p:spPr>
          <a:xfrm>
            <a:off x="250825" y="549275"/>
            <a:ext cx="1216025" cy="674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pic>
        <p:nvPicPr>
          <p:cNvPr id="5" name="Рисунок 8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677863"/>
            <a:ext cx="1016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2186734" y="1493785"/>
            <a:ext cx="5895655" cy="1317302"/>
          </a:xfrm>
        </p:spPr>
        <p:txBody>
          <a:bodyPr>
            <a:noAutofit/>
          </a:bodyPr>
          <a:lstStyle>
            <a:lvl1pPr algn="l">
              <a:defRPr sz="3400">
                <a:solidFill>
                  <a:schemeClr val="tx1"/>
                </a:solidFill>
                <a:latin typeface="municipal_lviv_106" pitchFamily="50" charset="0"/>
              </a:defRPr>
            </a:lvl1pPr>
          </a:lstStyle>
          <a:p>
            <a:r>
              <a:rPr lang="uk-UA" dirty="0" smtClean="0"/>
              <a:t>Зразок заголовка</a:t>
            </a:r>
            <a:endParaRPr lang="uk-UA" dirty="0"/>
          </a:p>
        </p:txBody>
      </p:sp>
      <p:sp>
        <p:nvSpPr>
          <p:cNvPr id="6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unicipal_lviv_106" pitchFamily="50" charset="0"/>
              </a:defRPr>
            </a:lvl1pPr>
          </a:lstStyle>
          <a:p>
            <a:pPr>
              <a:defRPr/>
            </a:pPr>
            <a:fld id="{E472AEA7-96F7-47C5-8AA7-05A7DFF36610}" type="datetimeFigureOut">
              <a:rPr lang="uk-UA"/>
              <a:pPr>
                <a:defRPr/>
              </a:pPr>
              <a:t>17.01.2019</a:t>
            </a:fld>
            <a:endParaRPr lang="uk-UA" dirty="0"/>
          </a:p>
        </p:txBody>
      </p:sp>
      <p:sp>
        <p:nvSpPr>
          <p:cNvPr id="7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unicipal_lviv_106" pitchFamily="50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unicipal_lviv_106" pitchFamily="50" charset="0"/>
              </a:defRPr>
            </a:lvl1pPr>
          </a:lstStyle>
          <a:p>
            <a:pPr>
              <a:defRPr/>
            </a:pPr>
            <a:fld id="{5455BCCA-28D8-4E65-9F5B-C072479ABF2F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4"/>
          <p:cNvSpPr/>
          <p:nvPr/>
        </p:nvSpPr>
        <p:spPr>
          <a:xfrm>
            <a:off x="0" y="6726768"/>
            <a:ext cx="9144000" cy="1312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00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</p:spPr>
        <p:txBody>
          <a:bodyPr spcFirstLastPara="1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" name="Google Shape;29;p4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2BEF268-0CD4-4DF5-BA45-4B947BD5EC3F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42083345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8617-3D33-468F-88B5-6D8FDB160F8C}" type="datetimeFigureOut">
              <a:rPr lang="uk-UA" smtClean="0"/>
              <a:t>18.01.2019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70946645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13"/>
          <p:cNvSpPr/>
          <p:nvPr userDrawn="1"/>
        </p:nvSpPr>
        <p:spPr>
          <a:xfrm>
            <a:off x="0" y="-38100"/>
            <a:ext cx="1390650" cy="6977063"/>
          </a:xfrm>
          <a:prstGeom prst="rect">
            <a:avLst/>
          </a:prstGeom>
          <a:solidFill>
            <a:srgbClr val="2340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5" name="Прямокутник 10"/>
          <p:cNvSpPr/>
          <p:nvPr userDrawn="1"/>
        </p:nvSpPr>
        <p:spPr>
          <a:xfrm>
            <a:off x="250825" y="549275"/>
            <a:ext cx="1216025" cy="674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pic>
        <p:nvPicPr>
          <p:cNvPr id="6" name="Рисунок 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74650" y="677863"/>
            <a:ext cx="1016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1700" y="137318"/>
            <a:ext cx="6583338" cy="951421"/>
          </a:xfrm>
        </p:spPr>
        <p:txBody>
          <a:bodyPr>
            <a:noAutofit/>
          </a:bodyPr>
          <a:lstStyle>
            <a:lvl1pPr algn="l">
              <a:defRPr sz="3200">
                <a:solidFill>
                  <a:schemeClr val="tx1"/>
                </a:solidFill>
                <a:latin typeface="municipal_lviv_106" pitchFamily="50" charset="0"/>
              </a:defRPr>
            </a:lvl1pPr>
          </a:lstStyle>
          <a:p>
            <a:r>
              <a:rPr lang="uk-UA" dirty="0" smtClean="0"/>
              <a:t>Зразок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871700" y="1600200"/>
            <a:ext cx="6815100" cy="4525963"/>
          </a:xfrm>
        </p:spPr>
        <p:txBody>
          <a:bodyPr>
            <a:normAutofit/>
          </a:bodyPr>
          <a:lstStyle>
            <a:lvl1pPr marL="342900" indent="-342900">
              <a:buClr>
                <a:srgbClr val="23409D"/>
              </a:buClr>
              <a:buFont typeface="Wingdings 3" pitchFamily="18" charset="2"/>
              <a:buChar char=""/>
              <a:defRPr sz="1800">
                <a:latin typeface="municipal_lviv_106" pitchFamily="50" charset="0"/>
              </a:defRPr>
            </a:lvl1pPr>
            <a:lvl2pPr>
              <a:defRPr sz="1800">
                <a:latin typeface="municipal_lviv_106" pitchFamily="50" charset="0"/>
              </a:defRPr>
            </a:lvl2pPr>
            <a:lvl3pPr>
              <a:defRPr sz="1800">
                <a:latin typeface="municipal_lviv_106" pitchFamily="50" charset="0"/>
              </a:defRPr>
            </a:lvl3pPr>
            <a:lvl4pPr>
              <a:defRPr sz="1800">
                <a:latin typeface="municipal_lviv_106" pitchFamily="50" charset="0"/>
              </a:defRPr>
            </a:lvl4pPr>
            <a:lvl5pPr>
              <a:defRPr sz="1800">
                <a:latin typeface="municipal_lviv_106" pitchFamily="50" charset="0"/>
              </a:defRPr>
            </a:lvl5pPr>
          </a:lstStyle>
          <a:p>
            <a:pPr lvl="0"/>
            <a:r>
              <a:rPr lang="uk-UA" dirty="0" smtClean="0"/>
              <a:t>Зразок тексту</a:t>
            </a:r>
          </a:p>
          <a:p>
            <a:pPr lvl="1"/>
            <a:r>
              <a:rPr lang="uk-UA" dirty="0" smtClean="0"/>
              <a:t>Другий рівень</a:t>
            </a:r>
          </a:p>
          <a:p>
            <a:pPr lvl="2"/>
            <a:r>
              <a:rPr lang="uk-UA" dirty="0" smtClean="0"/>
              <a:t>Третій рівень</a:t>
            </a:r>
          </a:p>
          <a:p>
            <a:pPr lvl="3"/>
            <a:r>
              <a:rPr lang="uk-UA" dirty="0" smtClean="0"/>
              <a:t>Четвертий рівень</a:t>
            </a:r>
          </a:p>
          <a:p>
            <a:pPr lvl="4"/>
            <a:r>
              <a:rPr lang="uk-UA" dirty="0" smtClean="0"/>
              <a:t>П'ятий рівень</a:t>
            </a:r>
            <a:endParaRPr lang="uk-UA" dirty="0"/>
          </a:p>
        </p:txBody>
      </p:sp>
      <p:sp>
        <p:nvSpPr>
          <p:cNvPr id="7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3E06A-2A0C-454D-BC55-5A916632C511}" type="datetimeFigureOut">
              <a:rPr lang="uk-UA"/>
              <a:pPr>
                <a:defRPr/>
              </a:pPr>
              <a:t>18.01.2019</a:t>
            </a:fld>
            <a:endParaRPr lang="uk-UA"/>
          </a:p>
        </p:txBody>
      </p:sp>
      <p:sp>
        <p:nvSpPr>
          <p:cNvPr id="8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DFDBF-7DC6-466F-899E-B796D8B9C01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6669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кутник 13"/>
          <p:cNvSpPr/>
          <p:nvPr userDrawn="1"/>
        </p:nvSpPr>
        <p:spPr>
          <a:xfrm>
            <a:off x="1" y="-38770"/>
            <a:ext cx="1390134" cy="6978160"/>
          </a:xfrm>
          <a:prstGeom prst="rect">
            <a:avLst/>
          </a:prstGeom>
          <a:solidFill>
            <a:srgbClr val="2340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 10"/>
          <p:cNvSpPr/>
          <p:nvPr userDrawn="1"/>
        </p:nvSpPr>
        <p:spPr>
          <a:xfrm>
            <a:off x="251449" y="548680"/>
            <a:ext cx="1215206" cy="675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1700" y="137318"/>
            <a:ext cx="6583338" cy="951421"/>
          </a:xfrm>
        </p:spPr>
        <p:txBody>
          <a:bodyPr>
            <a:noAutofit/>
          </a:bodyPr>
          <a:lstStyle>
            <a:lvl1pPr algn="l">
              <a:defRPr sz="3200">
                <a:solidFill>
                  <a:schemeClr val="tx1"/>
                </a:solidFill>
                <a:latin typeface="municipal_lviv_106" pitchFamily="50" charset="0"/>
              </a:defRPr>
            </a:lvl1pPr>
          </a:lstStyle>
          <a:p>
            <a:r>
              <a:rPr lang="uk-UA" dirty="0" smtClean="0"/>
              <a:t>Зразок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871700" y="1600200"/>
            <a:ext cx="6815100" cy="4525963"/>
          </a:xfrm>
        </p:spPr>
        <p:txBody>
          <a:bodyPr>
            <a:normAutofit/>
          </a:bodyPr>
          <a:lstStyle>
            <a:lvl1pPr marL="342900" indent="-342900">
              <a:buClr>
                <a:srgbClr val="23409D"/>
              </a:buClr>
              <a:buFont typeface="Wingdings 3" pitchFamily="18" charset="2"/>
              <a:buChar char=""/>
              <a:defRPr sz="1800">
                <a:latin typeface="municipal_lviv_106" pitchFamily="50" charset="0"/>
              </a:defRPr>
            </a:lvl1pPr>
            <a:lvl2pPr>
              <a:defRPr sz="1800">
                <a:latin typeface="municipal_lviv_106" pitchFamily="50" charset="0"/>
              </a:defRPr>
            </a:lvl2pPr>
            <a:lvl3pPr>
              <a:defRPr sz="1800">
                <a:latin typeface="municipal_lviv_106" pitchFamily="50" charset="0"/>
              </a:defRPr>
            </a:lvl3pPr>
            <a:lvl4pPr>
              <a:defRPr sz="1800">
                <a:latin typeface="municipal_lviv_106" pitchFamily="50" charset="0"/>
              </a:defRPr>
            </a:lvl4pPr>
            <a:lvl5pPr>
              <a:defRPr sz="1800">
                <a:latin typeface="municipal_lviv_106" pitchFamily="50" charset="0"/>
              </a:defRPr>
            </a:lvl5pPr>
          </a:lstStyle>
          <a:p>
            <a:pPr lvl="0"/>
            <a:r>
              <a:rPr lang="uk-UA" dirty="0" smtClean="0"/>
              <a:t>Зразок тексту</a:t>
            </a:r>
          </a:p>
          <a:p>
            <a:pPr lvl="1"/>
            <a:r>
              <a:rPr lang="uk-UA" dirty="0" smtClean="0"/>
              <a:t>Другий рівень</a:t>
            </a:r>
          </a:p>
          <a:p>
            <a:pPr lvl="2"/>
            <a:r>
              <a:rPr lang="uk-UA" dirty="0" smtClean="0"/>
              <a:t>Третій рівень</a:t>
            </a:r>
          </a:p>
          <a:p>
            <a:pPr lvl="3"/>
            <a:r>
              <a:rPr lang="uk-UA" dirty="0" smtClean="0"/>
              <a:t>Четвертий рівень</a:t>
            </a:r>
          </a:p>
          <a:p>
            <a:pPr lvl="4"/>
            <a:r>
              <a:rPr lang="uk-UA" dirty="0" smtClean="0"/>
              <a:t>П'ятий рівень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F193C-7BAA-40B9-978D-5447E4B21F69}" type="datetimeFigureOut">
              <a:rPr lang="uk-UA" smtClean="0"/>
              <a:pPr/>
              <a:t>17.01.2019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8ED28-66E6-4C31-A5BC-B92B826FF097}" type="slidenum">
              <a:rPr lang="uk-UA" smtClean="0"/>
              <a:pPr/>
              <a:t>‹#›</a:t>
            </a:fld>
            <a:endParaRPr lang="uk-UA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58" y="677537"/>
            <a:ext cx="1015277" cy="46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47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674" y="274638"/>
            <a:ext cx="7040125" cy="1143000"/>
          </a:xfrm>
        </p:spPr>
        <p:txBody>
          <a:bodyPr>
            <a:normAutofit/>
          </a:bodyPr>
          <a:lstStyle>
            <a:lvl1pPr algn="l">
              <a:defRPr sz="3400">
                <a:solidFill>
                  <a:schemeClr val="tx1"/>
                </a:solidFill>
                <a:latin typeface="municipal_lviv_106" pitchFamily="50" charset="0"/>
              </a:defRPr>
            </a:lvl1pPr>
          </a:lstStyle>
          <a:p>
            <a:r>
              <a:rPr lang="uk-UA" dirty="0" smtClean="0"/>
              <a:t>Зразок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1646674" y="1600200"/>
            <a:ext cx="3375375" cy="4525963"/>
          </a:xfrm>
        </p:spPr>
        <p:txBody>
          <a:bodyPr/>
          <a:lstStyle>
            <a:lvl1pPr marL="342900" indent="-342900">
              <a:buClr>
                <a:srgbClr val="23409D"/>
              </a:buClr>
              <a:buFont typeface="Wingdings 3" pitchFamily="18" charset="2"/>
              <a:buChar char=""/>
              <a:defRPr sz="2800">
                <a:solidFill>
                  <a:schemeClr val="tx1"/>
                </a:solidFill>
                <a:latin typeface="municipal_lviv_106" pitchFamily="50" charset="0"/>
              </a:defRPr>
            </a:lvl1pPr>
            <a:lvl2pPr>
              <a:defRPr sz="2400">
                <a:solidFill>
                  <a:schemeClr val="tx1"/>
                </a:solidFill>
                <a:latin typeface="municipal_lviv_106" pitchFamily="50" charset="0"/>
              </a:defRPr>
            </a:lvl2pPr>
            <a:lvl3pPr>
              <a:defRPr sz="2000">
                <a:solidFill>
                  <a:schemeClr val="tx1"/>
                </a:solidFill>
                <a:latin typeface="municipal_lviv_106" pitchFamily="50" charset="0"/>
              </a:defRPr>
            </a:lvl3pPr>
            <a:lvl4pPr>
              <a:defRPr sz="1800">
                <a:solidFill>
                  <a:schemeClr val="tx1"/>
                </a:solidFill>
                <a:latin typeface="municipal_lviv_106" pitchFamily="50" charset="0"/>
              </a:defRPr>
            </a:lvl4pPr>
            <a:lvl5pPr>
              <a:defRPr sz="1800">
                <a:solidFill>
                  <a:schemeClr val="tx1"/>
                </a:solidFill>
                <a:latin typeface="municipal_lviv_106" pitchFamily="50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dirty="0" smtClean="0"/>
              <a:t>Зразок тексту</a:t>
            </a:r>
          </a:p>
          <a:p>
            <a:pPr lvl="1"/>
            <a:r>
              <a:rPr lang="uk-UA" dirty="0" smtClean="0"/>
              <a:t>Другий рівень</a:t>
            </a:r>
          </a:p>
          <a:p>
            <a:pPr lvl="2"/>
            <a:r>
              <a:rPr lang="uk-UA" dirty="0" smtClean="0"/>
              <a:t>Третій рівень</a:t>
            </a:r>
          </a:p>
          <a:p>
            <a:pPr lvl="3"/>
            <a:r>
              <a:rPr lang="uk-UA" dirty="0" smtClean="0"/>
              <a:t>Четвертий рівень</a:t>
            </a:r>
          </a:p>
          <a:p>
            <a:pPr lvl="4"/>
            <a:r>
              <a:rPr lang="uk-UA" dirty="0" smtClean="0"/>
              <a:t>П'ятий рівень</a:t>
            </a:r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5299549" y="1600200"/>
            <a:ext cx="3375375" cy="4525963"/>
          </a:xfrm>
        </p:spPr>
        <p:txBody>
          <a:bodyPr/>
          <a:lstStyle>
            <a:lvl1pPr marL="342900" indent="-342900">
              <a:buClr>
                <a:srgbClr val="23409D"/>
              </a:buClr>
              <a:buFont typeface="Wingdings 3" pitchFamily="18" charset="2"/>
              <a:buChar char=""/>
              <a:defRPr sz="2800">
                <a:solidFill>
                  <a:schemeClr val="tx1"/>
                </a:solidFill>
                <a:latin typeface="municipal_lviv_106" pitchFamily="50" charset="0"/>
              </a:defRPr>
            </a:lvl1pPr>
            <a:lvl2pPr>
              <a:defRPr sz="2400">
                <a:solidFill>
                  <a:schemeClr val="tx1"/>
                </a:solidFill>
                <a:latin typeface="municipal_lviv_106" pitchFamily="50" charset="0"/>
              </a:defRPr>
            </a:lvl2pPr>
            <a:lvl3pPr>
              <a:defRPr sz="2000">
                <a:solidFill>
                  <a:schemeClr val="tx1"/>
                </a:solidFill>
                <a:latin typeface="municipal_lviv_106" pitchFamily="50" charset="0"/>
              </a:defRPr>
            </a:lvl3pPr>
            <a:lvl4pPr>
              <a:defRPr sz="1800">
                <a:solidFill>
                  <a:schemeClr val="tx1"/>
                </a:solidFill>
                <a:latin typeface="municipal_lviv_106" pitchFamily="50" charset="0"/>
              </a:defRPr>
            </a:lvl4pPr>
            <a:lvl5pPr>
              <a:defRPr sz="1800">
                <a:solidFill>
                  <a:schemeClr val="tx1"/>
                </a:solidFill>
                <a:latin typeface="municipal_lviv_106" pitchFamily="50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dirty="0" smtClean="0"/>
              <a:t>Зразок тексту</a:t>
            </a:r>
          </a:p>
          <a:p>
            <a:pPr lvl="1"/>
            <a:r>
              <a:rPr lang="uk-UA" dirty="0" smtClean="0"/>
              <a:t>Другий рівень</a:t>
            </a:r>
          </a:p>
          <a:p>
            <a:pPr lvl="2"/>
            <a:r>
              <a:rPr lang="uk-UA" dirty="0" smtClean="0"/>
              <a:t>Третій рівень</a:t>
            </a:r>
          </a:p>
          <a:p>
            <a:pPr lvl="3"/>
            <a:r>
              <a:rPr lang="uk-UA" dirty="0" smtClean="0"/>
              <a:t>Четвертий рівень</a:t>
            </a:r>
          </a:p>
          <a:p>
            <a:pPr lvl="4"/>
            <a:r>
              <a:rPr lang="uk-UA" dirty="0" smtClean="0"/>
              <a:t>П'ятий рівень</a:t>
            </a:r>
            <a:endParaRPr lang="uk-UA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F193C-7BAA-40B9-978D-5447E4B21F69}" type="datetimeFigureOut">
              <a:rPr lang="uk-UA" smtClean="0"/>
              <a:pPr/>
              <a:t>17.01.2019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8ED28-66E6-4C31-A5BC-B92B826FF09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" name="Прямокутник 8"/>
          <p:cNvSpPr/>
          <p:nvPr userDrawn="1"/>
        </p:nvSpPr>
        <p:spPr>
          <a:xfrm>
            <a:off x="7452320" y="548680"/>
            <a:ext cx="1800200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Заголовок 1"/>
          <p:cNvSpPr txBox="1">
            <a:spLocks/>
          </p:cNvSpPr>
          <p:nvPr userDrawn="1"/>
        </p:nvSpPr>
        <p:spPr>
          <a:xfrm>
            <a:off x="225438" y="137319"/>
            <a:ext cx="8229600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1"/>
                </a:solidFill>
                <a:latin typeface="NatGrotesk Light" pitchFamily="34" charset="0"/>
                <a:ea typeface="+mj-ea"/>
                <a:cs typeface="+mj-cs"/>
              </a:defRPr>
            </a:lvl1pPr>
          </a:lstStyle>
          <a:p>
            <a:r>
              <a:rPr lang="uk-UA" sz="2000" dirty="0" smtClean="0"/>
              <a:t>Зразок заголовка</a:t>
            </a:r>
            <a:endParaRPr lang="uk-UA" sz="2000" dirty="0"/>
          </a:p>
        </p:txBody>
      </p:sp>
      <p:sp>
        <p:nvSpPr>
          <p:cNvPr id="13" name="Прямокутник 12"/>
          <p:cNvSpPr/>
          <p:nvPr userDrawn="1"/>
        </p:nvSpPr>
        <p:spPr>
          <a:xfrm>
            <a:off x="1" y="-38770"/>
            <a:ext cx="1390134" cy="6978160"/>
          </a:xfrm>
          <a:prstGeom prst="rect">
            <a:avLst/>
          </a:prstGeom>
          <a:solidFill>
            <a:srgbClr val="2340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 13"/>
          <p:cNvSpPr/>
          <p:nvPr userDrawn="1"/>
        </p:nvSpPr>
        <p:spPr>
          <a:xfrm>
            <a:off x="251449" y="548680"/>
            <a:ext cx="1215206" cy="675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58" y="677537"/>
            <a:ext cx="1015277" cy="46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743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674" y="274638"/>
            <a:ext cx="7040126" cy="1143000"/>
          </a:xfrm>
        </p:spPr>
        <p:txBody>
          <a:bodyPr>
            <a:normAutofit/>
          </a:bodyPr>
          <a:lstStyle>
            <a:lvl1pPr algn="l">
              <a:defRPr sz="3400">
                <a:solidFill>
                  <a:schemeClr val="tx1"/>
                </a:solidFill>
                <a:latin typeface="municipal_lviv_106" pitchFamily="50" charset="0"/>
              </a:defRPr>
            </a:lvl1pPr>
          </a:lstStyle>
          <a:p>
            <a:r>
              <a:rPr lang="uk-UA" dirty="0" smtClean="0"/>
              <a:t>Зразок заголовка</a:t>
            </a: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646674" y="1535113"/>
            <a:ext cx="3375374" cy="639762"/>
          </a:xfrm>
        </p:spPr>
        <p:txBody>
          <a:bodyPr anchor="b"/>
          <a:lstStyle>
            <a:lvl1pPr marL="0" indent="0">
              <a:buNone/>
              <a:defRPr sz="2400" b="1">
                <a:latin typeface="municipal_lviv_106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dirty="0" smtClean="0"/>
              <a:t>Зразок тексту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5299549" y="1535113"/>
            <a:ext cx="338725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dirty="0" smtClean="0"/>
              <a:t>Зразок тексту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F193C-7BAA-40B9-978D-5447E4B21F69}" type="datetimeFigureOut">
              <a:rPr lang="uk-UA" smtClean="0"/>
              <a:pPr/>
              <a:t>17.01.2019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8ED28-66E6-4C31-A5BC-B92B826FF09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Прямокутник 9"/>
          <p:cNvSpPr/>
          <p:nvPr userDrawn="1"/>
        </p:nvSpPr>
        <p:spPr>
          <a:xfrm>
            <a:off x="1" y="-38770"/>
            <a:ext cx="1390134" cy="6978160"/>
          </a:xfrm>
          <a:prstGeom prst="rect">
            <a:avLst/>
          </a:prstGeom>
          <a:solidFill>
            <a:srgbClr val="2340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 10"/>
          <p:cNvSpPr/>
          <p:nvPr userDrawn="1"/>
        </p:nvSpPr>
        <p:spPr>
          <a:xfrm>
            <a:off x="251449" y="548680"/>
            <a:ext cx="1215206" cy="675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Місце для вмісту 2"/>
          <p:cNvSpPr>
            <a:spLocks noGrp="1"/>
          </p:cNvSpPr>
          <p:nvPr>
            <p:ph sz="half" idx="13"/>
          </p:nvPr>
        </p:nvSpPr>
        <p:spPr>
          <a:xfrm>
            <a:off x="1646674" y="2174875"/>
            <a:ext cx="3375375" cy="3951288"/>
          </a:xfrm>
        </p:spPr>
        <p:txBody>
          <a:bodyPr/>
          <a:lstStyle>
            <a:lvl1pPr marL="342900" indent="-342900">
              <a:buClr>
                <a:srgbClr val="23409D"/>
              </a:buClr>
              <a:buFont typeface="Wingdings 3" pitchFamily="18" charset="2"/>
              <a:buChar char=""/>
              <a:defRPr sz="2800">
                <a:solidFill>
                  <a:schemeClr val="tx1"/>
                </a:solidFill>
                <a:latin typeface="municipal_lviv_106" pitchFamily="50" charset="0"/>
              </a:defRPr>
            </a:lvl1pPr>
            <a:lvl2pPr>
              <a:defRPr sz="2400">
                <a:solidFill>
                  <a:schemeClr val="tx1"/>
                </a:solidFill>
                <a:latin typeface="municipal_lviv_106" pitchFamily="50" charset="0"/>
              </a:defRPr>
            </a:lvl2pPr>
            <a:lvl3pPr>
              <a:defRPr sz="2000">
                <a:solidFill>
                  <a:schemeClr val="tx1"/>
                </a:solidFill>
                <a:latin typeface="municipal_lviv_106" pitchFamily="50" charset="0"/>
              </a:defRPr>
            </a:lvl3pPr>
            <a:lvl4pPr>
              <a:defRPr sz="1800">
                <a:solidFill>
                  <a:schemeClr val="tx1"/>
                </a:solidFill>
                <a:latin typeface="municipal_lviv_106" pitchFamily="50" charset="0"/>
              </a:defRPr>
            </a:lvl4pPr>
            <a:lvl5pPr>
              <a:defRPr sz="1800">
                <a:solidFill>
                  <a:schemeClr val="tx1"/>
                </a:solidFill>
                <a:latin typeface="municipal_lviv_106" pitchFamily="50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dirty="0" smtClean="0"/>
              <a:t>Зразок тексту</a:t>
            </a:r>
          </a:p>
          <a:p>
            <a:pPr lvl="1"/>
            <a:r>
              <a:rPr lang="uk-UA" dirty="0" smtClean="0"/>
              <a:t>Другий рівень</a:t>
            </a:r>
          </a:p>
          <a:p>
            <a:pPr lvl="2"/>
            <a:r>
              <a:rPr lang="uk-UA" dirty="0" smtClean="0"/>
              <a:t>Третій рівень</a:t>
            </a:r>
          </a:p>
          <a:p>
            <a:pPr lvl="3"/>
            <a:r>
              <a:rPr lang="uk-UA" dirty="0" smtClean="0"/>
              <a:t>Четвертий рівень</a:t>
            </a:r>
          </a:p>
          <a:p>
            <a:pPr lvl="4"/>
            <a:r>
              <a:rPr lang="uk-UA" dirty="0" smtClean="0"/>
              <a:t>П'ятий рівень</a:t>
            </a:r>
            <a:endParaRPr lang="uk-UA" dirty="0"/>
          </a:p>
        </p:txBody>
      </p:sp>
      <p:sp>
        <p:nvSpPr>
          <p:cNvPr id="1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5299549" y="2174875"/>
            <a:ext cx="3375375" cy="3951288"/>
          </a:xfrm>
        </p:spPr>
        <p:txBody>
          <a:bodyPr/>
          <a:lstStyle>
            <a:lvl1pPr marL="342900" indent="-342900">
              <a:buClr>
                <a:srgbClr val="23409D"/>
              </a:buClr>
              <a:buFont typeface="Wingdings 3" pitchFamily="18" charset="2"/>
              <a:buChar char=""/>
              <a:defRPr sz="2800">
                <a:solidFill>
                  <a:schemeClr val="tx1"/>
                </a:solidFill>
                <a:latin typeface="municipal_lviv_106" pitchFamily="50" charset="0"/>
              </a:defRPr>
            </a:lvl1pPr>
            <a:lvl2pPr>
              <a:defRPr sz="2400">
                <a:solidFill>
                  <a:schemeClr val="tx1"/>
                </a:solidFill>
                <a:latin typeface="municipal_lviv_106" pitchFamily="50" charset="0"/>
              </a:defRPr>
            </a:lvl2pPr>
            <a:lvl3pPr>
              <a:defRPr sz="2000">
                <a:solidFill>
                  <a:schemeClr val="tx1"/>
                </a:solidFill>
                <a:latin typeface="municipal_lviv_106" pitchFamily="50" charset="0"/>
              </a:defRPr>
            </a:lvl3pPr>
            <a:lvl4pPr>
              <a:defRPr sz="1800">
                <a:solidFill>
                  <a:schemeClr val="tx1"/>
                </a:solidFill>
                <a:latin typeface="municipal_lviv_106" pitchFamily="50" charset="0"/>
              </a:defRPr>
            </a:lvl4pPr>
            <a:lvl5pPr>
              <a:defRPr sz="1800">
                <a:solidFill>
                  <a:schemeClr val="tx1"/>
                </a:solidFill>
                <a:latin typeface="municipal_lviv_106" pitchFamily="50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dirty="0" smtClean="0"/>
              <a:t>Зразок тексту</a:t>
            </a:r>
          </a:p>
          <a:p>
            <a:pPr lvl="1"/>
            <a:r>
              <a:rPr lang="uk-UA" dirty="0" smtClean="0"/>
              <a:t>Другий рівень</a:t>
            </a:r>
          </a:p>
          <a:p>
            <a:pPr lvl="2"/>
            <a:r>
              <a:rPr lang="uk-UA" dirty="0" smtClean="0"/>
              <a:t>Третій рівень</a:t>
            </a:r>
          </a:p>
          <a:p>
            <a:pPr lvl="3"/>
            <a:r>
              <a:rPr lang="uk-UA" dirty="0" smtClean="0"/>
              <a:t>Четвертий рівень</a:t>
            </a:r>
          </a:p>
          <a:p>
            <a:pPr lvl="4"/>
            <a:r>
              <a:rPr lang="uk-UA" dirty="0" smtClean="0"/>
              <a:t>П'ятий рівень</a:t>
            </a:r>
            <a:endParaRPr lang="uk-UA" dirty="0"/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58" y="677537"/>
            <a:ext cx="1015277" cy="46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08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6705" y="274638"/>
            <a:ext cx="6770094" cy="1143000"/>
          </a:xfrm>
        </p:spPr>
        <p:txBody>
          <a:bodyPr>
            <a:normAutofit/>
          </a:bodyPr>
          <a:lstStyle>
            <a:lvl1pPr>
              <a:defRPr sz="3400">
                <a:latin typeface="municipal_lviv_106" pitchFamily="50" charset="0"/>
              </a:defRPr>
            </a:lvl1pPr>
          </a:lstStyle>
          <a:p>
            <a:r>
              <a:rPr lang="uk-UA" dirty="0" smtClean="0"/>
              <a:t>Зразок заголовка</a:t>
            </a:r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F193C-7BAA-40B9-978D-5447E4B21F69}" type="datetimeFigureOut">
              <a:rPr lang="uk-UA" smtClean="0"/>
              <a:pPr/>
              <a:t>17.01.2019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8ED28-66E6-4C31-A5BC-B92B826FF09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6" name="Прямокутник 5"/>
          <p:cNvSpPr/>
          <p:nvPr userDrawn="1"/>
        </p:nvSpPr>
        <p:spPr>
          <a:xfrm>
            <a:off x="1" y="-38770"/>
            <a:ext cx="1390134" cy="6978160"/>
          </a:xfrm>
          <a:prstGeom prst="rect">
            <a:avLst/>
          </a:prstGeom>
          <a:solidFill>
            <a:srgbClr val="2340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 6"/>
          <p:cNvSpPr/>
          <p:nvPr userDrawn="1"/>
        </p:nvSpPr>
        <p:spPr>
          <a:xfrm>
            <a:off x="251449" y="548680"/>
            <a:ext cx="1215206" cy="675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58" y="677537"/>
            <a:ext cx="1015277" cy="46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13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F193C-7BAA-40B9-978D-5447E4B21F69}" type="datetimeFigureOut">
              <a:rPr lang="uk-UA" smtClean="0"/>
              <a:pPr/>
              <a:t>17.01.2019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8ED28-66E6-4C31-A5BC-B92B826FF09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3974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82989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F193C-7BAA-40B9-978D-5447E4B21F69}" type="datetimeFigureOut">
              <a:rPr lang="uk-UA" smtClean="0"/>
              <a:pPr/>
              <a:t>17.01.2019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8ED28-66E6-4C31-A5BC-B92B826FF09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2819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F193C-7BAA-40B9-978D-5447E4B21F69}" type="datetimeFigureOut">
              <a:rPr lang="uk-UA" smtClean="0"/>
              <a:pPr/>
              <a:t>17.01.2019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8ED28-66E6-4C31-A5BC-B92B826FF09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0353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1916704" y="274638"/>
            <a:ext cx="677009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dirty="0" smtClean="0"/>
              <a:t>Зразок заголовка</a:t>
            </a: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916704" y="1600200"/>
            <a:ext cx="677009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dirty="0" smtClean="0"/>
              <a:t>Зразок тексту</a:t>
            </a:r>
          </a:p>
          <a:p>
            <a:pPr lvl="1"/>
            <a:r>
              <a:rPr lang="uk-UA" dirty="0" smtClean="0"/>
              <a:t>Другий рівень</a:t>
            </a:r>
          </a:p>
          <a:p>
            <a:pPr lvl="2"/>
            <a:r>
              <a:rPr lang="uk-UA" dirty="0" smtClean="0"/>
              <a:t>Третій рівень</a:t>
            </a:r>
          </a:p>
          <a:p>
            <a:pPr lvl="3"/>
            <a:r>
              <a:rPr lang="uk-UA" dirty="0" smtClean="0"/>
              <a:t>Четвертий рівень</a:t>
            </a:r>
          </a:p>
          <a:p>
            <a:pPr lvl="4"/>
            <a:r>
              <a:rPr lang="uk-UA" dirty="0" smtClean="0"/>
              <a:t>П'ятий рівень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F193C-7BAA-40B9-978D-5447E4B21F69}" type="datetimeFigureOut">
              <a:rPr lang="uk-UA" smtClean="0"/>
              <a:pPr/>
              <a:t>17.01.2019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8ED28-66E6-4C31-A5BC-B92B826FF09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Прямокутник 6"/>
          <p:cNvSpPr/>
          <p:nvPr userDrawn="1"/>
        </p:nvSpPr>
        <p:spPr>
          <a:xfrm>
            <a:off x="1" y="-38770"/>
            <a:ext cx="1390134" cy="6978160"/>
          </a:xfrm>
          <a:prstGeom prst="rect">
            <a:avLst/>
          </a:prstGeom>
          <a:solidFill>
            <a:srgbClr val="2340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 7"/>
          <p:cNvSpPr/>
          <p:nvPr userDrawn="1"/>
        </p:nvSpPr>
        <p:spPr>
          <a:xfrm>
            <a:off x="251449" y="548680"/>
            <a:ext cx="1215206" cy="675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58" y="677537"/>
            <a:ext cx="1015277" cy="46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2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municipal_lviv_106" pitchFamily="50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23409D"/>
        </a:buClr>
        <a:buFont typeface="Wingdings 3" pitchFamily="18" charset="2"/>
        <a:buChar char=""/>
        <a:defRPr sz="2200" kern="1200">
          <a:solidFill>
            <a:schemeClr val="tx1"/>
          </a:solidFill>
          <a:latin typeface="municipal_lviv_106" pitchFamily="50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municipal_lviv_106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municipal_lviv_106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municipal_lviv_106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municipal_lviv_106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dirty="0" smtClean="0"/>
              <a:t>Зразок заголовка</a:t>
            </a: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dirty="0" smtClean="0"/>
              <a:t>Зразок тексту</a:t>
            </a:r>
          </a:p>
          <a:p>
            <a:pPr lvl="1"/>
            <a:r>
              <a:rPr lang="uk-UA" dirty="0" smtClean="0"/>
              <a:t>Другий рівень</a:t>
            </a:r>
          </a:p>
          <a:p>
            <a:pPr lvl="2"/>
            <a:r>
              <a:rPr lang="uk-UA" dirty="0" smtClean="0"/>
              <a:t>Третій рівень</a:t>
            </a:r>
          </a:p>
          <a:p>
            <a:pPr lvl="3"/>
            <a:r>
              <a:rPr lang="uk-UA" dirty="0" smtClean="0"/>
              <a:t>Четвертий рівень</a:t>
            </a:r>
          </a:p>
          <a:p>
            <a:pPr lvl="4"/>
            <a:r>
              <a:rPr lang="uk-UA" dirty="0" smtClean="0"/>
              <a:t>П'ятий рівень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56620-DC23-44A8-838D-64BD0C9A14AA}" type="datetimeFigureOut">
              <a:rPr lang="uk-UA" smtClean="0"/>
              <a:pPr/>
              <a:t>17.01.2019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7FDD2-B3EA-48D0-90EB-DC15F5D602F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862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4" r:id="rId11"/>
    <p:sldLayoutId id="2147483675" r:id="rId12"/>
    <p:sldLayoutId id="2147483677" r:id="rId13"/>
    <p:sldLayoutId id="2147483678" r:id="rId14"/>
    <p:sldLayoutId id="2147483679" r:id="rId15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municipal_lviv_106" pitchFamily="50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23409D"/>
        </a:buClr>
        <a:buFont typeface="Wingdings 3" pitchFamily="18" charset="2"/>
        <a:buChar char=""/>
        <a:defRPr sz="3200" kern="1200">
          <a:solidFill>
            <a:schemeClr val="tx1"/>
          </a:solidFill>
          <a:latin typeface="municipal_lviv_106" pitchFamily="50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municipal_lviv_106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municipal_lviv_106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municipal_lviv_106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municipal_lviv_106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.jpg"/><Relationship Id="rId7" Type="http://schemas.openxmlformats.org/officeDocument/2006/relationships/hyperlink" Target="http://www.trojmiasto.pl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://www.gdansk.pl/" TargetMode="Externa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jpg"/><Relationship Id="rId9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www.google.com.ua/url?sa=i&amp;rct=j&amp;q=%D0%BA%D0%BD%D0%B8%D0%B3%D0%B0&amp;source=images&amp;cd=&amp;cad=rja&amp;docid=sH2GgFdGHQx9tM&amp;tbnid=mN5QooK_s8H4AM:&amp;ved=&amp;url=http://protoria.ua/review/440.html&amp;ei=xAppUZ_yFuSN4ATin4DYDA&amp;bvm=bv.45175338,d.bGE&amp;psig=AFQjCNHWTGuYaxEa-zraHiwFeR2tgYcagA&amp;ust=1365924932549872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http://commons.wikimedia.org/wiki/File:Logo_Youtube.svg?uselang=ru" TargetMode="External"/><Relationship Id="rId7" Type="http://schemas.openxmlformats.org/officeDocument/2006/relationships/image" Target="../media/image4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png"/><Relationship Id="rId18" Type="http://schemas.openxmlformats.org/officeDocument/2006/relationships/image" Target="../media/image65.jpeg"/><Relationship Id="rId3" Type="http://schemas.openxmlformats.org/officeDocument/2006/relationships/image" Target="../media/image50.png"/><Relationship Id="rId21" Type="http://schemas.openxmlformats.org/officeDocument/2006/relationships/image" Target="../media/image67.png"/><Relationship Id="rId7" Type="http://schemas.openxmlformats.org/officeDocument/2006/relationships/image" Target="../media/image54.jpeg"/><Relationship Id="rId12" Type="http://schemas.openxmlformats.org/officeDocument/2006/relationships/image" Target="../media/image59.png"/><Relationship Id="rId17" Type="http://schemas.openxmlformats.org/officeDocument/2006/relationships/image" Target="../media/image64.jpeg"/><Relationship Id="rId2" Type="http://schemas.openxmlformats.org/officeDocument/2006/relationships/image" Target="../media/image49.jpeg"/><Relationship Id="rId16" Type="http://schemas.openxmlformats.org/officeDocument/2006/relationships/image" Target="../media/image63.png"/><Relationship Id="rId20" Type="http://schemas.openxmlformats.org/officeDocument/2006/relationships/image" Target="../media/image6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jpeg"/><Relationship Id="rId11" Type="http://schemas.openxmlformats.org/officeDocument/2006/relationships/image" Target="../media/image58.png"/><Relationship Id="rId5" Type="http://schemas.openxmlformats.org/officeDocument/2006/relationships/image" Target="../media/image52.jpe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19" Type="http://schemas.openxmlformats.org/officeDocument/2006/relationships/image" Target="../media/image4.pn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Relationship Id="rId22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4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5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4.jpeg"/><Relationship Id="rId5" Type="http://schemas.openxmlformats.org/officeDocument/2006/relationships/image" Target="../media/image83.jpg"/><Relationship Id="rId4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9.jpe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://www.google.com.ua/url?sa=i&amp;rct=j&amp;q=%D0%B1%D1%83%D0%BC%D0%B0%D0%B3%D0%B8&amp;source=images&amp;cd=&amp;docid=8p_5oSI9uPiQ-M&amp;tbnid=dR1vsgeZbGlwXM:&amp;ved=&amp;url=http://facte.ru/bescennaya-bumaga.html&amp;ei=REZpUan8BaX_4QTnr4B4&amp;bvm=bv.45175338,d.bGE&amp;psig=AFQjCNFNxLzjWUfy2yx_RndO7pBtJBdQtQ&amp;ust=1365940164395577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6.jpeg"/><Relationship Id="rId4" Type="http://schemas.openxmlformats.org/officeDocument/2006/relationships/image" Target="../media/image12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amg@lvivcity.gov.ua" TargetMode="Externa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10" Type="http://schemas.openxmlformats.org/officeDocument/2006/relationships/image" Target="../media/image12.jpeg"/><Relationship Id="rId4" Type="http://schemas.openxmlformats.org/officeDocument/2006/relationships/image" Target="../media/image7.jpg"/><Relationship Id="rId9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428992" y="4141633"/>
            <a:ext cx="5715008" cy="1810911"/>
          </a:xfrm>
        </p:spPr>
        <p:txBody>
          <a:bodyPr>
            <a:normAutofit/>
          </a:bodyPr>
          <a:lstStyle/>
          <a:p>
            <a:r>
              <a:rPr lang="uk-UA" sz="2800" dirty="0" smtClean="0">
                <a:latin typeface="+mj-lt"/>
                <a:cs typeface="Arial" pitchFamily="34" charset="0"/>
              </a:rPr>
              <a:t>Департамент </a:t>
            </a:r>
            <a:r>
              <a:rPr lang="en-US" sz="2800" dirty="0" smtClean="0">
                <a:latin typeface="+mj-lt"/>
                <a:cs typeface="Arial" pitchFamily="34" charset="0"/>
              </a:rPr>
              <a:t/>
            </a:r>
            <a:br>
              <a:rPr lang="en-US" sz="2800" dirty="0" smtClean="0">
                <a:latin typeface="+mj-lt"/>
                <a:cs typeface="Arial" pitchFamily="34" charset="0"/>
              </a:rPr>
            </a:br>
            <a:r>
              <a:rPr lang="uk-UA" sz="2800" dirty="0" smtClean="0">
                <a:latin typeface="+mj-lt"/>
                <a:cs typeface="Arial" pitchFamily="34" charset="0"/>
              </a:rPr>
              <a:t>“Адміністрація міського голови”</a:t>
            </a:r>
            <a:br>
              <a:rPr lang="uk-UA" sz="2800" dirty="0" smtClean="0">
                <a:latin typeface="+mj-lt"/>
                <a:cs typeface="Arial" pitchFamily="34" charset="0"/>
              </a:rPr>
            </a:br>
            <a:endParaRPr lang="uk-UA" sz="2800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42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/>
        </p:nvSpPr>
        <p:spPr>
          <a:xfrm>
            <a:off x="228600" y="387900"/>
            <a:ext cx="5856900" cy="9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 відділу промоції</a:t>
            </a:r>
            <a:endParaRPr sz="3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124" y="4506830"/>
            <a:ext cx="2324675" cy="1665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8477" y="4487976"/>
            <a:ext cx="2055013" cy="1696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0168" y="4487976"/>
            <a:ext cx="2080698" cy="1684223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574817" y="1524000"/>
            <a:ext cx="7047000" cy="3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457200">
              <a:lnSpc>
                <a:spcPct val="107916"/>
              </a:lnSpc>
            </a:pPr>
            <a:r>
              <a:rPr lang="en" sz="1400" b="1" dirty="0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                  Міжнародна промоція: прес-тури Львів-Гданськ, Львів-Рим</a:t>
            </a:r>
            <a:endParaRPr sz="1400" b="1" dirty="0">
              <a:solidFill>
                <a:schemeClr val="dk1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457200" algn="just">
              <a:lnSpc>
                <a:spcPct val="115000"/>
              </a:lnSpc>
              <a:buClr>
                <a:schemeClr val="dk1"/>
              </a:buClr>
              <a:buSzPts val="1100"/>
            </a:pPr>
            <a:endParaRPr sz="1400" b="1" dirty="0">
              <a:solidFill>
                <a:schemeClr val="dk1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304800" algn="just">
              <a:lnSpc>
                <a:spcPct val="115000"/>
              </a:lnSpc>
              <a:buClr>
                <a:schemeClr val="dk1"/>
              </a:buClr>
              <a:buSzPts val="1200"/>
              <a:buAutoNum type="arabicPeriod"/>
            </a:pPr>
            <a:r>
              <a:rPr lang="en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Польські медійники:</a:t>
            </a:r>
            <a:endParaRPr sz="14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 Roman Daszczyński (the official website of the city of Gdansk / </a:t>
            </a:r>
            <a:r>
              <a:rPr lang="en" sz="1400" u="sng" dirty="0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www.gdansk.pl</a:t>
            </a:r>
            <a:r>
              <a:rPr lang="en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Mr Maciej Dzwonnik (daily newspaper Gazeta Wyborcza Trójmiasto), Mr Michał Staporek (the most popular website in our Region / </a:t>
            </a:r>
            <a:r>
              <a:rPr lang="en" sz="1400" u="sng" dirty="0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www.trojmiasto.pl</a:t>
            </a:r>
            <a:r>
              <a:rPr lang="en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Mr Maciej Pietrzak (daily newspaper Dziennik Bałtycki), Ms Bożena Leszczyńska-Maksymczuk (Polish Press Agency PAP)</a:t>
            </a:r>
            <a:endParaRPr sz="14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304800" algn="just">
              <a:lnSpc>
                <a:spcPct val="115000"/>
              </a:lnSpc>
              <a:buClr>
                <a:schemeClr val="dk1"/>
              </a:buClr>
              <a:buSzPts val="1200"/>
              <a:buAutoNum type="arabicPeriod"/>
            </a:pPr>
            <a:r>
              <a:rPr lang="en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Італійські медіа-працівники:</a:t>
            </a:r>
            <a:endParaRPr sz="14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Mrs. Elena Bianco, Mrs. Ariola Metani, DOVE  monthly magazine focused on tourism (RCS Mediagroup)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Групувати 34"/>
          <p:cNvGrpSpPr>
            <a:grpSpLocks/>
          </p:cNvGrpSpPr>
          <p:nvPr/>
        </p:nvGrpSpPr>
        <p:grpSpPr bwMode="auto">
          <a:xfrm>
            <a:off x="7643813" y="571500"/>
            <a:ext cx="1084262" cy="633413"/>
            <a:chOff x="316620" y="571499"/>
            <a:chExt cx="1084859" cy="633845"/>
          </a:xfrm>
        </p:grpSpPr>
        <p:sp>
          <p:nvSpPr>
            <p:cNvPr id="10" name="Прямокутник 35"/>
            <p:cNvSpPr/>
            <p:nvPr/>
          </p:nvSpPr>
          <p:spPr>
            <a:xfrm>
              <a:off x="316620" y="571499"/>
              <a:ext cx="975262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/>
            </a:p>
          </p:txBody>
        </p:sp>
        <p:pic>
          <p:nvPicPr>
            <p:cNvPr id="11" name="Рисунок 6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6620" y="630351"/>
              <a:ext cx="1084859" cy="494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47322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/>
          <p:nvPr/>
        </p:nvSpPr>
        <p:spPr>
          <a:xfrm>
            <a:off x="381000" y="432900"/>
            <a:ext cx="5856900" cy="9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 відділу промоції</a:t>
            </a:r>
            <a:endParaRPr sz="3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215068" y="1371600"/>
            <a:ext cx="8337600" cy="21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457200" algn="ctr">
              <a:lnSpc>
                <a:spcPct val="107916"/>
              </a:lnSpc>
            </a:pPr>
            <a:r>
              <a:rPr lang="en" sz="1600" dirty="0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Проект «Школа лицарів» для молодшої школи: </a:t>
            </a:r>
            <a:endParaRPr sz="1600" dirty="0">
              <a:solidFill>
                <a:schemeClr val="dk1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457200" algn="ctr">
              <a:lnSpc>
                <a:spcPct val="107916"/>
              </a:lnSpc>
              <a:buClr>
                <a:schemeClr val="dk1"/>
              </a:buClr>
              <a:buSzPts val="1100"/>
            </a:pPr>
            <a:r>
              <a:rPr lang="en" sz="1600" b="1" dirty="0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перший дитячий комікс*</a:t>
            </a:r>
            <a:r>
              <a:rPr lang="en" sz="1600" dirty="0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про Львів «</a:t>
            </a:r>
            <a:r>
              <a:rPr lang="en" sz="1600" b="1" dirty="0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Таємниця львівського годинникаря</a:t>
            </a:r>
            <a:r>
              <a:rPr lang="en" sz="1600" dirty="0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sz="1600" dirty="0">
              <a:solidFill>
                <a:schemeClr val="dk1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457200" algn="just">
              <a:lnSpc>
                <a:spcPct val="150000"/>
              </a:lnSpc>
              <a:buClr>
                <a:schemeClr val="dk1"/>
              </a:buClr>
              <a:buSzPts val="1100"/>
            </a:pPr>
            <a:endParaRPr sz="16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Презентація до дня міста. 4 травня у комфорт-бібліотеці № 42 презентували перший дитячий комікс про Львів «Таємниці львівського годинникаря» за мотивами казок Марічки Крижанівської, художник Софія Марійчин.</a:t>
            </a:r>
            <a:endParaRPr sz="16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Окремо презентація у рамках 25-го книжкового форуму.</a:t>
            </a:r>
            <a:endParaRPr sz="16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Clr>
                <a:schemeClr val="dk1"/>
              </a:buClr>
              <a:buSzPts val="1100"/>
            </a:pPr>
            <a:endParaRPr sz="16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увати 34"/>
          <p:cNvGrpSpPr>
            <a:grpSpLocks/>
          </p:cNvGrpSpPr>
          <p:nvPr/>
        </p:nvGrpSpPr>
        <p:grpSpPr bwMode="auto">
          <a:xfrm>
            <a:off x="7643813" y="571500"/>
            <a:ext cx="1084262" cy="633413"/>
            <a:chOff x="316620" y="571499"/>
            <a:chExt cx="1084859" cy="633845"/>
          </a:xfrm>
        </p:grpSpPr>
        <p:sp>
          <p:nvSpPr>
            <p:cNvPr id="9" name="Прямокутник 35"/>
            <p:cNvSpPr/>
            <p:nvPr/>
          </p:nvSpPr>
          <p:spPr>
            <a:xfrm>
              <a:off x="316620" y="571499"/>
              <a:ext cx="975262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/>
            </a:p>
          </p:txBody>
        </p:sp>
        <p:pic>
          <p:nvPicPr>
            <p:cNvPr id="10" name="Рисунок 6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620" y="630351"/>
              <a:ext cx="1084859" cy="494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387" name="Picture 3" descr="https://lh4.googleusercontent.com/ZLI9PoL8sOPPZwkNahLMn94CRojpTaIu2kI_euOsFC54qwtECZRMJKpnsWv08_yOMocoWV9kOhNiX5KkG13NIbxbwePFmYzx4VZzWWIorX5PqsUEGKBuj52cL4YXeBHBzioWT-UCh2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18" y="3975800"/>
            <a:ext cx="1818750" cy="24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lh5.googleusercontent.com/-5nlUoAho6R3RT-luOAzB9Mu3IEJf_ruRy4T7qpgYa3FLLJ19-zSF9RKJ2MkKJ7vAMx5hYOKfFzUi-nAlW6hJkXK_ZZfWBIyXrEWNsMwq_xVJSHFIlkkmCxROXINvwPHu0HH2r-Joj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068" y="3975800"/>
            <a:ext cx="3637500" cy="24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s://lh5.googleusercontent.com/Iqi4AD83HBBm_nVDegIl0-ReayOiL_5ucLug36qXcU_vHX5xynfpxcmja1zwM_8KYe9eCv3ygE7fAQodLwCU9eSifIwrpE9eI5iD3ZsWbzwL1uVPls-wwcYJfjoe8xdrPdsMD71Y2N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975800"/>
            <a:ext cx="3637499" cy="24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54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lh3.googleusercontent.com/i3sRepEOtsHScrxIR_p4-eEbsIe9kBGcyIJvDu3x0gexC2QoKnX-_IzaCL8-nAZU3uOqlWBDt48-nwd3Nkc_ujeByvklPmh5kPO9fzjBa-SBEHiOwYW88y-P4tqE6Hv21vrkwLPaWt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393" y="1971112"/>
            <a:ext cx="2720181" cy="272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Google Shape;98;p17"/>
          <p:cNvSpPr txBox="1"/>
          <p:nvPr/>
        </p:nvSpPr>
        <p:spPr>
          <a:xfrm>
            <a:off x="457070" y="564751"/>
            <a:ext cx="5856900" cy="9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 відділу промоції</a:t>
            </a:r>
            <a:endParaRPr sz="3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Google Shape;99;p17"/>
          <p:cNvSpPr txBox="1"/>
          <p:nvPr/>
        </p:nvSpPr>
        <p:spPr>
          <a:xfrm>
            <a:off x="343293" y="1940475"/>
            <a:ext cx="6002100" cy="17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457200" algn="ctr">
              <a:lnSpc>
                <a:spcPct val="115000"/>
              </a:lnSpc>
            </a:pPr>
            <a:r>
              <a:rPr lang="en" sz="1600" dirty="0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Спільні проекти із депутатами ЛМР та ГО «Культурне місто» у громадському транспорті:</a:t>
            </a:r>
            <a:endParaRPr sz="1600" dirty="0">
              <a:solidFill>
                <a:schemeClr val="dk1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457200" algn="ctr">
              <a:lnSpc>
                <a:spcPct val="115000"/>
              </a:lnSpc>
            </a:pPr>
            <a:endParaRPr sz="1600" dirty="0">
              <a:solidFill>
                <a:schemeClr val="dk1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15000"/>
              </a:lnSpc>
            </a:pPr>
            <a:r>
              <a:rPr lang="en" sz="1600" b="1" dirty="0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«Хочеш, щоб тебе поважали? Поважай інших» </a:t>
            </a:r>
            <a:endParaRPr sz="1600" b="1" dirty="0">
              <a:solidFill>
                <a:schemeClr val="dk1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15000"/>
              </a:lnSpc>
            </a:pPr>
            <a:r>
              <a:rPr lang="en" sz="1600" b="1" dirty="0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«Дякую, що поступилися мені місцем»</a:t>
            </a:r>
            <a:endParaRPr sz="1600" b="1" dirty="0">
              <a:solidFill>
                <a:schemeClr val="dk1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457200" algn="just">
              <a:lnSpc>
                <a:spcPct val="115000"/>
              </a:lnSpc>
              <a:buClr>
                <a:schemeClr val="dk1"/>
              </a:buClr>
              <a:buSzPts val="1100"/>
            </a:pPr>
            <a:endParaRPr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0" name="Google Shape;10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2100" y="4204202"/>
            <a:ext cx="2843474" cy="164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 rotWithShape="1">
          <a:blip r:embed="rId5">
            <a:alphaModFix/>
          </a:blip>
          <a:srcRect r="16922"/>
          <a:stretch/>
        </p:blipFill>
        <p:spPr>
          <a:xfrm>
            <a:off x="3485100" y="4247925"/>
            <a:ext cx="2736998" cy="164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025" y="4170599"/>
            <a:ext cx="3429084" cy="1714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Групувати 34"/>
          <p:cNvGrpSpPr>
            <a:grpSpLocks/>
          </p:cNvGrpSpPr>
          <p:nvPr/>
        </p:nvGrpSpPr>
        <p:grpSpPr bwMode="auto">
          <a:xfrm>
            <a:off x="7643813" y="571500"/>
            <a:ext cx="1084262" cy="633413"/>
            <a:chOff x="316620" y="571499"/>
            <a:chExt cx="1084859" cy="633845"/>
          </a:xfrm>
        </p:grpSpPr>
        <p:sp>
          <p:nvSpPr>
            <p:cNvPr id="10" name="Прямокутник 35"/>
            <p:cNvSpPr/>
            <p:nvPr/>
          </p:nvSpPr>
          <p:spPr>
            <a:xfrm>
              <a:off x="316620" y="571499"/>
              <a:ext cx="975262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/>
            </a:p>
          </p:txBody>
        </p:sp>
        <p:pic>
          <p:nvPicPr>
            <p:cNvPr id="11" name="Рисунок 6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16620" y="630351"/>
              <a:ext cx="1084859" cy="494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86472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/>
          <p:nvPr/>
        </p:nvSpPr>
        <p:spPr>
          <a:xfrm>
            <a:off x="632199" y="571500"/>
            <a:ext cx="5856900" cy="9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 відділу промоції</a:t>
            </a:r>
            <a:endParaRPr sz="3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Google Shape;110;p18"/>
          <p:cNvSpPr txBox="1"/>
          <p:nvPr/>
        </p:nvSpPr>
        <p:spPr>
          <a:xfrm>
            <a:off x="313175" y="1795950"/>
            <a:ext cx="7127700" cy="23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457200" algn="ctr">
              <a:lnSpc>
                <a:spcPct val="150000"/>
              </a:lnSpc>
            </a:pPr>
            <a:r>
              <a:rPr lang="en" sz="1600" b="1" dirty="0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en" sz="16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вест «Якось у Львові»</a:t>
            </a:r>
            <a:endParaRPr sz="1600" b="1" dirty="0">
              <a:solidFill>
                <a:schemeClr val="dk1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/>
            <a:r>
              <a:rPr lang="en" sz="1200" dirty="0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en" sz="1600" dirty="0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ове дихання проекту «Школа лицарів» -- </a:t>
            </a:r>
            <a:r>
              <a:rPr lang="en" sz="1600" b="1" dirty="0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нетиповий урок історії</a:t>
            </a:r>
            <a:endParaRPr sz="1600" b="1" dirty="0">
              <a:solidFill>
                <a:schemeClr val="dk1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/>
            <a:r>
              <a:rPr lang="en" sz="1600" b="1" dirty="0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Львова</a:t>
            </a:r>
            <a:r>
              <a:rPr lang="en" sz="1600" dirty="0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на свіжому повітрі.</a:t>
            </a:r>
            <a:endParaRPr sz="1600" dirty="0">
              <a:solidFill>
                <a:schemeClr val="dk1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/>
            <a:r>
              <a:rPr lang="en" sz="1600" dirty="0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Проведення </a:t>
            </a:r>
            <a:r>
              <a:rPr lang="en" sz="1600" b="1" dirty="0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авторського квесту</a:t>
            </a:r>
            <a:r>
              <a:rPr lang="en" sz="1600" dirty="0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за мотивами коміксу «Таємниця</a:t>
            </a:r>
            <a:endParaRPr sz="1600" dirty="0">
              <a:solidFill>
                <a:schemeClr val="dk1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/>
            <a:r>
              <a:rPr lang="en" sz="1600" dirty="0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львівського годинникаря»</a:t>
            </a:r>
            <a:endParaRPr sz="1600" dirty="0">
              <a:solidFill>
                <a:schemeClr val="dk1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457200" algn="just">
              <a:buClr>
                <a:schemeClr val="dk1"/>
              </a:buClr>
              <a:buSzPts val="1100"/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Google Shape;11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7125" y="3581625"/>
            <a:ext cx="3496876" cy="232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3581624"/>
            <a:ext cx="3106400" cy="232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50250" y="3581626"/>
            <a:ext cx="3496876" cy="23297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Групувати 34"/>
          <p:cNvGrpSpPr>
            <a:grpSpLocks/>
          </p:cNvGrpSpPr>
          <p:nvPr/>
        </p:nvGrpSpPr>
        <p:grpSpPr bwMode="auto">
          <a:xfrm>
            <a:off x="7643813" y="571500"/>
            <a:ext cx="1084262" cy="633413"/>
            <a:chOff x="316620" y="571499"/>
            <a:chExt cx="1084859" cy="633845"/>
          </a:xfrm>
        </p:grpSpPr>
        <p:sp>
          <p:nvSpPr>
            <p:cNvPr id="9" name="Прямокутник 35"/>
            <p:cNvSpPr/>
            <p:nvPr/>
          </p:nvSpPr>
          <p:spPr>
            <a:xfrm>
              <a:off x="316620" y="571499"/>
              <a:ext cx="975262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/>
            </a:p>
          </p:txBody>
        </p:sp>
        <p:pic>
          <p:nvPicPr>
            <p:cNvPr id="10" name="Рисунок 6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6620" y="630351"/>
              <a:ext cx="1084859" cy="494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40560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/>
          <p:nvPr/>
        </p:nvSpPr>
        <p:spPr>
          <a:xfrm>
            <a:off x="283590" y="525342"/>
            <a:ext cx="5856900" cy="9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 відділу промоції</a:t>
            </a:r>
            <a:endParaRPr sz="3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Google Shape;120;p19"/>
          <p:cNvSpPr txBox="1"/>
          <p:nvPr/>
        </p:nvSpPr>
        <p:spPr>
          <a:xfrm>
            <a:off x="647125" y="2274625"/>
            <a:ext cx="3834000" cy="3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15000"/>
              </a:lnSpc>
            </a:pPr>
            <a:r>
              <a:rPr lang="en" sz="1600" dirty="0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      з ЛКП «Лев» та ЛКП «Центр надання послуг учасникам бойових дій».</a:t>
            </a:r>
            <a:endParaRPr sz="1600" dirty="0">
              <a:solidFill>
                <a:schemeClr val="dk1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" sz="1600" b="1" dirty="0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      Презентація календаря на 2019 рік</a:t>
            </a:r>
            <a:r>
              <a:rPr lang="en" sz="1600" dirty="0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із благодійною метою – </a:t>
            </a:r>
            <a:r>
              <a:rPr lang="en" sz="1600" dirty="0" smtClean="0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ветерани </a:t>
            </a:r>
            <a:r>
              <a:rPr lang="en" sz="1600" dirty="0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вкотре приходять на допомогу. Цього разу кошти спрямовуються </a:t>
            </a:r>
            <a:r>
              <a:rPr lang="en" sz="1600" dirty="0" smtClean="0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uk-UA" sz="1600" dirty="0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1600" dirty="0" smtClean="0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перший </a:t>
            </a:r>
            <a:r>
              <a:rPr lang="en" sz="1600" dirty="0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на Західній Україні банк крові для тварин.</a:t>
            </a:r>
            <a:endParaRPr sz="1600" dirty="0"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1" name="Google Shape;12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8350" y="2419175"/>
            <a:ext cx="4513550" cy="34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9"/>
          <p:cNvSpPr txBox="1"/>
          <p:nvPr/>
        </p:nvSpPr>
        <p:spPr>
          <a:xfrm>
            <a:off x="944465" y="1557536"/>
            <a:ext cx="52518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45720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dirty="0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Спільний проект </a:t>
            </a:r>
            <a:r>
              <a:rPr lang="en" b="1" dirty="0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«Вірні назавжди»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Групувати 34"/>
          <p:cNvGrpSpPr>
            <a:grpSpLocks/>
          </p:cNvGrpSpPr>
          <p:nvPr/>
        </p:nvGrpSpPr>
        <p:grpSpPr bwMode="auto">
          <a:xfrm>
            <a:off x="7643813" y="571500"/>
            <a:ext cx="1084262" cy="633413"/>
            <a:chOff x="316620" y="571499"/>
            <a:chExt cx="1084859" cy="633845"/>
          </a:xfrm>
        </p:grpSpPr>
        <p:sp>
          <p:nvSpPr>
            <p:cNvPr id="8" name="Прямокутник 35"/>
            <p:cNvSpPr/>
            <p:nvPr/>
          </p:nvSpPr>
          <p:spPr>
            <a:xfrm>
              <a:off x="316620" y="571499"/>
              <a:ext cx="975262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/>
            </a:p>
          </p:txBody>
        </p:sp>
        <p:pic>
          <p:nvPicPr>
            <p:cNvPr id="9" name="Рисунок 6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6620" y="630351"/>
              <a:ext cx="1084859" cy="494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9643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/>
        </p:nvSpPr>
        <p:spPr>
          <a:xfrm>
            <a:off x="296875" y="571500"/>
            <a:ext cx="5856900" cy="9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 відділу промоції</a:t>
            </a:r>
            <a:endParaRPr sz="3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Google Shape;129;p20"/>
          <p:cNvSpPr txBox="1"/>
          <p:nvPr/>
        </p:nvSpPr>
        <p:spPr>
          <a:xfrm>
            <a:off x="296875" y="2075176"/>
            <a:ext cx="4088125" cy="4325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indent="-215900" algn="just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400"/>
              <a:buChar char="•"/>
            </a:pPr>
            <a:r>
              <a:rPr lang="en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Фотокнига «Твій Львів»</a:t>
            </a:r>
            <a:endParaRPr sz="16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15900" algn="just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400"/>
              <a:buChar char="•"/>
            </a:pPr>
            <a:r>
              <a:rPr lang="en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Набір сувенірної продукції з використанням логотипу міста та піктограм «Твій Львів» (блокнот, папка, олівці, ручки, горнятка, термогорнятка, листівки, магніти, пакети, кава, коробки тубуси, флешки, значки)</a:t>
            </a:r>
            <a:endParaRPr sz="16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15900" algn="just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400"/>
              <a:buChar char="•"/>
            </a:pPr>
            <a:r>
              <a:rPr lang="en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Промоційні значки до святкування “100 річчя ЗУНР”</a:t>
            </a:r>
            <a:endParaRPr sz="16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15900" algn="just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400"/>
              <a:buChar char="•"/>
            </a:pPr>
            <a:r>
              <a:rPr lang="en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Набір сувенірної продукції на тему  “Тепле Різдво у Львові”</a:t>
            </a:r>
            <a:endParaRPr sz="16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0" name="Google Shape;130;p20"/>
          <p:cNvPicPr preferRelativeResize="0"/>
          <p:nvPr/>
        </p:nvPicPr>
        <p:blipFill rotWithShape="1">
          <a:blip r:embed="rId3">
            <a:alphaModFix/>
          </a:blip>
          <a:srcRect l="2014" t="2108" r="1530" b="2678"/>
          <a:stretch/>
        </p:blipFill>
        <p:spPr>
          <a:xfrm>
            <a:off x="4267200" y="2438401"/>
            <a:ext cx="4800600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0"/>
          <p:cNvSpPr txBox="1"/>
          <p:nvPr/>
        </p:nvSpPr>
        <p:spPr>
          <a:xfrm>
            <a:off x="685800" y="1440044"/>
            <a:ext cx="34746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b="1" dirty="0">
                <a:latin typeface="Arial" panose="020B0604020202020204" pitchFamily="34" charset="0"/>
                <a:cs typeface="Arial" panose="020B0604020202020204" pitchFamily="34" charset="0"/>
              </a:rPr>
              <a:t>Сувенірна продукція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Google Shape;132;p20"/>
          <p:cNvSpPr/>
          <p:nvPr/>
        </p:nvSpPr>
        <p:spPr>
          <a:xfrm>
            <a:off x="4385000" y="2512500"/>
            <a:ext cx="1801500" cy="225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8" name="Групувати 34"/>
          <p:cNvGrpSpPr>
            <a:grpSpLocks/>
          </p:cNvGrpSpPr>
          <p:nvPr/>
        </p:nvGrpSpPr>
        <p:grpSpPr bwMode="auto">
          <a:xfrm>
            <a:off x="7643813" y="571500"/>
            <a:ext cx="1084262" cy="633413"/>
            <a:chOff x="316620" y="571499"/>
            <a:chExt cx="1084859" cy="633845"/>
          </a:xfrm>
        </p:grpSpPr>
        <p:sp>
          <p:nvSpPr>
            <p:cNvPr id="9" name="Прямокутник 35"/>
            <p:cNvSpPr/>
            <p:nvPr/>
          </p:nvSpPr>
          <p:spPr>
            <a:xfrm>
              <a:off x="316620" y="571499"/>
              <a:ext cx="975262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/>
            </a:p>
          </p:txBody>
        </p:sp>
        <p:pic>
          <p:nvPicPr>
            <p:cNvPr id="10" name="Рисунок 6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6620" y="630351"/>
              <a:ext cx="1084859" cy="494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858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/>
          <p:nvPr/>
        </p:nvSpPr>
        <p:spPr>
          <a:xfrm>
            <a:off x="23552" y="571500"/>
            <a:ext cx="5801400" cy="9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Соціальна реклама</a:t>
            </a:r>
            <a:endParaRPr sz="3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Google Shape;139;p21"/>
          <p:cNvSpPr txBox="1"/>
          <p:nvPr/>
        </p:nvSpPr>
        <p:spPr>
          <a:xfrm>
            <a:off x="839526" y="1917588"/>
            <a:ext cx="6589800" cy="1282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916"/>
              </a:lnSpc>
            </a:pPr>
            <a:r>
              <a:rPr lang="en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Загалом розміщено 200 програм соціальної реклами на </a:t>
            </a:r>
            <a:endParaRPr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3020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600"/>
              <a:buChar char="•"/>
            </a:pPr>
            <a:r>
              <a:rPr lang="en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496 білбордах</a:t>
            </a:r>
            <a:endParaRPr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30200">
              <a:lnSpc>
                <a:spcPct val="107916"/>
              </a:lnSpc>
              <a:spcBef>
                <a:spcPts val="800"/>
              </a:spcBef>
              <a:buClr>
                <a:schemeClr val="dk1"/>
              </a:buClr>
              <a:buSzPts val="1600"/>
              <a:buChar char="•"/>
            </a:pPr>
            <a:r>
              <a:rPr lang="en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417 сіті-лайтах</a:t>
            </a:r>
            <a:endParaRPr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916"/>
              </a:lnSpc>
              <a:spcBef>
                <a:spcPts val="800"/>
              </a:spcBef>
              <a:spcAft>
                <a:spcPts val="800"/>
              </a:spcAft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0" name="Google Shape;14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5075" y="3707451"/>
            <a:ext cx="2924248" cy="219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707456"/>
            <a:ext cx="2924252" cy="219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24251" y="3707450"/>
            <a:ext cx="1580824" cy="219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/>
          <p:cNvPicPr preferRelativeResize="0"/>
          <p:nvPr/>
        </p:nvPicPr>
        <p:blipFill rotWithShape="1">
          <a:blip r:embed="rId6">
            <a:alphaModFix/>
          </a:blip>
          <a:srcRect l="6050" t="6478" b="10146"/>
          <a:stretch/>
        </p:blipFill>
        <p:spPr>
          <a:xfrm>
            <a:off x="7429326" y="3707450"/>
            <a:ext cx="1702625" cy="21932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Групувати 34"/>
          <p:cNvGrpSpPr>
            <a:grpSpLocks/>
          </p:cNvGrpSpPr>
          <p:nvPr/>
        </p:nvGrpSpPr>
        <p:grpSpPr bwMode="auto">
          <a:xfrm>
            <a:off x="7643813" y="571500"/>
            <a:ext cx="1084262" cy="633413"/>
            <a:chOff x="316620" y="571499"/>
            <a:chExt cx="1084859" cy="633845"/>
          </a:xfrm>
        </p:grpSpPr>
        <p:sp>
          <p:nvSpPr>
            <p:cNvPr id="10" name="Прямокутник 35"/>
            <p:cNvSpPr/>
            <p:nvPr/>
          </p:nvSpPr>
          <p:spPr>
            <a:xfrm>
              <a:off x="316620" y="571499"/>
              <a:ext cx="975262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/>
            </a:p>
          </p:txBody>
        </p:sp>
        <p:pic>
          <p:nvPicPr>
            <p:cNvPr id="11" name="Рисунок 6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16620" y="630351"/>
              <a:ext cx="1084859" cy="494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62864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/>
          <p:nvPr/>
        </p:nvSpPr>
        <p:spPr>
          <a:xfrm>
            <a:off x="638425" y="905450"/>
            <a:ext cx="5878200" cy="10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3000" b="1" dirty="0">
                <a:latin typeface="Arial" panose="020B0604020202020204" pitchFamily="34" charset="0"/>
                <a:cs typeface="Arial" panose="020B0604020202020204" pitchFamily="34" charset="0"/>
              </a:rPr>
              <a:t>56 банерів на фасаді Львівської ратуші</a:t>
            </a:r>
            <a:endParaRPr sz="3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0" name="Google Shape;15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2241" y="2281600"/>
            <a:ext cx="1449634" cy="365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 rotWithShape="1">
          <a:blip r:embed="rId4">
            <a:alphaModFix/>
          </a:blip>
          <a:srcRect b="9657"/>
          <a:stretch/>
        </p:blipFill>
        <p:spPr>
          <a:xfrm>
            <a:off x="7521875" y="2281600"/>
            <a:ext cx="1622126" cy="3652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28741" y="2281601"/>
            <a:ext cx="1543508" cy="36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35629" y="2327340"/>
            <a:ext cx="1449625" cy="361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9639" y="2302777"/>
            <a:ext cx="1543499" cy="36607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Групувати 34"/>
          <p:cNvGrpSpPr>
            <a:grpSpLocks/>
          </p:cNvGrpSpPr>
          <p:nvPr/>
        </p:nvGrpSpPr>
        <p:grpSpPr bwMode="auto">
          <a:xfrm>
            <a:off x="7643813" y="571500"/>
            <a:ext cx="1084262" cy="633413"/>
            <a:chOff x="316620" y="571499"/>
            <a:chExt cx="1084859" cy="633845"/>
          </a:xfrm>
        </p:grpSpPr>
        <p:sp>
          <p:nvSpPr>
            <p:cNvPr id="11" name="Прямокутник 35"/>
            <p:cNvSpPr/>
            <p:nvPr/>
          </p:nvSpPr>
          <p:spPr>
            <a:xfrm>
              <a:off x="316620" y="571499"/>
              <a:ext cx="975262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/>
            </a:p>
          </p:txBody>
        </p:sp>
        <p:pic>
          <p:nvPicPr>
            <p:cNvPr id="12" name="Рисунок 6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6620" y="630351"/>
              <a:ext cx="1084859" cy="494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434" name="Picture 2" descr="https://lh5.googleusercontent.com/IFnV6DrQwe5m_gVIyP2IqNwSUavhCUvFIrJE1J5GO6XnMUhvIKrhBI3CkrlVfID7HAsMpnUXX8i1EWHn3E2YcpHAR1c8CMP0MSsrVoXjd1X3R4_0goBjvN5Dy7GcYVbNSK8MNwABPU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253" y="2270603"/>
            <a:ext cx="1543487" cy="366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24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3"/>
          <p:cNvSpPr txBox="1"/>
          <p:nvPr/>
        </p:nvSpPr>
        <p:spPr>
          <a:xfrm>
            <a:off x="385176" y="1274071"/>
            <a:ext cx="7344300" cy="21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Із запрошенням до Львова,</a:t>
            </a:r>
            <a:r>
              <a:rPr lang="en" dirty="0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«Молодвіж» та «25 Book Forum» розміщена у таких містах України:</a:t>
            </a:r>
            <a:endParaRPr dirty="0">
              <a:solidFill>
                <a:schemeClr val="dk1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17500" algn="just">
              <a:lnSpc>
                <a:spcPct val="150000"/>
              </a:lnSpc>
              <a:buClr>
                <a:schemeClr val="dk1"/>
              </a:buClr>
              <a:buSzPts val="1400"/>
              <a:buAutoNum type="arabicPeriod"/>
            </a:pPr>
            <a:r>
              <a:rPr lang="en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Херсон</a:t>
            </a:r>
            <a:endParaRPr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17500" algn="just">
              <a:lnSpc>
                <a:spcPct val="150000"/>
              </a:lnSpc>
              <a:buClr>
                <a:schemeClr val="dk1"/>
              </a:buClr>
              <a:buSzPts val="1400"/>
              <a:buAutoNum type="arabicPeriod"/>
            </a:pPr>
            <a:r>
              <a:rPr lang="en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Одеса</a:t>
            </a:r>
            <a:endParaRPr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17500" algn="just">
              <a:lnSpc>
                <a:spcPct val="150000"/>
              </a:lnSpc>
              <a:buClr>
                <a:schemeClr val="dk1"/>
              </a:buClr>
              <a:buSzPts val="1400"/>
              <a:buAutoNum type="arabicPeriod"/>
            </a:pPr>
            <a:r>
              <a:rPr lang="en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Запоріжжя</a:t>
            </a:r>
            <a:endParaRPr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17500" algn="just">
              <a:lnSpc>
                <a:spcPct val="150000"/>
              </a:lnSpc>
              <a:buClr>
                <a:schemeClr val="dk1"/>
              </a:buClr>
              <a:buSzPts val="1400"/>
              <a:buAutoNum type="arabicPeriod"/>
            </a:pPr>
            <a:r>
              <a:rPr lang="en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Кропивницький</a:t>
            </a:r>
            <a:endParaRPr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17500" algn="just">
              <a:lnSpc>
                <a:spcPct val="150000"/>
              </a:lnSpc>
              <a:buClr>
                <a:schemeClr val="dk1"/>
              </a:buClr>
              <a:buSzPts val="1400"/>
              <a:buAutoNum type="arabicPeriod"/>
            </a:pPr>
            <a:r>
              <a:rPr lang="en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Луцьк</a:t>
            </a:r>
            <a:endParaRPr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17500" algn="just">
              <a:lnSpc>
                <a:spcPct val="150000"/>
              </a:lnSpc>
              <a:buClr>
                <a:schemeClr val="dk1"/>
              </a:buClr>
              <a:buSzPts val="1400"/>
              <a:buAutoNum type="arabicPeriod"/>
            </a:pPr>
            <a:r>
              <a:rPr lang="en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Тернопіль</a:t>
            </a:r>
            <a:endParaRPr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17500" algn="just">
              <a:lnSpc>
                <a:spcPct val="150000"/>
              </a:lnSpc>
              <a:buClr>
                <a:schemeClr val="dk1"/>
              </a:buClr>
              <a:buSzPts val="1400"/>
              <a:buAutoNum type="arabicPeriod"/>
            </a:pPr>
            <a:r>
              <a:rPr lang="en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Херсон</a:t>
            </a:r>
            <a:endParaRPr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17500" algn="just">
              <a:lnSpc>
                <a:spcPct val="150000"/>
              </a:lnSpc>
              <a:buClr>
                <a:schemeClr val="dk1"/>
              </a:buClr>
              <a:buSzPts val="1400"/>
              <a:buAutoNum type="arabicPeriod"/>
            </a:pPr>
            <a:r>
              <a:rPr lang="en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Хмельницький</a:t>
            </a:r>
            <a:endParaRPr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17500" algn="just">
              <a:lnSpc>
                <a:spcPct val="150000"/>
              </a:lnSpc>
              <a:buClr>
                <a:schemeClr val="dk1"/>
              </a:buClr>
              <a:buSzPts val="1400"/>
              <a:buAutoNum type="arabicPeriod"/>
            </a:pPr>
            <a:r>
              <a:rPr lang="en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Ужгород</a:t>
            </a:r>
            <a:endParaRPr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17500" algn="just">
              <a:lnSpc>
                <a:spcPct val="150000"/>
              </a:lnSpc>
              <a:buClr>
                <a:schemeClr val="dk1"/>
              </a:buClr>
              <a:buSzPts val="1400"/>
              <a:buAutoNum type="arabicPeriod"/>
            </a:pPr>
            <a:r>
              <a:rPr lang="en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Чернівці</a:t>
            </a:r>
            <a:endParaRPr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Google Shape;162;p23"/>
          <p:cNvSpPr txBox="1"/>
          <p:nvPr/>
        </p:nvSpPr>
        <p:spPr>
          <a:xfrm>
            <a:off x="198863" y="617191"/>
            <a:ext cx="6736500" cy="6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07916"/>
              </a:lnSpc>
              <a:spcAft>
                <a:spcPts val="800"/>
              </a:spcAft>
              <a:buClr>
                <a:schemeClr val="dk1"/>
              </a:buClr>
              <a:buSzPts val="1100"/>
            </a:pPr>
            <a:r>
              <a:rPr lang="en" sz="3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Соціальна реклама в інших містах</a:t>
            </a:r>
            <a:endParaRPr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" name="Google Shape;163;p23"/>
          <p:cNvPicPr preferRelativeResize="0"/>
          <p:nvPr/>
        </p:nvPicPr>
        <p:blipFill rotWithShape="1">
          <a:blip r:embed="rId3">
            <a:alphaModFix/>
          </a:blip>
          <a:srcRect r="10730"/>
          <a:stretch/>
        </p:blipFill>
        <p:spPr>
          <a:xfrm>
            <a:off x="4057325" y="4385826"/>
            <a:ext cx="2334150" cy="157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3"/>
          <p:cNvPicPr preferRelativeResize="0"/>
          <p:nvPr/>
        </p:nvPicPr>
        <p:blipFill rotWithShape="1">
          <a:blip r:embed="rId4">
            <a:alphaModFix/>
          </a:blip>
          <a:srcRect b="38796"/>
          <a:stretch/>
        </p:blipFill>
        <p:spPr>
          <a:xfrm>
            <a:off x="6344150" y="4385814"/>
            <a:ext cx="1182426" cy="1571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3"/>
          <p:cNvPicPr preferRelativeResize="0"/>
          <p:nvPr/>
        </p:nvPicPr>
        <p:blipFill rotWithShape="1">
          <a:blip r:embed="rId5">
            <a:alphaModFix/>
          </a:blip>
          <a:srcRect b="32253"/>
          <a:stretch/>
        </p:blipFill>
        <p:spPr>
          <a:xfrm>
            <a:off x="3032200" y="4406700"/>
            <a:ext cx="1025126" cy="1529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Групувати 34"/>
          <p:cNvGrpSpPr>
            <a:grpSpLocks/>
          </p:cNvGrpSpPr>
          <p:nvPr/>
        </p:nvGrpSpPr>
        <p:grpSpPr bwMode="auto">
          <a:xfrm>
            <a:off x="7643813" y="571500"/>
            <a:ext cx="1084262" cy="633413"/>
            <a:chOff x="316620" y="571499"/>
            <a:chExt cx="1084859" cy="633845"/>
          </a:xfrm>
        </p:grpSpPr>
        <p:sp>
          <p:nvSpPr>
            <p:cNvPr id="10" name="Прямокутник 35"/>
            <p:cNvSpPr/>
            <p:nvPr/>
          </p:nvSpPr>
          <p:spPr>
            <a:xfrm>
              <a:off x="316620" y="571499"/>
              <a:ext cx="975262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/>
            </a:p>
          </p:txBody>
        </p:sp>
        <p:pic>
          <p:nvPicPr>
            <p:cNvPr id="11" name="Рисунок 6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6620" y="630351"/>
              <a:ext cx="1084859" cy="494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5" name="Google Shape;165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32201" y="2223994"/>
            <a:ext cx="4494377" cy="22493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991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4"/>
          <p:cNvSpPr txBox="1"/>
          <p:nvPr/>
        </p:nvSpPr>
        <p:spPr>
          <a:xfrm>
            <a:off x="478375" y="1000775"/>
            <a:ext cx="6888900" cy="8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en" sz="3000" b="1" dirty="0">
                <a:solidFill>
                  <a:schemeClr val="dk1"/>
                </a:solidFill>
              </a:rPr>
              <a:t>Адміністрування сайту lviv.travel</a:t>
            </a:r>
            <a:endParaRPr sz="3000" b="1" dirty="0"/>
          </a:p>
        </p:txBody>
      </p:sp>
      <p:pic>
        <p:nvPicPr>
          <p:cNvPr id="173" name="Google Shape;173;p24"/>
          <p:cNvPicPr preferRelativeResize="0"/>
          <p:nvPr/>
        </p:nvPicPr>
        <p:blipFill rotWithShape="1">
          <a:blip r:embed="rId3">
            <a:alphaModFix/>
          </a:blip>
          <a:srcRect t="19064" r="44576" b="61537"/>
          <a:stretch/>
        </p:blipFill>
        <p:spPr>
          <a:xfrm>
            <a:off x="3875226" y="2656200"/>
            <a:ext cx="4988075" cy="3182448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4"/>
          <p:cNvSpPr txBox="1"/>
          <p:nvPr/>
        </p:nvSpPr>
        <p:spPr>
          <a:xfrm>
            <a:off x="182825" y="3356500"/>
            <a:ext cx="3692400" cy="24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600" dirty="0">
                <a:solidFill>
                  <a:srgbClr val="231F20"/>
                </a:solidFill>
              </a:rPr>
              <a:t>Кількість користувачів 471 394, нові користувачі - 466 809, разом 938 203 </a:t>
            </a:r>
            <a:endParaRPr sz="1600" dirty="0">
              <a:solidFill>
                <a:srgbClr val="231F20"/>
              </a:solidFill>
            </a:endParaRPr>
          </a:p>
          <a:p>
            <a:pPr algn="just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600" dirty="0">
                <a:solidFill>
                  <a:srgbClr val="231F20"/>
                </a:solidFill>
              </a:rPr>
              <a:t>Перегляди сторінок - близько 1 млн., з яких понад 700 тис. - україномовна версія, 36тис. - польськомовна, близько 20 тис. англомовна, понад 15 тис. нім ецькомовна, понад 15 тис. турецькомовна та ін</a:t>
            </a:r>
            <a:endParaRPr sz="1600" dirty="0"/>
          </a:p>
        </p:txBody>
      </p:sp>
      <p:sp>
        <p:nvSpPr>
          <p:cNvPr id="175" name="Google Shape;175;p24"/>
          <p:cNvSpPr txBox="1"/>
          <p:nvPr/>
        </p:nvSpPr>
        <p:spPr>
          <a:xfrm>
            <a:off x="182825" y="2020512"/>
            <a:ext cx="8342400" cy="117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600" dirty="0">
                <a:solidFill>
                  <a:srgbClr val="231F20"/>
                </a:solidFill>
              </a:rPr>
              <a:t>Додано понад 500 подій </a:t>
            </a:r>
            <a:endParaRPr sz="1600" dirty="0">
              <a:solidFill>
                <a:srgbClr val="231F20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600" dirty="0">
                <a:solidFill>
                  <a:srgbClr val="231F20"/>
                </a:solidFill>
              </a:rPr>
              <a:t>Найпопулярніші сторінки - «Топ 10 місць, які треба відвідати у Львові», «Події», «Активний відпочинок у Львові» та «Екскурсії» </a:t>
            </a:r>
            <a:endParaRPr sz="1600" dirty="0">
              <a:solidFill>
                <a:srgbClr val="231F20"/>
              </a:solidFill>
            </a:endParaRPr>
          </a:p>
          <a:p>
            <a:endParaRPr dirty="0"/>
          </a:p>
        </p:txBody>
      </p:sp>
      <p:grpSp>
        <p:nvGrpSpPr>
          <p:cNvPr id="7" name="Групувати 34"/>
          <p:cNvGrpSpPr>
            <a:grpSpLocks/>
          </p:cNvGrpSpPr>
          <p:nvPr/>
        </p:nvGrpSpPr>
        <p:grpSpPr bwMode="auto">
          <a:xfrm>
            <a:off x="7643813" y="571500"/>
            <a:ext cx="1084262" cy="633413"/>
            <a:chOff x="316620" y="571499"/>
            <a:chExt cx="1084859" cy="633845"/>
          </a:xfrm>
        </p:grpSpPr>
        <p:sp>
          <p:nvSpPr>
            <p:cNvPr id="8" name="Прямокутник 35"/>
            <p:cNvSpPr/>
            <p:nvPr/>
          </p:nvSpPr>
          <p:spPr>
            <a:xfrm>
              <a:off x="316620" y="571499"/>
              <a:ext cx="975262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/>
            </a:p>
          </p:txBody>
        </p:sp>
        <p:pic>
          <p:nvPicPr>
            <p:cNvPr id="9" name="Рисунок 6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6620" y="630351"/>
              <a:ext cx="1084859" cy="494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26299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01911094"/>
              </p:ext>
            </p:extLst>
          </p:nvPr>
        </p:nvGraphicFramePr>
        <p:xfrm>
          <a:off x="500034" y="285750"/>
          <a:ext cx="6815137" cy="5840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Групувати 34"/>
          <p:cNvGrpSpPr/>
          <p:nvPr/>
        </p:nvGrpSpPr>
        <p:grpSpPr>
          <a:xfrm>
            <a:off x="7643834" y="571480"/>
            <a:ext cx="1084859" cy="633845"/>
            <a:chOff x="316620" y="571499"/>
            <a:chExt cx="1084859" cy="633845"/>
          </a:xfrm>
        </p:grpSpPr>
        <p:sp>
          <p:nvSpPr>
            <p:cNvPr id="7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 txBox="1"/>
          <p:nvPr/>
        </p:nvSpPr>
        <p:spPr>
          <a:xfrm>
            <a:off x="420125" y="1082175"/>
            <a:ext cx="7053300" cy="8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en" sz="3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Адміністрування соціальних мереж facebook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" name="Google Shape;182;p25"/>
          <p:cNvSpPr txBox="1"/>
          <p:nvPr/>
        </p:nvSpPr>
        <p:spPr>
          <a:xfrm>
            <a:off x="63650" y="2089757"/>
            <a:ext cx="4142700" cy="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6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Близько 250 дописів протягом року: 1-2 дописи в день з туристичною інформацією про Львів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3" name="Google Shape;183;p25"/>
          <p:cNvSpPr txBox="1"/>
          <p:nvPr/>
        </p:nvSpPr>
        <p:spPr>
          <a:xfrm>
            <a:off x="63650" y="3180750"/>
            <a:ext cx="3997500" cy="12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4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Кількість підписників</a:t>
            </a:r>
            <a:r>
              <a:rPr lang="en" sz="1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даний момент - 15 114, з них із України - понад 10 тис., Польщі - близько 1 тис., США - 440, Туреччини - 384, Італії - 356, Німеччини - 231 та ін. </a:t>
            </a:r>
            <a:endParaRPr sz="14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endParaRPr sz="1400" b="1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" sz="14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Статистика вподобань </a:t>
            </a:r>
            <a:r>
              <a:rPr lang="en" sz="1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сторінки станом на 1 січня 2018 р. - 11 959, на 31 грудня 2018 р. - 14 976 </a:t>
            </a:r>
            <a:endParaRPr sz="14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endParaRPr sz="1400" b="1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" sz="14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Статистика читачів</a:t>
            </a:r>
            <a:r>
              <a:rPr lang="en" sz="1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сторінки станом на 1 січня 2018 р. - 11 803, на 31 грудня 2018 р. - 15 093 </a:t>
            </a:r>
            <a:endParaRPr sz="14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" name="Google Shape;184;p25"/>
          <p:cNvPicPr preferRelativeResize="0"/>
          <p:nvPr/>
        </p:nvPicPr>
        <p:blipFill rotWithShape="1">
          <a:blip r:embed="rId3">
            <a:alphaModFix/>
          </a:blip>
          <a:srcRect l="5598" t="21702" b="39737"/>
          <a:stretch/>
        </p:blipFill>
        <p:spPr>
          <a:xfrm>
            <a:off x="4142675" y="2342900"/>
            <a:ext cx="4909526" cy="35396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Групувати 34"/>
          <p:cNvGrpSpPr>
            <a:grpSpLocks/>
          </p:cNvGrpSpPr>
          <p:nvPr/>
        </p:nvGrpSpPr>
        <p:grpSpPr bwMode="auto">
          <a:xfrm>
            <a:off x="7643813" y="571500"/>
            <a:ext cx="1084262" cy="633413"/>
            <a:chOff x="316620" y="571499"/>
            <a:chExt cx="1084859" cy="633845"/>
          </a:xfrm>
        </p:grpSpPr>
        <p:sp>
          <p:nvSpPr>
            <p:cNvPr id="8" name="Прямокутник 35"/>
            <p:cNvSpPr/>
            <p:nvPr/>
          </p:nvSpPr>
          <p:spPr>
            <a:xfrm>
              <a:off x="316620" y="571499"/>
              <a:ext cx="975262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/>
            </a:p>
          </p:txBody>
        </p:sp>
        <p:pic>
          <p:nvPicPr>
            <p:cNvPr id="9" name="Рисунок 6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6620" y="630351"/>
              <a:ext cx="1084859" cy="494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19906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 txBox="1"/>
          <p:nvPr/>
        </p:nvSpPr>
        <p:spPr>
          <a:xfrm>
            <a:off x="186000" y="1981200"/>
            <a:ext cx="4233600" cy="29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4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Дата приєднання: </a:t>
            </a:r>
            <a:r>
              <a:rPr lang="en" sz="1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серпня 2015 р. </a:t>
            </a:r>
            <a:endParaRPr sz="14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4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Кількість підписників на даний момент </a:t>
            </a:r>
            <a:r>
              <a:rPr lang="en" sz="1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- 2089 </a:t>
            </a:r>
            <a:r>
              <a:rPr lang="en" sz="14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Органічне охоплення </a:t>
            </a:r>
            <a:r>
              <a:rPr lang="en" sz="1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- 274 909</a:t>
            </a:r>
            <a:endParaRPr sz="14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Охоплення публікацій збільшилось на 1 666 956 пункти </a:t>
            </a:r>
            <a:r>
              <a:rPr lang="en" sz="14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Підписники </a:t>
            </a:r>
            <a:r>
              <a:rPr lang="en" sz="1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загальний показник змінився на 852 пункти, що на 788% більше, ніж у минулому місяці. </a:t>
            </a:r>
            <a:endParaRPr sz="14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4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Показник охоплення </a:t>
            </a:r>
            <a:r>
              <a:rPr lang="en" sz="1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зріс на 6882 пункти, що на 36% більше за попередній період. </a:t>
            </a:r>
            <a:endParaRPr sz="14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4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Показник показів </a:t>
            </a:r>
            <a:r>
              <a:rPr lang="en" sz="1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збільшився на 26291 пункти, що на 76% більше за попередній період. </a:t>
            </a:r>
            <a:endParaRPr sz="14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4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Показник взаємодії </a:t>
            </a:r>
            <a:r>
              <a:rPr lang="en" sz="1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зріс на 1282 пункти, що на 68% більше за попередній період. </a:t>
            </a:r>
            <a:endParaRPr sz="14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4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Показник підписників </a:t>
            </a:r>
            <a:r>
              <a:rPr lang="en" sz="1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зріс на 768 людини, що на 40% більше за попередній період. </a:t>
            </a:r>
            <a:endParaRPr sz="14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4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Показник сторіс </a:t>
            </a:r>
            <a:r>
              <a:rPr lang="en" sz="1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охоплення досягнув позначки 19 148 показів </a:t>
            </a:r>
            <a:endParaRPr sz="14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Google Shape;191;p26"/>
          <p:cNvSpPr txBox="1"/>
          <p:nvPr/>
        </p:nvSpPr>
        <p:spPr>
          <a:xfrm>
            <a:off x="292100" y="630312"/>
            <a:ext cx="7086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en" sz="3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Адміністрування соціальних мереж instagram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2" name="Google Shape;192;p26"/>
          <p:cNvPicPr preferRelativeResize="0"/>
          <p:nvPr/>
        </p:nvPicPr>
        <p:blipFill rotWithShape="1">
          <a:blip r:embed="rId3">
            <a:alphaModFix/>
          </a:blip>
          <a:srcRect l="3993" t="41686" b="14580"/>
          <a:stretch/>
        </p:blipFill>
        <p:spPr>
          <a:xfrm>
            <a:off x="4419600" y="2133600"/>
            <a:ext cx="4349025" cy="35220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Групувати 34"/>
          <p:cNvGrpSpPr>
            <a:grpSpLocks/>
          </p:cNvGrpSpPr>
          <p:nvPr/>
        </p:nvGrpSpPr>
        <p:grpSpPr bwMode="auto">
          <a:xfrm>
            <a:off x="7643813" y="571500"/>
            <a:ext cx="1084262" cy="633413"/>
            <a:chOff x="316620" y="571499"/>
            <a:chExt cx="1084859" cy="633845"/>
          </a:xfrm>
        </p:grpSpPr>
        <p:sp>
          <p:nvSpPr>
            <p:cNvPr id="7" name="Прямокутник 35"/>
            <p:cNvSpPr/>
            <p:nvPr/>
          </p:nvSpPr>
          <p:spPr>
            <a:xfrm>
              <a:off x="316620" y="571499"/>
              <a:ext cx="975262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/>
            </a:p>
          </p:txBody>
        </p:sp>
        <p:pic>
          <p:nvPicPr>
            <p:cNvPr id="8" name="Рисунок 6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6620" y="630351"/>
              <a:ext cx="1084859" cy="494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99249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Содержимое 2"/>
          <p:cNvSpPr>
            <a:spLocks noGrp="1"/>
          </p:cNvSpPr>
          <p:nvPr>
            <p:ph type="body" idx="1"/>
          </p:nvPr>
        </p:nvSpPr>
        <p:spPr>
          <a:xfrm>
            <a:off x="533400" y="2057400"/>
            <a:ext cx="7772400" cy="2262188"/>
          </a:xfrm>
        </p:spPr>
        <p:txBody>
          <a:bodyPr/>
          <a:lstStyle/>
          <a:p>
            <a:pPr eaLnBrk="1" hangingPunct="1"/>
            <a:r>
              <a:rPr lang="uk-UA" altLang="ru-RU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Управління інформаційної політики та зовнішніх відносин</a:t>
            </a:r>
          </a:p>
          <a:p>
            <a:pPr eaLnBrk="1" hangingPunct="1"/>
            <a:endParaRPr lang="uk-UA" altLang="ru-RU" sz="29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uk-UA" altLang="ru-RU" sz="2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Відділ «Прес-служба»</a:t>
            </a:r>
          </a:p>
        </p:txBody>
      </p:sp>
      <p:grpSp>
        <p:nvGrpSpPr>
          <p:cNvPr id="8195" name="Групувати 34"/>
          <p:cNvGrpSpPr>
            <a:grpSpLocks/>
          </p:cNvGrpSpPr>
          <p:nvPr/>
        </p:nvGrpSpPr>
        <p:grpSpPr bwMode="auto">
          <a:xfrm>
            <a:off x="7643813" y="571500"/>
            <a:ext cx="1084262" cy="633413"/>
            <a:chOff x="316620" y="571499"/>
            <a:chExt cx="1084859" cy="633845"/>
          </a:xfrm>
        </p:grpSpPr>
        <p:sp>
          <p:nvSpPr>
            <p:cNvPr id="6" name="Прямокутник 35"/>
            <p:cNvSpPr/>
            <p:nvPr/>
          </p:nvSpPr>
          <p:spPr>
            <a:xfrm>
              <a:off x="316620" y="571499"/>
              <a:ext cx="975262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/>
            </a:p>
          </p:txBody>
        </p:sp>
        <p:pic>
          <p:nvPicPr>
            <p:cNvPr id="8197" name="Рисунок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20" y="630351"/>
              <a:ext cx="1084859" cy="494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5654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rc_mi" descr="http://protoria.ua/sm/site/fileslibrary/pic/note_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1905000"/>
            <a:ext cx="204787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type="body" idx="1"/>
          </p:nvPr>
        </p:nvSpPr>
        <p:spPr>
          <a:xfrm>
            <a:off x="863420" y="5715000"/>
            <a:ext cx="7772400" cy="1500187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5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>
              <a:solidFill>
                <a:schemeClr val="tx1"/>
              </a:solidFill>
              <a:latin typeface="+mn-lt"/>
            </a:endParaRPr>
          </a:p>
          <a:p>
            <a:pPr eaLnBrk="1" fontAlgn="auto" hangingPunct="1">
              <a:spcBef>
                <a:spcPts val="500"/>
              </a:spcBef>
              <a:spcAft>
                <a:spcPts val="0"/>
              </a:spcAft>
              <a:defRPr/>
            </a:pPr>
            <a:r>
              <a:rPr lang="uk-UA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Щоденне інформування</a:t>
            </a:r>
          </a:p>
          <a:p>
            <a:pPr eaLnBrk="1" fontAlgn="auto" hangingPunct="1">
              <a:spcBef>
                <a:spcPts val="500"/>
              </a:spcBef>
              <a:spcAft>
                <a:spcPts val="0"/>
              </a:spcAft>
              <a:defRPr/>
            </a:pPr>
            <a:endPara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5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uk-UA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50 новин щодня (максимум в день - 56)	</a:t>
            </a:r>
          </a:p>
          <a:p>
            <a:pPr eaLnBrk="1" fontAlgn="auto" hangingPunct="1">
              <a:spcBef>
                <a:spcPts val="500"/>
              </a:spcBef>
              <a:spcAft>
                <a:spcPts val="0"/>
              </a:spcAft>
              <a:defRPr/>
            </a:pPr>
            <a:r>
              <a:rPr lang="uk-UA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  </a:t>
            </a:r>
          </a:p>
          <a:p>
            <a:pPr eaLnBrk="1" fontAlgn="auto" hangingPunct="1">
              <a:spcBef>
                <a:spcPts val="500"/>
              </a:spcBef>
              <a:spcAft>
                <a:spcPts val="0"/>
              </a:spcAft>
              <a:defRPr/>
            </a:pPr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uk-UA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понад 8,4 тис. новин/рік</a:t>
            </a:r>
          </a:p>
          <a:p>
            <a:pPr eaLnBrk="1" fontAlgn="auto" hangingPunct="1">
              <a:spcBef>
                <a:spcPts val="500"/>
              </a:spcBef>
              <a:spcAft>
                <a:spcPts val="0"/>
              </a:spcAft>
              <a:defRPr/>
            </a:pPr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(близько 420 </a:t>
            </a:r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фоторепортажів</a:t>
            </a:r>
            <a:r>
              <a:rPr lang="uk-UA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fontAlgn="auto" hangingPunct="1">
              <a:spcBef>
                <a:spcPts val="500"/>
              </a:spcBef>
              <a:spcAft>
                <a:spcPts val="0"/>
              </a:spcAft>
              <a:defRPr/>
            </a:pPr>
            <a:endParaRPr lang="uk-UA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500"/>
              </a:spcBef>
              <a:spcAft>
                <a:spcPts val="0"/>
              </a:spcAft>
              <a:defRPr/>
            </a:pPr>
            <a:endParaRPr lang="uk-UA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5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6 брифінгів/прес-конференцій/виїздів щодня</a:t>
            </a:r>
          </a:p>
          <a:p>
            <a:pPr eaLnBrk="1" fontAlgn="auto" hangingPunct="1">
              <a:spcBef>
                <a:spcPts val="500"/>
              </a:spcBef>
              <a:spcAft>
                <a:spcPts val="0"/>
              </a:spcAft>
              <a:defRPr/>
            </a:pPr>
            <a:endParaRPr lang="uk-UA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5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висвітлено близько 1,8 тис. інформаційних подій протягом року</a:t>
            </a:r>
          </a:p>
          <a:p>
            <a:pPr eaLnBrk="1" fontAlgn="auto" hangingPunct="1">
              <a:spcBef>
                <a:spcPts val="500"/>
              </a:spcBef>
              <a:spcAft>
                <a:spcPts val="0"/>
              </a:spcAft>
              <a:defRPr/>
            </a:pPr>
            <a:endParaRPr lang="uk-UA" sz="2800" dirty="0" smtClean="0">
              <a:solidFill>
                <a:schemeClr val="tx1"/>
              </a:solidFill>
              <a:latin typeface="+mn-lt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uk-UA" sz="2800" dirty="0" smtClean="0">
                <a:solidFill>
                  <a:schemeClr val="tx1"/>
                </a:solidFill>
                <a:latin typeface="+mn-lt"/>
              </a:rPr>
              <a:t> 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uk-UA" sz="2800" dirty="0" smtClean="0">
                <a:solidFill>
                  <a:schemeClr val="tx1"/>
                </a:solidFill>
                <a:latin typeface="+mn-lt"/>
              </a:rPr>
              <a:t> </a:t>
            </a:r>
          </a:p>
        </p:txBody>
      </p:sp>
      <p:sp>
        <p:nvSpPr>
          <p:cNvPr id="4" name="Стрелка вправо 3"/>
          <p:cNvSpPr/>
          <p:nvPr/>
        </p:nvSpPr>
        <p:spPr>
          <a:xfrm flipV="1">
            <a:off x="3505200" y="2339974"/>
            <a:ext cx="714375" cy="32226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grpSp>
        <p:nvGrpSpPr>
          <p:cNvPr id="9222" name="Групувати 34"/>
          <p:cNvGrpSpPr>
            <a:grpSpLocks/>
          </p:cNvGrpSpPr>
          <p:nvPr/>
        </p:nvGrpSpPr>
        <p:grpSpPr bwMode="auto">
          <a:xfrm>
            <a:off x="7643813" y="571500"/>
            <a:ext cx="1084262" cy="633413"/>
            <a:chOff x="316620" y="571499"/>
            <a:chExt cx="1084859" cy="633845"/>
          </a:xfrm>
        </p:grpSpPr>
        <p:sp>
          <p:nvSpPr>
            <p:cNvPr id="9" name="Прямокутник 35"/>
            <p:cNvSpPr/>
            <p:nvPr/>
          </p:nvSpPr>
          <p:spPr>
            <a:xfrm>
              <a:off x="316620" y="571499"/>
              <a:ext cx="975262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/>
            </a:p>
          </p:txBody>
        </p:sp>
        <p:pic>
          <p:nvPicPr>
            <p:cNvPr id="9224" name="Рисунок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20" y="630351"/>
              <a:ext cx="1084859" cy="494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913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4"/>
          <p:cNvSpPr>
            <a:spLocks noChangeArrowheads="1"/>
          </p:cNvSpPr>
          <p:nvPr/>
        </p:nvSpPr>
        <p:spPr bwMode="auto">
          <a:xfrm>
            <a:off x="152400" y="838200"/>
            <a:ext cx="8686800" cy="538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rgbClr val="23409D"/>
              </a:buClr>
              <a:buFont typeface="Wingdings 3" panose="05040102010807070707" pitchFamily="18" charset="2"/>
              <a:buChar char=""/>
              <a:defRPr sz="3200">
                <a:solidFill>
                  <a:schemeClr val="tx1"/>
                </a:solidFill>
                <a:latin typeface="municipal_lviv_106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unicipal_lviv_106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unicipal_lviv_106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unicipal_lviv_106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unicipal_lviv_106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unicipal_lviv_106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unicipal_lviv_106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unicipal_lviv_106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unicipal_lviv_106"/>
              </a:defRPr>
            </a:lvl9pPr>
          </a:lstStyle>
          <a:p>
            <a:pPr algn="just" eaLnBrk="1" hangingPunct="1">
              <a:lnSpc>
                <a:spcPct val="115000"/>
              </a:lnSpc>
              <a:spcBef>
                <a:spcPct val="0"/>
              </a:spcBef>
              <a:spcAft>
                <a:spcPts val="500"/>
              </a:spcAft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uk-UA" altLang="ru-RU" sz="1400" dirty="0">
                <a:latin typeface="Arial" panose="020B0604020202020204" pitchFamily="34" charset="0"/>
                <a:cs typeface="Times New Roman" panose="02020603050405020304" pitchFamily="18" charset="0"/>
              </a:rPr>
              <a:t>висвітлено близько 145 візитів та зустрічей з іноземними делегаціями.</a:t>
            </a:r>
          </a:p>
          <a:p>
            <a:pPr eaLnBrk="1" hangingPunct="1">
              <a:spcBef>
                <a:spcPct val="0"/>
              </a:spcBef>
              <a:spcAft>
                <a:spcPts val="500"/>
              </a:spcAft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uk-UA" altLang="ru-RU" sz="1400" dirty="0">
                <a:latin typeface="Arial" panose="020B0604020202020204" pitchFamily="34" charset="0"/>
              </a:rPr>
              <a:t>забезпечено інформаційне висвітлення усіх засідань виконавчого комітету Львівської міської ради (72 засідання, в тому числі, звіти виконавчих органів Львівської міської ради), пленарних засідань сесій Львівської міської ради (18 засідань) та урочистих зборів з нагоди Дня міста.</a:t>
            </a:r>
          </a:p>
          <a:p>
            <a:pPr eaLnBrk="1" hangingPunct="1">
              <a:spcBef>
                <a:spcPct val="0"/>
              </a:spcBef>
              <a:spcAft>
                <a:spcPts val="500"/>
              </a:spcAft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uk-UA" altLang="ru-RU" sz="1400" dirty="0">
                <a:latin typeface="Arial" panose="020B0604020202020204" pitchFamily="34" charset="0"/>
              </a:rPr>
              <a:t>розроблено та проведено </a:t>
            </a:r>
            <a:r>
              <a:rPr lang="uk-UA" altLang="ru-RU" sz="1400" dirty="0" err="1">
                <a:latin typeface="Arial" panose="020B0604020202020204" pitchFamily="34" charset="0"/>
              </a:rPr>
              <a:t>медіакампанії</a:t>
            </a:r>
            <a:r>
              <a:rPr lang="uk-UA" altLang="ru-RU" sz="1400" dirty="0">
                <a:latin typeface="Arial" panose="020B0604020202020204" pitchFamily="34" charset="0"/>
              </a:rPr>
              <a:t> щодо сортування відходів, обмеження комерційного використання одноразових поліетиленових пакетів у торгових мережах м. Львова згідно з ініціативою «</a:t>
            </a:r>
            <a:r>
              <a:rPr lang="pl-PL" altLang="ru-RU" sz="1400" dirty="0">
                <a:latin typeface="Arial" panose="020B0604020202020204" pitchFamily="34" charset="0"/>
              </a:rPr>
              <a:t>Zero Waste», </a:t>
            </a:r>
            <a:r>
              <a:rPr lang="uk-UA" altLang="ru-RU" sz="1400" dirty="0">
                <a:latin typeface="Arial" panose="020B0604020202020204" pitchFamily="34" charset="0"/>
              </a:rPr>
              <a:t>капітального ремонту головних магістралей міста тощо.</a:t>
            </a:r>
          </a:p>
          <a:p>
            <a:pPr eaLnBrk="1" hangingPunct="1">
              <a:spcBef>
                <a:spcPct val="0"/>
              </a:spcBef>
              <a:spcAft>
                <a:spcPts val="500"/>
              </a:spcAft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uk-UA" altLang="ru-RU" sz="1400" dirty="0">
                <a:latin typeface="Arial" panose="020B0604020202020204" pitchFamily="34" charset="0"/>
              </a:rPr>
              <a:t>відпрацьовано систему оперативного реагування, відділ в режимі он-лайн забезпечував інформування мешканців про події та особливості поведінки в надзвичайних ситуаціях.</a:t>
            </a:r>
          </a:p>
          <a:p>
            <a:pPr eaLnBrk="1" hangingPunct="1">
              <a:spcBef>
                <a:spcPct val="0"/>
              </a:spcBef>
              <a:spcAft>
                <a:spcPts val="500"/>
              </a:spcAft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uk-UA" altLang="ru-RU" sz="1400" dirty="0">
                <a:latin typeface="Arial" panose="020B0604020202020204" pitchFamily="34" charset="0"/>
              </a:rPr>
              <a:t>надано інформаційну підтримку у вигляді проведення брифінгів та підготовки інформаційних повідомлень понад 32 громадським організаціям.</a:t>
            </a:r>
          </a:p>
          <a:p>
            <a:pPr eaLnBrk="1" hangingPunct="1">
              <a:spcBef>
                <a:spcPct val="0"/>
              </a:spcBef>
              <a:spcAft>
                <a:spcPts val="500"/>
              </a:spcAft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uk-UA" altLang="ru-RU" sz="1400" dirty="0">
                <a:latin typeface="Arial" panose="020B0604020202020204" pitchFamily="34" charset="0"/>
              </a:rPr>
              <a:t>здійснено інформаційну підтримку великих туристичних і національних свят та фестивалів, як: День Львова, День Незалежності, Різдво у Львові, Великдень у Львові, міських свят «Свято шоколаду», Дні європейської спадщини, тощо. Проведено чимало інформаційних заходів в рамках відзначення 100-ліття утворення ЗУНР</a:t>
            </a:r>
            <a:r>
              <a:rPr lang="uk-UA" altLang="ru-RU" sz="1400" dirty="0">
                <a:solidFill>
                  <a:srgbClr val="FF0000"/>
                </a:solidFill>
                <a:latin typeface="Arial" panose="020B0604020202020204" pitchFamily="34" charset="0"/>
              </a:rPr>
              <a:t>. </a:t>
            </a:r>
          </a:p>
          <a:p>
            <a:pPr eaLnBrk="1" hangingPunct="1">
              <a:spcBef>
                <a:spcPct val="0"/>
              </a:spcBef>
              <a:spcAft>
                <a:spcPts val="500"/>
              </a:spcAft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uk-UA" altLang="ru-RU" sz="1400" dirty="0">
                <a:latin typeface="Arial" panose="020B0604020202020204" pitchFamily="34" charset="0"/>
              </a:rPr>
              <a:t>реалізовано </a:t>
            </a:r>
            <a:r>
              <a:rPr lang="uk-UA" altLang="ru-RU" sz="1400" dirty="0" err="1">
                <a:latin typeface="Arial" panose="020B0604020202020204" pitchFamily="34" charset="0"/>
              </a:rPr>
              <a:t>промоційні</a:t>
            </a:r>
            <a:r>
              <a:rPr lang="uk-UA" altLang="ru-RU" sz="1400" dirty="0">
                <a:latin typeface="Arial" panose="020B0604020202020204" pitchFamily="34" charset="0"/>
              </a:rPr>
              <a:t> та роз’яснювальні кампанії серед мешканців щодо ремонтів доріг, змін у зарахуванні дітей у дошкільні  навчальні заклади міста, змін в оформленні субсидій, небезпеки чадного газу, профілактичних медичних акцій тощо</a:t>
            </a:r>
            <a:r>
              <a:rPr lang="uk-UA" altLang="ru-RU" sz="1400" dirty="0">
                <a:solidFill>
                  <a:srgbClr val="FF0000"/>
                </a:solidFill>
                <a:latin typeface="Arial" panose="020B0604020202020204" pitchFamily="34" charset="0"/>
              </a:rPr>
              <a:t>. </a:t>
            </a:r>
          </a:p>
          <a:p>
            <a:pPr eaLnBrk="1" hangingPunct="1">
              <a:spcBef>
                <a:spcPct val="0"/>
              </a:spcBef>
              <a:spcAft>
                <a:spcPts val="500"/>
              </a:spcAft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uk-UA" altLang="ru-RU" sz="1400" dirty="0">
                <a:latin typeface="Arial" panose="020B0604020202020204" pitchFamily="34" charset="0"/>
              </a:rPr>
              <a:t>проведено роз’яснювальну кампанію Комплексної програми підтримки учасників АТО та членів їхніх сімей. Відділ інформаційно супроводжував процес придбання містом нових великогабаритних автобусів МАЗ та Електрон, а також оновлення рухомого складу ЛКП «</a:t>
            </a:r>
            <a:r>
              <a:rPr lang="uk-UA" altLang="ru-RU" sz="1400" dirty="0" err="1">
                <a:latin typeface="Arial" panose="020B0604020202020204" pitchFamily="34" charset="0"/>
              </a:rPr>
              <a:t>Львівелектротранс</a:t>
            </a:r>
            <a:r>
              <a:rPr lang="uk-UA" altLang="ru-RU" sz="1400" dirty="0">
                <a:latin typeface="Arial" panose="020B0604020202020204" pitchFamily="34" charset="0"/>
              </a:rPr>
              <a:t>» тощо. </a:t>
            </a: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Clr>
                <a:schemeClr val="tx2"/>
              </a:buClr>
              <a:buFontTx/>
              <a:buNone/>
            </a:pPr>
            <a:endParaRPr lang="uk-UA" altLang="ru-RU" sz="14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243" name="Прямоугольник 5"/>
          <p:cNvSpPr>
            <a:spLocks noChangeArrowheads="1"/>
          </p:cNvSpPr>
          <p:nvPr/>
        </p:nvSpPr>
        <p:spPr bwMode="auto">
          <a:xfrm>
            <a:off x="152400" y="295275"/>
            <a:ext cx="7718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23409D"/>
              </a:buClr>
              <a:buFont typeface="Wingdings 3" panose="05040102010807070707" pitchFamily="18" charset="2"/>
              <a:buChar char=""/>
              <a:defRPr sz="3200">
                <a:solidFill>
                  <a:schemeClr val="tx1"/>
                </a:solidFill>
                <a:latin typeface="municipal_lviv_106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unicipal_lviv_106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unicipal_lviv_106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unicipal_lviv_106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unicipal_lviv_106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unicipal_lviv_106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unicipal_lviv_106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unicipal_lviv_106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unicipal_lviv_106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uk-UA" altLang="ru-RU" sz="2800" b="1">
                <a:latin typeface="Arial" panose="020B0604020202020204" pitchFamily="34" charset="0"/>
                <a:cs typeface="Times New Roman" panose="02020603050405020304" pitchFamily="18" charset="0"/>
              </a:rPr>
              <a:t>У 2018 році відділом «Прес-служба» було:</a:t>
            </a:r>
            <a:endParaRPr lang="uk-UA" altLang="ru-RU" sz="2800" b="1">
              <a:latin typeface="Calibri" panose="020F0502020204030204" pitchFamily="34" charset="0"/>
            </a:endParaRPr>
          </a:p>
        </p:txBody>
      </p:sp>
      <p:grpSp>
        <p:nvGrpSpPr>
          <p:cNvPr id="10244" name="Групувати 34"/>
          <p:cNvGrpSpPr>
            <a:grpSpLocks/>
          </p:cNvGrpSpPr>
          <p:nvPr/>
        </p:nvGrpSpPr>
        <p:grpSpPr bwMode="auto">
          <a:xfrm>
            <a:off x="7735888" y="501650"/>
            <a:ext cx="1084262" cy="633413"/>
            <a:chOff x="316620" y="571499"/>
            <a:chExt cx="1084859" cy="633845"/>
          </a:xfrm>
        </p:grpSpPr>
        <p:sp>
          <p:nvSpPr>
            <p:cNvPr id="8" name="Прямокутник 35"/>
            <p:cNvSpPr/>
            <p:nvPr/>
          </p:nvSpPr>
          <p:spPr>
            <a:xfrm>
              <a:off x="316620" y="571499"/>
              <a:ext cx="975262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/>
            </a:p>
          </p:txBody>
        </p:sp>
        <p:pic>
          <p:nvPicPr>
            <p:cNvPr id="10246" name="Рисунок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20" y="630351"/>
              <a:ext cx="1084859" cy="494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23929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" y="381000"/>
            <a:ext cx="8686800" cy="6400800"/>
          </a:xfrm>
        </p:spPr>
        <p:txBody>
          <a:bodyPr rtlCol="0">
            <a:normAutofit fontScale="85000" lnSpcReduction="10000"/>
          </a:bodyPr>
          <a:lstStyle/>
          <a:p>
            <a:pPr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Актуальні </a:t>
            </a:r>
            <a:r>
              <a:rPr lang="uk-UA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методики </a:t>
            </a:r>
            <a:r>
              <a:rPr lang="uk-UA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інформування</a:t>
            </a:r>
            <a:endParaRPr lang="uk-UA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uk-UA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2018 </a:t>
            </a:r>
            <a:r>
              <a:rPr lang="uk-U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році відділом «Прес-служба» було використано низку інноваційних методів інформування. Використано такі методи, </a:t>
            </a:r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як:</a:t>
            </a:r>
          </a:p>
          <a:p>
            <a:pPr marL="342900" indent="-342900"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розсилка </a:t>
            </a:r>
            <a:r>
              <a:rPr lang="uk-U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електронних </a:t>
            </a:r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оголошень</a:t>
            </a:r>
          </a:p>
          <a:p>
            <a:pPr marL="342900" indent="-342900"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розповсюдження </a:t>
            </a:r>
            <a:r>
              <a:rPr lang="uk-U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корисної інформації через соціальну рекламу (відео- та </a:t>
            </a:r>
            <a:r>
              <a:rPr lang="uk-UA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аудіоролики</a:t>
            </a:r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про:</a:t>
            </a:r>
          </a:p>
          <a:p>
            <a:pPr marL="714375" indent="-342900"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ремонти доріг</a:t>
            </a:r>
          </a:p>
          <a:p>
            <a:pPr marL="714375" indent="-342900"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придбання нового транспорту та зміни  у схемі транспортних маршрутів</a:t>
            </a:r>
          </a:p>
          <a:p>
            <a:pPr marL="714375" indent="-342900"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ініціативу </a:t>
            </a: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«Zero Waste»</a:t>
            </a:r>
            <a:endParaRPr lang="uk-UA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4375" indent="-342900"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розширення пішохідної зони</a:t>
            </a:r>
          </a:p>
          <a:p>
            <a:pPr marL="714375" indent="-342900"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сталу мобільність</a:t>
            </a:r>
          </a:p>
          <a:p>
            <a:pPr marL="714375" indent="-342900"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допомогу </a:t>
            </a:r>
            <a:r>
              <a:rPr lang="uk-U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 міста учасникам АТО </a:t>
            </a:r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тощо.</a:t>
            </a:r>
          </a:p>
          <a:p>
            <a:pPr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uk-UA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 продовжено інформування мешканців через соціальні мережі в Інтернеті, продовжено </a:t>
            </a:r>
            <a:r>
              <a:rPr lang="uk-UA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онлайн-трансляцію</a:t>
            </a:r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засідань виконавчого комітету, брифінгів та прес-конференцій за участю посадовців міської ради, конкурсних комісій.</a:t>
            </a:r>
          </a:p>
          <a:p>
            <a:pPr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uk-UA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«Прес-служба» підготувала та розмістила на сайті міської ради короткі підсумки реалізованого у 2018 році у місті в галузі освіти, культури, молоді та спорту, медицини, економіки, безпеки, транспорту, соціальної сфери, війни на сході, інфраструктури, енергетики, </a:t>
            </a:r>
            <a:r>
              <a:rPr lang="uk-UA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ІТ-сфери</a:t>
            </a:r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архітектури, благоустрою, відкритої влади та важливих подій року. Підготовлено спеціальний </a:t>
            </a:r>
            <a:r>
              <a:rPr lang="uk-UA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роздатковий</a:t>
            </a:r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буклет.  </a:t>
            </a:r>
            <a:endParaRPr lang="uk-UA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uk-UA" dirty="0"/>
          </a:p>
        </p:txBody>
      </p:sp>
      <p:grpSp>
        <p:nvGrpSpPr>
          <p:cNvPr id="11267" name="Групувати 34"/>
          <p:cNvGrpSpPr>
            <a:grpSpLocks/>
          </p:cNvGrpSpPr>
          <p:nvPr/>
        </p:nvGrpSpPr>
        <p:grpSpPr bwMode="auto">
          <a:xfrm>
            <a:off x="7643813" y="254000"/>
            <a:ext cx="1084262" cy="635000"/>
            <a:chOff x="316620" y="571499"/>
            <a:chExt cx="1084859" cy="633845"/>
          </a:xfrm>
        </p:grpSpPr>
        <p:sp>
          <p:nvSpPr>
            <p:cNvPr id="5" name="Прямокутник 35"/>
            <p:cNvSpPr/>
            <p:nvPr/>
          </p:nvSpPr>
          <p:spPr>
            <a:xfrm>
              <a:off x="316620" y="571499"/>
              <a:ext cx="975262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/>
            </a:p>
          </p:txBody>
        </p:sp>
        <p:pic>
          <p:nvPicPr>
            <p:cNvPr id="11269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20" y="630351"/>
              <a:ext cx="1084859" cy="494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934610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1475" y="390525"/>
            <a:ext cx="7772400" cy="5867400"/>
          </a:xfrm>
        </p:spPr>
        <p:txBody>
          <a:bodyPr rtlCol="0">
            <a:normAutofit fontScale="92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Актуальні методики інформування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uk-UA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Продовжено </a:t>
            </a:r>
            <a:r>
              <a:rPr lang="uk-U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організацію неформальних зустрічей посадовців із журналістами – проект «Медіа-сніданки з посадовцями». </a:t>
            </a:r>
            <a:endParaRPr lang="uk-UA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uk-UA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Окрім традиційних дописів у </a:t>
            </a:r>
            <a:r>
              <a:rPr lang="uk-UA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соцмережах</a:t>
            </a:r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розміщувалися </a:t>
            </a:r>
            <a:r>
              <a:rPr lang="uk-UA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відеостріми</a:t>
            </a:r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важливих подій (засідання виконавчого комітету, конкурсний комітетів, депутатських комісій тощо), відеоролики, </a:t>
            </a:r>
            <a:r>
              <a:rPr lang="uk-UA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інфографіки</a:t>
            </a:r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візуалізації, фоторепортажі, </a:t>
            </a: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stories </a:t>
            </a:r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тощо. Загалом – 687 постів, із яких 88 – в </a:t>
            </a: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Instagram, </a:t>
            </a:r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 599 – у </a:t>
            </a: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 (29 </a:t>
            </a:r>
            <a:r>
              <a:rPr lang="uk-UA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інфографік</a:t>
            </a:r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90 відеороликів, 123 </a:t>
            </a:r>
            <a:r>
              <a:rPr lang="uk-UA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відеостріми</a:t>
            </a:r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357 фоторепортажів, текстових постів, візуалізацій тощо).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uk-UA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2018 році прес-служба продовжила пряме інформування мешканців через розміщення оголошень у під’їздах будинків на спеціальних інформаційних стендах (реформи у сфері ЖКГ – списання житлових будинків з балансу ЛКП, умови створення ОСББ тощо).</a:t>
            </a:r>
            <a:endParaRPr lang="uk-UA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291" name="Групувати 34"/>
          <p:cNvGrpSpPr>
            <a:grpSpLocks/>
          </p:cNvGrpSpPr>
          <p:nvPr/>
        </p:nvGrpSpPr>
        <p:grpSpPr bwMode="auto">
          <a:xfrm>
            <a:off x="7643813" y="571500"/>
            <a:ext cx="1084262" cy="633413"/>
            <a:chOff x="316620" y="571499"/>
            <a:chExt cx="1084859" cy="633845"/>
          </a:xfrm>
        </p:grpSpPr>
        <p:sp>
          <p:nvSpPr>
            <p:cNvPr id="5" name="Прямокутник 35"/>
            <p:cNvSpPr/>
            <p:nvPr/>
          </p:nvSpPr>
          <p:spPr>
            <a:xfrm>
              <a:off x="316620" y="571499"/>
              <a:ext cx="975262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/>
            </a:p>
          </p:txBody>
        </p:sp>
        <p:pic>
          <p:nvPicPr>
            <p:cNvPr id="12293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20" y="630351"/>
              <a:ext cx="1084859" cy="494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6436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Групувати 34"/>
          <p:cNvGrpSpPr>
            <a:grpSpLocks/>
          </p:cNvGrpSpPr>
          <p:nvPr/>
        </p:nvGrpSpPr>
        <p:grpSpPr bwMode="auto">
          <a:xfrm>
            <a:off x="7643813" y="571500"/>
            <a:ext cx="1084262" cy="633413"/>
            <a:chOff x="316620" y="571499"/>
            <a:chExt cx="1084859" cy="633845"/>
          </a:xfrm>
        </p:grpSpPr>
        <p:sp>
          <p:nvSpPr>
            <p:cNvPr id="16" name="Прямокутник 35"/>
            <p:cNvSpPr/>
            <p:nvPr/>
          </p:nvSpPr>
          <p:spPr>
            <a:xfrm>
              <a:off x="316620" y="571499"/>
              <a:ext cx="975262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/>
            </a:p>
          </p:txBody>
        </p:sp>
        <p:pic>
          <p:nvPicPr>
            <p:cNvPr id="13322" name="Рисунок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20" y="630351"/>
              <a:ext cx="1084859" cy="494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15" name="TextBox 12"/>
          <p:cNvSpPr txBox="1">
            <a:spLocks noChangeArrowheads="1"/>
          </p:cNvSpPr>
          <p:nvPr/>
        </p:nvSpPr>
        <p:spPr bwMode="auto">
          <a:xfrm>
            <a:off x="863600" y="228600"/>
            <a:ext cx="7239000" cy="1029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23409D"/>
              </a:buClr>
              <a:buFont typeface="Wingdings 3" panose="05040102010807070707" pitchFamily="18" charset="2"/>
              <a:buChar char=""/>
              <a:defRPr sz="3200">
                <a:solidFill>
                  <a:schemeClr val="tx1"/>
                </a:solidFill>
                <a:latin typeface="municipal_lviv_106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unicipal_lviv_106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unicipal_lviv_106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unicipal_lviv_106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unicipal_lviv_106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unicipal_lviv_106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unicipal_lviv_106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unicipal_lviv_106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unicipal_lviv_106"/>
              </a:defRPr>
            </a:lvl9pPr>
          </a:lstStyle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uk-UA" altLang="ru-RU" sz="2800" b="1">
                <a:latin typeface="Arial" panose="020B0604020202020204" pitchFamily="34" charset="0"/>
              </a:rPr>
              <a:t>Актуальні методики інформування</a:t>
            </a: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endParaRPr lang="uk-UA" altLang="ru-RU" sz="18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uk-UA" altLang="ru-RU" sz="1800">
                <a:latin typeface="Arial" panose="020B0604020202020204" pitchFamily="34" charset="0"/>
              </a:rPr>
              <a:t> </a:t>
            </a:r>
            <a:r>
              <a:rPr lang="uk-UA" altLang="ru-RU" sz="2000">
                <a:latin typeface="Arial" panose="020B0604020202020204" pitchFamily="34" charset="0"/>
              </a:rPr>
              <a:t>2445 відео на каналі </a:t>
            </a:r>
          </a:p>
          <a:p>
            <a:pPr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uk-UA" altLang="ru-RU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uk-UA" altLang="ru-RU" sz="2000">
                <a:latin typeface="Arial" panose="020B0604020202020204" pitchFamily="34" charset="0"/>
              </a:rPr>
              <a:t> 2,6 млн. переглядів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ru-RU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uk-UA" altLang="ru-RU" sz="2000">
                <a:latin typeface="Arial" panose="020B0604020202020204" pitchFamily="34" charset="0"/>
              </a:rPr>
              <a:t> тематичні інфографіки</a:t>
            </a:r>
          </a:p>
          <a:p>
            <a:pPr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US" altLang="ru-RU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uk-UA" altLang="ru-RU" sz="2000">
                <a:latin typeface="Arial" panose="020B0604020202020204" pitchFamily="34" charset="0"/>
              </a:rPr>
              <a:t> 1520 читачів </a:t>
            </a:r>
            <a:r>
              <a:rPr lang="pl-PL" altLang="ru-RU" sz="2000">
                <a:latin typeface="Arial" panose="020B0604020202020204" pitchFamily="34" charset="0"/>
              </a:rPr>
              <a:t>Instagram</a:t>
            </a:r>
            <a:endParaRPr lang="uk-UA" altLang="ru-RU" sz="20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uk-UA" altLang="ru-RU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uk-UA" altLang="ru-RU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uk-UA" altLang="ru-RU" sz="2000">
                <a:latin typeface="Arial" panose="020B0604020202020204" pitchFamily="34" charset="0"/>
              </a:rPr>
              <a:t> 33 тис. підписників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uk-UA" altLang="ru-RU" sz="2000">
                <a:latin typeface="Arial" panose="020B0604020202020204" pitchFamily="34" charset="0"/>
              </a:rPr>
              <a:t> 1660 читачів Twitter </a:t>
            </a:r>
          </a:p>
          <a:p>
            <a:pPr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uk-UA" altLang="ru-RU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uk-UA" altLang="ru-RU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uk-UA" altLang="ru-RU" sz="2000">
                <a:latin typeface="Arial" panose="020B0604020202020204" pitchFamily="34" charset="0"/>
              </a:rPr>
              <a:t> 24 282 підписники </a:t>
            </a:r>
            <a:r>
              <a:rPr lang="en-US" altLang="ru-RU" sz="2000">
                <a:latin typeface="Arial" panose="020B0604020202020204" pitchFamily="34" charset="0"/>
              </a:rPr>
              <a:t>G</a:t>
            </a:r>
            <a:r>
              <a:rPr lang="uk-UA" altLang="ru-RU" sz="2000">
                <a:latin typeface="Arial" panose="020B0604020202020204" pitchFamily="34" charset="0"/>
              </a:rPr>
              <a:t>oogle + </a:t>
            </a:r>
          </a:p>
          <a:p>
            <a:pPr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uk-UA" altLang="ru-RU" sz="200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uk-UA" altLang="ru-RU" sz="200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ru-RU" altLang="ru-RU" sz="2000">
              <a:latin typeface="Calibri" panose="020F0502020204030204" pitchFamily="34" charset="0"/>
            </a:endParaRP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endParaRPr lang="uk-UA" altLang="ru-RU" sz="2000" b="1">
              <a:latin typeface="Calibri" panose="020F0502020204030204" pitchFamily="34" charset="0"/>
            </a:endParaRP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endParaRPr lang="uk-UA" altLang="ru-RU" sz="1800" b="1">
              <a:latin typeface="Calibri" panose="020F0502020204030204" pitchFamily="34" charset="0"/>
            </a:endParaRP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endParaRPr lang="uk-UA" altLang="ru-RU" sz="1800" b="1">
              <a:latin typeface="Calibri" panose="020F0502020204030204" pitchFamily="34" charset="0"/>
            </a:endParaRP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endParaRPr lang="uk-UA" altLang="ru-RU" sz="1800" b="1">
              <a:latin typeface="Calibri" panose="020F0502020204030204" pitchFamily="34" charset="0"/>
            </a:endParaRP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endParaRPr lang="uk-UA" altLang="ru-RU" sz="1800" b="1">
              <a:latin typeface="Calibri" panose="020F0502020204030204" pitchFamily="34" charset="0"/>
            </a:endParaRP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endParaRPr lang="uk-UA" altLang="ru-RU" sz="1800" b="1">
              <a:latin typeface="Calibri" panose="020F0502020204030204" pitchFamily="34" charset="0"/>
            </a:endParaRP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endParaRPr lang="uk-UA" altLang="ru-RU" sz="1800" b="1">
              <a:latin typeface="Calibri" panose="020F0502020204030204" pitchFamily="34" charset="0"/>
            </a:endParaRP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endParaRPr lang="uk-UA" altLang="ru-RU" sz="1800" b="1">
              <a:latin typeface="Calibri" panose="020F0502020204030204" pitchFamily="34" charset="0"/>
            </a:endParaRP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endParaRPr lang="uk-UA" altLang="ru-RU" sz="1800" b="1">
              <a:latin typeface="Calibri" panose="020F0502020204030204" pitchFamily="34" charset="0"/>
            </a:endParaRP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endParaRPr lang="uk-UA" altLang="ru-RU" sz="1800" b="1">
              <a:latin typeface="Calibri" panose="020F0502020204030204" pitchFamily="34" charset="0"/>
            </a:endParaRPr>
          </a:p>
        </p:txBody>
      </p:sp>
      <p:pic>
        <p:nvPicPr>
          <p:cNvPr id="13316" name="Рисунок 13" descr="Logo Youtube.sv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985838"/>
            <a:ext cx="2190750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Рисунок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440113"/>
            <a:ext cx="18573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2" descr="C:\Users\pavlyuk.olena\Desktop\фото до звіту\завантаженн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3" y="4419600"/>
            <a:ext cx="862012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Рисунок 18" descr="завантаження (1)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3" y="5480050"/>
            <a:ext cx="868362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2" descr="C:\Users\yaremko.andriy\Downloads\Instagram_ico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3" y="2373313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556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30" descr="thenewyorktim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283200"/>
            <a:ext cx="4111625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Рисунок 13" descr="512px-Logo-crieur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75" y="5491163"/>
            <a:ext cx="2193925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Рисунок 40" descr="sz_szm_ny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784225"/>
            <a:ext cx="1654175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Рисунок 9" descr="1-1473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852613"/>
            <a:ext cx="103346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Рисунок 16" descr="die_presse_rg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857250"/>
            <a:ext cx="25527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Рисунок 17" descr="dziennik_gazeta_prawna_jg6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5988050"/>
            <a:ext cx="225107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Рисунок 18" descr="deutsche-welle-log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4381500"/>
            <a:ext cx="1844675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Рисунок 20" descr="FT-logo-jpeg-e134729089366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4406900"/>
            <a:ext cx="944562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Рисунок 23" descr="kijizo_Icon_512px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714625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Рисунок 25" descr="lemonde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1893888"/>
            <a:ext cx="2963863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Рисунок 26" descr="logo NEE.gi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8" y="4279900"/>
            <a:ext cx="2166937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Рисунок 27" descr="logo_the_times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784225"/>
            <a:ext cx="2905125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Рисунок 31" descr="tvnlogo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5840413"/>
            <a:ext cx="1082675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Рисунок 32" descr="tvp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406900"/>
            <a:ext cx="1514475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Рисунок 33" descr="СNN-550x220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3" y="2714625"/>
            <a:ext cx="2176462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Рисунок 37" descr="завантаження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957888"/>
            <a:ext cx="1716088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Рисунок 39" descr="images (2)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63" y="3709988"/>
            <a:ext cx="3189287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5" name="Содержимое 2"/>
          <p:cNvSpPr>
            <a:spLocks noGrp="1"/>
          </p:cNvSpPr>
          <p:nvPr>
            <p:ph type="body" idx="1"/>
          </p:nvPr>
        </p:nvSpPr>
        <p:spPr>
          <a:xfrm>
            <a:off x="122238" y="57150"/>
            <a:ext cx="8137525" cy="609600"/>
          </a:xfrm>
        </p:spPr>
        <p:txBody>
          <a:bodyPr/>
          <a:lstStyle/>
          <a:p>
            <a:pPr eaLnBrk="1" hangingPunct="1"/>
            <a:r>
              <a:rPr lang="uk-UA" altLang="ru-RU" sz="1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Близько 60 інформаційних запитів від закордонних ЗМІ</a:t>
            </a:r>
          </a:p>
        </p:txBody>
      </p:sp>
      <p:grpSp>
        <p:nvGrpSpPr>
          <p:cNvPr id="14356" name="Групувати 34"/>
          <p:cNvGrpSpPr>
            <a:grpSpLocks/>
          </p:cNvGrpSpPr>
          <p:nvPr/>
        </p:nvGrpSpPr>
        <p:grpSpPr bwMode="auto">
          <a:xfrm>
            <a:off x="7899400" y="409575"/>
            <a:ext cx="1084263" cy="633413"/>
            <a:chOff x="316620" y="571499"/>
            <a:chExt cx="1084859" cy="633845"/>
          </a:xfrm>
        </p:grpSpPr>
        <p:sp>
          <p:nvSpPr>
            <p:cNvPr id="30" name="Прямокутник 35"/>
            <p:cNvSpPr/>
            <p:nvPr/>
          </p:nvSpPr>
          <p:spPr>
            <a:xfrm>
              <a:off x="316620" y="571499"/>
              <a:ext cx="975261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/>
            </a:p>
          </p:txBody>
        </p:sp>
        <p:pic>
          <p:nvPicPr>
            <p:cNvPr id="14361" name="Рисунок 34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20" y="630351"/>
              <a:ext cx="1084859" cy="494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57" name="Рисунок 28" descr="images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888" y="2500313"/>
            <a:ext cx="16732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Рисунок 35" descr="завантаження (1)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5" r="18163"/>
          <a:stretch>
            <a:fillRect/>
          </a:stretch>
        </p:blipFill>
        <p:spPr bwMode="auto">
          <a:xfrm>
            <a:off x="6137275" y="2847975"/>
            <a:ext cx="1300163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Рисунок 41" descr="завантаження (2)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959100"/>
            <a:ext cx="97472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19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Групувати 34"/>
          <p:cNvGrpSpPr>
            <a:grpSpLocks/>
          </p:cNvGrpSpPr>
          <p:nvPr/>
        </p:nvGrpSpPr>
        <p:grpSpPr bwMode="auto">
          <a:xfrm>
            <a:off x="7899400" y="409575"/>
            <a:ext cx="1084263" cy="633413"/>
            <a:chOff x="316620" y="571499"/>
            <a:chExt cx="1084859" cy="633845"/>
          </a:xfrm>
        </p:grpSpPr>
        <p:sp>
          <p:nvSpPr>
            <p:cNvPr id="5" name="Прямокутник 35"/>
            <p:cNvSpPr/>
            <p:nvPr/>
          </p:nvSpPr>
          <p:spPr>
            <a:xfrm>
              <a:off x="316620" y="571499"/>
              <a:ext cx="975261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/>
            </a:p>
          </p:txBody>
        </p:sp>
        <p:pic>
          <p:nvPicPr>
            <p:cNvPr id="15365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20" y="630351"/>
              <a:ext cx="1084859" cy="494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200" y="702676"/>
            <a:ext cx="8610600" cy="57150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2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Робота з учасниками програми «Перший кар’єрний крок</a:t>
            </a:r>
            <a:r>
              <a:rPr lang="uk-UA" sz="2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457200" indent="-457200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uk-UA" sz="2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Протягом 2018 року відділ «Прес-служба», в рамках реалізації програми «Перший кар’єрний крок», співпрацював з 5 молодими учасниками програми, які проходили стажування у відділі. </a:t>
            </a:r>
          </a:p>
          <a:p>
            <a:pPr marL="342900" indent="-342900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Водночас протягом 2018 року у відділі проходили практику 9 студентів-журналістів з різних вишів Львова. </a:t>
            </a:r>
          </a:p>
          <a:p>
            <a:pPr marL="342900" indent="-342900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Стажувальники</a:t>
            </a:r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практиканти долучались до роботи відділу за різними напрямками – висвітлення роботи ради в ЗМІ, моніторинг, адміністрування офіційного порталу Львівської міської ради, робота з інформаційними запитами, розсилка новин тощо. </a:t>
            </a:r>
          </a:p>
          <a:p>
            <a:pPr marL="342900" indent="-342900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усіх </a:t>
            </a:r>
            <a:r>
              <a:rPr lang="uk-UA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стажувальників</a:t>
            </a:r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практикантів проведено короткі ознайомчі навчання про роботу відділу.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89767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type="body" idx="1"/>
          </p:nvPr>
        </p:nvSpPr>
        <p:spPr>
          <a:xfrm>
            <a:off x="2705088" y="3124200"/>
            <a:ext cx="5780100" cy="1500187"/>
          </a:xfrm>
        </p:spPr>
        <p:txBody>
          <a:bodyPr>
            <a:noAutofit/>
          </a:bodyPr>
          <a:lstStyle/>
          <a:p>
            <a:pPr lvl="0"/>
            <a:r>
              <a:rPr lang="uk-UA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Львів</a:t>
            </a:r>
            <a:r>
              <a:rPr lang="uk-U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це відкрите для світу, дружнє, екологічне та толерантне для людей місто, що зберігаючи неповторну історичну спадщину, є молодим і сучасним, твердинею українських цінностей і традицій</a:t>
            </a:r>
          </a:p>
        </p:txBody>
      </p:sp>
      <p:grpSp>
        <p:nvGrpSpPr>
          <p:cNvPr id="7" name="Групувати 34"/>
          <p:cNvGrpSpPr/>
          <p:nvPr/>
        </p:nvGrpSpPr>
        <p:grpSpPr>
          <a:xfrm>
            <a:off x="7643834" y="571480"/>
            <a:ext cx="1084859" cy="633845"/>
            <a:chOff x="316620" y="571499"/>
            <a:chExt cx="1084859" cy="633845"/>
          </a:xfrm>
        </p:grpSpPr>
        <p:sp>
          <p:nvSpPr>
            <p:cNvPr id="8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  <p:pic>
        <p:nvPicPr>
          <p:cNvPr id="2" name="Picture 2" descr="https://upload.wikimedia.org/wikipedia/commons/8/85/%D0%9B%D0%BE%D0%B3%D0%BE%D1%82%D0%B8%D0%BF_%D0%9B%D1%8C%D0%B2%D0%BE%D0%B2%D0%B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2280580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94955" y="1524000"/>
            <a:ext cx="7416825" cy="39596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uk-UA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Управління інформаційної політики та зовнішніх відносин</a:t>
            </a:r>
          </a:p>
          <a:p>
            <a:endParaRPr lang="uk-UA" sz="3500" dirty="0" smtClean="0">
              <a:latin typeface="+mj-lt"/>
              <a:cs typeface="Arial" pitchFamily="34" charset="0"/>
            </a:endParaRPr>
          </a:p>
          <a:p>
            <a:pPr marL="0" indent="0">
              <a:buNone/>
            </a:pP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Відділ закордонної співпраці</a:t>
            </a:r>
            <a:endParaRPr lang="uk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увати 34"/>
          <p:cNvGrpSpPr/>
          <p:nvPr/>
        </p:nvGrpSpPr>
        <p:grpSpPr>
          <a:xfrm>
            <a:off x="7812360" y="313409"/>
            <a:ext cx="1084859" cy="633845"/>
            <a:chOff x="316620" y="571499"/>
            <a:chExt cx="1084859" cy="633845"/>
          </a:xfrm>
        </p:grpSpPr>
        <p:sp>
          <p:nvSpPr>
            <p:cNvPr id="5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131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68821" y="764704"/>
            <a:ext cx="8091611" cy="5361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Напрями роботи</a:t>
            </a:r>
          </a:p>
          <a:p>
            <a:pPr marL="0" indent="0">
              <a:buNone/>
            </a:pPr>
            <a:endParaRPr lang="uk-UA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налагодження співпраці з країнами, міжнародними організаціями, містами-партнерами Львова за кордоном, покращення іміджу міста на міжнародній арені,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популяризація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знань про Львів та вивчення досвіду іноземних колег та кращих практик через участь представників ЛМР у міжнародних заходах і закордонних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відрядженнях</a:t>
            </a:r>
          </a:p>
          <a:p>
            <a:pPr marL="0" indent="0">
              <a:buNone/>
            </a:pPr>
            <a:endParaRPr lang="uk-UA" sz="3500" dirty="0">
              <a:latin typeface="+mj-lt"/>
              <a:cs typeface="Arial" pitchFamily="34" charset="0"/>
            </a:endParaRPr>
          </a:p>
        </p:txBody>
      </p:sp>
      <p:grpSp>
        <p:nvGrpSpPr>
          <p:cNvPr id="4" name="Групувати 34"/>
          <p:cNvGrpSpPr/>
          <p:nvPr/>
        </p:nvGrpSpPr>
        <p:grpSpPr>
          <a:xfrm>
            <a:off x="7812360" y="313409"/>
            <a:ext cx="1084859" cy="633845"/>
            <a:chOff x="316620" y="571499"/>
            <a:chExt cx="1084859" cy="633845"/>
          </a:xfrm>
        </p:grpSpPr>
        <p:sp>
          <p:nvSpPr>
            <p:cNvPr id="5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6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590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3568" y="136525"/>
            <a:ext cx="6552728" cy="952500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Міжнародна співпраця</a:t>
            </a:r>
            <a:endParaRPr lang="uk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78792" y="1273143"/>
            <a:ext cx="8580053" cy="5252923"/>
          </a:xfrm>
        </p:spPr>
        <p:txBody>
          <a:bodyPr numCol="2">
            <a:no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 201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році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 відділом закордонної співпраці було підготовлено і проведено близько </a:t>
            </a:r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офіційні зустрічі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Львівського міського голови з представниками дипломатичного корпусу та міжнародних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організацій. В тому числі:</a:t>
            </a:r>
          </a:p>
          <a:p>
            <a:pPr algn="just"/>
            <a:r>
              <a:rPr lang="uk-UA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28 </a:t>
            </a:r>
            <a:r>
              <a:rPr lang="uk-UA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візитів </a:t>
            </a:r>
            <a:r>
              <a:rPr lang="uk-UA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представників дипломатичного корпусу</a:t>
            </a:r>
          </a:p>
          <a:p>
            <a:pPr algn="just"/>
            <a:r>
              <a:rPr lang="uk-UA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 зустрічей</a:t>
            </a:r>
            <a:r>
              <a:rPr lang="uk-UA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з представниками іноземних бізнес кіл</a:t>
            </a:r>
            <a:r>
              <a:rPr lang="ru-RU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uk-UA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47 візитів</a:t>
            </a:r>
            <a:r>
              <a:rPr lang="uk-UA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представників міжнародних організацій</a:t>
            </a:r>
            <a:r>
              <a:rPr lang="ru-RU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just"/>
            <a:r>
              <a:rPr lang="uk-UA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39 </a:t>
            </a:r>
            <a:r>
              <a:rPr lang="uk-UA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зустрічей </a:t>
            </a:r>
            <a:r>
              <a:rPr lang="uk-UA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з представниками іноземних владних </a:t>
            </a:r>
            <a:r>
              <a:rPr lang="uk-UA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структур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uk-UA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Співорганізація </a:t>
            </a:r>
            <a:r>
              <a:rPr lang="uk-UA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міжнародних заходів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Здійснено </a:t>
            </a:r>
            <a:r>
              <a:rPr lang="uk-UA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403</a:t>
            </a:r>
            <a:r>
              <a:rPr lang="uk-UA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письмових </a:t>
            </a:r>
            <a:r>
              <a:rPr lang="uk-UA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перекладів </a:t>
            </a: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вхідної кореспонденції</a:t>
            </a:r>
          </a:p>
          <a:p>
            <a:pPr marL="0" indent="0">
              <a:buNone/>
            </a:pPr>
            <a:endParaRPr lang="uk-UA" altLang="en-US" sz="1400" dirty="0">
              <a:latin typeface="+mn-lt"/>
            </a:endParaRPr>
          </a:p>
          <a:p>
            <a:pPr>
              <a:buNone/>
            </a:pPr>
            <a:endParaRPr lang="uk-UA" sz="1400" dirty="0">
              <a:latin typeface="+mn-lt"/>
              <a:cs typeface="Arial" pitchFamily="34" charset="0"/>
            </a:endParaRPr>
          </a:p>
        </p:txBody>
      </p:sp>
      <p:grpSp>
        <p:nvGrpSpPr>
          <p:cNvPr id="6" name="Групувати 34"/>
          <p:cNvGrpSpPr/>
          <p:nvPr/>
        </p:nvGrpSpPr>
        <p:grpSpPr>
          <a:xfrm>
            <a:off x="7773986" y="313409"/>
            <a:ext cx="1084859" cy="633845"/>
            <a:chOff x="316620" y="571499"/>
            <a:chExt cx="1084859" cy="633845"/>
          </a:xfrm>
        </p:grpSpPr>
        <p:sp>
          <p:nvSpPr>
            <p:cNvPr id="7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8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957" y="313409"/>
            <a:ext cx="2827093" cy="18842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119" y="1877784"/>
            <a:ext cx="2743959" cy="16754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788" y="3486221"/>
            <a:ext cx="2706031" cy="18028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694" y="4907844"/>
            <a:ext cx="27622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3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/>
          <p:cNvSpPr>
            <a:spLocks noGrp="1"/>
          </p:cNvSpPr>
          <p:nvPr>
            <p:ph idx="4294967295"/>
          </p:nvPr>
        </p:nvSpPr>
        <p:spPr>
          <a:xfrm>
            <a:off x="217962" y="1752600"/>
            <a:ext cx="8424936" cy="4847492"/>
          </a:xfrm>
          <a:prstGeom prst="rect">
            <a:avLst/>
          </a:prstGeom>
        </p:spPr>
        <p:txBody>
          <a:bodyPr numCol="2">
            <a:noAutofit/>
          </a:bodyPr>
          <a:lstStyle/>
          <a:p>
            <a:r>
              <a:rPr lang="uk-UA" sz="1600" dirty="0" smtClean="0">
                <a:latin typeface="+mn-lt"/>
              </a:rPr>
              <a:t>участь  </a:t>
            </a:r>
            <a:r>
              <a:rPr lang="uk-UA" sz="1600" dirty="0">
                <a:latin typeface="+mn-lt"/>
              </a:rPr>
              <a:t>в Міжнародній виставці технологій електричної енергії (</a:t>
            </a:r>
            <a:r>
              <a:rPr lang="en-GB" sz="1600" dirty="0">
                <a:latin typeface="+mn-lt"/>
              </a:rPr>
              <a:t>BIXPO</a:t>
            </a:r>
            <a:r>
              <a:rPr lang="uk-UA" sz="1600" dirty="0">
                <a:latin typeface="+mn-lt"/>
              </a:rPr>
              <a:t> 2018) 29 жовтня – 2 листопада 2018 </a:t>
            </a:r>
            <a:r>
              <a:rPr lang="uk-UA" sz="1600" dirty="0" smtClean="0">
                <a:latin typeface="+mn-lt"/>
              </a:rPr>
              <a:t>року в м.Кванджу </a:t>
            </a:r>
            <a:r>
              <a:rPr lang="uk-UA" sz="1600" dirty="0">
                <a:latin typeface="+mn-lt"/>
              </a:rPr>
              <a:t>(Республіка </a:t>
            </a:r>
            <a:r>
              <a:rPr lang="uk-UA" sz="1600" dirty="0" smtClean="0">
                <a:latin typeface="+mn-lt"/>
              </a:rPr>
              <a:t>Корея) </a:t>
            </a:r>
            <a:endParaRPr lang="uk-UA" sz="1600" dirty="0">
              <a:latin typeface="+mn-lt"/>
            </a:endParaRPr>
          </a:p>
          <a:p>
            <a:pPr algn="just"/>
            <a:r>
              <a:rPr lang="uk-UA" sz="1600" dirty="0" smtClean="0">
                <a:latin typeface="+mn-lt"/>
                <a:cs typeface="Arial" panose="020B0604020202020204" pitchFamily="34" charset="0"/>
              </a:rPr>
              <a:t>Участь в </a:t>
            </a:r>
            <a:r>
              <a:rPr lang="uk-UA" sz="1600" dirty="0" smtClean="0">
                <a:latin typeface="+mn-lt"/>
              </a:rPr>
              <a:t>міжнародній </a:t>
            </a:r>
            <a:r>
              <a:rPr lang="uk-UA" sz="1600" dirty="0">
                <a:latin typeface="+mn-lt"/>
              </a:rPr>
              <a:t>конференції міст-побратимів міста Фрайбург 22 – 24 жовтня 2018 року </a:t>
            </a:r>
            <a:endParaRPr lang="uk-UA" sz="1600" dirty="0" smtClean="0">
              <a:latin typeface="+mn-lt"/>
            </a:endParaRPr>
          </a:p>
          <a:p>
            <a:pPr algn="just"/>
            <a:r>
              <a:rPr lang="uk-UA" sz="1600" dirty="0" smtClean="0">
                <a:latin typeface="+mn-lt"/>
              </a:rPr>
              <a:t>участь </a:t>
            </a:r>
            <a:r>
              <a:rPr lang="uk-UA" sz="1600" dirty="0">
                <a:latin typeface="+mn-lt"/>
              </a:rPr>
              <a:t>у Фестивалі </a:t>
            </a:r>
            <a:r>
              <a:rPr lang="uk-UA" sz="1600" dirty="0" smtClean="0">
                <a:latin typeface="+mn-lt"/>
              </a:rPr>
              <a:t>Свободи в м.Вроцлав 3-5 червня 2018</a:t>
            </a:r>
          </a:p>
          <a:p>
            <a:r>
              <a:rPr lang="uk-UA" sz="1600" dirty="0" smtClean="0">
                <a:latin typeface="+mn-lt"/>
              </a:rPr>
              <a:t>участь </a:t>
            </a:r>
            <a:r>
              <a:rPr lang="uk-UA" sz="1600" dirty="0">
                <a:latin typeface="+mn-lt"/>
              </a:rPr>
              <a:t>у заходах присвячених Дню міста </a:t>
            </a:r>
            <a:r>
              <a:rPr lang="uk-UA" sz="1600" dirty="0" smtClean="0">
                <a:latin typeface="+mn-lt"/>
              </a:rPr>
              <a:t>Кутаїсі (Грузія) 01-03 травня 2018.</a:t>
            </a:r>
            <a:endParaRPr lang="uk-UA" sz="1600" dirty="0">
              <a:latin typeface="+mn-lt"/>
            </a:endParaRPr>
          </a:p>
          <a:p>
            <a:pPr algn="just">
              <a:spcBef>
                <a:spcPts val="0"/>
              </a:spcBef>
              <a:tabLst>
                <a:tab pos="3771900" algn="l"/>
              </a:tabLst>
            </a:pPr>
            <a:r>
              <a:rPr lang="uk-UA" sz="1600" dirty="0" smtClean="0">
                <a:latin typeface="+mn-lt"/>
              </a:rPr>
              <a:t>участь </a:t>
            </a:r>
            <a:r>
              <a:rPr lang="uk-UA" sz="1600" dirty="0">
                <a:latin typeface="+mn-lt"/>
              </a:rPr>
              <a:t>у святкуванні Дня міста Баня </a:t>
            </a:r>
            <a:r>
              <a:rPr lang="uk-UA" sz="1600" dirty="0" smtClean="0">
                <a:latin typeface="+mn-lt"/>
              </a:rPr>
              <a:t>Лука </a:t>
            </a:r>
            <a:r>
              <a:rPr lang="uk-UA" sz="1600" dirty="0">
                <a:latin typeface="+mn-lt"/>
              </a:rPr>
              <a:t>та цінностей </a:t>
            </a:r>
            <a:r>
              <a:rPr lang="uk-UA" sz="1600" dirty="0" smtClean="0">
                <a:latin typeface="+mn-lt"/>
              </a:rPr>
              <a:t>анти-фашизму 22 </a:t>
            </a:r>
            <a:r>
              <a:rPr lang="uk-UA" sz="1600" dirty="0">
                <a:latin typeface="+mn-lt"/>
              </a:rPr>
              <a:t>квітня 2018 </a:t>
            </a:r>
            <a:r>
              <a:rPr lang="uk-UA" sz="1600" dirty="0" smtClean="0">
                <a:latin typeface="+mn-lt"/>
              </a:rPr>
              <a:t>року (Боснія та Герцеговина)</a:t>
            </a:r>
            <a:endParaRPr lang="uk-UA" sz="1600" dirty="0">
              <a:latin typeface="+mn-lt"/>
              <a:cs typeface="Arial" panose="020B0604020202020204" pitchFamily="34" charset="0"/>
            </a:endParaRPr>
          </a:p>
          <a:p>
            <a:r>
              <a:rPr lang="uk-UA" sz="1600" dirty="0" smtClean="0">
                <a:latin typeface="+mn-lt"/>
              </a:rPr>
              <a:t>участь </a:t>
            </a:r>
            <a:r>
              <a:rPr lang="uk-UA" sz="1600" dirty="0">
                <a:latin typeface="+mn-lt"/>
              </a:rPr>
              <a:t>у святкуванні ХХІІ Вроцлавської куті та Дня Єдності Християн, в рамках відзначення року Львова у Вроцлаві 19-20 січня 2018 року. </a:t>
            </a:r>
          </a:p>
          <a:p>
            <a:endParaRPr lang="uk-UA" sz="1400" dirty="0">
              <a:latin typeface="+mn-lt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93092" y="152400"/>
            <a:ext cx="6840638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uk-UA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Міжнародна співпраця </a:t>
            </a:r>
            <a:r>
              <a:rPr lang="uk-UA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Представлення Львова на міжнародній арені</a:t>
            </a:r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та забезпечення </a:t>
            </a:r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участі представників Львівської міської </a:t>
            </a:r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ради </a:t>
            </a:r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у міжнародних заходах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увати 34"/>
          <p:cNvGrpSpPr/>
          <p:nvPr/>
        </p:nvGrpSpPr>
        <p:grpSpPr>
          <a:xfrm>
            <a:off x="7643835" y="404664"/>
            <a:ext cx="1084859" cy="633845"/>
            <a:chOff x="316620" y="571499"/>
            <a:chExt cx="1084859" cy="633845"/>
          </a:xfrm>
        </p:grpSpPr>
        <p:sp>
          <p:nvSpPr>
            <p:cNvPr id="6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  <p:pic>
        <p:nvPicPr>
          <p:cNvPr id="1026" name="Picture 2" descr="Image may contain: tex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240" y="1833540"/>
            <a:ext cx="3884658" cy="192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240" y="4032910"/>
            <a:ext cx="3894667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9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55920" y="491108"/>
            <a:ext cx="7451725" cy="1169987"/>
          </a:xfrm>
        </p:spPr>
        <p:txBody>
          <a:bodyPr>
            <a:normAutofit/>
          </a:bodyPr>
          <a:lstStyle/>
          <a:p>
            <a:r>
              <a:rPr lang="uk-UA" altLang="en-US" sz="2700" b="1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Візити відомих особистостей до Львова</a:t>
            </a:r>
            <a:endParaRPr lang="uk-UA" sz="2700" b="1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857375"/>
            <a:ext cx="4110038" cy="4314825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15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Жулі</a:t>
            </a:r>
            <a:r>
              <a:rPr lang="ru-RU" sz="1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5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Пайєтт</a:t>
            </a:r>
            <a:r>
              <a:rPr lang="ru-RU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Генерал-губернатор </a:t>
            </a:r>
            <a:r>
              <a:rPr lang="ru-RU" sz="1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Канади</a:t>
            </a:r>
            <a:endParaRPr lang="ru-RU" sz="1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uk-UA" sz="1500" b="1" dirty="0">
                <a:latin typeface="Arial" panose="020B0604020202020204" pitchFamily="34" charset="0"/>
                <a:cs typeface="Arial" panose="020B0604020202020204" pitchFamily="34" charset="0"/>
              </a:rPr>
              <a:t>Спадковий Принц </a:t>
            </a:r>
            <a:r>
              <a:rPr lang="uk-UA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Алоїз</a:t>
            </a:r>
            <a:r>
              <a:rPr lang="uk-UA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Філіп Марія </a:t>
            </a:r>
            <a:r>
              <a:rPr lang="uk-UA" sz="1500" dirty="0" err="1">
                <a:latin typeface="Arial" panose="020B0604020202020204" pitchFamily="34" charset="0"/>
                <a:cs typeface="Arial" panose="020B0604020202020204" pitchFamily="34" charset="0"/>
              </a:rPr>
              <a:t>Ліхтенштейнський</a:t>
            </a: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1500" b="1" dirty="0">
                <a:latin typeface="Arial" panose="020B0604020202020204" pitchFamily="34" charset="0"/>
                <a:cs typeface="Arial" panose="020B0604020202020204" pitchFamily="34" charset="0"/>
              </a:rPr>
              <a:t>Франк-Вальтер </a:t>
            </a:r>
            <a:r>
              <a:rPr lang="uk-UA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Штайнмаєр</a:t>
            </a: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, Президент Федеративної Республіки Німеччина 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Александер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 Ван дер </a:t>
            </a:r>
            <a:r>
              <a:rPr lang="ru-RU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Беллен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Федеральний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Президент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Республіки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Австрія</a:t>
            </a:r>
            <a:endParaRPr lang="ru-RU" sz="1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uk-UA" dirty="0"/>
          </a:p>
        </p:txBody>
      </p:sp>
      <p:pic>
        <p:nvPicPr>
          <p:cNvPr id="4" name="Picture 2" descr="Image result for ÐÑÐ·Ð¸Ñ Ð¿ÑÐ¸Ð½ÑÐ° Ð»ÑÑÑÐµÐ½ÑÑÐµÐ¹Ð½Ñ Ð´Ð¾ Ð»ÑÐ²Ð¾Ð²Ð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069" y="1773781"/>
            <a:ext cx="2084047" cy="137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city-adm.lviv.ua/img/x/2/img2657-d25b4615017cbd24f6952bc7044598c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571" y="1778794"/>
            <a:ext cx="2142736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Image result for Ð¿ÑÐµÐ·Ð¸Ð´ÐµÐ½Ñ Ð°Ð²ÑÑÑÑÑ Ñ Ð»ÑÐ²Ð¾Ð²Ñ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467" y="3239161"/>
            <a:ext cx="2064736" cy="126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ÐÑÐ»Ñ ÐÐ°Ð¹ÑÑÑ Ñ ÐÑÐ²Ð¾Ð²Ñ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701" y="3195305"/>
            <a:ext cx="2147606" cy="135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img.depo.ua/745xX/May2018/40258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437069" y="4600404"/>
            <a:ext cx="2008927" cy="133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Ð²ÑÐ·Ð¸Ñ Ð¶ÑÐ»Ñ Ð¿Ð°Ð¹ÑÑÑ Ð´Ð¾ Ð»ÑÐ²Ð¾Ð²Ð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701" y="4614086"/>
            <a:ext cx="2089144" cy="132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увати 34"/>
          <p:cNvGrpSpPr/>
          <p:nvPr/>
        </p:nvGrpSpPr>
        <p:grpSpPr>
          <a:xfrm>
            <a:off x="7643835" y="404664"/>
            <a:ext cx="1084859" cy="633845"/>
            <a:chOff x="316620" y="571499"/>
            <a:chExt cx="1084859" cy="633845"/>
          </a:xfrm>
        </p:grpSpPr>
        <p:sp>
          <p:nvSpPr>
            <p:cNvPr id="11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2" name="Рисунок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303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707550"/>
            <a:ext cx="2655320" cy="1770213"/>
          </a:xfrm>
          <a:prstGeom prst="rect">
            <a:avLst/>
          </a:prstGeom>
        </p:spPr>
      </p:pic>
      <p:sp>
        <p:nvSpPr>
          <p:cNvPr id="6" name="Rectangle 4"/>
          <p:cNvSpPr>
            <a:spLocks noGrp="1"/>
          </p:cNvSpPr>
          <p:nvPr>
            <p:ph type="title" idx="4294967295"/>
          </p:nvPr>
        </p:nvSpPr>
        <p:spPr>
          <a:xfrm>
            <a:off x="298938" y="409793"/>
            <a:ext cx="7234791" cy="1038007"/>
          </a:xfrm>
        </p:spPr>
        <p:txBody>
          <a:bodyPr>
            <a:noAutofit/>
          </a:bodyPr>
          <a:lstStyle/>
          <a:p>
            <a:r>
              <a:rPr lang="uk-UA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Співпраця з дипломатичним корпусом</a:t>
            </a:r>
            <a:r>
              <a:rPr lang="uk-U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Групувати 34"/>
          <p:cNvGrpSpPr/>
          <p:nvPr/>
        </p:nvGrpSpPr>
        <p:grpSpPr>
          <a:xfrm>
            <a:off x="7643834" y="344516"/>
            <a:ext cx="1084859" cy="633845"/>
            <a:chOff x="316620" y="571499"/>
            <a:chExt cx="1084859" cy="633845"/>
          </a:xfrm>
        </p:grpSpPr>
        <p:sp>
          <p:nvSpPr>
            <p:cNvPr id="11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2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308463" y="1752600"/>
            <a:ext cx="464820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uk-UA" sz="12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uk-UA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8937" y="685800"/>
            <a:ext cx="5111263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УЧАСТЬ У ЗАХОДАХ ДИПЛОМАТИЧНОГО КОРПУСУ У ЛЬВОВІ</a:t>
            </a:r>
          </a:p>
          <a:p>
            <a:pPr algn="ctr"/>
            <a:endParaRPr lang="uk-UA" alt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Проведення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Днів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Канади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Львові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Проведення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Дня культури Республіки </a:t>
            </a: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Узбекистан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Відкриття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монументу хорватським військовим Першої світової війни</a:t>
            </a: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Відкриття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меморіалу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пам'яті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словенським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воїнам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які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брали участь у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Першій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світовій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війні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Проведення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VI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І «</a:t>
            </a: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Фестивалю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Партнерства»</a:t>
            </a:r>
            <a:endParaRPr lang="uk-UA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uk-UA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pl-PL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2" y="4452039"/>
            <a:ext cx="2666665" cy="17773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793" y="4594562"/>
            <a:ext cx="2881208" cy="191960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942" y="4452039"/>
            <a:ext cx="2841552" cy="188944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93" y="2654685"/>
            <a:ext cx="28575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2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/>
          </p:cNvSpPr>
          <p:nvPr>
            <p:ph type="title" idx="4294967295"/>
          </p:nvPr>
        </p:nvSpPr>
        <p:spPr>
          <a:xfrm>
            <a:off x="228600" y="206727"/>
            <a:ext cx="7391400" cy="1205325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Підготовка та протокольний супровід під час підписання договорів про співпрацю ЛМР:  </a:t>
            </a:r>
          </a:p>
        </p:txBody>
      </p:sp>
      <p:sp>
        <p:nvSpPr>
          <p:cNvPr id="8" name="Rectangle 3"/>
          <p:cNvSpPr txBox="1">
            <a:spLocks/>
          </p:cNvSpPr>
          <p:nvPr/>
        </p:nvSpPr>
        <p:spPr>
          <a:xfrm>
            <a:off x="228600" y="1447801"/>
            <a:ext cx="5263769" cy="49056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23409D"/>
              </a:buClr>
              <a:buFont typeface="Wingdings 3" pitchFamily="18" charset="2"/>
              <a:buChar char=""/>
              <a:defRPr sz="2200" kern="1200">
                <a:solidFill>
                  <a:schemeClr val="tx1"/>
                </a:solidFill>
                <a:latin typeface="municipal_lviv_106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unicipal_lviv_106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municipal_lviv_106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municipal_lviv_106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municipal_lviv_106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Угода 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про наміри кредитного фінансування для проекту модернізації громадського тролейбусного транспорту між Європейським банком реконструкції та розвитку (ЄБРР), Львівською міською радою та ЛКП «Львівелектротранс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 lvl="0" algn="just"/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Договір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оренди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нежитлових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приміщень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між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Посольством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Чеської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Республіки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Україні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управлінням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комунальної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власності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Львівської міської ради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 метою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розміщення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в них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Чеського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дому у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місті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Львові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/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Меморандум 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про співробітництво з питань розвитку інфраструктури зарядних станцій для електричних транспортних засобів між Львівською міською радою та Офісом ефективного регулювання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BRDO</a:t>
            </a:r>
            <a:endParaRPr lang="uk-UA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Меморандум про співпрацю між Львівською міською радою та Шотландською благодійною організацією 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Wheelchairs for Ukraine»</a:t>
            </a:r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увати 34"/>
          <p:cNvGrpSpPr/>
          <p:nvPr/>
        </p:nvGrpSpPr>
        <p:grpSpPr>
          <a:xfrm>
            <a:off x="7643834" y="571480"/>
            <a:ext cx="1084859" cy="633845"/>
            <a:chOff x="316620" y="571499"/>
            <a:chExt cx="1084859" cy="633845"/>
          </a:xfrm>
        </p:grpSpPr>
        <p:sp>
          <p:nvSpPr>
            <p:cNvPr id="14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5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676" y="1074955"/>
            <a:ext cx="2842506" cy="18968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689" y="2971835"/>
            <a:ext cx="2747493" cy="1828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657" y="4890570"/>
            <a:ext cx="2747493" cy="1799192"/>
          </a:xfrm>
          <a:prstGeom prst="rect">
            <a:avLst/>
          </a:prstGeom>
        </p:spPr>
      </p:pic>
      <p:pic>
        <p:nvPicPr>
          <p:cNvPr id="1026" name="Picture 2" descr="https://city-adm.lviv.ua/img/737x450/a/img5935-892e87c42146be49df7d4b371fc898b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944" y="4890570"/>
            <a:ext cx="2901569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63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увати 34"/>
          <p:cNvGrpSpPr/>
          <p:nvPr/>
        </p:nvGrpSpPr>
        <p:grpSpPr>
          <a:xfrm>
            <a:off x="7643834" y="571480"/>
            <a:ext cx="1084859" cy="633845"/>
            <a:chOff x="316620" y="571499"/>
            <a:chExt cx="1084859" cy="633845"/>
          </a:xfrm>
        </p:grpSpPr>
        <p:sp>
          <p:nvSpPr>
            <p:cNvPr id="3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4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720968" y="304800"/>
            <a:ext cx="61370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півпраця з партнерськими містами</a:t>
            </a:r>
            <a:endParaRPr lang="uk-UA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537" y="1170554"/>
            <a:ext cx="3620464" cy="24130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51" y="3352082"/>
            <a:ext cx="3002966" cy="200072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8600" y="813103"/>
            <a:ext cx="506133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 липня 2018 року - відкриття статуетки вроцлавського гнома подарованого містом Вроцлав на площі </a:t>
            </a:r>
            <a:r>
              <a:rPr lang="uk-UA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Катедральній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біля каплиці </a:t>
            </a:r>
            <a:r>
              <a:rPr lang="uk-UA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Боїмів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у Львові</a:t>
            </a:r>
          </a:p>
          <a:p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15 листопада 2018 року – відкриття у Вроцлавському університеті пам’ятної таблиці </a:t>
            </a:r>
            <a:r>
              <a:rPr lang="uk-UA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Андрею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Шептицькому</a:t>
            </a:r>
            <a:b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впродовж 201 року – реалізація проекту «Район зелених технологій» спільно з містом </a:t>
            </a:r>
            <a:r>
              <a:rPr lang="uk-UA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Фрайбург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uk-UA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Брайсгау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(Німеччина)</a:t>
            </a:r>
            <a:b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Image result for ÑÐ°Ð¹Ð¾Ð½ Ð·ÐµÐ»ÐµÐ½Ð¸Ñ ÑÐµÑÐ½Ð¾Ð»Ð¾Ð³ÑÐ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018203"/>
            <a:ext cx="3029717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zaxid.net/resources/photos/news/1366x768_DIR/201811/1469904_1530545.jpg?20181115143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537" y="3629776"/>
            <a:ext cx="3573383" cy="238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77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457200"/>
            <a:ext cx="6477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ЛЬВІВ НАГОРОДЖЕНО ЄВРОПЕЙСЬКИМ ДИПЛОМОМ</a:t>
            </a:r>
          </a:p>
          <a:p>
            <a:endParaRPr lang="uk-UA" dirty="0" smtClean="0">
              <a:solidFill>
                <a:srgbClr val="333333"/>
              </a:solidFill>
              <a:latin typeface="Helvetica Neue"/>
            </a:endParaRPr>
          </a:p>
          <a:p>
            <a:pPr algn="just"/>
            <a:r>
              <a:rPr lang="uk-UA" sz="1400" dirty="0" smtClean="0">
                <a:solidFill>
                  <a:srgbClr val="333333"/>
                </a:solidFill>
                <a:latin typeface="Helvetica Neue"/>
              </a:rPr>
              <a:t>28 </a:t>
            </a:r>
            <a:r>
              <a:rPr lang="uk-UA" sz="1400" dirty="0">
                <a:solidFill>
                  <a:srgbClr val="333333"/>
                </a:solidFill>
                <a:latin typeface="Helvetica Neue"/>
              </a:rPr>
              <a:t>червня під час літньої сесії ПАРЄ у Страсбурзі відбулася церемонія відзначення Львова Європейським дипломом, що є першим етапом нагородження Призом Європи за пропагування європейський ідей, ідеалів та цінностей.</a:t>
            </a:r>
            <a:endParaRPr lang="uk-UA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024157"/>
            <a:ext cx="7019925" cy="4286250"/>
          </a:xfrm>
          <a:prstGeom prst="rect">
            <a:avLst/>
          </a:prstGeom>
        </p:spPr>
      </p:pic>
      <p:grpSp>
        <p:nvGrpSpPr>
          <p:cNvPr id="4" name="Групувати 34"/>
          <p:cNvGrpSpPr/>
          <p:nvPr/>
        </p:nvGrpSpPr>
        <p:grpSpPr>
          <a:xfrm>
            <a:off x="7643834" y="571480"/>
            <a:ext cx="1084859" cy="633845"/>
            <a:chOff x="316620" y="571499"/>
            <a:chExt cx="1084859" cy="633845"/>
          </a:xfrm>
        </p:grpSpPr>
        <p:sp>
          <p:nvSpPr>
            <p:cNvPr id="5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489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742972" y="2971800"/>
            <a:ext cx="7258028" cy="1295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Управління внутрішньої політики</a:t>
            </a:r>
          </a:p>
        </p:txBody>
      </p:sp>
      <p:grpSp>
        <p:nvGrpSpPr>
          <p:cNvPr id="4" name="Групувати 34"/>
          <p:cNvGrpSpPr/>
          <p:nvPr/>
        </p:nvGrpSpPr>
        <p:grpSpPr>
          <a:xfrm>
            <a:off x="7643834" y="571480"/>
            <a:ext cx="1084859" cy="633845"/>
            <a:chOff x="316620" y="571499"/>
            <a:chExt cx="1084859" cy="633845"/>
          </a:xfrm>
        </p:grpSpPr>
        <p:sp>
          <p:nvSpPr>
            <p:cNvPr id="5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262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55931994"/>
              </p:ext>
            </p:extLst>
          </p:nvPr>
        </p:nvGraphicFramePr>
        <p:xfrm>
          <a:off x="542945" y="500063"/>
          <a:ext cx="6924655" cy="6072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Групувати 34"/>
          <p:cNvGrpSpPr/>
          <p:nvPr/>
        </p:nvGrpSpPr>
        <p:grpSpPr>
          <a:xfrm>
            <a:off x="7643834" y="571480"/>
            <a:ext cx="1084859" cy="633845"/>
            <a:chOff x="316620" y="571499"/>
            <a:chExt cx="1084859" cy="633845"/>
          </a:xfrm>
        </p:grpSpPr>
        <p:sp>
          <p:nvSpPr>
            <p:cNvPr id="7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011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57200" y="68174"/>
            <a:ext cx="6583362" cy="950913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uk-UA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Місія</a:t>
            </a:r>
            <a:endParaRPr lang="uk-U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71"/>
          <p:cNvSpPr txBox="1">
            <a:spLocks noChangeArrowheads="1"/>
          </p:cNvSpPr>
          <p:nvPr/>
        </p:nvSpPr>
        <p:spPr bwMode="auto">
          <a:xfrm>
            <a:off x="457200" y="762000"/>
            <a:ext cx="6248400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Робота для громади міста, спрямована на покращення рівня комфорту в місті та відповідного надання послуг мешканцям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Заголовок 2"/>
          <p:cNvSpPr txBox="1">
            <a:spLocks/>
          </p:cNvSpPr>
          <p:nvPr/>
        </p:nvSpPr>
        <p:spPr>
          <a:xfrm>
            <a:off x="469025" y="1335911"/>
            <a:ext cx="1228753" cy="95091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municipal_lviv_106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Візія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2126" y="2057400"/>
            <a:ext cx="7681274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здійснення експертного, аналітичного </a:t>
            </a: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та </a:t>
            </a:r>
            <a:r>
              <a:rPr lang="uk-UA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організаційного </a:t>
            </a: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забезпечення роботи міського голови</a:t>
            </a:r>
            <a:r>
              <a:rPr lang="uk-UA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 algn="just"/>
            <a:endParaRPr lang="uk-UA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забезпечення та координація взаємодії з виконавчими органами влади, посадовими особами, підприємствами, установами, організаціями комунальної власності, громадськими організаціями</a:t>
            </a:r>
            <a:r>
              <a:rPr lang="uk-UA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 algn="just"/>
            <a:endParaRPr lang="uk-UA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покращення ефективності системи документообігу кореспонденції в </a:t>
            </a:r>
            <a:r>
              <a:rPr lang="uk-UA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ЛМР, робота </a:t>
            </a: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з вхідною та вихідною документацією міського голови та департаменту «Адміністрація міського голови</a:t>
            </a:r>
            <a:r>
              <a:rPr lang="uk-UA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lvl="0" algn="just"/>
            <a:endParaRPr lang="uk-UA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покращення  якості надання  послуг  мешканцям м. Львова: забезпечення комунікації та співпраці структурних підрозділів Львівської міської ради з мешканцями міста і активною громадськістю для підвищення рівня комфорту в місті</a:t>
            </a:r>
            <a:r>
              <a:rPr lang="uk-UA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 algn="just"/>
            <a:endParaRPr lang="uk-UA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співпраця з релігійними організаціями.</a:t>
            </a:r>
          </a:p>
        </p:txBody>
      </p:sp>
      <p:grpSp>
        <p:nvGrpSpPr>
          <p:cNvPr id="20" name="Групувати 34"/>
          <p:cNvGrpSpPr/>
          <p:nvPr/>
        </p:nvGrpSpPr>
        <p:grpSpPr>
          <a:xfrm>
            <a:off x="7772401" y="226707"/>
            <a:ext cx="1084859" cy="633845"/>
            <a:chOff x="316620" y="571499"/>
            <a:chExt cx="1084859" cy="633845"/>
          </a:xfrm>
        </p:grpSpPr>
        <p:sp>
          <p:nvSpPr>
            <p:cNvPr id="21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2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701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6200" y="135947"/>
            <a:ext cx="4937522" cy="714375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Управління </a:t>
            </a:r>
            <a:b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внутрішньої політики</a:t>
            </a:r>
            <a:endParaRPr lang="uk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65077" y="1086305"/>
            <a:ext cx="8463616" cy="5619295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опрацювало 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12 773 документів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адресованих міському голові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вхідних – 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7449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внутрішніх – 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5324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підготувало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919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проектів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іціативних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листів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підписом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міського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голови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працювало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більше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2 000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вхідних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звернень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та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понад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500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внутрішніх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документів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адресованих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департаменту «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Адмінстрація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міського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голови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»; </a:t>
            </a:r>
          </a:p>
          <a:p>
            <a:pPr marL="0" lvl="0" indent="0">
              <a:buNone/>
            </a:pP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підготувало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та 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відправило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близько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700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внутрішніх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вихідних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документів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за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підписом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директора департаменту «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Адміністрація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міського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голови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» та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близько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300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внутрішніх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вихідних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документів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за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підписом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начальника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управління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внутрішньої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політики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підготувало 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250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доручень міського голови, які містять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 779 </a:t>
            </a:r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пунктів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49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апаратних нарад міського голови та 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 розширені апаратні наради міського голови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організувало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та </a:t>
            </a:r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провело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особистих прийомів громадян міським головою, за результатами яких опрацьовано близько 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300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справ. </a:t>
            </a:r>
          </a:p>
          <a:p>
            <a:pPr>
              <a:buNone/>
            </a:pPr>
            <a:endParaRPr lang="uk-U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None/>
            </a:pPr>
            <a:endParaRPr lang="uk-U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uk-U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uk-U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rc_mi" descr="http://facte.ru/wp-content/uploads/2011/03/9e.jp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1" y="3581399"/>
            <a:ext cx="3709942" cy="2998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Групувати 34"/>
          <p:cNvGrpSpPr/>
          <p:nvPr/>
        </p:nvGrpSpPr>
        <p:grpSpPr>
          <a:xfrm>
            <a:off x="7743334" y="326862"/>
            <a:ext cx="1084859" cy="633845"/>
            <a:chOff x="316620" y="571499"/>
            <a:chExt cx="1084859" cy="633845"/>
          </a:xfrm>
        </p:grpSpPr>
        <p:sp>
          <p:nvSpPr>
            <p:cNvPr id="10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1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038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2400" y="214292"/>
            <a:ext cx="4937522" cy="714375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Управління </a:t>
            </a:r>
            <a:b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внутрішньої політики</a:t>
            </a:r>
            <a:endParaRPr lang="uk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53342" y="1205325"/>
            <a:ext cx="5545223" cy="3600450"/>
          </a:xfrm>
        </p:spPr>
        <p:txBody>
          <a:bodyPr numCol="1">
            <a:noAutofit/>
          </a:bodyPr>
          <a:lstStyle/>
          <a:p>
            <a:pPr algn="just">
              <a:buNone/>
            </a:pPr>
            <a:endParaRPr lang="en-US" sz="16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endParaRPr lang="uk-UA" sz="16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uk-UA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uk-UA" sz="1800" dirty="0">
              <a:latin typeface="+mj-lt"/>
              <a:cs typeface="Arial" pitchFamily="34" charset="0"/>
            </a:endParaRPr>
          </a:p>
          <a:p>
            <a:pPr>
              <a:buNone/>
            </a:pPr>
            <a:endParaRPr lang="uk-UA" sz="1800" dirty="0">
              <a:latin typeface="+mj-lt"/>
              <a:cs typeface="Arial" pitchFamily="34" charset="0"/>
            </a:endParaRPr>
          </a:p>
          <a:p>
            <a:pPr>
              <a:buNone/>
            </a:pPr>
            <a:endParaRPr lang="uk-UA" sz="1800" b="1" dirty="0">
              <a:latin typeface="+mj-lt"/>
              <a:cs typeface="Arial" pitchFamily="34" charset="0"/>
            </a:endParaRPr>
          </a:p>
          <a:p>
            <a:pPr>
              <a:buNone/>
            </a:pPr>
            <a:r>
              <a:rPr lang="uk-UA" sz="1800" dirty="0">
                <a:latin typeface="Arial" pitchFamily="34" charset="0"/>
                <a:cs typeface="Arial" pitchFamily="34" charset="0"/>
              </a:rPr>
              <a:t> </a:t>
            </a:r>
          </a:p>
          <a:p>
            <a:pPr>
              <a:buNone/>
            </a:pPr>
            <a:endParaRPr lang="uk-UA" sz="18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uk-UA" sz="18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Групувати 34"/>
          <p:cNvGrpSpPr/>
          <p:nvPr/>
        </p:nvGrpSpPr>
        <p:grpSpPr>
          <a:xfrm>
            <a:off x="7839569" y="207365"/>
            <a:ext cx="1084859" cy="633845"/>
            <a:chOff x="316620" y="571499"/>
            <a:chExt cx="1084859" cy="633845"/>
          </a:xfrm>
        </p:grpSpPr>
        <p:sp>
          <p:nvSpPr>
            <p:cNvPr id="8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9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" b="-1032"/>
          <a:stretch/>
        </p:blipFill>
        <p:spPr>
          <a:xfrm>
            <a:off x="2058107" y="3271814"/>
            <a:ext cx="5044076" cy="3360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01832" y="1083232"/>
            <a:ext cx="813256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підготувало 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та відправило 67 000 листівок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 з нагоди державних та релігійних свят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з них 2 000 шрифтом </a:t>
            </a:r>
            <a:r>
              <a:rPr lang="uk-UA" sz="1600" dirty="0" err="1">
                <a:latin typeface="Arial" panose="020B0604020202020204" pitchFamily="34" charset="0"/>
                <a:cs typeface="Arial" panose="020B0604020202020204" pitchFamily="34" charset="0"/>
              </a:rPr>
              <a:t>Брайля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) та понад 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600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 листів-вітань із  Днем народження та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Днем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міста.</a:t>
            </a:r>
          </a:p>
          <a:p>
            <a:pPr algn="just"/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just"/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підготували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для вручення міським головою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 542 Подяки та Дипломи, </a:t>
            </a: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також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 121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відзнаку територіальної громади міста,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саме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Золотий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герб міста Львова, Почесний знак святого Юрія, Орден Лева, Відзнаку Олени Степанівни, Відзнаку «Почесний громадянин міста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», Знак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«100-річчя ЗУНР».</a:t>
            </a:r>
          </a:p>
          <a:p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48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9" r="2836" b="16986"/>
          <a:stretch/>
        </p:blipFill>
        <p:spPr>
          <a:xfrm>
            <a:off x="4807527" y="3588961"/>
            <a:ext cx="4343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49337"/>
            <a:ext cx="4937522" cy="714375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Управління </a:t>
            </a:r>
            <a:b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внутрішньої політики</a:t>
            </a:r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143001" y="2057401"/>
            <a:ext cx="2936081" cy="808435"/>
          </a:xfrm>
        </p:spPr>
        <p:txBody>
          <a:bodyPr>
            <a:normAutofit/>
          </a:bodyPr>
          <a:lstStyle/>
          <a:p>
            <a:pPr>
              <a:buNone/>
            </a:pPr>
            <a:endParaRPr lang="uk-UA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uk-UA" sz="2250" dirty="0">
              <a:latin typeface="Arial" pitchFamily="34" charset="0"/>
              <a:cs typeface="Arial" pitchFamily="34" charset="0"/>
            </a:endParaRPr>
          </a:p>
          <a:p>
            <a:endParaRPr lang="uk-UA" dirty="0" smtClean="0">
              <a:latin typeface="Arial" pitchFamily="34" charset="0"/>
              <a:cs typeface="Arial" pitchFamily="34" charset="0"/>
            </a:endParaRPr>
          </a:p>
          <a:p>
            <a:endParaRPr lang="uk-UA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836992"/>
            <a:ext cx="5181600" cy="5924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uk-UA" sz="165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Підготовлено та проведено:</a:t>
            </a:r>
            <a:endParaRPr lang="en-US" sz="1650" b="1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Загальноміське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освячення води;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відзначення річниці Героїв Небесної Сотні;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відзначення Дня першого публічного виконання Державного Гімну України;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Великопісний концерт-містерія «Страсті Христові»;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Фестиваль «Поливаний понеділок» на площі Ринок;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відзначення Дня першого підняття прапору над вежею Ратуші;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Урочисте засідання з нагоди Дня міста;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відзначення Дня вишиванки;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Зустріч 80-ї окремої десантно-штурмової бригади із зони проведення операції об’єднаних сил;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Загальноміська молитва за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мир в Україні </a:t>
            </a: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  до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Дня Незалежності та вшанування новітніх Героїв України;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відзначення 100-ї річниці утворення Західноукраїнської Народної Республіки</a:t>
            </a:r>
          </a:p>
        </p:txBody>
      </p:sp>
      <p:grpSp>
        <p:nvGrpSpPr>
          <p:cNvPr id="12" name="Групувати 34"/>
          <p:cNvGrpSpPr/>
          <p:nvPr/>
        </p:nvGrpSpPr>
        <p:grpSpPr>
          <a:xfrm>
            <a:off x="7643834" y="571480"/>
            <a:ext cx="1084859" cy="633845"/>
            <a:chOff x="316620" y="571499"/>
            <a:chExt cx="1084859" cy="633845"/>
          </a:xfrm>
        </p:grpSpPr>
        <p:sp>
          <p:nvSpPr>
            <p:cNvPr id="13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4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17" r="5000" b="22016"/>
          <a:stretch/>
        </p:blipFill>
        <p:spPr>
          <a:xfrm>
            <a:off x="4882105" y="1205325"/>
            <a:ext cx="4180389" cy="2183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193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381000" y="58400"/>
            <a:ext cx="4937522" cy="714375"/>
          </a:xfrm>
        </p:spPr>
        <p:txBody>
          <a:bodyPr>
            <a:noAutofit/>
          </a:bodyPr>
          <a:lstStyle/>
          <a:p>
            <a:pPr marL="541735"/>
            <a:r>
              <a:rPr lang="uk-UA" sz="2700" b="1" dirty="0">
                <a:latin typeface="Arial" panose="020B0604020202020204" pitchFamily="34" charset="0"/>
                <a:cs typeface="Arial" panose="020B0604020202020204" pitchFamily="34" charset="0"/>
              </a:rPr>
              <a:t>Управління </a:t>
            </a:r>
            <a:br>
              <a:rPr lang="uk-UA" sz="2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700" b="1" dirty="0">
                <a:latin typeface="Arial" panose="020B0604020202020204" pitchFamily="34" charset="0"/>
                <a:cs typeface="Arial" panose="020B0604020202020204" pitchFamily="34" charset="0"/>
              </a:rPr>
              <a:t>внутрішньої політики</a:t>
            </a:r>
            <a:endParaRPr lang="uk-UA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05320" y="298795"/>
            <a:ext cx="460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Вручення відзнак міського голови</a:t>
            </a:r>
            <a:endParaRPr lang="uk-UA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4" b="15572"/>
          <a:stretch/>
        </p:blipFill>
        <p:spPr>
          <a:xfrm>
            <a:off x="303487" y="1017539"/>
            <a:ext cx="3901833" cy="2416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t="1969" r="8000" b="16980"/>
          <a:stretch/>
        </p:blipFill>
        <p:spPr>
          <a:xfrm>
            <a:off x="127666" y="3640111"/>
            <a:ext cx="4346179" cy="2897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https://city-adm.lviv.ua/img/x/c/img1383-70a41a635da234e73c8a097f2fa4539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2" b="16103"/>
          <a:stretch/>
        </p:blipFill>
        <p:spPr bwMode="auto">
          <a:xfrm>
            <a:off x="4205320" y="864690"/>
            <a:ext cx="4644654" cy="2763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ity-adm.lviv.ua/img/x/a/img7619-0cb7f8be27a33f8eedb27c35ba45aea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2" b="17605"/>
          <a:stretch/>
        </p:blipFill>
        <p:spPr bwMode="auto">
          <a:xfrm>
            <a:off x="4473844" y="3780644"/>
            <a:ext cx="4467321" cy="2555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8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457200" y="15448"/>
            <a:ext cx="4937522" cy="714375"/>
          </a:xfrm>
        </p:spPr>
        <p:txBody>
          <a:bodyPr>
            <a:noAutofit/>
          </a:bodyPr>
          <a:lstStyle/>
          <a:p>
            <a:pPr marL="541735"/>
            <a:r>
              <a:rPr lang="uk-UA" sz="2700" b="1" dirty="0">
                <a:latin typeface="Arial" panose="020B0604020202020204" pitchFamily="34" charset="0"/>
                <a:cs typeface="Arial" panose="020B0604020202020204" pitchFamily="34" charset="0"/>
              </a:rPr>
              <a:t>Управління </a:t>
            </a:r>
            <a:br>
              <a:rPr lang="uk-UA" sz="2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700" b="1" dirty="0">
                <a:latin typeface="Arial" panose="020B0604020202020204" pitchFamily="34" charset="0"/>
                <a:cs typeface="Arial" panose="020B0604020202020204" pitchFamily="34" charset="0"/>
              </a:rPr>
              <a:t>внутрішньої політики</a:t>
            </a:r>
            <a:endParaRPr lang="uk-UA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00" y="846768"/>
            <a:ext cx="58156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День </a:t>
            </a:r>
            <a:r>
              <a:rPr lang="ru-RU" sz="20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вишиванки</a:t>
            </a:r>
            <a:endParaRPr lang="uk-UA" sz="2000" b="1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25444" y="3598835"/>
            <a:ext cx="4686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uk-UA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Поливаний </a:t>
            </a:r>
            <a:r>
              <a:rPr lang="uk-UA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понеділок </a:t>
            </a:r>
            <a:r>
              <a:rPr lang="uk-UA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uk-UA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2018»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" b="18480"/>
          <a:stretch/>
        </p:blipFill>
        <p:spPr>
          <a:xfrm>
            <a:off x="4140219" y="3914210"/>
            <a:ext cx="4912168" cy="2779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6666" r="5000" b="12223"/>
          <a:stretch/>
        </p:blipFill>
        <p:spPr>
          <a:xfrm>
            <a:off x="387735" y="1475810"/>
            <a:ext cx="3657600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73" b="17080"/>
          <a:stretch/>
        </p:blipFill>
        <p:spPr>
          <a:xfrm>
            <a:off x="4322618" y="461260"/>
            <a:ext cx="4218109" cy="2799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431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381000" y="-18796"/>
            <a:ext cx="4665306" cy="928667"/>
          </a:xfrm>
        </p:spPr>
        <p:txBody>
          <a:bodyPr>
            <a:noAutofit/>
          </a:bodyPr>
          <a:lstStyle/>
          <a:p>
            <a:pPr marL="541735"/>
            <a:r>
              <a:rPr lang="uk-UA" sz="2700" b="1" dirty="0">
                <a:latin typeface="Arial" panose="020B0604020202020204" pitchFamily="34" charset="0"/>
                <a:cs typeface="Arial" panose="020B0604020202020204" pitchFamily="34" charset="0"/>
              </a:rPr>
              <a:t>Управління </a:t>
            </a:r>
            <a:br>
              <a:rPr lang="uk-UA" sz="2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700" b="1" dirty="0">
                <a:latin typeface="Arial" panose="020B0604020202020204" pitchFamily="34" charset="0"/>
                <a:cs typeface="Arial" panose="020B0604020202020204" pitchFamily="34" charset="0"/>
              </a:rPr>
              <a:t>внутрішньої політики</a:t>
            </a:r>
            <a:endParaRPr lang="uk-UA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62400" y="143794"/>
            <a:ext cx="50586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Урочисте засідання </a:t>
            </a:r>
            <a:endParaRPr lang="uk-UA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uk-UA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 </a:t>
            </a:r>
            <a:r>
              <a:rPr lang="uk-UA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нагоди Дня міста </a:t>
            </a:r>
          </a:p>
        </p:txBody>
      </p:sp>
      <p:pic>
        <p:nvPicPr>
          <p:cNvPr id="3074" name="Picture 2" descr="https://city-adm.lviv.ua/img/737x450/c/img2448-3efb0de48a3cc59226f840d7837c798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89" b="5778"/>
          <a:stretch/>
        </p:blipFill>
        <p:spPr bwMode="auto">
          <a:xfrm>
            <a:off x="152400" y="1072461"/>
            <a:ext cx="4131906" cy="3371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Ð ÐµÐ·ÑÐ»ÑÑÐ°Ñ Ð¿Ð¾ÑÑÐºÑ Ð·Ð¾Ð±ÑÐ°Ð¶ÐµÐ½Ñ Ð·Ð° Ð·Ð°Ð¿Ð¸ÑÐ¾Ð¼ &quot;Ð´ÐµÐ½Ñ Ð¼ÑÑÑÐ° Ð»ÑÐ²ÑÐ² ÑÑÐ¾ÑÐ¸ÑÑÐ° ÑÐµÑÑÑ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t="-14407" r="13205" b="18409"/>
          <a:stretch/>
        </p:blipFill>
        <p:spPr bwMode="auto">
          <a:xfrm>
            <a:off x="152400" y="3188574"/>
            <a:ext cx="4910314" cy="3676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city-adm.lviv.ua/img/x/5/img2324-e8f2dc2be301f6c9ee251ba1f55a51f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" t="12424" r="26771" b="8643"/>
          <a:stretch/>
        </p:blipFill>
        <p:spPr bwMode="auto">
          <a:xfrm>
            <a:off x="4665400" y="769343"/>
            <a:ext cx="3974603" cy="2904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city-adm.lviv.ua/img/x/4/img2355-b359aa3af886183f8bf6c8c260b491b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8" r="4042" b="14603"/>
          <a:stretch/>
        </p:blipFill>
        <p:spPr bwMode="auto">
          <a:xfrm>
            <a:off x="4862712" y="3573458"/>
            <a:ext cx="3906464" cy="3221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92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381000" y="0"/>
            <a:ext cx="4937522" cy="714375"/>
          </a:xfrm>
        </p:spPr>
        <p:txBody>
          <a:bodyPr>
            <a:noAutofit/>
          </a:bodyPr>
          <a:lstStyle/>
          <a:p>
            <a:pPr marL="541735"/>
            <a:r>
              <a:rPr lang="uk-UA" sz="2700" b="1" dirty="0">
                <a:latin typeface="Arial" panose="020B0604020202020204" pitchFamily="34" charset="0"/>
                <a:cs typeface="Arial" panose="020B0604020202020204" pitchFamily="34" charset="0"/>
              </a:rPr>
              <a:t>Управління </a:t>
            </a:r>
            <a:br>
              <a:rPr lang="uk-UA" sz="2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700" b="1" dirty="0">
                <a:latin typeface="Arial" panose="020B0604020202020204" pitchFamily="34" charset="0"/>
                <a:cs typeface="Arial" panose="020B0604020202020204" pitchFamily="34" charset="0"/>
              </a:rPr>
              <a:t>внутрішньої політики</a:t>
            </a:r>
            <a:endParaRPr lang="uk-UA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43400" y="152400"/>
            <a:ext cx="54346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День</a:t>
            </a: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Незалежності</a:t>
            </a:r>
            <a:endParaRPr lang="uk-UA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uk-UA" sz="2000" b="1" dirty="0">
                <a:latin typeface="+mj-lt"/>
                <a:ea typeface="Times New Roman" panose="02020603050405020304" pitchFamily="18" charset="0"/>
              </a:rPr>
              <a:t> </a:t>
            </a:r>
          </a:p>
        </p:txBody>
      </p:sp>
      <p:pic>
        <p:nvPicPr>
          <p:cNvPr id="4098" name="Picture 2" descr="https://city-adm.lviv.ua/img/x/f/dsc3730-7d5924e4a52244b055c84ca0beefd6a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" t="2845" r="8041" b="17605"/>
          <a:stretch/>
        </p:blipFill>
        <p:spPr bwMode="auto">
          <a:xfrm>
            <a:off x="152400" y="978050"/>
            <a:ext cx="5417939" cy="3226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city-adm.lviv.ua/img/x/9/dsc3788-f93d2cb92f2c100e8a17cc339640880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8" r="14042" b="17605"/>
          <a:stretch/>
        </p:blipFill>
        <p:spPr bwMode="auto">
          <a:xfrm>
            <a:off x="5570339" y="1981200"/>
            <a:ext cx="3345061" cy="34647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city-adm.lviv.ua/img/x/7/dsc3907-b5f37b81ce2ae99e9c16f1d667acc1d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t="7504" b="17448"/>
          <a:stretch/>
        </p:blipFill>
        <p:spPr bwMode="auto">
          <a:xfrm>
            <a:off x="367957" y="4201427"/>
            <a:ext cx="5257800" cy="2656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7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381000" y="123681"/>
            <a:ext cx="4937522" cy="714375"/>
          </a:xfrm>
        </p:spPr>
        <p:txBody>
          <a:bodyPr>
            <a:noAutofit/>
          </a:bodyPr>
          <a:lstStyle/>
          <a:p>
            <a:pPr marL="541735"/>
            <a:r>
              <a:rPr lang="uk-UA" sz="2700" b="1" dirty="0">
                <a:latin typeface="Arial" panose="020B0604020202020204" pitchFamily="34" charset="0"/>
                <a:cs typeface="Arial" panose="020B0604020202020204" pitchFamily="34" charset="0"/>
              </a:rPr>
              <a:t>Управління </a:t>
            </a:r>
            <a:br>
              <a:rPr lang="uk-UA" sz="2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700" b="1" dirty="0">
                <a:latin typeface="Arial" panose="020B0604020202020204" pitchFamily="34" charset="0"/>
                <a:cs typeface="Arial" panose="020B0604020202020204" pitchFamily="34" charset="0"/>
              </a:rPr>
              <a:t>внутрішньої політики</a:t>
            </a:r>
            <a:endParaRPr lang="uk-UA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37779" y="173559"/>
            <a:ext cx="7833049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Відзначення </a:t>
            </a: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100-ї 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річниці утворення 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Західноукраїнської 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Народної Республіки</a:t>
            </a:r>
            <a:endParaRPr lang="uk-UA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uk-UA" sz="16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7973" r="6000" b="16979"/>
          <a:stretch/>
        </p:blipFill>
        <p:spPr>
          <a:xfrm>
            <a:off x="4242395" y="3810000"/>
            <a:ext cx="4623816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Ð ÐµÐ·ÑÐ»ÑÑÐ°Ñ Ð¿Ð¾ÑÑÐºÑ Ð·Ð¾Ð±ÑÐ°Ð¶ÐµÐ½Ñ Ð·Ð° Ð·Ð°Ð¿Ð¸ÑÐ¾Ð¼ &quot;Ð»ÑÐ²ÑÐ²ÑÑÐºÐ° Ð¼ÑÑÑÐºÐ° ÑÐ°Ð´Ð° Ð·ÑÐ½Ñ ÑÐµÑÑÑ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595" y="1089047"/>
            <a:ext cx="3861791" cy="25729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 ÐµÐ·ÑÐ»ÑÑÐ°Ñ Ð¿Ð¾ÑÑÐºÑ Ð·Ð¾Ð±ÑÐ°Ð¶ÐµÐ½Ñ Ð·Ð° Ð·Ð°Ð¿Ð¸ÑÐ¾Ð¼ &quot;Ð»ÑÐ²ÑÐ²ÑÑÐºÐ° Ð¼ÑÑÑÐºÐ° ÑÐ°Ð´Ð° Ð·ÑÐ½Ñ ÑÐµÑÑÑ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2" t="4653" r="13379"/>
          <a:stretch/>
        </p:blipFill>
        <p:spPr bwMode="auto">
          <a:xfrm>
            <a:off x="300693" y="1725905"/>
            <a:ext cx="3941702" cy="36966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78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3400" y="410010"/>
            <a:ext cx="4937522" cy="714375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Управління </a:t>
            </a:r>
            <a:b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внутрішньої політики</a:t>
            </a:r>
            <a:endParaRPr lang="uk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08709" y="1526597"/>
            <a:ext cx="8534400" cy="2590800"/>
          </a:xfrm>
        </p:spPr>
        <p:txBody>
          <a:bodyPr numCol="1">
            <a:noAutofit/>
          </a:bodyPr>
          <a:lstStyle/>
          <a:p>
            <a:pPr marL="0" indent="0" algn="just">
              <a:buNone/>
            </a:pPr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підготували 331 привітання міського голови на парафії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а саме: </a:t>
            </a:r>
          </a:p>
          <a:p>
            <a:pPr algn="just"/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 нагоди </a:t>
            </a:r>
            <a:r>
              <a:rPr lang="uk-UA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хіротоній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(19), </a:t>
            </a:r>
          </a:p>
          <a:p>
            <a:pPr algn="just"/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храмових свят (133), </a:t>
            </a:r>
          </a:p>
          <a:p>
            <a:pPr algn="just"/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тезоіменитства Владик (9), </a:t>
            </a:r>
          </a:p>
          <a:p>
            <a:pPr algn="just"/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днів народжень представників духовенства (170), </a:t>
            </a:r>
          </a:p>
          <a:p>
            <a:pPr marL="0" indent="0" algn="just">
              <a:buNone/>
            </a:pP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 також </a:t>
            </a:r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понад 150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сценаріїв відвідин храмів міським головою.</a:t>
            </a:r>
          </a:p>
          <a:p>
            <a:pPr algn="just">
              <a:lnSpc>
                <a:spcPct val="100000"/>
              </a:lnSpc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uk-U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uk-UA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uk-U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uk-UA" sz="2000" dirty="0">
                <a:latin typeface="Arial" pitchFamily="34" charset="0"/>
                <a:cs typeface="Arial" pitchFamily="34" charset="0"/>
              </a:rPr>
              <a:t> </a:t>
            </a:r>
          </a:p>
          <a:p>
            <a:pPr>
              <a:buNone/>
            </a:pPr>
            <a:endParaRPr lang="uk-UA" sz="20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uk-UA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Групувати 34"/>
          <p:cNvGrpSpPr/>
          <p:nvPr/>
        </p:nvGrpSpPr>
        <p:grpSpPr>
          <a:xfrm>
            <a:off x="7533729" y="425751"/>
            <a:ext cx="1084859" cy="633845"/>
            <a:chOff x="316620" y="571499"/>
            <a:chExt cx="1084859" cy="633845"/>
          </a:xfrm>
        </p:grpSpPr>
        <p:sp>
          <p:nvSpPr>
            <p:cNvPr id="8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9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  <p:sp>
        <p:nvSpPr>
          <p:cNvPr id="10" name="Прямоугольник 9"/>
          <p:cNvSpPr/>
          <p:nvPr/>
        </p:nvSpPr>
        <p:spPr>
          <a:xfrm>
            <a:off x="408709" y="4209615"/>
            <a:ext cx="8527474" cy="1567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ct val="20000"/>
              </a:spcBef>
              <a:buClr>
                <a:srgbClr val="23409D"/>
              </a:buClr>
            </a:pP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Працівники управління активно долучалися до організації поминальних заходів, проведення заупокійних богослужінь, загальноміських екуменічних молебнів та інших заходів релігійного характеру. </a:t>
            </a:r>
          </a:p>
        </p:txBody>
      </p:sp>
    </p:spTree>
    <p:extLst>
      <p:ext uri="{BB962C8B-B14F-4D97-AF65-F5344CB8AC3E}">
        <p14:creationId xmlns:p14="http://schemas.microsoft.com/office/powerpoint/2010/main" val="376189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type="body" idx="1"/>
          </p:nvPr>
        </p:nvSpPr>
        <p:spPr>
          <a:xfrm>
            <a:off x="685800" y="2438400"/>
            <a:ext cx="7772400" cy="4090987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uk-UA" sz="2100" b="1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>
              <a:buNone/>
            </a:pPr>
            <a:endParaRPr lang="uk-UA" sz="2100" b="1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>
              <a:buNone/>
            </a:pPr>
            <a:endParaRPr lang="uk-UA" sz="2100" b="1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>
              <a:buNone/>
            </a:pPr>
            <a:endParaRPr lang="uk-UA" sz="2100" b="1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>
              <a:buNone/>
            </a:pPr>
            <a:endParaRPr lang="uk-UA" sz="2100" b="1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>
              <a:buNone/>
            </a:pPr>
            <a:endParaRPr lang="uk-UA" sz="2100" b="1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>
              <a:buNone/>
            </a:pPr>
            <a:endParaRPr lang="uk-UA" sz="2100" b="1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>
              <a:buNone/>
            </a:pPr>
            <a:endParaRPr lang="uk-UA" sz="2100" b="1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>
              <a:buNone/>
            </a:pPr>
            <a:endParaRPr lang="uk-UA" sz="2100" b="1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>
              <a:buNone/>
            </a:pPr>
            <a:endParaRPr lang="uk-UA" sz="2100" b="1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>
              <a:buNone/>
            </a:pPr>
            <a:endParaRPr lang="uk-UA" sz="2100" b="1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>
              <a:buNone/>
            </a:pPr>
            <a:endParaRPr lang="uk-UA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uk-UA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Фінанси</a:t>
            </a:r>
          </a:p>
          <a:p>
            <a:pPr algn="ctr">
              <a:spcBef>
                <a:spcPts val="0"/>
              </a:spcBef>
              <a:buNone/>
            </a:pPr>
            <a:endParaRPr lang="uk-UA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</a:pPr>
            <a:r>
              <a:rPr lang="uk-U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Кошторис департаменту -  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млн. 676 тис. 750 грн.</a:t>
            </a:r>
            <a:endParaRPr lang="uk-UA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</a:pPr>
            <a:r>
              <a:rPr lang="uk-U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фактичні видатки департаменту –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млн. 534 тис. 9 грн.</a:t>
            </a:r>
            <a:endParaRPr lang="uk-UA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Заборгованість станом на </a:t>
            </a:r>
            <a:r>
              <a:rPr lang="uk-U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01.01.2019р</a:t>
            </a:r>
            <a:r>
              <a:rPr lang="uk-UA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відсутня</a:t>
            </a:r>
            <a:r>
              <a:rPr lang="uk-U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  <a:buNone/>
            </a:pPr>
            <a:endParaRPr lang="uk-UA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uk-U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Згідно штатного розпису кількість працівників департаменту на </a:t>
            </a:r>
            <a:r>
              <a:rPr lang="uk-U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uk-U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 </a:t>
            </a:r>
            <a:r>
              <a:rPr lang="uk-U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</a:t>
            </a:r>
            <a:r>
              <a:rPr lang="uk-UA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ос</a:t>
            </a:r>
            <a:r>
              <a:rPr lang="uk-UA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іб</a:t>
            </a:r>
            <a:endParaRPr lang="uk-UA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</a:pPr>
            <a:endParaRPr lang="uk-UA" sz="2100" dirty="0" smtClean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endParaRPr lang="uk-UA" sz="2100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9" name="Групувати 34"/>
          <p:cNvGrpSpPr/>
          <p:nvPr/>
        </p:nvGrpSpPr>
        <p:grpSpPr>
          <a:xfrm>
            <a:off x="7643834" y="571480"/>
            <a:ext cx="1084859" cy="633845"/>
            <a:chOff x="316620" y="571499"/>
            <a:chExt cx="1084859" cy="633845"/>
          </a:xfrm>
        </p:grpSpPr>
        <p:sp>
          <p:nvSpPr>
            <p:cNvPr id="10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19200" y="354419"/>
            <a:ext cx="4937522" cy="714375"/>
          </a:xfrm>
        </p:spPr>
        <p:txBody>
          <a:bodyPr>
            <a:noAutofit/>
          </a:bodyPr>
          <a:lstStyle/>
          <a:p>
            <a:pPr marL="541735"/>
            <a:r>
              <a:rPr lang="uk-UA" sz="2700" b="1" dirty="0">
                <a:latin typeface="Arial" panose="020B0604020202020204" pitchFamily="34" charset="0"/>
                <a:cs typeface="Arial" panose="020B0604020202020204" pitchFamily="34" charset="0"/>
              </a:rPr>
              <a:t>Управління </a:t>
            </a:r>
            <a:br>
              <a:rPr lang="uk-UA" sz="2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700" b="1" dirty="0">
                <a:latin typeface="Arial" panose="020B0604020202020204" pitchFamily="34" charset="0"/>
                <a:cs typeface="Arial" panose="020B0604020202020204" pitchFamily="34" charset="0"/>
              </a:rPr>
              <a:t>внутрішньої політики</a:t>
            </a:r>
            <a:endParaRPr lang="uk-UA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[&amp;ZeroWidthSpace;IMG]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715953" y="1616400"/>
            <a:ext cx="3902635" cy="19697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576" y="1470418"/>
            <a:ext cx="407001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Управлінні внутрішньої політики активно розвивається  громадська ініціатива – міжконфесійний та міжрелігійний інтернет-ресурс «Духовна велич Львова», який якісно, об’єктивно та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оперативно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інформує про духовне життя міста. 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uk-UA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Медіаресурс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висвітлює комунікаційні процеси християнських Церков із представниками інших релігій та участь місцевого самоврядування у духовному житті міста.</a:t>
            </a:r>
            <a:endParaRPr lang="uk-UA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Групувати 34"/>
          <p:cNvGrpSpPr/>
          <p:nvPr/>
        </p:nvGrpSpPr>
        <p:grpSpPr>
          <a:xfrm>
            <a:off x="7643834" y="571480"/>
            <a:ext cx="1084859" cy="633845"/>
            <a:chOff x="316620" y="571499"/>
            <a:chExt cx="1084859" cy="633845"/>
          </a:xfrm>
        </p:grpSpPr>
        <p:sp>
          <p:nvSpPr>
            <p:cNvPr id="11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2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  <p:pic>
        <p:nvPicPr>
          <p:cNvPr id="8" name="Picture 2" descr="[&amp;ZeroWidthSpace;IMG]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55546" y="3824909"/>
            <a:ext cx="4223447" cy="3033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46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2" t="27137" r="3879" b="4858"/>
          <a:stretch/>
        </p:blipFill>
        <p:spPr>
          <a:xfrm>
            <a:off x="145473" y="2761796"/>
            <a:ext cx="7589328" cy="38192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365522" y="87563"/>
            <a:ext cx="4937522" cy="714375"/>
          </a:xfrm>
        </p:spPr>
        <p:txBody>
          <a:bodyPr>
            <a:noAutofit/>
          </a:bodyPr>
          <a:lstStyle/>
          <a:p>
            <a:pPr marL="541735"/>
            <a:r>
              <a:rPr lang="uk-UA" sz="2700" b="1" dirty="0">
                <a:latin typeface="Arial" panose="020B0604020202020204" pitchFamily="34" charset="0"/>
                <a:cs typeface="Arial" panose="020B0604020202020204" pitchFamily="34" charset="0"/>
              </a:rPr>
              <a:t>Управління </a:t>
            </a:r>
            <a:br>
              <a:rPr lang="uk-UA" sz="2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700" b="1" dirty="0">
                <a:latin typeface="Arial" panose="020B0604020202020204" pitchFamily="34" charset="0"/>
                <a:cs typeface="Arial" panose="020B0604020202020204" pitchFamily="34" charset="0"/>
              </a:rPr>
              <a:t>внутрішньої політики</a:t>
            </a:r>
            <a:endParaRPr lang="uk-UA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400" y="853863"/>
            <a:ext cx="839685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Журналісти сайту підготували 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1923 публікації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Від початку минулого року здійснено  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788 015 переглядів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, а 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щодня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сайт відвідує близько 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1 500 осіб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Сайт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відвідують користувачі з цілого світу, зокрема зі Сполучених Штатів Америки та Польщі. </a:t>
            </a:r>
            <a:endParaRPr lang="uk-UA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Протягом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2018 року сайт 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відвідали 201 тисяча користувачів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uk-UA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uk-UA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endParaRPr lang="uk-U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Групувати 34"/>
          <p:cNvGrpSpPr/>
          <p:nvPr/>
        </p:nvGrpSpPr>
        <p:grpSpPr>
          <a:xfrm>
            <a:off x="7734801" y="255510"/>
            <a:ext cx="1084859" cy="633845"/>
            <a:chOff x="316620" y="571499"/>
            <a:chExt cx="1084859" cy="633845"/>
          </a:xfrm>
        </p:grpSpPr>
        <p:sp>
          <p:nvSpPr>
            <p:cNvPr id="11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2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5478495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uk-UA" sz="1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Загальна </a:t>
            </a:r>
            <a:r>
              <a:rPr lang="uk-UA" sz="12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статистика за </a:t>
            </a:r>
            <a:r>
              <a:rPr lang="uk-UA" sz="1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uk-UA" sz="12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endParaRPr lang="uk-UA" sz="12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68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493795" y="58852"/>
            <a:ext cx="4937522" cy="714375"/>
          </a:xfrm>
        </p:spPr>
        <p:txBody>
          <a:bodyPr>
            <a:noAutofit/>
          </a:bodyPr>
          <a:lstStyle/>
          <a:p>
            <a:pPr marL="541735"/>
            <a:r>
              <a:rPr lang="uk-UA" sz="2700" b="1" dirty="0">
                <a:latin typeface="Arial" panose="020B0604020202020204" pitchFamily="34" charset="0"/>
                <a:cs typeface="Arial" panose="020B0604020202020204" pitchFamily="34" charset="0"/>
              </a:rPr>
              <a:t>Управління </a:t>
            </a:r>
            <a:br>
              <a:rPr lang="uk-UA" sz="2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700" b="1" dirty="0">
                <a:latin typeface="Arial" panose="020B0604020202020204" pitchFamily="34" charset="0"/>
                <a:cs typeface="Arial" panose="020B0604020202020204" pitchFamily="34" charset="0"/>
              </a:rPr>
              <a:t>внутрішньої політики</a:t>
            </a:r>
            <a:endParaRPr lang="uk-UA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782" y="814791"/>
            <a:ext cx="5181600" cy="6397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У 2018 році </a:t>
            </a:r>
            <a:r>
              <a:rPr lang="uk-UA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відбулись </a:t>
            </a: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відкрита дискусія «Церква Майдану. Що змінилось?», </a:t>
            </a:r>
            <a:r>
              <a:rPr lang="uk-UA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круглий </a:t>
            </a: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стіл “Цінність людського життя в контексті Голодомору 1932-1933 років в Україні”. До подій долучилися духовенство, богослови, історики, філологи, науковці, </a:t>
            </a:r>
            <a:r>
              <a:rPr lang="uk-UA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студенти. </a:t>
            </a:r>
          </a:p>
          <a:p>
            <a:endParaRPr lang="uk-UA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Журналісти </a:t>
            </a: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сайту “Духовна велич Львова” прочитали цикл лекцій у рамках семестру «Школи релігійного </a:t>
            </a:r>
            <a:r>
              <a:rPr lang="uk-UA" sz="1500" dirty="0" err="1">
                <a:latin typeface="Arial" panose="020B0604020202020204" pitchFamily="34" charset="0"/>
                <a:cs typeface="Arial" panose="020B0604020202020204" pitchFamily="34" charset="0"/>
              </a:rPr>
              <a:t>фрілансу</a:t>
            </a: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». Лекції відбувалися щотижня в екуменічній каплиці Львівської міської ради, а також у малій сесійній залі. Слухачі </a:t>
            </a:r>
            <a:r>
              <a:rPr lang="uk-UA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опанували </a:t>
            </a: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техніку написання репортажів, заміток, інтерв’ю, </a:t>
            </a:r>
            <a:r>
              <a:rPr lang="uk-UA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методи </a:t>
            </a: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ефективної комунікації в міжрелігійному середовищі, налагодження медійної співпраці з парафіяльною </a:t>
            </a:r>
            <a:r>
              <a:rPr lang="uk-UA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спільнотою, </a:t>
            </a: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організували конференцію «Місія і завдання жінки у Церкві».  </a:t>
            </a:r>
            <a:endParaRPr lang="uk-UA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Вже в </a:t>
            </a:r>
            <a:r>
              <a:rPr lang="uk-UA" sz="1500" b="1" dirty="0">
                <a:latin typeface="Arial" panose="020B0604020202020204" pitchFamily="34" charset="0"/>
                <a:cs typeface="Arial" panose="020B0604020202020204" pitchFamily="34" charset="0"/>
              </a:rPr>
              <a:t>січні 2019 року</a:t>
            </a: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 журналісти інформаційно долучаються до події «Людяність над безоднею пекла: Феномен праведників світу», приуроченої до Міжнародного дня Голокосту. </a:t>
            </a:r>
          </a:p>
          <a:p>
            <a:r>
              <a:rPr lang="uk-UA" sz="1500" b="1" dirty="0">
                <a:latin typeface="Arial" panose="020B0604020202020204" pitchFamily="34" charset="0"/>
                <a:cs typeface="Arial" panose="020B0604020202020204" pitchFamily="34" charset="0"/>
              </a:rPr>
              <a:t>Навесні 2019 року</a:t>
            </a: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 журналісти ресурсу планують організувати </a:t>
            </a:r>
            <a:r>
              <a:rPr lang="uk-UA" sz="1500" dirty="0" err="1">
                <a:latin typeface="Arial" panose="020B0604020202020204" pitchFamily="34" charset="0"/>
                <a:cs typeface="Arial" panose="020B0604020202020204" pitchFamily="34" charset="0"/>
              </a:rPr>
              <a:t>реколекції</a:t>
            </a: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 в часі Великого посту і залучити всіх, хто цікавиться цією тематикою та прагне активно розвивати своє духовне життя. </a:t>
            </a:r>
          </a:p>
          <a:p>
            <a:endParaRPr lang="uk-UA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uk-UA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878" y="416039"/>
            <a:ext cx="4113122" cy="2742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879" y="3556871"/>
            <a:ext cx="4091912" cy="2726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372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Прямая со стрелкой 31"/>
          <p:cNvCxnSpPr/>
          <p:nvPr/>
        </p:nvCxnSpPr>
        <p:spPr>
          <a:xfrm flipH="1">
            <a:off x="5891161" y="2444338"/>
            <a:ext cx="47" cy="1082361"/>
          </a:xfrm>
          <a:prstGeom prst="straightConnector1">
            <a:avLst/>
          </a:prstGeom>
          <a:ln w="254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1269" y="317546"/>
            <a:ext cx="7061200" cy="1143000"/>
          </a:xfrm>
        </p:spPr>
        <p:txBody>
          <a:bodyPr/>
          <a:lstStyle/>
          <a:p>
            <a:pPr algn="ctr" eaLnBrk="1" hangingPunct="1"/>
            <a:r>
              <a:rPr lang="uk-UA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Пріоритети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роботи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на 2019 </a:t>
            </a:r>
            <a:r>
              <a:rPr lang="uk-UA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рік</a:t>
            </a:r>
            <a:endParaRPr lang="uk-UA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с двумя скругленными противолежащими углами 4"/>
          <p:cNvSpPr/>
          <p:nvPr/>
        </p:nvSpPr>
        <p:spPr>
          <a:xfrm>
            <a:off x="3902446" y="1574699"/>
            <a:ext cx="2508250" cy="769937"/>
          </a:xfrm>
          <a:prstGeom prst="round2Diag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918717" y="1733496"/>
            <a:ext cx="2267744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Пріоритети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Прямая со стрелкой 31"/>
          <p:cNvCxnSpPr/>
          <p:nvPr/>
        </p:nvCxnSpPr>
        <p:spPr>
          <a:xfrm flipH="1">
            <a:off x="4498484" y="2587379"/>
            <a:ext cx="83089" cy="1126780"/>
          </a:xfrm>
          <a:prstGeom prst="straightConnector1">
            <a:avLst/>
          </a:prstGeom>
          <a:ln w="254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с двумя скругленными противолежащими углами 11"/>
          <p:cNvSpPr/>
          <p:nvPr/>
        </p:nvSpPr>
        <p:spPr>
          <a:xfrm>
            <a:off x="1447984" y="1813548"/>
            <a:ext cx="1895476" cy="1393664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TextBox 71"/>
          <p:cNvSpPr txBox="1">
            <a:spLocks noChangeArrowheads="1"/>
          </p:cNvSpPr>
          <p:nvPr/>
        </p:nvSpPr>
        <p:spPr bwMode="auto">
          <a:xfrm>
            <a:off x="1407389" y="1941524"/>
            <a:ext cx="1895475" cy="118494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lvl="0" algn="ctr"/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Здійснення моніторингів за дотримання стандартів якості роботи в структурних підрозділах</a:t>
            </a:r>
          </a:p>
          <a:p>
            <a:pPr algn="ctr"/>
            <a:endParaRPr lang="ru-RU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Прямая со стрелкой 31"/>
          <p:cNvCxnSpPr>
            <a:endCxn id="29" idx="0"/>
          </p:cNvCxnSpPr>
          <p:nvPr/>
        </p:nvCxnSpPr>
        <p:spPr>
          <a:xfrm flipH="1">
            <a:off x="3343460" y="2068267"/>
            <a:ext cx="518390" cy="442113"/>
          </a:xfrm>
          <a:prstGeom prst="straightConnector1">
            <a:avLst/>
          </a:prstGeom>
          <a:ln w="254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с двумя скругленными противолежащими углами 11"/>
          <p:cNvSpPr/>
          <p:nvPr/>
        </p:nvSpPr>
        <p:spPr>
          <a:xfrm>
            <a:off x="2806164" y="3734886"/>
            <a:ext cx="1884365" cy="1742904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54" name="Прямая со стрелкой 31"/>
          <p:cNvCxnSpPr/>
          <p:nvPr/>
        </p:nvCxnSpPr>
        <p:spPr>
          <a:xfrm>
            <a:off x="6715755" y="2328690"/>
            <a:ext cx="741689" cy="835251"/>
          </a:xfrm>
          <a:prstGeom prst="straightConnector1">
            <a:avLst/>
          </a:prstGeom>
          <a:ln w="254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с двумя скругленными противолежащими углами 11"/>
          <p:cNvSpPr/>
          <p:nvPr/>
        </p:nvSpPr>
        <p:spPr>
          <a:xfrm>
            <a:off x="5067128" y="3566252"/>
            <a:ext cx="1631951" cy="2103435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8" name="TextBox 71"/>
          <p:cNvSpPr txBox="1">
            <a:spLocks noChangeArrowheads="1"/>
          </p:cNvSpPr>
          <p:nvPr/>
        </p:nvSpPr>
        <p:spPr bwMode="auto">
          <a:xfrm>
            <a:off x="5090662" y="3797809"/>
            <a:ext cx="1565258" cy="156966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Проведення урочистих зборів з нагоди державних та міських свят (День міста, День Незалежності,  День місцевого самоврядування)</a:t>
            </a:r>
            <a:endParaRPr lang="uk-UA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71"/>
          <p:cNvSpPr txBox="1">
            <a:spLocks noChangeArrowheads="1"/>
          </p:cNvSpPr>
          <p:nvPr/>
        </p:nvSpPr>
        <p:spPr bwMode="auto">
          <a:xfrm>
            <a:off x="2784132" y="3990147"/>
            <a:ext cx="1895475" cy="118494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dirty="0" smtClean="0"/>
              <a:t>Проведення заходів, промоція пам’ятних дат:  історичні, релігійні  та культурно-освітні події міста та держави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Прямоугольник с двумя скругленными противолежащими углами 11"/>
          <p:cNvSpPr/>
          <p:nvPr/>
        </p:nvSpPr>
        <p:spPr>
          <a:xfrm>
            <a:off x="7086600" y="3199236"/>
            <a:ext cx="1835164" cy="1812939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TextBox 71"/>
          <p:cNvSpPr txBox="1">
            <a:spLocks noChangeArrowheads="1"/>
          </p:cNvSpPr>
          <p:nvPr/>
        </p:nvSpPr>
        <p:spPr bwMode="auto">
          <a:xfrm>
            <a:off x="7077111" y="3371931"/>
            <a:ext cx="1841547" cy="158504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Створення комфортних умов для мешканців та гостей міста, </a:t>
            </a:r>
            <a:r>
              <a:rPr lang="uk-UA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координація особистого прийому міського голови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sz="1400" dirty="0" smtClean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7" name="Групувати 34"/>
          <p:cNvGrpSpPr/>
          <p:nvPr/>
        </p:nvGrpSpPr>
        <p:grpSpPr>
          <a:xfrm>
            <a:off x="7692979" y="421961"/>
            <a:ext cx="1084859" cy="633845"/>
            <a:chOff x="316620" y="571499"/>
            <a:chExt cx="1084859" cy="633845"/>
          </a:xfrm>
        </p:grpSpPr>
        <p:sp>
          <p:nvSpPr>
            <p:cNvPr id="18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304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85800" y="2971800"/>
            <a:ext cx="7848600" cy="68580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Управління фінансового контролю</a:t>
            </a:r>
            <a:endParaRPr lang="uk-UA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увати 34"/>
          <p:cNvGrpSpPr/>
          <p:nvPr/>
        </p:nvGrpSpPr>
        <p:grpSpPr>
          <a:xfrm>
            <a:off x="7643834" y="571480"/>
            <a:ext cx="1084859" cy="633845"/>
            <a:chOff x="316620" y="571499"/>
            <a:chExt cx="1084859" cy="633845"/>
          </a:xfrm>
        </p:grpSpPr>
        <p:sp>
          <p:nvSpPr>
            <p:cNvPr id="8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9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415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295400" y="2971800"/>
            <a:ext cx="7848600" cy="6858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Управління фінансового контролю</a:t>
            </a:r>
            <a:endParaRPr lang="uk-UA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Групувати 34"/>
          <p:cNvGrpSpPr/>
          <p:nvPr/>
        </p:nvGrpSpPr>
        <p:grpSpPr>
          <a:xfrm>
            <a:off x="7643834" y="571480"/>
            <a:ext cx="1084859" cy="633845"/>
            <a:chOff x="316620" y="571499"/>
            <a:chExt cx="1084859" cy="633845"/>
          </a:xfrm>
        </p:grpSpPr>
        <p:sp>
          <p:nvSpPr>
            <p:cNvPr id="8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9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583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79076" y="1555948"/>
            <a:ext cx="128112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Місія:</a:t>
            </a:r>
            <a:endParaRPr lang="uk-UA" sz="3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1494" y="2362200"/>
            <a:ext cx="75697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здійснення фінансового контролю за роботою виконавчих органів Львівської міської ради, підприємств, установ та організацій комунальної форми власності територіальної громади м. Львова, з метою забезпечення ними належного рівня економії, ефективності і результативності використання фінансових та майнових ресурсів, достовірності фінансової, статистичної і управлінської звітності.</a:t>
            </a:r>
          </a:p>
        </p:txBody>
      </p:sp>
      <p:grpSp>
        <p:nvGrpSpPr>
          <p:cNvPr id="7" name="Групувати 34"/>
          <p:cNvGrpSpPr/>
          <p:nvPr/>
        </p:nvGrpSpPr>
        <p:grpSpPr>
          <a:xfrm>
            <a:off x="7643834" y="571480"/>
            <a:ext cx="1084859" cy="633845"/>
            <a:chOff x="316620" y="571499"/>
            <a:chExt cx="1084859" cy="633845"/>
          </a:xfrm>
        </p:grpSpPr>
        <p:sp>
          <p:nvSpPr>
            <p:cNvPr id="8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9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595273" y="539610"/>
            <a:ext cx="64333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Управління фінансового контролю</a:t>
            </a:r>
          </a:p>
        </p:txBody>
      </p:sp>
    </p:spTree>
    <p:extLst>
      <p:ext uri="{BB962C8B-B14F-4D97-AF65-F5344CB8AC3E}">
        <p14:creationId xmlns:p14="http://schemas.microsoft.com/office/powerpoint/2010/main" val="186481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12399062"/>
              </p:ext>
            </p:extLst>
          </p:nvPr>
        </p:nvGraphicFramePr>
        <p:xfrm>
          <a:off x="1371600" y="23622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Групувати 34"/>
          <p:cNvGrpSpPr/>
          <p:nvPr/>
        </p:nvGrpSpPr>
        <p:grpSpPr>
          <a:xfrm>
            <a:off x="7670211" y="254557"/>
            <a:ext cx="1084859" cy="633845"/>
            <a:chOff x="316620" y="571499"/>
            <a:chExt cx="1084859" cy="633845"/>
          </a:xfrm>
        </p:grpSpPr>
        <p:sp>
          <p:nvSpPr>
            <p:cNvPr id="5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6" name="Рисунок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  <p:sp>
        <p:nvSpPr>
          <p:cNvPr id="7" name="Прямоугольник 6"/>
          <p:cNvSpPr/>
          <p:nvPr/>
        </p:nvSpPr>
        <p:spPr>
          <a:xfrm>
            <a:off x="2209800" y="114300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Структура управління фінансового контролю</a:t>
            </a:r>
          </a:p>
        </p:txBody>
      </p:sp>
    </p:spTree>
    <p:extLst>
      <p:ext uri="{BB962C8B-B14F-4D97-AF65-F5344CB8AC3E}">
        <p14:creationId xmlns:p14="http://schemas.microsoft.com/office/powerpoint/2010/main" val="19045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81000" y="762000"/>
            <a:ext cx="7924800" cy="548207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uk-UA" sz="4100" b="1" dirty="0">
                <a:latin typeface="Arial" panose="020B0604020202020204" pitchFamily="34" charset="0"/>
                <a:cs typeface="Arial" panose="020B0604020202020204" pitchFamily="34" charset="0"/>
              </a:rPr>
              <a:t>Напрями </a:t>
            </a:r>
            <a:r>
              <a:rPr lang="uk-UA" sz="4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роботи</a:t>
            </a:r>
          </a:p>
          <a:p>
            <a:pPr marL="0" indent="0" algn="ctr">
              <a:buNone/>
            </a:pPr>
            <a:endParaRPr lang="uk-UA" sz="38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85750" algn="just"/>
            <a:r>
              <a:rPr lang="uk-UA" sz="2300" dirty="0">
                <a:latin typeface="Arial" panose="020B0604020202020204" pitchFamily="34" charset="0"/>
                <a:cs typeface="Arial" panose="020B0604020202020204" pitchFamily="34" charset="0"/>
              </a:rPr>
              <a:t>Проведення перевірок фінансово-господарської діяльності виконавчих органів міської ради, підприємств, установ та організацій комунальної форми власності, інших суб’єктів в частині використання ними комунальних ресурсів (коштів, майна</a:t>
            </a:r>
            <a:r>
              <a:rPr lang="uk-UA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uk-UA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85750" algn="just"/>
            <a:r>
              <a:rPr lang="uk-UA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Контроль </a:t>
            </a:r>
            <a:r>
              <a:rPr lang="uk-UA" sz="2300" dirty="0">
                <a:latin typeface="Arial" panose="020B0604020202020204" pitchFamily="34" charset="0"/>
                <a:cs typeface="Arial" panose="020B0604020202020204" pitchFamily="34" charset="0"/>
              </a:rPr>
              <a:t>за дотриманням виконавчими органами міської ради, підприємствами, установами та організаціями комунальної форми власності вимог законодавства з питань державних закупівель.</a:t>
            </a:r>
          </a:p>
          <a:p>
            <a:pPr indent="285750" algn="just"/>
            <a:r>
              <a:rPr lang="uk-UA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Попередня перевірка кошторисної </a:t>
            </a:r>
            <a:r>
              <a:rPr lang="uk-UA" sz="2300" dirty="0">
                <a:latin typeface="Arial" panose="020B0604020202020204" pitchFamily="34" charset="0"/>
                <a:cs typeface="Arial" panose="020B0604020202020204" pitchFamily="34" charset="0"/>
              </a:rPr>
              <a:t>документації на проектно-вишукувальні </a:t>
            </a:r>
            <a:r>
              <a:rPr lang="uk-UA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роботи, будівельні</a:t>
            </a:r>
            <a:r>
              <a:rPr lang="uk-UA" sz="2300" dirty="0">
                <a:latin typeface="Arial" panose="020B0604020202020204" pitchFamily="34" charset="0"/>
                <a:cs typeface="Arial" panose="020B0604020202020204" pitchFamily="34" charset="0"/>
              </a:rPr>
              <a:t>, ремонтно-будівельні, реставраційні роботи, замовниками яких є виконавчі органи міської ради та комунальні підприємства, установи та організації.</a:t>
            </a:r>
          </a:p>
          <a:p>
            <a:pPr indent="285750" algn="just"/>
            <a:r>
              <a:rPr lang="uk-UA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Перевірка кошторисної </a:t>
            </a:r>
            <a:r>
              <a:rPr lang="uk-UA" sz="2300" dirty="0">
                <a:latin typeface="Arial" panose="020B0604020202020204" pitchFamily="34" charset="0"/>
                <a:cs typeface="Arial" panose="020B0604020202020204" pitchFamily="34" charset="0"/>
              </a:rPr>
              <a:t>вартості об’єктів самочинного </a:t>
            </a:r>
            <a:r>
              <a:rPr lang="uk-UA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будівництва.</a:t>
            </a:r>
            <a:endParaRPr lang="uk-UA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85750" algn="just"/>
            <a:r>
              <a:rPr lang="uk-UA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Перевірка вартості </a:t>
            </a:r>
            <a:r>
              <a:rPr lang="uk-UA" sz="2300" dirty="0">
                <a:latin typeface="Arial" panose="020B0604020202020204" pitchFamily="34" charset="0"/>
                <a:cs typeface="Arial" panose="020B0604020202020204" pitchFamily="34" charset="0"/>
              </a:rPr>
              <a:t>об’єктів інфраструктури міста (будівництво, реконструкція доріг, інженерних мереж при прийнятті їх у комунальну власність м. Львова).</a:t>
            </a:r>
          </a:p>
          <a:p>
            <a:pPr indent="285750" algn="just"/>
            <a:r>
              <a:rPr lang="uk-UA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еревірка</a:t>
            </a:r>
            <a:r>
              <a:rPr lang="uk-UA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300" dirty="0">
                <a:latin typeface="Arial" panose="020B0604020202020204" pitchFamily="34" charset="0"/>
                <a:cs typeface="Arial" panose="020B0604020202020204" pitchFamily="34" charset="0"/>
              </a:rPr>
              <a:t>калькуляцій на роботи з прибирання об’єктів благоустрою та роботи з озеленення</a:t>
            </a:r>
            <a:r>
              <a:rPr lang="uk-UA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Групувати 34"/>
          <p:cNvGrpSpPr/>
          <p:nvPr/>
        </p:nvGrpSpPr>
        <p:grpSpPr>
          <a:xfrm>
            <a:off x="7643834" y="571480"/>
            <a:ext cx="1084859" cy="633845"/>
            <a:chOff x="316620" y="571499"/>
            <a:chExt cx="1084859" cy="633845"/>
          </a:xfrm>
        </p:grpSpPr>
        <p:sp>
          <p:nvSpPr>
            <p:cNvPr id="8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9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799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3400" y="499113"/>
            <a:ext cx="4937125" cy="714375"/>
          </a:xfrm>
        </p:spPr>
        <p:txBody>
          <a:bodyPr/>
          <a:lstStyle/>
          <a:p>
            <a:pPr algn="ctr" eaLnBrk="1" hangingPunct="1"/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Управління</a:t>
            </a:r>
            <a:r>
              <a:rPr lang="uk-UA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фінансового</a:t>
            </a:r>
            <a:r>
              <a:rPr lang="uk-UA" sz="2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контролю</a:t>
            </a:r>
            <a:endParaRPr lang="uk-U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0" name="Содержимое 2"/>
          <p:cNvSpPr>
            <a:spLocks noGrp="1"/>
          </p:cNvSpPr>
          <p:nvPr>
            <p:ph idx="4294967295"/>
          </p:nvPr>
        </p:nvSpPr>
        <p:spPr>
          <a:xfrm>
            <a:off x="533400" y="1361793"/>
            <a:ext cx="7408862" cy="394652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перевірок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фінансово-господарської діяльності комунальних підприємств, інших установ та організацій, в тому числі 24 перевірки проведено у плановому порядку та 1 - на виконання доручення міського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голови.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Виявлено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порушень на суму понад 13,0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грн, в тому числі: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uk-UA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5160" indent="0" algn="just"/>
            <a:endParaRPr lang="uk-UA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5160" indent="0" algn="just"/>
            <a:endParaRPr lang="uk-UA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увати 34"/>
          <p:cNvGrpSpPr/>
          <p:nvPr/>
        </p:nvGrpSpPr>
        <p:grpSpPr>
          <a:xfrm>
            <a:off x="7643834" y="571480"/>
            <a:ext cx="1084859" cy="633845"/>
            <a:chOff x="316620" y="571499"/>
            <a:chExt cx="1084859" cy="633845"/>
          </a:xfrm>
        </p:grpSpPr>
        <p:sp>
          <p:nvSpPr>
            <p:cNvPr id="9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0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  <p:graphicFrame>
        <p:nvGraphicFramePr>
          <p:cNvPr id="11" name="Діаграма 10"/>
          <p:cNvGraphicFramePr/>
          <p:nvPr>
            <p:extLst/>
          </p:nvPr>
        </p:nvGraphicFramePr>
        <p:xfrm>
          <a:off x="2072942" y="3505200"/>
          <a:ext cx="6031230" cy="2976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>
            <p:extLst/>
          </p:nvPr>
        </p:nvGraphicFramePr>
        <p:xfrm>
          <a:off x="914400" y="2667001"/>
          <a:ext cx="8229600" cy="3733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0437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type="body" idx="1"/>
          </p:nvPr>
        </p:nvSpPr>
        <p:spPr>
          <a:xfrm>
            <a:off x="592318" y="990600"/>
            <a:ext cx="7772400" cy="5699050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uk-UA" sz="2100" b="1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>
              <a:buNone/>
            </a:pPr>
            <a:endParaRPr lang="uk-UA" sz="2100" b="1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>
              <a:buNone/>
            </a:pPr>
            <a:endParaRPr lang="uk-UA" sz="2100" b="1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>
              <a:buNone/>
            </a:pPr>
            <a:endParaRPr lang="uk-UA" sz="2100" b="1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>
              <a:buNone/>
            </a:pPr>
            <a:endParaRPr lang="uk-UA" sz="2100" b="1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>
              <a:buNone/>
            </a:pPr>
            <a:endParaRPr lang="uk-UA" sz="2100" b="1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>
              <a:buNone/>
            </a:pPr>
            <a:endParaRPr lang="uk-UA" sz="2100" b="1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>
              <a:buNone/>
            </a:pPr>
            <a:endParaRPr lang="uk-UA" sz="2100" b="1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>
              <a:buNone/>
            </a:pPr>
            <a:endParaRPr lang="uk-UA" sz="2100" b="1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>
              <a:buNone/>
            </a:pPr>
            <a:endParaRPr lang="uk-UA" sz="2100" b="1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>
              <a:buNone/>
            </a:pPr>
            <a:endParaRPr lang="uk-UA" sz="2100" b="1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>
              <a:buNone/>
            </a:pPr>
            <a:endParaRPr lang="uk-UA" sz="2100" b="1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>
              <a:buNone/>
            </a:pPr>
            <a:endParaRPr lang="uk-UA" sz="2100" b="1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>
              <a:buNone/>
            </a:pPr>
            <a:endParaRPr lang="uk-UA" sz="2100" b="1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>
              <a:buNone/>
            </a:pPr>
            <a:endParaRPr lang="uk-UA" sz="2100" b="1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uk-UA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Фінанси</a:t>
            </a:r>
          </a:p>
          <a:p>
            <a:pPr algn="ctr">
              <a:spcBef>
                <a:spcPts val="0"/>
              </a:spcBef>
              <a:buNone/>
            </a:pPr>
            <a:endParaRPr lang="uk-UA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  <a:buNone/>
            </a:pPr>
            <a:endParaRPr lang="uk-UA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</a:pPr>
            <a:r>
              <a:rPr lang="uk-U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Кошторис  ЛКП редакції газети ЛМР «Ратуша» - </a:t>
            </a:r>
          </a:p>
          <a:p>
            <a:pPr algn="ctr">
              <a:spcBef>
                <a:spcPts val="0"/>
              </a:spcBef>
            </a:pP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млн. 137 тис. 54 грн.</a:t>
            </a:r>
            <a:r>
              <a:rPr lang="uk-U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uk-UA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</a:pPr>
            <a:r>
              <a:rPr lang="uk-U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фактичні </a:t>
            </a:r>
            <a:r>
              <a:rPr lang="uk-UA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видатки склали – 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млн. 137 тис. 54 грн.</a:t>
            </a:r>
            <a:endParaRPr lang="uk-UA" sz="2400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>
              <a:spcBef>
                <a:spcPts val="0"/>
              </a:spcBef>
              <a:buNone/>
            </a:pPr>
            <a:endParaRPr lang="uk-UA" sz="2100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>
              <a:spcBef>
                <a:spcPts val="0"/>
              </a:spcBef>
              <a:buNone/>
            </a:pPr>
            <a:endParaRPr lang="uk-UA" sz="2100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>
              <a:spcBef>
                <a:spcPts val="0"/>
              </a:spcBef>
              <a:buNone/>
            </a:pPr>
            <a:endParaRPr lang="uk-UA" sz="2100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>
              <a:spcBef>
                <a:spcPts val="0"/>
              </a:spcBef>
              <a:buNone/>
            </a:pPr>
            <a:endParaRPr lang="uk-UA" sz="2100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>
              <a:spcBef>
                <a:spcPts val="0"/>
              </a:spcBef>
              <a:buNone/>
            </a:pPr>
            <a:endParaRPr lang="uk-UA" sz="2100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>
              <a:spcBef>
                <a:spcPts val="0"/>
              </a:spcBef>
              <a:buNone/>
            </a:pPr>
            <a:endParaRPr lang="uk-UA" sz="2100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>
              <a:spcBef>
                <a:spcPts val="0"/>
              </a:spcBef>
              <a:buNone/>
            </a:pPr>
            <a:endParaRPr lang="uk-UA" sz="2100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2" name="Групувати 34"/>
          <p:cNvGrpSpPr/>
          <p:nvPr/>
        </p:nvGrpSpPr>
        <p:grpSpPr>
          <a:xfrm>
            <a:off x="7643834" y="571480"/>
            <a:ext cx="1084859" cy="633845"/>
            <a:chOff x="316620" y="571499"/>
            <a:chExt cx="1084859" cy="633845"/>
          </a:xfrm>
        </p:grpSpPr>
        <p:sp>
          <p:nvSpPr>
            <p:cNvPr id="10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9705" y="1183237"/>
            <a:ext cx="7391506" cy="2593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25000"/>
              </a:lnSpc>
            </a:pP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В структурі виявлених порушень, що призвели до втрат у сумі 1029,2 </a:t>
            </a:r>
            <a:r>
              <a:rPr lang="uk-UA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тис.грн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найбільшу частку займають витрати понесені комунальними підприємствами внаслідок завищення підрядниками вартості виконаних ремонтно-будівельних робіт в сумі 561,0 </a:t>
            </a:r>
            <a:r>
              <a:rPr lang="uk-UA" sz="1600" dirty="0" err="1">
                <a:latin typeface="Arial" panose="020B0604020202020204" pitchFamily="34" charset="0"/>
                <a:cs typeface="Arial" panose="020B0604020202020204" pitchFamily="34" charset="0"/>
              </a:rPr>
              <a:t>тис.грн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, зайві витрати на оплату праці та нарахування на неї склали 270,0 </a:t>
            </a:r>
            <a:r>
              <a:rPr lang="uk-UA" sz="1600" dirty="0" err="1">
                <a:latin typeface="Arial" panose="020B0604020202020204" pitchFamily="34" charset="0"/>
                <a:cs typeface="Arial" panose="020B0604020202020204" pitchFamily="34" charset="0"/>
              </a:rPr>
              <a:t>тис.грн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, безпідставне списання комунального майна (матеріальних цінностей, паливно-мастильних матеріалів) – 198,2 </a:t>
            </a:r>
            <a:r>
              <a:rPr lang="uk-UA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тис.грн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тощо.</a:t>
            </a:r>
          </a:p>
          <a:p>
            <a:pPr indent="540385" algn="just">
              <a:lnSpc>
                <a:spcPct val="125000"/>
              </a:lnSpc>
              <a:spcAft>
                <a:spcPts val="0"/>
              </a:spcAft>
            </a:pPr>
            <a:endParaRPr lang="uk-UA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увати 34"/>
          <p:cNvGrpSpPr/>
          <p:nvPr/>
        </p:nvGrpSpPr>
        <p:grpSpPr>
          <a:xfrm>
            <a:off x="7643834" y="571480"/>
            <a:ext cx="1084859" cy="633845"/>
            <a:chOff x="316620" y="571499"/>
            <a:chExt cx="1084859" cy="633845"/>
          </a:xfrm>
        </p:grpSpPr>
        <p:sp>
          <p:nvSpPr>
            <p:cNvPr id="4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5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  <p:sp>
        <p:nvSpPr>
          <p:cNvPr id="9" name="Заголовок 1"/>
          <p:cNvSpPr txBox="1">
            <a:spLocks/>
          </p:cNvSpPr>
          <p:nvPr/>
        </p:nvSpPr>
        <p:spPr>
          <a:xfrm>
            <a:off x="838200" y="410010"/>
            <a:ext cx="4937125" cy="71437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Управління</a:t>
            </a:r>
            <a:r>
              <a:rPr lang="uk-UA" sz="2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фінансового</a:t>
            </a:r>
            <a:r>
              <a:rPr lang="uk-UA" sz="2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контролю</a:t>
            </a:r>
            <a:endParaRPr lang="uk-U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060312986"/>
              </p:ext>
            </p:extLst>
          </p:nvPr>
        </p:nvGraphicFramePr>
        <p:xfrm>
          <a:off x="642559" y="3370880"/>
          <a:ext cx="7488652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6510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увати 34"/>
          <p:cNvGrpSpPr/>
          <p:nvPr/>
        </p:nvGrpSpPr>
        <p:grpSpPr>
          <a:xfrm>
            <a:off x="7643834" y="571480"/>
            <a:ext cx="1084859" cy="633845"/>
            <a:chOff x="316620" y="571499"/>
            <a:chExt cx="1084859" cy="633845"/>
          </a:xfrm>
        </p:grpSpPr>
        <p:sp>
          <p:nvSpPr>
            <p:cNvPr id="4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5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  <p:sp>
        <p:nvSpPr>
          <p:cNvPr id="6" name="Заголовок 1"/>
          <p:cNvSpPr txBox="1">
            <a:spLocks/>
          </p:cNvSpPr>
          <p:nvPr/>
        </p:nvSpPr>
        <p:spPr>
          <a:xfrm>
            <a:off x="457200" y="560789"/>
            <a:ext cx="4937125" cy="71437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Управління</a:t>
            </a:r>
            <a:r>
              <a:rPr lang="uk-UA" sz="2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фінансового</a:t>
            </a:r>
            <a:r>
              <a:rPr lang="uk-UA" sz="2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контролю</a:t>
            </a:r>
            <a:endParaRPr lang="uk-U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9600" y="1474777"/>
            <a:ext cx="7848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25000"/>
              </a:lnSpc>
            </a:pP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структурі недоотриманих доходів найбільшу частку займають порушення, які призвели до недоотримання коштів міським бюджетом м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Львова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в сумі 356,0 тис.грн, недоотримання доходів комунальними підприємствами від надання послуг склали 216,6 тис.грн та недоотримання доходів працівниками комунальних підприємств - 103,3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тис.гривень.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/>
          </p:nvPr>
        </p:nvGraphicFramePr>
        <p:xfrm>
          <a:off x="1154781" y="3235767"/>
          <a:ext cx="7551788" cy="3326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7549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81000" y="531214"/>
            <a:ext cx="4937125" cy="71437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Управління</a:t>
            </a:r>
            <a:r>
              <a:rPr lang="uk-UA" sz="2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фінансового</a:t>
            </a:r>
            <a:r>
              <a:rPr lang="uk-UA" sz="2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контролю</a:t>
            </a:r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увати 34"/>
          <p:cNvGrpSpPr/>
          <p:nvPr/>
        </p:nvGrpSpPr>
        <p:grpSpPr>
          <a:xfrm>
            <a:off x="7643834" y="571480"/>
            <a:ext cx="1084859" cy="633845"/>
            <a:chOff x="316620" y="571499"/>
            <a:chExt cx="1084859" cy="633845"/>
          </a:xfrm>
        </p:grpSpPr>
        <p:sp>
          <p:nvSpPr>
            <p:cNvPr id="4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5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  <p:sp>
        <p:nvSpPr>
          <p:cNvPr id="9" name="Прямоугольник 8"/>
          <p:cNvSpPr/>
          <p:nvPr/>
        </p:nvSpPr>
        <p:spPr>
          <a:xfrm>
            <a:off x="533400" y="892608"/>
            <a:ext cx="743329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25000"/>
              </a:lnSpc>
            </a:pP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540385" algn="just">
              <a:lnSpc>
                <a:spcPct val="125000"/>
              </a:lnSpc>
            </a:pP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структурі порушень щодо прийняття неефективних управлінських рішень,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найбільшу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частку займають втрати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понесені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комунальними підприємствами внаслідок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неефективного використання власних обігових коштів – 2340,6 </a:t>
            </a:r>
            <a:r>
              <a:rPr lang="uk-UA" sz="1600" dirty="0" err="1">
                <a:latin typeface="Arial" panose="020B0604020202020204" pitchFamily="34" charset="0"/>
                <a:cs typeface="Arial" panose="020B0604020202020204" pitchFamily="34" charset="0"/>
              </a:rPr>
              <a:t>тис.грн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, невжиття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належних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заходів для стягнення </a:t>
            </a:r>
            <a:r>
              <a:rPr lang="uk-UA" sz="1600" dirty="0" err="1">
                <a:latin typeface="Arial" panose="020B0604020202020204" pitchFamily="34" charset="0"/>
                <a:cs typeface="Arial" panose="020B0604020202020204" pitchFamily="34" charset="0"/>
              </a:rPr>
              <a:t>протермінованої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 дебіторської заборгованості – 1722,5 </a:t>
            </a:r>
            <a:r>
              <a:rPr lang="uk-UA" sz="1600" dirty="0" err="1">
                <a:latin typeface="Arial" panose="020B0604020202020204" pitchFamily="34" charset="0"/>
                <a:cs typeface="Arial" panose="020B0604020202020204" pitchFamily="34" charset="0"/>
              </a:rPr>
              <a:t>тис.грн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, утримання понадштатних посад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працівників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727,7 </a:t>
            </a:r>
            <a:r>
              <a:rPr lang="uk-UA" sz="1600" dirty="0" err="1">
                <a:latin typeface="Arial" panose="020B0604020202020204" pitchFamily="34" charset="0"/>
                <a:cs typeface="Arial" panose="020B0604020202020204" pitchFamily="34" charset="0"/>
              </a:rPr>
              <a:t>тис.гривень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540385" algn="just">
              <a:lnSpc>
                <a:spcPct val="125000"/>
              </a:lnSpc>
            </a:pP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726927922"/>
              </p:ext>
            </p:extLst>
          </p:nvPr>
        </p:nvGraphicFramePr>
        <p:xfrm>
          <a:off x="930421" y="3200400"/>
          <a:ext cx="7362220" cy="3379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0251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14400" y="571480"/>
            <a:ext cx="4937125" cy="71437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Управління</a:t>
            </a:r>
            <a:r>
              <a:rPr lang="uk-UA" sz="2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фінансового</a:t>
            </a:r>
            <a:r>
              <a:rPr lang="uk-UA" sz="2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контролю</a:t>
            </a:r>
            <a:endParaRPr lang="uk-U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увати 34"/>
          <p:cNvGrpSpPr/>
          <p:nvPr/>
        </p:nvGrpSpPr>
        <p:grpSpPr>
          <a:xfrm>
            <a:off x="7643834" y="571480"/>
            <a:ext cx="1084859" cy="633845"/>
            <a:chOff x="316620" y="571499"/>
            <a:chExt cx="1084859" cy="633845"/>
          </a:xfrm>
        </p:grpSpPr>
        <p:sp>
          <p:nvSpPr>
            <p:cNvPr id="4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5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  <p:sp>
        <p:nvSpPr>
          <p:cNvPr id="9" name="Прямоугольник 8"/>
          <p:cNvSpPr/>
          <p:nvPr/>
        </p:nvSpPr>
        <p:spPr>
          <a:xfrm>
            <a:off x="752970" y="1205325"/>
            <a:ext cx="74332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25000"/>
              </a:lnSpc>
            </a:pP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540385" algn="just">
              <a:lnSpc>
                <a:spcPct val="125000"/>
              </a:lnSpc>
            </a:pP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структурі виявлених інших порушень фінансової дисципліни, що не призвели до втрат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найбільшу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частку займають порушення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із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заниження в обліку вартості необоротних активів – 37,7 </a:t>
            </a:r>
            <a:r>
              <a:rPr lang="uk-UA" sz="1600" dirty="0" err="1">
                <a:latin typeface="Arial" panose="020B0604020202020204" pitchFamily="34" charset="0"/>
                <a:cs typeface="Arial" panose="020B0604020202020204" pitchFamily="34" charset="0"/>
              </a:rPr>
              <a:t>тис.грн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, лишки матеріальних цінностей – 35,6 </a:t>
            </a:r>
            <a:r>
              <a:rPr lang="uk-UA" sz="1600" dirty="0" err="1">
                <a:latin typeface="Arial" panose="020B0604020202020204" pitchFamily="34" charset="0"/>
                <a:cs typeface="Arial" panose="020B0604020202020204" pitchFamily="34" charset="0"/>
              </a:rPr>
              <a:t>тис.грн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, не проведення списання кредиторської заборгованості за якою минув термін позовної давності – 24,7 </a:t>
            </a:r>
            <a:r>
              <a:rPr lang="uk-UA" sz="1600" dirty="0" err="1">
                <a:latin typeface="Arial" panose="020B0604020202020204" pitchFamily="34" charset="0"/>
                <a:cs typeface="Arial" panose="020B0604020202020204" pitchFamily="34" charset="0"/>
              </a:rPr>
              <a:t>тис.грн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 та інші порушення – 290,7 </a:t>
            </a:r>
            <a:r>
              <a:rPr lang="uk-UA" sz="1600" dirty="0" err="1">
                <a:latin typeface="Arial" panose="020B0604020202020204" pitchFamily="34" charset="0"/>
                <a:cs typeface="Arial" panose="020B0604020202020204" pitchFamily="34" charset="0"/>
              </a:rPr>
              <a:t>тис.гривень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793809940"/>
              </p:ext>
            </p:extLst>
          </p:nvPr>
        </p:nvGraphicFramePr>
        <p:xfrm>
          <a:off x="842980" y="3370001"/>
          <a:ext cx="7253271" cy="348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4219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85800" y="506447"/>
            <a:ext cx="4937125" cy="71437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Управління</a:t>
            </a:r>
            <a:r>
              <a:rPr lang="uk-UA" sz="2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фінансового</a:t>
            </a:r>
            <a:r>
              <a:rPr lang="uk-UA" sz="2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контролю</a:t>
            </a:r>
            <a:endParaRPr lang="uk-U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увати 34"/>
          <p:cNvGrpSpPr/>
          <p:nvPr/>
        </p:nvGrpSpPr>
        <p:grpSpPr>
          <a:xfrm>
            <a:off x="7643834" y="571480"/>
            <a:ext cx="1084859" cy="633845"/>
            <a:chOff x="316620" y="571499"/>
            <a:chExt cx="1084859" cy="633845"/>
          </a:xfrm>
        </p:grpSpPr>
        <p:sp>
          <p:nvSpPr>
            <p:cNvPr id="4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5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  <p:sp>
        <p:nvSpPr>
          <p:cNvPr id="6" name="Прямоугольник 5"/>
          <p:cNvSpPr/>
          <p:nvPr/>
        </p:nvSpPr>
        <p:spPr>
          <a:xfrm>
            <a:off x="609600" y="1088715"/>
            <a:ext cx="74332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25000"/>
              </a:lnSpc>
            </a:pP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540385" algn="just">
              <a:lnSpc>
                <a:spcPct val="125000"/>
              </a:lnSpc>
            </a:pP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Також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, за результатами 21 перевірки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встановлено порушення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вимог законодавства при здійсненні закупівлі товарів, робіт та послуг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загальну суму 6384,9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тис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гривень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540385" algn="just">
              <a:lnSpc>
                <a:spcPct val="125000"/>
              </a:lnSpc>
            </a:pP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540385" algn="just">
              <a:lnSpc>
                <a:spcPct val="125000"/>
              </a:lnSpc>
            </a:pP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680017158"/>
              </p:ext>
            </p:extLst>
          </p:nvPr>
        </p:nvGraphicFramePr>
        <p:xfrm>
          <a:off x="287646" y="2895600"/>
          <a:ext cx="8077200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8924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кутник 12"/>
          <p:cNvSpPr>
            <a:spLocks noChangeArrowheads="1"/>
          </p:cNvSpPr>
          <p:nvPr/>
        </p:nvSpPr>
        <p:spPr bwMode="auto">
          <a:xfrm>
            <a:off x="457200" y="805215"/>
            <a:ext cx="5105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Управління </a:t>
            </a:r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фінансового контролю</a:t>
            </a:r>
            <a:endParaRPr lang="uk-U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1291571"/>
            <a:ext cx="74676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endParaRPr lang="uk-UA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 algn="just"/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Із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загальної вартості кошторисної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документації в сумі 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108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млн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грн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управлінням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фінансового контролю погоджено на суму 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1074,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млн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грн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457200" algn="just"/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результаті встановлено завищення її вартості на суму 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6,6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 млн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грн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що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дало можливість запобігти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необґрунтованим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витратам бюджетних коштів та направити зекономлені кошти на виконання додаткових об`ємів робіт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 algn="just"/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indent="457200" algn="just"/>
            <a:r>
              <a:rPr lang="uk-UA" sz="1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endParaRPr lang="uk-UA" sz="1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uk-UA" sz="14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uk-UA" sz="14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uk-UA" sz="1350" dirty="0">
              <a:latin typeface="Arial" pitchFamily="34" charset="0"/>
              <a:cs typeface="Arial" pitchFamily="34" charset="0"/>
            </a:endParaRPr>
          </a:p>
          <a:p>
            <a:pPr algn="just"/>
            <a:endParaRPr lang="uk-UA" sz="1350" dirty="0">
              <a:latin typeface="Arial" pitchFamily="34" charset="0"/>
              <a:cs typeface="Arial" pitchFamily="34" charset="0"/>
            </a:endParaRPr>
          </a:p>
          <a:p>
            <a:pPr algn="just"/>
            <a:endParaRPr lang="uk-UA" sz="1350" dirty="0">
              <a:latin typeface="Arial" pitchFamily="34" charset="0"/>
              <a:cs typeface="Arial" pitchFamily="34" charset="0"/>
            </a:endParaRPr>
          </a:p>
          <a:p>
            <a:pPr algn="just"/>
            <a:endParaRPr lang="uk-UA" sz="1350" dirty="0">
              <a:latin typeface="Arial" pitchFamily="34" charset="0"/>
              <a:cs typeface="Arial" pitchFamily="34" charset="0"/>
            </a:endParaRPr>
          </a:p>
          <a:p>
            <a:pPr algn="just"/>
            <a:endParaRPr lang="uk-UA" sz="1350" dirty="0">
              <a:latin typeface="Arial" pitchFamily="34" charset="0"/>
              <a:cs typeface="Arial" pitchFamily="34" charset="0"/>
            </a:endParaRPr>
          </a:p>
          <a:p>
            <a:pPr algn="just"/>
            <a:endParaRPr lang="uk-UA" sz="1350" dirty="0">
              <a:latin typeface="Arial" pitchFamily="34" charset="0"/>
              <a:cs typeface="Arial" pitchFamily="34" charset="0"/>
            </a:endParaRPr>
          </a:p>
          <a:p>
            <a:pPr algn="just"/>
            <a:endParaRPr lang="uk-UA" sz="1350" dirty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135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Групувати 34"/>
          <p:cNvGrpSpPr/>
          <p:nvPr/>
        </p:nvGrpSpPr>
        <p:grpSpPr>
          <a:xfrm>
            <a:off x="7643834" y="571480"/>
            <a:ext cx="1084859" cy="633845"/>
            <a:chOff x="316620" y="571499"/>
            <a:chExt cx="1084859" cy="633845"/>
          </a:xfrm>
        </p:grpSpPr>
        <p:sp>
          <p:nvSpPr>
            <p:cNvPr id="11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2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879543336"/>
              </p:ext>
            </p:extLst>
          </p:nvPr>
        </p:nvGraphicFramePr>
        <p:xfrm>
          <a:off x="1310291" y="3389824"/>
          <a:ext cx="5967730" cy="3232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3726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12"/>
          <p:cNvSpPr>
            <a:spLocks noChangeArrowheads="1"/>
          </p:cNvSpPr>
          <p:nvPr/>
        </p:nvSpPr>
        <p:spPr bwMode="auto">
          <a:xfrm>
            <a:off x="914400" y="789827"/>
            <a:ext cx="463985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Управління </a:t>
            </a:r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фінансового контролю</a:t>
            </a:r>
            <a:endParaRPr lang="uk-U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Групувати 34"/>
          <p:cNvGrpSpPr/>
          <p:nvPr/>
        </p:nvGrpSpPr>
        <p:grpSpPr>
          <a:xfrm>
            <a:off x="7643834" y="571480"/>
            <a:ext cx="1084859" cy="633845"/>
            <a:chOff x="316620" y="571499"/>
            <a:chExt cx="1084859" cy="633845"/>
          </a:xfrm>
        </p:grpSpPr>
        <p:sp>
          <p:nvSpPr>
            <p:cNvPr id="10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1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685800" y="1425019"/>
            <a:ext cx="70866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У 201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році із загальної кошторисної вартості проектних робіт в сумі 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62,9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млн.грн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управлінням фінансового контролю погоджено на суму 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62,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млн.грн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uk-UA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 algn="just"/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результаті встановлено завищення її вартості на суму </a:t>
            </a:r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0,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млн.грн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., що дало можливість запобігти не обґрунтованим витратам бюджетних коштів та направити зекономлені кошти на виконання додаткових робіт.</a:t>
            </a:r>
          </a:p>
          <a:p>
            <a:pPr algn="just"/>
            <a:endParaRPr lang="uk-UA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uk-UA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467936262"/>
              </p:ext>
            </p:extLst>
          </p:nvPr>
        </p:nvGraphicFramePr>
        <p:xfrm>
          <a:off x="1165225" y="3300663"/>
          <a:ext cx="6127750" cy="3283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251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12"/>
          <p:cNvSpPr>
            <a:spLocks noChangeArrowheads="1"/>
          </p:cNvSpPr>
          <p:nvPr/>
        </p:nvSpPr>
        <p:spPr bwMode="auto">
          <a:xfrm>
            <a:off x="838200" y="630332"/>
            <a:ext cx="540185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Управління </a:t>
            </a:r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фінансового контролю </a:t>
            </a:r>
            <a:endParaRPr lang="uk-U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5016" y="1447800"/>
            <a:ext cx="7236195" cy="223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Перевірено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73</a:t>
            </a: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об`єкти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самочинного будівництва, в результаті чого </a:t>
            </a: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їх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вартість збільшено на 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32,5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тис.грн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що забезпечило додаткові надходження до міського бюджету в сумі </a:t>
            </a: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,25</a:t>
            </a: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тис.грн</a:t>
            </a: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uk-UA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uk-UA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uk-UA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uk-UA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uk-UA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увати 34"/>
          <p:cNvGrpSpPr/>
          <p:nvPr/>
        </p:nvGrpSpPr>
        <p:grpSpPr>
          <a:xfrm>
            <a:off x="7643834" y="571480"/>
            <a:ext cx="1084859" cy="633845"/>
            <a:chOff x="316620" y="571499"/>
            <a:chExt cx="1084859" cy="633845"/>
          </a:xfrm>
        </p:grpSpPr>
        <p:sp>
          <p:nvSpPr>
            <p:cNvPr id="9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0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10069732"/>
              </p:ext>
            </p:extLst>
          </p:nvPr>
        </p:nvGraphicFramePr>
        <p:xfrm>
          <a:off x="1470510" y="2667000"/>
          <a:ext cx="6085205" cy="3575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4895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12"/>
          <p:cNvSpPr>
            <a:spLocks noChangeArrowheads="1"/>
          </p:cNvSpPr>
          <p:nvPr/>
        </p:nvSpPr>
        <p:spPr bwMode="auto">
          <a:xfrm>
            <a:off x="570858" y="700732"/>
            <a:ext cx="540185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Управління </a:t>
            </a:r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фінансового контролю </a:t>
            </a:r>
            <a:endParaRPr lang="uk-U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увати 34"/>
          <p:cNvGrpSpPr/>
          <p:nvPr/>
        </p:nvGrpSpPr>
        <p:grpSpPr>
          <a:xfrm>
            <a:off x="7643834" y="533400"/>
            <a:ext cx="1084859" cy="633845"/>
            <a:chOff x="316620" y="571499"/>
            <a:chExt cx="1084859" cy="633845"/>
          </a:xfrm>
        </p:grpSpPr>
        <p:sp>
          <p:nvSpPr>
            <p:cNvPr id="9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0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609600" y="1447800"/>
            <a:ext cx="766189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uk-UA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201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r>
              <a:rPr lang="uk-UA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році управлінням фінансового контролю здійснено </a:t>
            </a:r>
            <a:r>
              <a:rPr lang="en-US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742</a:t>
            </a:r>
            <a:r>
              <a:rPr lang="uk-UA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виїзди 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складі комісій з визначення готовності об’єктів до експлуатації, замовниками яких виступають виконавчі органи та комунальні підприємства м. Львова, за результатами яких складено </a:t>
            </a:r>
            <a:r>
              <a:rPr lang="uk-UA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r>
              <a:rPr lang="uk-UA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протоколів 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щодо неякісного виконання </a:t>
            </a:r>
            <a:r>
              <a:rPr lang="uk-UA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робіт.</a:t>
            </a:r>
          </a:p>
          <a:p>
            <a:pPr algn="just"/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911364241"/>
              </p:ext>
            </p:extLst>
          </p:nvPr>
        </p:nvGraphicFramePr>
        <p:xfrm>
          <a:off x="1828800" y="3048000"/>
          <a:ext cx="5996305" cy="3444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6144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" y="1176097"/>
            <a:ext cx="7848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 indent="457200" algn="just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правлінням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фінансового контролю проведено перевірку кошторисної документації по влаштуванню інженерних мереж на 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об’єктах загальною вартістю 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7,6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млн.грн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., за наслідками якої встановлено завищення вартості робіт на загальну суму 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1,1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млн.грн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., що складає 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відсотків. </a:t>
            </a:r>
          </a:p>
          <a:p>
            <a:pPr lvl="4" algn="just"/>
            <a:endParaRPr lang="uk-UA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969226178"/>
              </p:ext>
            </p:extLst>
          </p:nvPr>
        </p:nvGraphicFramePr>
        <p:xfrm>
          <a:off x="1470025" y="2791905"/>
          <a:ext cx="6127750" cy="3807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62000" y="441186"/>
            <a:ext cx="47234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Управління фінансового контролю </a:t>
            </a:r>
          </a:p>
        </p:txBody>
      </p:sp>
      <p:grpSp>
        <p:nvGrpSpPr>
          <p:cNvPr id="5" name="Групувати 34"/>
          <p:cNvGrpSpPr/>
          <p:nvPr/>
        </p:nvGrpSpPr>
        <p:grpSpPr>
          <a:xfrm>
            <a:off x="7629180" y="207451"/>
            <a:ext cx="1084859" cy="633845"/>
            <a:chOff x="316620" y="571499"/>
            <a:chExt cx="1084859" cy="633845"/>
          </a:xfrm>
        </p:grpSpPr>
        <p:sp>
          <p:nvSpPr>
            <p:cNvPr id="6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7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853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type="body" idx="1"/>
          </p:nvPr>
        </p:nvSpPr>
        <p:spPr>
          <a:xfrm>
            <a:off x="846188" y="1676400"/>
            <a:ext cx="7612012" cy="274320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Управління інформаційної політики та зовнішніх відносин</a:t>
            </a:r>
          </a:p>
          <a:p>
            <a:endParaRPr lang="uk-UA" sz="3500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r>
              <a:rPr lang="uk-UA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Відділ промоції</a:t>
            </a:r>
            <a:endParaRPr lang="uk-UA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увати 34"/>
          <p:cNvGrpSpPr/>
          <p:nvPr/>
        </p:nvGrpSpPr>
        <p:grpSpPr>
          <a:xfrm>
            <a:off x="7643834" y="571480"/>
            <a:ext cx="1084859" cy="633845"/>
            <a:chOff x="316620" y="571499"/>
            <a:chExt cx="1084859" cy="633845"/>
          </a:xfrm>
        </p:grpSpPr>
        <p:sp>
          <p:nvSpPr>
            <p:cNvPr id="6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8200" y="2057400"/>
            <a:ext cx="756626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Також, у </a:t>
            </a:r>
            <a:r>
              <a:rPr lang="uk-UA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</a:t>
            </a:r>
            <a:r>
              <a:rPr lang="en-US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r>
              <a:rPr lang="uk-UA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році управлінням </a:t>
            </a:r>
            <a:r>
              <a:rPr lang="uk-UA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фінансового </a:t>
            </a:r>
            <a:r>
              <a:rPr lang="uk-UA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контролю:</a:t>
            </a:r>
            <a:endParaRPr lang="uk-UA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uk-UA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00025" indent="-200025" algn="just">
              <a:buFont typeface="Arial" panose="020B0604020202020204" pitchFamily="34" charset="0"/>
              <a:buChar char="•"/>
            </a:pPr>
            <a:r>
              <a:rPr lang="uk-UA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проведено 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перевірку правильності складання калькуляцій на послуги з прибирання та озеленення території м. Львова по </a:t>
            </a:r>
            <a:r>
              <a:rPr lang="uk-UA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170 </a:t>
            </a:r>
            <a:r>
              <a:rPr lang="uk-UA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об’єктах</a:t>
            </a:r>
            <a:endParaRPr lang="uk-UA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00025" indent="-200025" algn="just">
              <a:buFont typeface="Arial" panose="020B0604020202020204" pitchFamily="34" charset="0"/>
              <a:buChar char="•"/>
            </a:pP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розглянуто </a:t>
            </a:r>
            <a:r>
              <a:rPr lang="uk-UA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</a:t>
            </a:r>
            <a:r>
              <a:rPr lang="uk-UA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скарг мешканців стосовно вирішення проблемних питань, про що надано обґрунтовані відповіді та пропозиції щодо їх вирішення. </a:t>
            </a:r>
          </a:p>
          <a:p>
            <a:pPr marL="200025" indent="-200025" algn="just">
              <a:buFont typeface="Arial" panose="020B0604020202020204" pitchFamily="34" charset="0"/>
              <a:buChar char="•"/>
            </a:pP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виконано </a:t>
            </a: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uk-UA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доручення 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міського </a:t>
            </a:r>
            <a:r>
              <a:rPr lang="uk-UA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голови</a:t>
            </a:r>
            <a:endParaRPr lang="uk-UA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Групувати 34"/>
          <p:cNvGrpSpPr/>
          <p:nvPr/>
        </p:nvGrpSpPr>
        <p:grpSpPr>
          <a:xfrm>
            <a:off x="7643834" y="571480"/>
            <a:ext cx="1084859" cy="633845"/>
            <a:chOff x="316620" y="571499"/>
            <a:chExt cx="1084859" cy="633845"/>
          </a:xfrm>
        </p:grpSpPr>
        <p:sp>
          <p:nvSpPr>
            <p:cNvPr id="8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9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916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увати 34"/>
          <p:cNvGrpSpPr/>
          <p:nvPr/>
        </p:nvGrpSpPr>
        <p:grpSpPr>
          <a:xfrm>
            <a:off x="7643834" y="571480"/>
            <a:ext cx="1084859" cy="633845"/>
            <a:chOff x="316620" y="571499"/>
            <a:chExt cx="1084859" cy="633845"/>
          </a:xfrm>
        </p:grpSpPr>
        <p:sp>
          <p:nvSpPr>
            <p:cNvPr id="8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9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  <p:sp>
        <p:nvSpPr>
          <p:cNvPr id="6" name="Google Shape;101;p18"/>
          <p:cNvSpPr txBox="1">
            <a:spLocks/>
          </p:cNvSpPr>
          <p:nvPr/>
        </p:nvSpPr>
        <p:spPr>
          <a:xfrm>
            <a:off x="985681" y="2598656"/>
            <a:ext cx="7200582" cy="1047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nicipal_lviv_106" pitchFamily="50" charset="0"/>
                <a:ea typeface="+mj-ea"/>
                <a:cs typeface="+mj-cs"/>
              </a:defRPr>
            </a:lvl1pPr>
          </a:lstStyle>
          <a:p>
            <a:pPr algn="ctr">
              <a:spcAft>
                <a:spcPct val="0"/>
              </a:spcAft>
              <a:buClr>
                <a:schemeClr val="accent1"/>
              </a:buClr>
              <a:buFont typeface="PT Sans Narrow" charset="0"/>
              <a:buNone/>
            </a:pPr>
            <a:r>
              <a:rPr lang="uk-UA" altLang="uk-UA" sz="3600" b="1" dirty="0" smtClean="0">
                <a:latin typeface="Arial" panose="020B0604020202020204" pitchFamily="34" charset="0"/>
                <a:cs typeface="Arial" panose="020B0604020202020204" pitchFamily="34" charset="0"/>
                <a:sym typeface="PT Sans Narrow" charset="0"/>
              </a:rPr>
              <a:t>Сектор з питань доброчесності та запобігання корупції</a:t>
            </a:r>
            <a:endParaRPr lang="uk-UA" altLang="uk-UA" sz="3600" b="1" dirty="0">
              <a:latin typeface="Arial" panose="020B0604020202020204" pitchFamily="34" charset="0"/>
              <a:cs typeface="Arial" panose="020B0604020202020204" pitchFamily="34" charset="0"/>
              <a:sym typeface="PT Sans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4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увати 34"/>
          <p:cNvGrpSpPr/>
          <p:nvPr/>
        </p:nvGrpSpPr>
        <p:grpSpPr>
          <a:xfrm>
            <a:off x="7643834" y="571480"/>
            <a:ext cx="1084859" cy="633845"/>
            <a:chOff x="316620" y="571499"/>
            <a:chExt cx="1084859" cy="633845"/>
          </a:xfrm>
        </p:grpSpPr>
        <p:sp>
          <p:nvSpPr>
            <p:cNvPr id="6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7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  <p:sp>
        <p:nvSpPr>
          <p:cNvPr id="8194" name="Google Shape;101;p18"/>
          <p:cNvSpPr txBox="1">
            <a:spLocks noGrp="1"/>
          </p:cNvSpPr>
          <p:nvPr>
            <p:ph type="title" idx="4294967295"/>
          </p:nvPr>
        </p:nvSpPr>
        <p:spPr>
          <a:xfrm>
            <a:off x="333147" y="502047"/>
            <a:ext cx="7200582" cy="104775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PT Sans Narrow" charset="0"/>
              <a:buNone/>
            </a:pPr>
            <a:r>
              <a:rPr lang="uk-UA" altLang="uk-UA" sz="3600" b="1" dirty="0">
                <a:latin typeface="Arial" panose="020B0604020202020204" pitchFamily="34" charset="0"/>
                <a:cs typeface="Arial" panose="020B0604020202020204" pitchFamily="34" charset="0"/>
                <a:sym typeface="PT Sans Narrow" charset="0"/>
              </a:rPr>
              <a:t>Сектор з питань доброчесності та запобігання корупції</a:t>
            </a:r>
          </a:p>
        </p:txBody>
      </p:sp>
      <p:sp>
        <p:nvSpPr>
          <p:cNvPr id="8195" name="Google Shape;102;p18"/>
          <p:cNvSpPr txBox="1">
            <a:spLocks noGrp="1"/>
          </p:cNvSpPr>
          <p:nvPr>
            <p:ph type="body" idx="4294967295"/>
          </p:nvPr>
        </p:nvSpPr>
        <p:spPr>
          <a:xfrm>
            <a:off x="3352800" y="2432844"/>
            <a:ext cx="5465762" cy="360045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695D46"/>
              </a:buClr>
              <a:buNone/>
            </a:pPr>
            <a:r>
              <a:rPr lang="uk-UA" altLang="uk-UA" sz="1600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Шість років група нідерландських експертів з </a:t>
            </a:r>
            <a:r>
              <a:rPr lang="uk-UA" altLang="uk-UA" sz="1600" b="1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організації “</a:t>
            </a:r>
            <a:r>
              <a:rPr lang="uk-UA" altLang="uk-UA" sz="1600" b="1" dirty="0" err="1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Governance</a:t>
            </a:r>
            <a:r>
              <a:rPr lang="uk-UA" altLang="uk-UA" sz="1600" b="1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 &amp; </a:t>
            </a:r>
            <a:r>
              <a:rPr lang="uk-UA" altLang="uk-UA" sz="1600" b="1" dirty="0" err="1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Integrity</a:t>
            </a:r>
            <a:r>
              <a:rPr lang="uk-UA" altLang="uk-UA" sz="1600" b="1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”</a:t>
            </a:r>
            <a:r>
              <a:rPr lang="uk-UA" altLang="uk-UA" sz="1600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  працювала з </a:t>
            </a:r>
            <a:r>
              <a:rPr lang="uk-UA" altLang="uk-UA" sz="1600" dirty="0" err="1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Львіською</a:t>
            </a:r>
            <a:r>
              <a:rPr lang="uk-UA" altLang="uk-UA" sz="1600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 міською радою </a:t>
            </a:r>
          </a:p>
          <a:p>
            <a:pPr marL="0" indent="0" algn="just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695D46"/>
              </a:buClr>
              <a:buNone/>
            </a:pPr>
            <a:endParaRPr lang="uk-UA" altLang="uk-UA" sz="1600" dirty="0">
              <a:latin typeface="Arial" panose="020B0604020202020204" pitchFamily="34" charset="0"/>
              <a:cs typeface="Arial" panose="020B0604020202020204" pitchFamily="34" charset="0"/>
              <a:sym typeface="Open Sans" charset="0"/>
            </a:endParaRPr>
          </a:p>
          <a:p>
            <a:pPr marL="0" indent="0" algn="just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695D46"/>
              </a:buClr>
              <a:buNone/>
            </a:pPr>
            <a:r>
              <a:rPr lang="uk-UA" altLang="uk-UA" sz="1600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Спільно було розроблено антикорупційні методики, які можуть бути ефективними в умовах України та затверджено створення незалежного муніципального бюро з питань забезпечення управлінської цілісності та запобігання корупції – </a:t>
            </a:r>
            <a:r>
              <a:rPr lang="uk-UA" altLang="uk-UA" sz="1600" b="1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сектор з питань доброчесності та запобігання корупції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Clr>
                <a:srgbClr val="695D46"/>
              </a:buClr>
              <a:buNone/>
            </a:pPr>
            <a:endParaRPr lang="uk-UA" altLang="uk-UA" sz="1600" dirty="0">
              <a:latin typeface="Arial" panose="020B0604020202020204" pitchFamily="34" charset="0"/>
              <a:cs typeface="Arial" panose="020B0604020202020204" pitchFamily="34" charset="0"/>
              <a:sym typeface="Open Sans" charset="0"/>
            </a:endParaRPr>
          </a:p>
          <a:p>
            <a:pPr marL="0" indent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95D46"/>
              </a:buClr>
              <a:buNone/>
            </a:pPr>
            <a:endParaRPr lang="uk-UA" altLang="uk-UA" sz="1600" dirty="0">
              <a:latin typeface="Arial" panose="020B0604020202020204" pitchFamily="34" charset="0"/>
              <a:cs typeface="Arial" panose="020B0604020202020204" pitchFamily="34" charset="0"/>
              <a:sym typeface="Open Sans" charset="0"/>
            </a:endParaRPr>
          </a:p>
        </p:txBody>
      </p:sp>
      <p:pic>
        <p:nvPicPr>
          <p:cNvPr id="8196" name="Google Shape;103;p18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3151188"/>
            <a:ext cx="3159125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792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увати 34"/>
          <p:cNvGrpSpPr/>
          <p:nvPr/>
        </p:nvGrpSpPr>
        <p:grpSpPr>
          <a:xfrm>
            <a:off x="7643834" y="571480"/>
            <a:ext cx="1084859" cy="633845"/>
            <a:chOff x="316620" y="571499"/>
            <a:chExt cx="1084859" cy="633845"/>
          </a:xfrm>
        </p:grpSpPr>
        <p:sp>
          <p:nvSpPr>
            <p:cNvPr id="5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6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  <p:sp>
        <p:nvSpPr>
          <p:cNvPr id="108" name="Google Shape;108;p19"/>
          <p:cNvSpPr txBox="1">
            <a:spLocks noGrp="1"/>
          </p:cNvSpPr>
          <p:nvPr>
            <p:ph type="body" idx="4294967295"/>
          </p:nvPr>
        </p:nvSpPr>
        <p:spPr>
          <a:xfrm>
            <a:off x="476054" y="2411346"/>
            <a:ext cx="8521700" cy="3409950"/>
          </a:xfrm>
        </p:spPr>
        <p:txBody>
          <a:bodyPr>
            <a:noAutofit/>
          </a:bodyPr>
          <a:lstStyle/>
          <a:p>
            <a:pPr indent="-33020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Clr>
                <a:srgbClr val="695D46"/>
              </a:buClr>
              <a:buSzPts val="1600"/>
              <a:buFont typeface="Wingdings" panose="05000000000000000000" pitchFamily="2" charset="2"/>
              <a:buChar char="Ø"/>
            </a:pPr>
            <a:r>
              <a:rPr lang="uk-UA" altLang="uk-UA" sz="1800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впровадження і забезпечення процесу навчання нормам </a:t>
            </a:r>
            <a:r>
              <a:rPr lang="uk-UA" altLang="uk-UA" sz="1800" b="1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професійної етики</a:t>
            </a:r>
          </a:p>
          <a:p>
            <a:pPr indent="-3302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695D46"/>
              </a:buClr>
              <a:buSzPts val="1600"/>
              <a:buFont typeface="Wingdings" panose="05000000000000000000" pitchFamily="2" charset="2"/>
              <a:buChar char="Ø"/>
            </a:pPr>
            <a:r>
              <a:rPr lang="uk-UA" altLang="uk-UA" sz="1800" b="1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запобігання</a:t>
            </a:r>
            <a:r>
              <a:rPr lang="uk-UA" altLang="uk-UA" sz="1800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 корупції та порушень управлінської цілісності</a:t>
            </a:r>
          </a:p>
          <a:p>
            <a:pPr indent="-3302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695D46"/>
              </a:buClr>
              <a:buSzPts val="1600"/>
              <a:buFont typeface="Wingdings" panose="05000000000000000000" pitchFamily="2" charset="2"/>
              <a:buChar char="Ø"/>
            </a:pPr>
            <a:r>
              <a:rPr lang="uk-UA" altLang="uk-UA" sz="1800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впровадження </a:t>
            </a:r>
            <a:r>
              <a:rPr lang="uk-UA" altLang="uk-UA" sz="1800" b="1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системи інформування </a:t>
            </a:r>
            <a:r>
              <a:rPr lang="uk-UA" altLang="uk-UA" sz="1800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про факти корупції та інших порушень управлінської цілісності</a:t>
            </a:r>
          </a:p>
          <a:p>
            <a:pPr indent="-3302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695D46"/>
              </a:buClr>
              <a:buSzPts val="1600"/>
              <a:buFont typeface="Wingdings" panose="05000000000000000000" pitchFamily="2" charset="2"/>
              <a:buChar char="Ø"/>
            </a:pPr>
            <a:r>
              <a:rPr lang="uk-UA" altLang="uk-UA" sz="1800" b="1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розслідування</a:t>
            </a:r>
            <a:r>
              <a:rPr lang="uk-UA" altLang="uk-UA" sz="1800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 підозр у корупції та інших порушень</a:t>
            </a:r>
          </a:p>
          <a:p>
            <a:pPr indent="-3302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695D46"/>
              </a:buClr>
              <a:buSzPts val="1600"/>
              <a:buFont typeface="Wingdings" panose="05000000000000000000" pitchFamily="2" charset="2"/>
              <a:buChar char="Ø"/>
            </a:pPr>
            <a:r>
              <a:rPr lang="uk-UA" altLang="uk-UA" sz="1800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організаційна та роз’яснювальна робота із запобігання, виявлення і протидії різних видів </a:t>
            </a:r>
            <a:r>
              <a:rPr lang="uk-UA" altLang="uk-UA" sz="1800" b="1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дискримінації</a:t>
            </a:r>
          </a:p>
          <a:p>
            <a:pPr indent="-3302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695D46"/>
              </a:buClr>
              <a:buSzPts val="1600"/>
              <a:buFont typeface="Wingdings" panose="05000000000000000000" pitchFamily="2" charset="2"/>
              <a:buChar char="Ø"/>
            </a:pPr>
            <a:r>
              <a:rPr lang="uk-UA" altLang="uk-UA" sz="1800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контроль за дотриманням вимог законодавства щодо врегулювання </a:t>
            </a:r>
            <a:r>
              <a:rPr lang="uk-UA" altLang="uk-UA" sz="1800" b="1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конфлікту інтересів</a:t>
            </a:r>
            <a:endParaRPr lang="uk-UA" altLang="uk-UA" sz="1800" dirty="0">
              <a:latin typeface="Arial" panose="020B0604020202020204" pitchFamily="34" charset="0"/>
              <a:cs typeface="Arial" panose="020B0604020202020204" pitchFamily="34" charset="0"/>
              <a:sym typeface="Open Sans" charset="0"/>
            </a:endParaRPr>
          </a:p>
          <a:p>
            <a:pPr indent="-33020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Clr>
                <a:srgbClr val="695D46"/>
              </a:buClr>
              <a:buNone/>
            </a:pPr>
            <a:endParaRPr lang="uk-UA" altLang="uk-UA" sz="1800" dirty="0">
              <a:latin typeface="Arial" panose="020B0604020202020204" pitchFamily="34" charset="0"/>
              <a:cs typeface="Arial" panose="020B0604020202020204" pitchFamily="34" charset="0"/>
              <a:sym typeface="Open Sans" charset="0"/>
            </a:endParaRPr>
          </a:p>
          <a:p>
            <a:pPr indent="-33020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Clr>
                <a:srgbClr val="695D46"/>
              </a:buClr>
              <a:buNone/>
            </a:pPr>
            <a:endParaRPr lang="uk-UA" altLang="uk-UA" sz="1800" dirty="0">
              <a:latin typeface="Arial" panose="020B0604020202020204" pitchFamily="34" charset="0"/>
              <a:cs typeface="Arial" panose="020B0604020202020204" pitchFamily="34" charset="0"/>
              <a:sym typeface="Open Sans" charset="0"/>
            </a:endParaRPr>
          </a:p>
          <a:p>
            <a:pPr indent="-33020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Clr>
                <a:srgbClr val="695D46"/>
              </a:buClr>
              <a:buNone/>
            </a:pPr>
            <a:endParaRPr lang="uk-UA" altLang="uk-UA" sz="1800" dirty="0">
              <a:latin typeface="Arial" panose="020B0604020202020204" pitchFamily="34" charset="0"/>
              <a:cs typeface="Arial" panose="020B0604020202020204" pitchFamily="34" charset="0"/>
              <a:sym typeface="Open Sans" charset="0"/>
            </a:endParaRPr>
          </a:p>
          <a:p>
            <a:pPr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95D46"/>
              </a:buClr>
              <a:buNone/>
            </a:pPr>
            <a:endParaRPr lang="uk-UA" altLang="uk-UA" sz="1800" dirty="0">
              <a:latin typeface="Arial" panose="020B0604020202020204" pitchFamily="34" charset="0"/>
              <a:cs typeface="Arial" panose="020B0604020202020204" pitchFamily="34" charset="0"/>
              <a:sym typeface="Open Sans" charset="0"/>
            </a:endParaRPr>
          </a:p>
        </p:txBody>
      </p:sp>
      <p:sp>
        <p:nvSpPr>
          <p:cNvPr id="10243" name="Google Shape;113;p20"/>
          <p:cNvSpPr txBox="1">
            <a:spLocks noGrp="1"/>
          </p:cNvSpPr>
          <p:nvPr>
            <p:ph type="title" idx="4294967295"/>
          </p:nvPr>
        </p:nvSpPr>
        <p:spPr>
          <a:xfrm>
            <a:off x="616801" y="1652280"/>
            <a:ext cx="8521700" cy="998537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PT Sans Narrow" charset="0"/>
              <a:buNone/>
            </a:pPr>
            <a:r>
              <a:rPr lang="ru-RU" altLang="uk-UA" sz="3600" b="1" dirty="0" smtClean="0">
                <a:latin typeface="Arial" panose="020B0604020202020204" pitchFamily="34" charset="0"/>
                <a:cs typeface="Arial" panose="020B0604020202020204" pitchFamily="34" charset="0"/>
                <a:sym typeface="PT Sans Narrow" charset="0"/>
              </a:rPr>
              <a:t>Напрямки </a:t>
            </a:r>
            <a:r>
              <a:rPr lang="ru-RU" altLang="uk-UA" sz="3600" b="1" dirty="0" err="1">
                <a:latin typeface="Arial" panose="020B0604020202020204" pitchFamily="34" charset="0"/>
                <a:cs typeface="Arial" panose="020B0604020202020204" pitchFamily="34" charset="0"/>
                <a:sym typeface="PT Sans Narrow" charset="0"/>
              </a:rPr>
              <a:t>роботи</a:t>
            </a:r>
            <a:r>
              <a:rPr lang="ru-RU" altLang="uk-UA" sz="2800" b="1" dirty="0">
                <a:latin typeface="Arial" panose="020B0604020202020204" pitchFamily="34" charset="0"/>
                <a:cs typeface="Arial" panose="020B0604020202020204" pitchFamily="34" charset="0"/>
                <a:sym typeface="PT Sans Narrow" charset="0"/>
              </a:rPr>
              <a:t/>
            </a:r>
            <a:br>
              <a:rPr lang="ru-RU" altLang="uk-UA" sz="2800" b="1" dirty="0">
                <a:latin typeface="Arial" panose="020B0604020202020204" pitchFamily="34" charset="0"/>
                <a:cs typeface="Arial" panose="020B0604020202020204" pitchFamily="34" charset="0"/>
                <a:sym typeface="PT Sans Narrow" charset="0"/>
              </a:rPr>
            </a:br>
            <a:endParaRPr lang="uk-UA" altLang="uk-UA" sz="2800" b="1" dirty="0">
              <a:latin typeface="Arial" panose="020B0604020202020204" pitchFamily="34" charset="0"/>
              <a:cs typeface="Arial" panose="020B0604020202020204" pitchFamily="34" charset="0"/>
              <a:sym typeface="PT Sans Narrow" charset="0"/>
            </a:endParaRPr>
          </a:p>
        </p:txBody>
      </p:sp>
      <p:sp>
        <p:nvSpPr>
          <p:cNvPr id="7" name="Google Shape;101;p18"/>
          <p:cNvSpPr txBox="1">
            <a:spLocks/>
          </p:cNvSpPr>
          <p:nvPr/>
        </p:nvSpPr>
        <p:spPr>
          <a:xfrm>
            <a:off x="333147" y="502047"/>
            <a:ext cx="7200582" cy="1047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nicipal_lviv_106" pitchFamily="50" charset="0"/>
                <a:ea typeface="+mj-ea"/>
                <a:cs typeface="+mj-cs"/>
              </a:defRPr>
            </a:lvl1pPr>
          </a:lstStyle>
          <a:p>
            <a:pPr>
              <a:spcAft>
                <a:spcPct val="0"/>
              </a:spcAft>
              <a:buClr>
                <a:schemeClr val="accent1"/>
              </a:buClr>
              <a:buFont typeface="PT Sans Narrow" charset="0"/>
              <a:buNone/>
            </a:pPr>
            <a:r>
              <a:rPr lang="uk-UA" altLang="uk-UA" sz="3600" b="1" dirty="0" smtClean="0">
                <a:latin typeface="Arial" panose="020B0604020202020204" pitchFamily="34" charset="0"/>
                <a:cs typeface="Arial" panose="020B0604020202020204" pitchFamily="34" charset="0"/>
                <a:sym typeface="PT Sans Narrow" charset="0"/>
              </a:rPr>
              <a:t>Сектор з питань доброчесності та запобігання корупції</a:t>
            </a:r>
            <a:endParaRPr lang="uk-UA" altLang="uk-UA" sz="3600" b="1" dirty="0">
              <a:latin typeface="Arial" panose="020B0604020202020204" pitchFamily="34" charset="0"/>
              <a:cs typeface="Arial" panose="020B0604020202020204" pitchFamily="34" charset="0"/>
              <a:sym typeface="PT Sans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увати 34"/>
          <p:cNvGrpSpPr/>
          <p:nvPr/>
        </p:nvGrpSpPr>
        <p:grpSpPr>
          <a:xfrm>
            <a:off x="7643834" y="571480"/>
            <a:ext cx="1084859" cy="633845"/>
            <a:chOff x="316620" y="571499"/>
            <a:chExt cx="1084859" cy="633845"/>
          </a:xfrm>
        </p:grpSpPr>
        <p:sp>
          <p:nvSpPr>
            <p:cNvPr id="6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7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  <p:sp>
        <p:nvSpPr>
          <p:cNvPr id="114" name="Google Shape;114;p20"/>
          <p:cNvSpPr txBox="1">
            <a:spLocks noGrp="1"/>
          </p:cNvSpPr>
          <p:nvPr>
            <p:ph type="body" idx="4294967295"/>
          </p:nvPr>
        </p:nvSpPr>
        <p:spPr>
          <a:xfrm>
            <a:off x="417922" y="2084649"/>
            <a:ext cx="8521700" cy="796925"/>
          </a:xfrm>
        </p:spPr>
        <p:txBody>
          <a:bodyPr>
            <a:noAutofit/>
          </a:bodyPr>
          <a:lstStyle/>
          <a:p>
            <a:pPr marL="0" inden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695D46"/>
              </a:buClr>
              <a:buNone/>
            </a:pPr>
            <a:r>
              <a:rPr lang="uk-UA" altLang="uk-UA" sz="1800" b="1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Управління корупційними ризиками - аналіз процесу публічних </a:t>
            </a:r>
            <a:r>
              <a:rPr lang="uk-UA" altLang="uk-UA" sz="1800" b="1" dirty="0" err="1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закупівель</a:t>
            </a:r>
            <a:endParaRPr lang="uk-UA" altLang="uk-UA" sz="1800" b="1" dirty="0">
              <a:latin typeface="Arial" panose="020B0604020202020204" pitchFamily="34" charset="0"/>
              <a:cs typeface="Arial" panose="020B0604020202020204" pitchFamily="34" charset="0"/>
              <a:sym typeface="Open Sans" charset="0"/>
            </a:endParaRPr>
          </a:p>
          <a:p>
            <a:pPr marL="0" indent="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Clr>
                <a:srgbClr val="695D46"/>
              </a:buClr>
              <a:buNone/>
            </a:pPr>
            <a:endParaRPr lang="uk-UA" altLang="uk-UA" sz="1800" b="1" dirty="0">
              <a:latin typeface="Arial" panose="020B0604020202020204" pitchFamily="34" charset="0"/>
              <a:cs typeface="Arial" panose="020B0604020202020204" pitchFamily="34" charset="0"/>
              <a:sym typeface="Open Sans" charset="0"/>
            </a:endParaRPr>
          </a:p>
          <a:p>
            <a:pPr marL="0" indent="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Clr>
                <a:srgbClr val="695D46"/>
              </a:buClr>
              <a:buNone/>
            </a:pPr>
            <a:endParaRPr lang="uk-UA" altLang="uk-UA" sz="1800" b="1" dirty="0">
              <a:latin typeface="Arial" panose="020B0604020202020204" pitchFamily="34" charset="0"/>
              <a:cs typeface="Arial" panose="020B0604020202020204" pitchFamily="34" charset="0"/>
              <a:sym typeface="Open Sans" charset="0"/>
            </a:endParaRPr>
          </a:p>
          <a:p>
            <a:pPr marL="0" indent="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Clr>
                <a:srgbClr val="695D46"/>
              </a:buClr>
              <a:buNone/>
            </a:pPr>
            <a:endParaRPr lang="uk-UA" altLang="uk-UA" sz="1800" dirty="0">
              <a:latin typeface="Arial" panose="020B060402020202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Clr>
                <a:srgbClr val="695D46"/>
              </a:buClr>
              <a:buNone/>
            </a:pPr>
            <a:endParaRPr lang="uk-UA" altLang="uk-UA" sz="1800" dirty="0">
              <a:latin typeface="Arial" panose="020B060402020202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95D46"/>
              </a:buClr>
              <a:buNone/>
            </a:pPr>
            <a:endParaRPr lang="uk-UA" altLang="uk-UA" sz="1800" dirty="0">
              <a:latin typeface="Arial" panose="020B0604020202020204" pitchFamily="34" charset="0"/>
              <a:cs typeface="Arial" panose="020B0604020202020204" pitchFamily="34" charset="0"/>
              <a:sym typeface="Open Sans" charset="0"/>
            </a:endParaRPr>
          </a:p>
        </p:txBody>
      </p:sp>
      <p:sp>
        <p:nvSpPr>
          <p:cNvPr id="116" name="Google Shape;116;p20"/>
          <p:cNvSpPr txBox="1">
            <a:spLocks noGrp="1"/>
          </p:cNvSpPr>
          <p:nvPr>
            <p:ph type="body" idx="4294967295"/>
          </p:nvPr>
        </p:nvSpPr>
        <p:spPr>
          <a:xfrm>
            <a:off x="320248" y="2889692"/>
            <a:ext cx="8618588" cy="3556000"/>
          </a:xfrm>
        </p:spPr>
        <p:txBody>
          <a:bodyPr>
            <a:noAutofit/>
          </a:bodyPr>
          <a:lstStyle/>
          <a:p>
            <a:pPr marL="114300" indent="0" algn="just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695D46"/>
              </a:buClr>
              <a:buNone/>
            </a:pPr>
            <a:r>
              <a:rPr lang="uk-UA" altLang="uk-UA" sz="1600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Аналіз </a:t>
            </a:r>
            <a:r>
              <a:rPr lang="uk-UA" altLang="uk-UA" sz="1600" dirty="0" smtClean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закупівельних процесів, які проводяться Львівською міською радою, її виконавчими органами, підпорядкованими установами та комунальними підприємствами через проведення інтерв’ю з членами тендерних комітетів</a:t>
            </a:r>
          </a:p>
          <a:p>
            <a:pPr marL="114300" indent="0" algn="just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695D46"/>
              </a:buClr>
              <a:buNone/>
            </a:pPr>
            <a:r>
              <a:rPr lang="uk-UA" altLang="uk-UA" sz="1600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Моніторинг</a:t>
            </a:r>
            <a:r>
              <a:rPr lang="uk-UA" altLang="uk-UA" sz="1600" dirty="0" smtClean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 </a:t>
            </a:r>
            <a:r>
              <a:rPr lang="uk-UA" altLang="uk-UA" sz="1600" dirty="0" err="1" smtClean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закупівель</a:t>
            </a:r>
            <a:r>
              <a:rPr lang="uk-UA" altLang="uk-UA" sz="1600" dirty="0" smtClean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 через ресурси </a:t>
            </a:r>
            <a:r>
              <a:rPr lang="uk-UA" altLang="uk-UA" sz="1600" dirty="0" err="1" smtClean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Prozorro</a:t>
            </a:r>
            <a:r>
              <a:rPr lang="uk-UA" altLang="uk-UA" sz="1600" dirty="0" smtClean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, </a:t>
            </a:r>
            <a:r>
              <a:rPr lang="uk-UA" altLang="uk-UA" sz="1600" dirty="0" err="1" smtClean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Dozorro</a:t>
            </a:r>
            <a:r>
              <a:rPr lang="uk-UA" altLang="uk-UA" sz="1600" dirty="0" smtClean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, </a:t>
            </a:r>
            <a:r>
              <a:rPr lang="uk-UA" altLang="uk-UA" sz="1600" dirty="0" err="1" smtClean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Bi</a:t>
            </a:r>
            <a:r>
              <a:rPr lang="uk-UA" altLang="uk-UA" sz="1600" dirty="0" smtClean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-модуль та інші аналітичні модулі</a:t>
            </a:r>
          </a:p>
          <a:p>
            <a:pPr marL="114300" indent="0" algn="just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695D46"/>
              </a:buClr>
              <a:buNone/>
            </a:pPr>
            <a:r>
              <a:rPr lang="uk-UA" altLang="uk-UA" sz="1600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Спільні навчання</a:t>
            </a:r>
            <a:r>
              <a:rPr lang="uk-UA" altLang="uk-UA" sz="1600" dirty="0" smtClean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 для працівників шкіл, професійно-технічних закладів освіти та комунальних підприємств з метою підвищення рівня знань з організації публічних </a:t>
            </a:r>
            <a:r>
              <a:rPr lang="uk-UA" altLang="uk-UA" sz="1600" dirty="0" err="1" smtClean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закупівель</a:t>
            </a:r>
            <a:r>
              <a:rPr lang="uk-UA" altLang="uk-UA" sz="1600" dirty="0" smtClean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 та визначення типових порушень під час їх проведення</a:t>
            </a:r>
          </a:p>
          <a:p>
            <a:pPr marL="114300" indent="0" algn="just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695D46"/>
              </a:buClr>
              <a:buNone/>
            </a:pPr>
            <a:r>
              <a:rPr lang="uk-UA" altLang="uk-UA" sz="1600" dirty="0"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Підготовка звіту </a:t>
            </a:r>
            <a:r>
              <a:rPr lang="uk-UA" altLang="uk-UA" sz="1600" dirty="0" smtClean="0"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з визначення корупційних ризиків в публічних </a:t>
            </a:r>
            <a:r>
              <a:rPr lang="uk-UA" altLang="uk-UA" sz="1600" dirty="0" err="1" smtClean="0"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закупівлях</a:t>
            </a:r>
            <a:r>
              <a:rPr lang="uk-UA" altLang="uk-UA" sz="1600" dirty="0" smtClean="0"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, факторів, що їх підсилюють та рекомендацій щодо зменшення зазначених ризиків</a:t>
            </a:r>
          </a:p>
          <a:p>
            <a:pPr marL="114300" indent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95D46"/>
              </a:buClr>
              <a:buNone/>
            </a:pPr>
            <a:endParaRPr lang="uk-UA" altLang="uk-UA" sz="1600" dirty="0">
              <a:latin typeface="Arial" panose="020B0604020202020204" pitchFamily="34" charset="0"/>
              <a:cs typeface="Arial" panose="020B0604020202020204" pitchFamily="34" charset="0"/>
              <a:sym typeface="Open Sans" charset="0"/>
            </a:endParaRPr>
          </a:p>
        </p:txBody>
      </p:sp>
      <p:sp>
        <p:nvSpPr>
          <p:cNvPr id="8" name="Google Shape;113;p20"/>
          <p:cNvSpPr txBox="1">
            <a:spLocks/>
          </p:cNvSpPr>
          <p:nvPr/>
        </p:nvSpPr>
        <p:spPr>
          <a:xfrm>
            <a:off x="391998" y="1542677"/>
            <a:ext cx="8521700" cy="998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nicipal_lviv_106" pitchFamily="50" charset="0"/>
                <a:ea typeface="+mj-ea"/>
                <a:cs typeface="+mj-cs"/>
              </a:defRPr>
            </a:lvl1pPr>
          </a:lstStyle>
          <a:p>
            <a:pPr>
              <a:spcAft>
                <a:spcPct val="0"/>
              </a:spcAft>
              <a:buClr>
                <a:schemeClr val="accent1"/>
              </a:buClr>
              <a:buFont typeface="PT Sans Narrow" charset="0"/>
              <a:buNone/>
            </a:pPr>
            <a:r>
              <a:rPr lang="ru-RU" altLang="uk-UA" sz="3600" b="1" smtClean="0">
                <a:latin typeface="Arial" panose="020B0604020202020204" pitchFamily="34" charset="0"/>
                <a:cs typeface="Arial" panose="020B0604020202020204" pitchFamily="34" charset="0"/>
                <a:sym typeface="PT Sans Narrow" charset="0"/>
              </a:rPr>
              <a:t>Напрямки роботи</a:t>
            </a:r>
            <a:r>
              <a:rPr lang="ru-RU" altLang="uk-UA" sz="2800" b="1" smtClean="0">
                <a:latin typeface="Arial" panose="020B0604020202020204" pitchFamily="34" charset="0"/>
                <a:cs typeface="Arial" panose="020B0604020202020204" pitchFamily="34" charset="0"/>
                <a:sym typeface="PT Sans Narrow" charset="0"/>
              </a:rPr>
              <a:t/>
            </a:r>
            <a:br>
              <a:rPr lang="ru-RU" altLang="uk-UA" sz="2800" b="1" smtClean="0">
                <a:latin typeface="Arial" panose="020B0604020202020204" pitchFamily="34" charset="0"/>
                <a:cs typeface="Arial" panose="020B0604020202020204" pitchFamily="34" charset="0"/>
                <a:sym typeface="PT Sans Narrow" charset="0"/>
              </a:rPr>
            </a:br>
            <a:endParaRPr lang="uk-UA" altLang="uk-UA" sz="2800" b="1" dirty="0">
              <a:latin typeface="Arial" panose="020B0604020202020204" pitchFamily="34" charset="0"/>
              <a:cs typeface="Arial" panose="020B0604020202020204" pitchFamily="34" charset="0"/>
              <a:sym typeface="PT Sans Narrow" charset="0"/>
            </a:endParaRPr>
          </a:p>
        </p:txBody>
      </p:sp>
      <p:sp>
        <p:nvSpPr>
          <p:cNvPr id="9" name="Google Shape;101;p18"/>
          <p:cNvSpPr txBox="1">
            <a:spLocks/>
          </p:cNvSpPr>
          <p:nvPr/>
        </p:nvSpPr>
        <p:spPr>
          <a:xfrm>
            <a:off x="333147" y="502047"/>
            <a:ext cx="7200582" cy="1047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nicipal_lviv_106" pitchFamily="50" charset="0"/>
                <a:ea typeface="+mj-ea"/>
                <a:cs typeface="+mj-cs"/>
              </a:defRPr>
            </a:lvl1pPr>
          </a:lstStyle>
          <a:p>
            <a:pPr>
              <a:spcAft>
                <a:spcPct val="0"/>
              </a:spcAft>
              <a:buClr>
                <a:schemeClr val="accent1"/>
              </a:buClr>
              <a:buFont typeface="PT Sans Narrow" charset="0"/>
              <a:buNone/>
            </a:pPr>
            <a:r>
              <a:rPr lang="uk-UA" altLang="uk-UA" sz="3600" b="1" dirty="0" smtClean="0">
                <a:latin typeface="Arial" panose="020B0604020202020204" pitchFamily="34" charset="0"/>
                <a:cs typeface="Arial" panose="020B0604020202020204" pitchFamily="34" charset="0"/>
                <a:sym typeface="PT Sans Narrow" charset="0"/>
              </a:rPr>
              <a:t>Сектор з питань доброчесності та запобігання корупції</a:t>
            </a:r>
            <a:endParaRPr lang="uk-UA" altLang="uk-UA" sz="3600" b="1" dirty="0">
              <a:latin typeface="Arial" panose="020B0604020202020204" pitchFamily="34" charset="0"/>
              <a:cs typeface="Arial" panose="020B0604020202020204" pitchFamily="34" charset="0"/>
              <a:sym typeface="PT Sans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70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увати 34"/>
          <p:cNvGrpSpPr/>
          <p:nvPr/>
        </p:nvGrpSpPr>
        <p:grpSpPr>
          <a:xfrm>
            <a:off x="7643834" y="571480"/>
            <a:ext cx="1084859" cy="633845"/>
            <a:chOff x="316620" y="571499"/>
            <a:chExt cx="1084859" cy="633845"/>
          </a:xfrm>
        </p:grpSpPr>
        <p:sp>
          <p:nvSpPr>
            <p:cNvPr id="6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7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  <p:sp>
        <p:nvSpPr>
          <p:cNvPr id="122" name="Google Shape;122;p21"/>
          <p:cNvSpPr txBox="1">
            <a:spLocks noGrp="1"/>
          </p:cNvSpPr>
          <p:nvPr>
            <p:ph type="body" idx="4294967295"/>
          </p:nvPr>
        </p:nvSpPr>
        <p:spPr>
          <a:xfrm>
            <a:off x="380705" y="2124075"/>
            <a:ext cx="4365625" cy="3598863"/>
          </a:xfrm>
        </p:spPr>
        <p:txBody>
          <a:bodyPr>
            <a:noAutofit/>
          </a:bodyPr>
          <a:lstStyle/>
          <a:p>
            <a:pPr marL="0" inden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695D46"/>
              </a:buClr>
              <a:buNone/>
            </a:pPr>
            <a:r>
              <a:rPr lang="uk-UA" altLang="uk-UA" sz="1600" b="1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    Освітній сектор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Clr>
                <a:srgbClr val="695D46"/>
              </a:buClr>
              <a:buFont typeface="Wingdings" panose="05000000000000000000" pitchFamily="2" charset="2"/>
              <a:buChar char="Ø"/>
            </a:pPr>
            <a:r>
              <a:rPr lang="uk-UA" altLang="uk-UA" sz="1600" dirty="0" smtClean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Портал</a:t>
            </a:r>
            <a:r>
              <a:rPr lang="uk-UA" altLang="uk-UA" sz="1600" b="1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 </a:t>
            </a:r>
            <a:r>
              <a:rPr lang="uk-UA" altLang="uk-UA" sz="1600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відкритих даних </a:t>
            </a:r>
            <a:r>
              <a:rPr lang="uk-UA" altLang="uk-UA" sz="1600" dirty="0" smtClean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шкіл</a:t>
            </a:r>
          </a:p>
          <a:p>
            <a:pPr marL="0" inden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695D46"/>
              </a:buClr>
              <a:buFont typeface="Wingdings" panose="05000000000000000000" pitchFamily="2" charset="2"/>
              <a:buChar char="Ø"/>
            </a:pPr>
            <a:r>
              <a:rPr lang="uk-UA" altLang="uk-UA" sz="1600" dirty="0" smtClean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Створення</a:t>
            </a:r>
            <a:r>
              <a:rPr lang="uk-UA" altLang="uk-UA" sz="1600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 освітньої робочої групи </a:t>
            </a:r>
            <a:r>
              <a:rPr lang="uk-UA" altLang="uk-UA" sz="1600" dirty="0" smtClean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із</a:t>
            </a:r>
            <a:r>
              <a:rPr lang="uk-UA" altLang="uk-UA" sz="1600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 </a:t>
            </a:r>
            <a:r>
              <a:rPr lang="uk-UA" altLang="uk-UA" sz="1600" dirty="0" smtClean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залученням</a:t>
            </a:r>
            <a:r>
              <a:rPr lang="uk-UA" altLang="uk-UA" sz="1600" b="1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 </a:t>
            </a:r>
            <a:r>
              <a:rPr lang="uk-UA" altLang="uk-UA" sz="1600" dirty="0" smtClean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активних батьків та представників громадських організацій</a:t>
            </a:r>
          </a:p>
          <a:p>
            <a:pPr marL="0" inden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695D46"/>
              </a:buClr>
              <a:buFont typeface="Wingdings" panose="05000000000000000000" pitchFamily="2" charset="2"/>
              <a:buChar char="Ø"/>
            </a:pPr>
            <a:r>
              <a:rPr lang="uk-UA" altLang="uk-UA" sz="1600" dirty="0" smtClean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Підготовка програми фінансування</a:t>
            </a:r>
            <a:r>
              <a:rPr lang="uk-UA" altLang="uk-UA" sz="1600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 шкіл </a:t>
            </a:r>
            <a:r>
              <a:rPr lang="uk-UA" altLang="uk-UA" sz="1600" dirty="0" smtClean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через </a:t>
            </a:r>
            <a:r>
              <a:rPr lang="uk-UA" altLang="uk-UA" sz="1600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благодійні внески, </a:t>
            </a:r>
            <a:r>
              <a:rPr lang="uk-UA" altLang="uk-UA" sz="1600" dirty="0" smtClean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яка визначає механізми зменшення обігу готівкових коштів в школах, описує процедури залучення коштів та забезпечує відкритість шкільних витрат</a:t>
            </a:r>
            <a:r>
              <a:rPr lang="uk-UA" altLang="uk-UA" sz="1600" b="1" dirty="0" smtClean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 </a:t>
            </a:r>
            <a:endParaRPr lang="uk-UA" altLang="uk-UA" sz="1600" dirty="0" smtClean="0">
              <a:latin typeface="Arial" panose="020B0604020202020204" pitchFamily="34" charset="0"/>
              <a:cs typeface="Arial" panose="020B0604020202020204" pitchFamily="34" charset="0"/>
              <a:sym typeface="Open Sans" charset="0"/>
            </a:endParaRPr>
          </a:p>
        </p:txBody>
      </p:sp>
      <p:pic>
        <p:nvPicPr>
          <p:cNvPr id="14339" name="Google Shape;123;p21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2536825"/>
            <a:ext cx="4114800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113;p20"/>
          <p:cNvSpPr txBox="1">
            <a:spLocks/>
          </p:cNvSpPr>
          <p:nvPr/>
        </p:nvSpPr>
        <p:spPr>
          <a:xfrm>
            <a:off x="616801" y="1652280"/>
            <a:ext cx="8521700" cy="998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nicipal_lviv_106" pitchFamily="50" charset="0"/>
                <a:ea typeface="+mj-ea"/>
                <a:cs typeface="+mj-cs"/>
              </a:defRPr>
            </a:lvl1pPr>
          </a:lstStyle>
          <a:p>
            <a:pPr>
              <a:spcAft>
                <a:spcPct val="0"/>
              </a:spcAft>
              <a:buClr>
                <a:schemeClr val="accent1"/>
              </a:buClr>
              <a:buFont typeface="PT Sans Narrow" charset="0"/>
              <a:buNone/>
            </a:pPr>
            <a:r>
              <a:rPr lang="ru-RU" altLang="uk-UA" sz="3600" b="1" smtClean="0">
                <a:latin typeface="Arial" panose="020B0604020202020204" pitchFamily="34" charset="0"/>
                <a:cs typeface="Arial" panose="020B0604020202020204" pitchFamily="34" charset="0"/>
                <a:sym typeface="PT Sans Narrow" charset="0"/>
              </a:rPr>
              <a:t>Напрямки роботи</a:t>
            </a:r>
            <a:r>
              <a:rPr lang="ru-RU" altLang="uk-UA" sz="2800" b="1" smtClean="0">
                <a:latin typeface="Arial" panose="020B0604020202020204" pitchFamily="34" charset="0"/>
                <a:cs typeface="Arial" panose="020B0604020202020204" pitchFamily="34" charset="0"/>
                <a:sym typeface="PT Sans Narrow" charset="0"/>
              </a:rPr>
              <a:t/>
            </a:r>
            <a:br>
              <a:rPr lang="ru-RU" altLang="uk-UA" sz="2800" b="1" smtClean="0">
                <a:latin typeface="Arial" panose="020B0604020202020204" pitchFamily="34" charset="0"/>
                <a:cs typeface="Arial" panose="020B0604020202020204" pitchFamily="34" charset="0"/>
                <a:sym typeface="PT Sans Narrow" charset="0"/>
              </a:rPr>
            </a:br>
            <a:endParaRPr lang="uk-UA" altLang="uk-UA" sz="2800" b="1" dirty="0">
              <a:latin typeface="Arial" panose="020B0604020202020204" pitchFamily="34" charset="0"/>
              <a:cs typeface="Arial" panose="020B0604020202020204" pitchFamily="34" charset="0"/>
              <a:sym typeface="PT Sans Narrow" charset="0"/>
            </a:endParaRPr>
          </a:p>
        </p:txBody>
      </p:sp>
      <p:sp>
        <p:nvSpPr>
          <p:cNvPr id="9" name="Google Shape;101;p18"/>
          <p:cNvSpPr txBox="1">
            <a:spLocks/>
          </p:cNvSpPr>
          <p:nvPr/>
        </p:nvSpPr>
        <p:spPr>
          <a:xfrm>
            <a:off x="333147" y="502047"/>
            <a:ext cx="7200582" cy="1047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nicipal_lviv_106" pitchFamily="50" charset="0"/>
                <a:ea typeface="+mj-ea"/>
                <a:cs typeface="+mj-cs"/>
              </a:defRPr>
            </a:lvl1pPr>
          </a:lstStyle>
          <a:p>
            <a:pPr>
              <a:spcAft>
                <a:spcPct val="0"/>
              </a:spcAft>
              <a:buClr>
                <a:schemeClr val="accent1"/>
              </a:buClr>
              <a:buFont typeface="PT Sans Narrow" charset="0"/>
              <a:buNone/>
            </a:pPr>
            <a:r>
              <a:rPr lang="uk-UA" altLang="uk-UA" sz="3600" b="1" dirty="0" smtClean="0">
                <a:latin typeface="Arial" panose="020B0604020202020204" pitchFamily="34" charset="0"/>
                <a:cs typeface="Arial" panose="020B0604020202020204" pitchFamily="34" charset="0"/>
                <a:sym typeface="PT Sans Narrow" charset="0"/>
              </a:rPr>
              <a:t>Сектор з питань доброчесності та запобігання корупції</a:t>
            </a:r>
            <a:endParaRPr lang="uk-UA" altLang="uk-UA" sz="3600" b="1" dirty="0">
              <a:latin typeface="Arial" panose="020B0604020202020204" pitchFamily="34" charset="0"/>
              <a:cs typeface="Arial" panose="020B0604020202020204" pitchFamily="34" charset="0"/>
              <a:sym typeface="PT Sans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48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34"/>
          <p:cNvGrpSpPr/>
          <p:nvPr/>
        </p:nvGrpSpPr>
        <p:grpSpPr>
          <a:xfrm>
            <a:off x="7643834" y="571480"/>
            <a:ext cx="1084859" cy="633845"/>
            <a:chOff x="316620" y="571499"/>
            <a:chExt cx="1084859" cy="633845"/>
          </a:xfrm>
        </p:grpSpPr>
        <p:sp>
          <p:nvSpPr>
            <p:cNvPr id="7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8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  <p:sp>
        <p:nvSpPr>
          <p:cNvPr id="129" name="Google Shape;129;p22"/>
          <p:cNvSpPr txBox="1">
            <a:spLocks noGrp="1"/>
          </p:cNvSpPr>
          <p:nvPr>
            <p:ph type="body" idx="4294967295"/>
          </p:nvPr>
        </p:nvSpPr>
        <p:spPr>
          <a:xfrm>
            <a:off x="315913" y="2324101"/>
            <a:ext cx="5387975" cy="3776662"/>
          </a:xfrm>
        </p:spPr>
        <p:txBody>
          <a:bodyPr>
            <a:noAutofit/>
          </a:bodyPr>
          <a:lstStyle/>
          <a:p>
            <a:pPr marL="0" inden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695D46"/>
              </a:buClr>
              <a:buNone/>
            </a:pPr>
            <a:r>
              <a:rPr lang="uk-UA" altLang="uk-UA" sz="1600" b="1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Антикорупційна стратегія міста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Clr>
                <a:srgbClr val="695D46"/>
              </a:buClr>
              <a:buNone/>
            </a:pPr>
            <a:r>
              <a:rPr lang="uk-UA" altLang="uk-UA" sz="1600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Організація і проведення засідань робочої групи, забезпечення комунікації з учасниками 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Clr>
                <a:srgbClr val="695D46"/>
              </a:buClr>
              <a:buNone/>
            </a:pPr>
            <a:r>
              <a:rPr lang="ru-RU" altLang="uk-UA" sz="1600" b="1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Н</a:t>
            </a:r>
            <a:r>
              <a:rPr lang="uk-UA" altLang="uk-UA" sz="1600" b="1" dirty="0" err="1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апрямки</a:t>
            </a:r>
            <a:r>
              <a:rPr lang="uk-UA" altLang="uk-UA" sz="1600" b="1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 проекту стратегії: </a:t>
            </a:r>
            <a:r>
              <a:rPr lang="uk-UA" altLang="uk-UA" sz="1600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комунальні підприємства, антикорупційна культура, бюрократія, політична корупція, містобудування, медицина, монополії, верховенство права, виконавчий комітет, кадри, освіта, транспорт, публічні кошти</a:t>
            </a:r>
            <a:endParaRPr lang="uk-UA" altLang="uk-UA" sz="1600" b="1" dirty="0">
              <a:latin typeface="Arial" panose="020B0604020202020204" pitchFamily="34" charset="0"/>
              <a:cs typeface="Arial" panose="020B0604020202020204" pitchFamily="34" charset="0"/>
              <a:sym typeface="Open Sans" charset="0"/>
            </a:endParaRPr>
          </a:p>
          <a:p>
            <a:pPr marL="0" indent="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Clr>
                <a:srgbClr val="695D46"/>
              </a:buClr>
              <a:buNone/>
            </a:pPr>
            <a:endParaRPr lang="uk-UA" altLang="uk-UA" sz="1600" dirty="0">
              <a:latin typeface="Arial" panose="020B060402020202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Clr>
                <a:srgbClr val="695D46"/>
              </a:buClr>
              <a:buNone/>
            </a:pPr>
            <a:endParaRPr lang="uk-UA" altLang="uk-UA" sz="1600" dirty="0">
              <a:latin typeface="Arial" panose="020B060402020202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95D46"/>
              </a:buClr>
              <a:buNone/>
            </a:pPr>
            <a:endParaRPr lang="uk-UA" altLang="uk-UA" sz="1600" dirty="0">
              <a:latin typeface="Arial" panose="020B0604020202020204" pitchFamily="34" charset="0"/>
              <a:cs typeface="Arial" panose="020B0604020202020204" pitchFamily="34" charset="0"/>
              <a:sym typeface="Open Sans" charset="0"/>
            </a:endParaRPr>
          </a:p>
        </p:txBody>
      </p:sp>
      <p:pic>
        <p:nvPicPr>
          <p:cNvPr id="16387" name="Google Shape;130;p22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6" r="9024"/>
          <a:stretch>
            <a:fillRect/>
          </a:stretch>
        </p:blipFill>
        <p:spPr bwMode="auto">
          <a:xfrm>
            <a:off x="6213343" y="1928000"/>
            <a:ext cx="2373312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972" y="3505200"/>
            <a:ext cx="2900362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113;p20"/>
          <p:cNvSpPr txBox="1">
            <a:spLocks/>
          </p:cNvSpPr>
          <p:nvPr/>
        </p:nvSpPr>
        <p:spPr>
          <a:xfrm>
            <a:off x="370069" y="1630092"/>
            <a:ext cx="8521700" cy="998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nicipal_lviv_106" pitchFamily="50" charset="0"/>
                <a:ea typeface="+mj-ea"/>
                <a:cs typeface="+mj-cs"/>
              </a:defRPr>
            </a:lvl1pPr>
          </a:lstStyle>
          <a:p>
            <a:pPr>
              <a:spcAft>
                <a:spcPct val="0"/>
              </a:spcAft>
              <a:buClr>
                <a:schemeClr val="accent1"/>
              </a:buClr>
              <a:buFont typeface="PT Sans Narrow" charset="0"/>
              <a:buNone/>
            </a:pPr>
            <a:r>
              <a:rPr lang="ru-RU" altLang="uk-UA" sz="3600" b="1" dirty="0" smtClean="0">
                <a:latin typeface="Arial" panose="020B0604020202020204" pitchFamily="34" charset="0"/>
                <a:cs typeface="Arial" panose="020B0604020202020204" pitchFamily="34" charset="0"/>
                <a:sym typeface="PT Sans Narrow" charset="0"/>
              </a:rPr>
              <a:t>Напрямки </a:t>
            </a:r>
            <a:r>
              <a:rPr lang="ru-RU" altLang="uk-UA" sz="3600" b="1" dirty="0" err="1" smtClean="0">
                <a:latin typeface="Arial" panose="020B0604020202020204" pitchFamily="34" charset="0"/>
                <a:cs typeface="Arial" panose="020B0604020202020204" pitchFamily="34" charset="0"/>
                <a:sym typeface="PT Sans Narrow" charset="0"/>
              </a:rPr>
              <a:t>роботи</a:t>
            </a:r>
            <a:r>
              <a:rPr lang="ru-RU" altLang="uk-UA" sz="2800" b="1" dirty="0" smtClean="0">
                <a:latin typeface="Arial" panose="020B0604020202020204" pitchFamily="34" charset="0"/>
                <a:cs typeface="Arial" panose="020B0604020202020204" pitchFamily="34" charset="0"/>
                <a:sym typeface="PT Sans Narrow" charset="0"/>
              </a:rPr>
              <a:t/>
            </a:r>
            <a:br>
              <a:rPr lang="ru-RU" altLang="uk-UA" sz="2800" b="1" dirty="0" smtClean="0">
                <a:latin typeface="Arial" panose="020B0604020202020204" pitchFamily="34" charset="0"/>
                <a:cs typeface="Arial" panose="020B0604020202020204" pitchFamily="34" charset="0"/>
                <a:sym typeface="PT Sans Narrow" charset="0"/>
              </a:rPr>
            </a:br>
            <a:endParaRPr lang="uk-UA" altLang="uk-UA" sz="2800" b="1" dirty="0">
              <a:latin typeface="Arial" panose="020B0604020202020204" pitchFamily="34" charset="0"/>
              <a:cs typeface="Arial" panose="020B0604020202020204" pitchFamily="34" charset="0"/>
              <a:sym typeface="PT Sans Narrow" charset="0"/>
            </a:endParaRPr>
          </a:p>
        </p:txBody>
      </p:sp>
      <p:sp>
        <p:nvSpPr>
          <p:cNvPr id="10" name="Google Shape;101;p18"/>
          <p:cNvSpPr txBox="1">
            <a:spLocks/>
          </p:cNvSpPr>
          <p:nvPr/>
        </p:nvSpPr>
        <p:spPr>
          <a:xfrm>
            <a:off x="333147" y="502047"/>
            <a:ext cx="7200582" cy="1047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nicipal_lviv_106" pitchFamily="50" charset="0"/>
                <a:ea typeface="+mj-ea"/>
                <a:cs typeface="+mj-cs"/>
              </a:defRPr>
            </a:lvl1pPr>
          </a:lstStyle>
          <a:p>
            <a:pPr>
              <a:spcAft>
                <a:spcPct val="0"/>
              </a:spcAft>
              <a:buClr>
                <a:schemeClr val="accent1"/>
              </a:buClr>
              <a:buFont typeface="PT Sans Narrow" charset="0"/>
              <a:buNone/>
            </a:pPr>
            <a:r>
              <a:rPr lang="uk-UA" altLang="uk-UA" sz="3600" b="1" dirty="0" smtClean="0">
                <a:latin typeface="Arial" panose="020B0604020202020204" pitchFamily="34" charset="0"/>
                <a:cs typeface="Arial" panose="020B0604020202020204" pitchFamily="34" charset="0"/>
                <a:sym typeface="PT Sans Narrow" charset="0"/>
              </a:rPr>
              <a:t>Сектор з питань доброчесності та запобігання корупції</a:t>
            </a:r>
            <a:endParaRPr lang="uk-UA" altLang="uk-UA" sz="3600" b="1" dirty="0">
              <a:latin typeface="Arial" panose="020B0604020202020204" pitchFamily="34" charset="0"/>
              <a:cs typeface="Arial" panose="020B0604020202020204" pitchFamily="34" charset="0"/>
              <a:sym typeface="PT Sans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28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34"/>
          <p:cNvGrpSpPr/>
          <p:nvPr/>
        </p:nvGrpSpPr>
        <p:grpSpPr>
          <a:xfrm>
            <a:off x="7643834" y="571480"/>
            <a:ext cx="1084859" cy="633845"/>
            <a:chOff x="316620" y="571499"/>
            <a:chExt cx="1084859" cy="633845"/>
          </a:xfrm>
        </p:grpSpPr>
        <p:sp>
          <p:nvSpPr>
            <p:cNvPr id="7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8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  <p:pic>
        <p:nvPicPr>
          <p:cNvPr id="18434" name="Google Shape;137;p23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488" y="1592264"/>
            <a:ext cx="1992312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" name="Google Shape;136;p23"/>
          <p:cNvSpPr txBox="1">
            <a:spLocks noGrp="1"/>
          </p:cNvSpPr>
          <p:nvPr>
            <p:ph type="body" idx="4294967295"/>
          </p:nvPr>
        </p:nvSpPr>
        <p:spPr>
          <a:xfrm>
            <a:off x="457200" y="2351088"/>
            <a:ext cx="4448175" cy="3363912"/>
          </a:xfrm>
        </p:spPr>
        <p:txBody>
          <a:bodyPr>
            <a:noAutofit/>
          </a:bodyPr>
          <a:lstStyle/>
          <a:p>
            <a:pPr marL="0" inden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695D46"/>
              </a:buClr>
              <a:buNone/>
            </a:pPr>
            <a:r>
              <a:rPr lang="uk-UA" altLang="uk-UA" sz="1800" b="1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     Кодекс етичної поведінки -                 затвердження та впровадження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Clr>
                <a:srgbClr val="695D46"/>
              </a:buClr>
              <a:buSzPts val="1600"/>
              <a:buFont typeface="Wingdings" panose="05000000000000000000" pitchFamily="2" charset="2"/>
              <a:buChar char="Ø"/>
            </a:pPr>
            <a:r>
              <a:rPr lang="uk-UA" altLang="uk-UA" sz="1800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Створення робочої групи</a:t>
            </a:r>
          </a:p>
          <a:p>
            <a:pPr marL="0" inden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695D46"/>
              </a:buClr>
              <a:buSzPts val="1600"/>
              <a:buFont typeface="Wingdings" panose="05000000000000000000" pitchFamily="2" charset="2"/>
              <a:buChar char="Ø"/>
            </a:pPr>
            <a:r>
              <a:rPr lang="uk-UA" altLang="uk-UA" sz="1800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Аналіз українських кодексів та європейський досвід</a:t>
            </a:r>
          </a:p>
          <a:p>
            <a:pPr marL="0" inden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695D46"/>
              </a:buClr>
              <a:buSzPts val="1600"/>
              <a:buFont typeface="Wingdings" panose="05000000000000000000" pitchFamily="2" charset="2"/>
              <a:buChar char="Ø"/>
            </a:pPr>
            <a:r>
              <a:rPr lang="uk-UA" altLang="uk-UA" sz="1800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Залучення експертів</a:t>
            </a:r>
          </a:p>
          <a:p>
            <a:pPr marL="0" inden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695D46"/>
              </a:buClr>
              <a:buSzPts val="1600"/>
              <a:buFont typeface="Wingdings" panose="05000000000000000000" pitchFamily="2" charset="2"/>
              <a:buChar char="Ø"/>
            </a:pP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О</a:t>
            </a:r>
            <a:r>
              <a:rPr lang="uk-UA" altLang="uk-UA" sz="1800" dirty="0" err="1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бговорення</a:t>
            </a:r>
            <a:r>
              <a:rPr lang="uk-UA" altLang="uk-UA" sz="1800" dirty="0">
                <a:latin typeface="Arial" panose="020B0604020202020204" pitchFamily="34" charset="0"/>
                <a:cs typeface="Arial" panose="020B0604020202020204" pitchFamily="34" charset="0"/>
                <a:sym typeface="Open Sans" charset="0"/>
              </a:rPr>
              <a:t> основних положень Кодексу з працівниками Львівської міської ради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95D46"/>
              </a:buClr>
              <a:buNone/>
            </a:pPr>
            <a:endParaRPr lang="uk-UA" altLang="uk-UA" sz="1800" dirty="0">
              <a:latin typeface="Arial" panose="020B0604020202020204" pitchFamily="34" charset="0"/>
              <a:cs typeface="Arial" panose="020B0604020202020204" pitchFamily="34" charset="0"/>
              <a:sym typeface="Open Sans" charset="0"/>
            </a:endParaRPr>
          </a:p>
        </p:txBody>
      </p:sp>
      <p:pic>
        <p:nvPicPr>
          <p:cNvPr id="18437" name="Picture 3" descr="50110652_972099216319573_332640793258885120_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" r="1511" b="23489"/>
          <a:stretch>
            <a:fillRect/>
          </a:stretch>
        </p:blipFill>
        <p:spPr bwMode="auto">
          <a:xfrm>
            <a:off x="4870451" y="3014664"/>
            <a:ext cx="3946525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113;p20"/>
          <p:cNvSpPr txBox="1">
            <a:spLocks/>
          </p:cNvSpPr>
          <p:nvPr/>
        </p:nvSpPr>
        <p:spPr>
          <a:xfrm>
            <a:off x="457200" y="1628778"/>
            <a:ext cx="8521700" cy="998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nicipal_lviv_106" pitchFamily="50" charset="0"/>
                <a:ea typeface="+mj-ea"/>
                <a:cs typeface="+mj-cs"/>
              </a:defRPr>
            </a:lvl1pPr>
          </a:lstStyle>
          <a:p>
            <a:pPr>
              <a:spcAft>
                <a:spcPct val="0"/>
              </a:spcAft>
              <a:buClr>
                <a:schemeClr val="accent1"/>
              </a:buClr>
              <a:buFont typeface="PT Sans Narrow" charset="0"/>
              <a:buNone/>
            </a:pPr>
            <a:r>
              <a:rPr lang="ru-RU" altLang="uk-UA" sz="3600" b="1" dirty="0" smtClean="0">
                <a:latin typeface="Arial" panose="020B0604020202020204" pitchFamily="34" charset="0"/>
                <a:cs typeface="Arial" panose="020B0604020202020204" pitchFamily="34" charset="0"/>
                <a:sym typeface="PT Sans Narrow" charset="0"/>
              </a:rPr>
              <a:t>Напрямки </a:t>
            </a:r>
            <a:r>
              <a:rPr lang="ru-RU" altLang="uk-UA" sz="3600" b="1" dirty="0" err="1" smtClean="0">
                <a:latin typeface="Arial" panose="020B0604020202020204" pitchFamily="34" charset="0"/>
                <a:cs typeface="Arial" panose="020B0604020202020204" pitchFamily="34" charset="0"/>
                <a:sym typeface="PT Sans Narrow" charset="0"/>
              </a:rPr>
              <a:t>роботи</a:t>
            </a:r>
            <a:r>
              <a:rPr lang="ru-RU" altLang="uk-UA" sz="2800" b="1" dirty="0" smtClean="0">
                <a:latin typeface="Arial" panose="020B0604020202020204" pitchFamily="34" charset="0"/>
                <a:cs typeface="Arial" panose="020B0604020202020204" pitchFamily="34" charset="0"/>
                <a:sym typeface="PT Sans Narrow" charset="0"/>
              </a:rPr>
              <a:t/>
            </a:r>
            <a:br>
              <a:rPr lang="ru-RU" altLang="uk-UA" sz="2800" b="1" dirty="0" smtClean="0">
                <a:latin typeface="Arial" panose="020B0604020202020204" pitchFamily="34" charset="0"/>
                <a:cs typeface="Arial" panose="020B0604020202020204" pitchFamily="34" charset="0"/>
                <a:sym typeface="PT Sans Narrow" charset="0"/>
              </a:rPr>
            </a:br>
            <a:endParaRPr lang="uk-UA" altLang="uk-UA" sz="2800" b="1" dirty="0">
              <a:latin typeface="Arial" panose="020B0604020202020204" pitchFamily="34" charset="0"/>
              <a:cs typeface="Arial" panose="020B0604020202020204" pitchFamily="34" charset="0"/>
              <a:sym typeface="PT Sans Narrow" charset="0"/>
            </a:endParaRPr>
          </a:p>
        </p:txBody>
      </p:sp>
      <p:sp>
        <p:nvSpPr>
          <p:cNvPr id="10" name="Google Shape;101;p18"/>
          <p:cNvSpPr txBox="1">
            <a:spLocks/>
          </p:cNvSpPr>
          <p:nvPr/>
        </p:nvSpPr>
        <p:spPr>
          <a:xfrm>
            <a:off x="333147" y="502047"/>
            <a:ext cx="7200582" cy="1047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nicipal_lviv_106" pitchFamily="50" charset="0"/>
                <a:ea typeface="+mj-ea"/>
                <a:cs typeface="+mj-cs"/>
              </a:defRPr>
            </a:lvl1pPr>
          </a:lstStyle>
          <a:p>
            <a:pPr>
              <a:spcAft>
                <a:spcPct val="0"/>
              </a:spcAft>
              <a:buClr>
                <a:schemeClr val="accent1"/>
              </a:buClr>
              <a:buFont typeface="PT Sans Narrow" charset="0"/>
              <a:buNone/>
            </a:pPr>
            <a:r>
              <a:rPr lang="uk-UA" altLang="uk-UA" sz="3600" b="1" dirty="0" smtClean="0">
                <a:latin typeface="Arial" panose="020B0604020202020204" pitchFamily="34" charset="0"/>
                <a:cs typeface="Arial" panose="020B0604020202020204" pitchFamily="34" charset="0"/>
                <a:sym typeface="PT Sans Narrow" charset="0"/>
              </a:rPr>
              <a:t>Сектор з питань доброчесності та запобігання корупції</a:t>
            </a:r>
            <a:endParaRPr lang="uk-UA" altLang="uk-UA" sz="3600" b="1" dirty="0">
              <a:latin typeface="Arial" panose="020B0604020202020204" pitchFamily="34" charset="0"/>
              <a:cs typeface="Arial" panose="020B0604020202020204" pitchFamily="34" charset="0"/>
              <a:sym typeface="PT Sans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52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066800" y="990600"/>
            <a:ext cx="6815137" cy="4525962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uk-UA" sz="2800" dirty="0" smtClean="0">
              <a:latin typeface="Calibri" pitchFamily="34" charset="0"/>
            </a:endParaRPr>
          </a:p>
          <a:p>
            <a:pPr algn="ctr">
              <a:buNone/>
            </a:pPr>
            <a:endParaRPr lang="uk-UA" sz="2800" dirty="0" smtClean="0">
              <a:latin typeface="Calibri" pitchFamily="34" charset="0"/>
            </a:endParaRPr>
          </a:p>
          <a:p>
            <a:pPr algn="ctr">
              <a:buNone/>
            </a:pPr>
            <a:r>
              <a:rPr lang="uk-U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Департамент </a:t>
            </a:r>
          </a:p>
          <a:p>
            <a:pPr algn="ctr">
              <a:buNone/>
            </a:pPr>
            <a:r>
              <a:rPr lang="uk-U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«Адміністрація міського голови» </a:t>
            </a:r>
          </a:p>
          <a:p>
            <a:pPr algn="ctr">
              <a:buNone/>
            </a:pPr>
            <a:r>
              <a:rPr lang="uk-U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Львівської міської ради </a:t>
            </a:r>
          </a:p>
          <a:p>
            <a:pPr algn="ctr">
              <a:buNone/>
            </a:pPr>
            <a:endParaRPr lang="uk-UA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uk-U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+38-032-297-59-05</a:t>
            </a:r>
          </a:p>
          <a:p>
            <a:pPr algn="ctr">
              <a:buNone/>
            </a:pPr>
            <a:r>
              <a:rPr lang="en-US" sz="2800" u="sng" dirty="0" err="1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amg</a:t>
            </a:r>
            <a:r>
              <a:rPr lang="ru-RU" sz="2800" u="sng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@</a:t>
            </a: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lviv</a:t>
            </a: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city.gov</a:t>
            </a:r>
            <a:r>
              <a:rPr lang="ru-RU" sz="2800" u="sng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.</a:t>
            </a:r>
            <a:r>
              <a:rPr lang="en-US" sz="2800" u="sng" dirty="0" err="1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ua</a:t>
            </a:r>
            <a:endParaRPr lang="uk-UA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uk-U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м. Львів, пл. Ринок, 1, 210 кабінет</a:t>
            </a:r>
          </a:p>
          <a:p>
            <a:pPr algn="ctr"/>
            <a:endParaRPr lang="uk-UA" sz="2800" dirty="0" smtClean="0">
              <a:latin typeface="Calibri" pitchFamily="34" charset="0"/>
            </a:endParaRPr>
          </a:p>
          <a:p>
            <a:pPr algn="ctr">
              <a:buNone/>
            </a:pPr>
            <a:endParaRPr lang="uk-UA" sz="2800" dirty="0">
              <a:latin typeface="Calibri" pitchFamily="34" charset="0"/>
            </a:endParaRPr>
          </a:p>
        </p:txBody>
      </p:sp>
      <p:grpSp>
        <p:nvGrpSpPr>
          <p:cNvPr id="7" name="Групувати 34"/>
          <p:cNvGrpSpPr/>
          <p:nvPr/>
        </p:nvGrpSpPr>
        <p:grpSpPr>
          <a:xfrm>
            <a:off x="7643834" y="571480"/>
            <a:ext cx="1084859" cy="633845"/>
            <a:chOff x="316620" y="571499"/>
            <a:chExt cx="1084859" cy="633845"/>
          </a:xfrm>
        </p:grpSpPr>
        <p:sp>
          <p:nvSpPr>
            <p:cNvPr id="8" name="Прямокутник 35"/>
            <p:cNvSpPr/>
            <p:nvPr/>
          </p:nvSpPr>
          <p:spPr>
            <a:xfrm>
              <a:off x="316621" y="571499"/>
              <a:ext cx="974753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9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0" y="630351"/>
              <a:ext cx="1084859" cy="49405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type="body" idx="1"/>
          </p:nvPr>
        </p:nvSpPr>
        <p:spPr>
          <a:xfrm>
            <a:off x="703263" y="1371600"/>
            <a:ext cx="7772400" cy="340518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sz="3500" b="1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sz="3500" b="1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uk-UA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Пріоритети</a:t>
            </a:r>
          </a:p>
          <a:p>
            <a:pPr fontAlgn="auto">
              <a:spcAft>
                <a:spcPts val="0"/>
              </a:spcAft>
              <a:defRPr/>
            </a:pPr>
            <a:endParaRPr lang="uk-UA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Міська промоція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Львів для львів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uk-UA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</a:t>
            </a:r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fontAlgn="auto">
              <a:spcAft>
                <a:spcPts val="0"/>
              </a:spcAft>
              <a:defRPr/>
            </a:pPr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Промоція Львова в Україні</a:t>
            </a:r>
          </a:p>
          <a:p>
            <a:pPr fontAlgn="auto">
              <a:spcAft>
                <a:spcPts val="0"/>
              </a:spcAft>
              <a:defRPr/>
            </a:pPr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Міжнародна промоція</a:t>
            </a:r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uk-UA" sz="3500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2" name="Групувати 34"/>
          <p:cNvGrpSpPr>
            <a:grpSpLocks/>
          </p:cNvGrpSpPr>
          <p:nvPr/>
        </p:nvGrpSpPr>
        <p:grpSpPr bwMode="auto">
          <a:xfrm>
            <a:off x="7643813" y="571500"/>
            <a:ext cx="1084262" cy="633413"/>
            <a:chOff x="316620" y="571499"/>
            <a:chExt cx="1084859" cy="633845"/>
          </a:xfrm>
        </p:grpSpPr>
        <p:sp>
          <p:nvSpPr>
            <p:cNvPr id="6" name="Прямокутник 35"/>
            <p:cNvSpPr/>
            <p:nvPr/>
          </p:nvSpPr>
          <p:spPr>
            <a:xfrm>
              <a:off x="316620" y="571499"/>
              <a:ext cx="975262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/>
            </a:p>
          </p:txBody>
        </p:sp>
        <p:pic>
          <p:nvPicPr>
            <p:cNvPr id="22533" name="Рисунок 6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6620" y="630351"/>
              <a:ext cx="1084859" cy="494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/>
        </p:nvSpPr>
        <p:spPr>
          <a:xfrm>
            <a:off x="160725" y="525212"/>
            <a:ext cx="5856900" cy="9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 відділу промоції</a:t>
            </a:r>
            <a:endParaRPr sz="3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160725" y="1730093"/>
            <a:ext cx="7345800" cy="21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04800">
              <a:lnSpc>
                <a:spcPct val="107916"/>
              </a:lnSpc>
              <a:buClr>
                <a:schemeClr val="dk1"/>
              </a:buClr>
              <a:buSzPts val="1200"/>
              <a:buAutoNum type="arabicPeriod"/>
            </a:pPr>
            <a:r>
              <a:rPr lang="en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«Якби не війна» (чотири тематичні виставки):</a:t>
            </a:r>
            <a:endParaRPr sz="14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indent="-304800">
              <a:lnSpc>
                <a:spcPct val="107916"/>
              </a:lnSpc>
              <a:buClr>
                <a:schemeClr val="dk1"/>
              </a:buClr>
              <a:buSzPts val="1200"/>
              <a:buFont typeface="Noto Sans Symbols"/>
              <a:buChar char="●"/>
            </a:pPr>
            <a:r>
              <a:rPr lang="en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Матері </a:t>
            </a:r>
            <a:endParaRPr sz="14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indent="-304800">
              <a:lnSpc>
                <a:spcPct val="107916"/>
              </a:lnSpc>
              <a:buClr>
                <a:schemeClr val="dk1"/>
              </a:buClr>
              <a:buSzPts val="1200"/>
              <a:buFont typeface="Noto Sans Symbols"/>
              <a:buChar char="●"/>
            </a:pPr>
            <a:r>
              <a:rPr lang="en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Закохані</a:t>
            </a:r>
            <a:endParaRPr sz="14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indent="-304800">
              <a:lnSpc>
                <a:spcPct val="107916"/>
              </a:lnSpc>
              <a:buClr>
                <a:schemeClr val="dk1"/>
              </a:buClr>
              <a:buSzPts val="1200"/>
              <a:buFont typeface="Noto Sans Symbols"/>
              <a:buChar char="●"/>
            </a:pPr>
            <a:r>
              <a:rPr lang="en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RIP</a:t>
            </a:r>
            <a:endParaRPr sz="14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indent="-304800">
              <a:lnSpc>
                <a:spcPct val="107916"/>
              </a:lnSpc>
              <a:buClr>
                <a:schemeClr val="dk1"/>
              </a:buClr>
              <a:buSzPts val="1200"/>
              <a:buFont typeface="Noto Sans Symbols"/>
              <a:buChar char="●"/>
            </a:pPr>
            <a:r>
              <a:rPr lang="en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Легіонери</a:t>
            </a:r>
            <a:endParaRPr sz="14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04800">
              <a:lnSpc>
                <a:spcPct val="107916"/>
              </a:lnSpc>
              <a:buClr>
                <a:schemeClr val="dk1"/>
              </a:buClr>
              <a:buSzPts val="1200"/>
              <a:buAutoNum type="arabicPeriod"/>
            </a:pPr>
            <a:r>
              <a:rPr lang="en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Промоційна виставка #ТвійЛьвів </a:t>
            </a:r>
            <a:endParaRPr sz="14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04800">
              <a:lnSpc>
                <a:spcPct val="107916"/>
              </a:lnSpc>
              <a:buClr>
                <a:schemeClr val="dk1"/>
              </a:buClr>
              <a:buSzPts val="1200"/>
              <a:buAutoNum type="arabicPeriod"/>
            </a:pPr>
            <a:r>
              <a:rPr lang="en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Фестиваль партнертсва</a:t>
            </a:r>
            <a:endParaRPr sz="14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04800">
              <a:lnSpc>
                <a:spcPct val="107916"/>
              </a:lnSpc>
              <a:buClr>
                <a:schemeClr val="dk1"/>
              </a:buClr>
              <a:buSzPts val="1200"/>
              <a:buAutoNum type="arabicPeriod"/>
            </a:pPr>
            <a:r>
              <a:rPr lang="en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Батьки небесного легіону</a:t>
            </a:r>
            <a:endParaRPr sz="14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04800">
              <a:lnSpc>
                <a:spcPct val="107916"/>
              </a:lnSpc>
              <a:buClr>
                <a:schemeClr val="dk1"/>
              </a:buClr>
              <a:buSzPts val="1200"/>
              <a:buAutoNum type="arabicPeriod"/>
            </a:pPr>
            <a:r>
              <a:rPr lang="en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Виставка тематичного плакату «ЗУНР 100 років»</a:t>
            </a:r>
            <a:endParaRPr sz="14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04800">
              <a:lnSpc>
                <a:spcPct val="107916"/>
              </a:lnSpc>
              <a:buClr>
                <a:schemeClr val="dk1"/>
              </a:buClr>
              <a:buSzPts val="1200"/>
              <a:buAutoNum type="arabicPeriod"/>
            </a:pPr>
            <a:r>
              <a:rPr lang="en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Революція гідності у Львові</a:t>
            </a:r>
            <a:endParaRPr sz="14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04800">
              <a:lnSpc>
                <a:spcPct val="107916"/>
              </a:lnSpc>
              <a:buClr>
                <a:schemeClr val="dk1"/>
              </a:buClr>
              <a:buSzPts val="1200"/>
              <a:buAutoNum type="arabicPeriod"/>
            </a:pPr>
            <a:r>
              <a:rPr lang="en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«Вірні назавжди»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552486" y="1379670"/>
            <a:ext cx="7129500" cy="3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916"/>
              </a:lnSpc>
              <a:spcAft>
                <a:spcPts val="800"/>
              </a:spcAft>
              <a:buClr>
                <a:schemeClr val="dk1"/>
              </a:buClr>
              <a:buSzPts val="1100"/>
            </a:pPr>
            <a:r>
              <a:rPr lang="en" sz="1600" b="1" dirty="0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Продовження</a:t>
            </a:r>
            <a:r>
              <a:rPr lang="en" sz="1600" b="1" dirty="0">
                <a:solidFill>
                  <a:schemeClr val="dk1"/>
                </a:solidFill>
                <a:highlight>
                  <a:srgbClr val="FFFFFF"/>
                </a:highlight>
              </a:rPr>
              <a:t> гарної традиції експонування вуличних виставок</a:t>
            </a:r>
            <a:endParaRPr sz="1600" b="1" dirty="0">
              <a:highlight>
                <a:srgbClr val="FFFFFF"/>
              </a:highlight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9100" y="4574576"/>
            <a:ext cx="2854902" cy="133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1800" y="4574576"/>
            <a:ext cx="997198" cy="133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 rotWithShape="1">
          <a:blip r:embed="rId5">
            <a:alphaModFix/>
          </a:blip>
          <a:srcRect l="7460" t="5259" r="-8829" b="17628"/>
          <a:stretch/>
        </p:blipFill>
        <p:spPr>
          <a:xfrm>
            <a:off x="0" y="4539951"/>
            <a:ext cx="1226850" cy="1400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Групувати 34"/>
          <p:cNvGrpSpPr>
            <a:grpSpLocks/>
          </p:cNvGrpSpPr>
          <p:nvPr/>
        </p:nvGrpSpPr>
        <p:grpSpPr bwMode="auto">
          <a:xfrm>
            <a:off x="7643813" y="571500"/>
            <a:ext cx="1084262" cy="633413"/>
            <a:chOff x="316620" y="571499"/>
            <a:chExt cx="1084859" cy="633845"/>
          </a:xfrm>
        </p:grpSpPr>
        <p:sp>
          <p:nvSpPr>
            <p:cNvPr id="14" name="Прямокутник 35"/>
            <p:cNvSpPr/>
            <p:nvPr/>
          </p:nvSpPr>
          <p:spPr>
            <a:xfrm>
              <a:off x="316620" y="571499"/>
              <a:ext cx="975262" cy="63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/>
            </a:p>
          </p:txBody>
        </p:sp>
        <p:pic>
          <p:nvPicPr>
            <p:cNvPr id="15" name="Рисунок 6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6620" y="630351"/>
              <a:ext cx="1084859" cy="494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 descr="https://lh4.googleusercontent.com/oPSBOWsy_nnpT7GaWrec38XjKk6WptI-JuUl9zzCh4K2oIL0ReRt8241R-yPFnDSLpz_RbW9EwHMoEYn_fjx8oyG2iMW8xaODANnaIhgJP4X64b0vR0ean1kDFG6hfm6vYpt1r1EYi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202" y="2386802"/>
            <a:ext cx="3889375" cy="218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lh3.googleusercontent.com/VrpMIL7gszYSvxsHGYovi1u_FaILx5SzH5FpwtrSAwuu6RLS7IHpeprWwVvdfZWY40Bq3WFl_yZo7p8PPcc5wGrA06vn9eYUS58SiuOzmZrTh_MxsLCccBHpKVR_QVo-FVLh4vDfRz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53" y="4539165"/>
            <a:ext cx="943084" cy="140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6.googleusercontent.com/tjT1570SI0g7OkoTVm8s3O8EyFyiZCsSNkdizpX7ot3EMYMHqSgjX6U8p3c9W29YumF5DESLQu9G85jYwUTicfilMHLYYxn6Nn_54qrBf2pkWaXH4c1d9wUSwBfzApNXKxaGN6JFv5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70" b="20955"/>
          <a:stretch/>
        </p:blipFill>
        <p:spPr bwMode="auto">
          <a:xfrm>
            <a:off x="3957771" y="4571999"/>
            <a:ext cx="2331329" cy="133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6.googleusercontent.com/D5qE-MPUxgniII0UzdIodUbBN-22kjjc8wxSMz6c0ZlFrbYXYn0qiD9mZr_50zobT3TqRyR3CJL3rdZ4ttkJrS477VWkv7j9caqFNX9HXteozBY7TSVpjUKIEqHb3Gv3AzcEah7B_Q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477" y="4539166"/>
            <a:ext cx="942323" cy="140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1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875d5e6560ba36884527413a53517d17866972f5"/>
</p:tagLst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іальне оформлення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12836</TotalTime>
  <Words>4366</Words>
  <Application>Microsoft Office PowerPoint</Application>
  <PresentationFormat>Экран (4:3)</PresentationFormat>
  <Paragraphs>581</Paragraphs>
  <Slides>78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78</vt:i4>
      </vt:variant>
    </vt:vector>
  </HeadingPairs>
  <TitlesOfParts>
    <vt:vector size="91" baseType="lpstr">
      <vt:lpstr>Arial</vt:lpstr>
      <vt:lpstr>Calibri</vt:lpstr>
      <vt:lpstr>Helvetica Neue</vt:lpstr>
      <vt:lpstr>municipal_lviv_106</vt:lpstr>
      <vt:lpstr>NatGrotesk Light</vt:lpstr>
      <vt:lpstr>Noto Sans Symbols</vt:lpstr>
      <vt:lpstr>Open Sans</vt:lpstr>
      <vt:lpstr>PT Sans Narrow</vt:lpstr>
      <vt:lpstr>Times New Roman</vt:lpstr>
      <vt:lpstr>Wingdings</vt:lpstr>
      <vt:lpstr>Wingdings 3</vt:lpstr>
      <vt:lpstr>Тема Office</vt:lpstr>
      <vt:lpstr>Спеціальне оформлення</vt:lpstr>
      <vt:lpstr>Департамент  “Адміністрація міського голови”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Міжнародна співпраця</vt:lpstr>
      <vt:lpstr> Міжнародна співпраця  Представлення Львова на міжнародній арені та забезпечення участі представників Львівської міської ради у міжнародних заходах  </vt:lpstr>
      <vt:lpstr>Візити відомих особистостей до Львова</vt:lpstr>
      <vt:lpstr>Співпраця з дипломатичним корпусом  </vt:lpstr>
      <vt:lpstr>Підготовка та протокольний супровід під час підписання договорів про співпрацю ЛМР:  </vt:lpstr>
      <vt:lpstr>Презентация PowerPoint</vt:lpstr>
      <vt:lpstr>Презентация PowerPoint</vt:lpstr>
      <vt:lpstr>Презентация PowerPoint</vt:lpstr>
      <vt:lpstr>Місія</vt:lpstr>
      <vt:lpstr>Управління  внутрішньої політики</vt:lpstr>
      <vt:lpstr>Управління  внутрішньої політики</vt:lpstr>
      <vt:lpstr>Управління  внутрішньої політики</vt:lpstr>
      <vt:lpstr>Управління  внутрішньої політики</vt:lpstr>
      <vt:lpstr>Управління  внутрішньої політики</vt:lpstr>
      <vt:lpstr>Управління  внутрішньої політики</vt:lpstr>
      <vt:lpstr>Управління  внутрішньої політики</vt:lpstr>
      <vt:lpstr>Управління  внутрішньої політики</vt:lpstr>
      <vt:lpstr>Управління  внутрішньої політики</vt:lpstr>
      <vt:lpstr>Управління  внутрішньої політики</vt:lpstr>
      <vt:lpstr>Управління  внутрішньої політики</vt:lpstr>
      <vt:lpstr>Управління  внутрішньої політики</vt:lpstr>
      <vt:lpstr>Пріоритети роботи на 2019 рік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Управління фінансового контролю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Сектор з питань доброчесності та запобігання корупції</vt:lpstr>
      <vt:lpstr>Напрямки роботи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City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Marianne</dc:creator>
  <cp:lastModifiedBy>Москаленко Катерина</cp:lastModifiedBy>
  <cp:revision>1045</cp:revision>
  <cp:lastPrinted>2017-02-20T13:05:58Z</cp:lastPrinted>
  <dcterms:created xsi:type="dcterms:W3CDTF">2011-04-06T07:10:57Z</dcterms:created>
  <dcterms:modified xsi:type="dcterms:W3CDTF">2019-01-18T13:00:53Z</dcterms:modified>
</cp:coreProperties>
</file>