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84" r:id="rId4"/>
    <p:sldId id="276" r:id="rId5"/>
    <p:sldId id="277" r:id="rId6"/>
    <p:sldId id="280" r:id="rId7"/>
    <p:sldId id="283" r:id="rId8"/>
    <p:sldId id="294" r:id="rId9"/>
    <p:sldId id="295" r:id="rId10"/>
    <p:sldId id="296" r:id="rId11"/>
    <p:sldId id="292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266" r:id="rId21"/>
  </p:sldIdLst>
  <p:sldSz cx="12192000" cy="6858000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ватяк Лілія" initials="СЛ" lastIdx="0" clrIdx="0">
    <p:extLst>
      <p:ext uri="{19B8F6BF-5375-455C-9EA6-DF929625EA0E}">
        <p15:presenceInfo xmlns:p15="http://schemas.microsoft.com/office/powerpoint/2012/main" userId="Серватяк Лілі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63709C-0C7F-4A80-9121-7EC066D0806D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02A6A6-D71A-40D1-A92F-12BF0F774F3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45 271 511,52грн.</a:t>
          </a:r>
          <a:endParaRPr lang="ru-RU" sz="1200" dirty="0">
            <a:latin typeface="+mn-lt"/>
            <a:cs typeface="Arial" panose="020B0604020202020204" pitchFamily="34" charset="0"/>
          </a:endParaRPr>
        </a:p>
      </dgm:t>
    </dgm:pt>
    <dgm:pt modelId="{A22EB61F-383F-4F3C-8980-B8309F060C15}" type="parTrans" cxnId="{44850CB7-448E-41C7-89DD-972F8C6ED254}">
      <dgm:prSet/>
      <dgm:spPr/>
      <dgm:t>
        <a:bodyPr/>
        <a:lstStyle/>
        <a:p>
          <a:endParaRPr lang="ru-RU" sz="800"/>
        </a:p>
      </dgm:t>
    </dgm:pt>
    <dgm:pt modelId="{FC2B7AB2-9D7D-427B-B1B4-7FD9C93A3455}" type="sibTrans" cxnId="{44850CB7-448E-41C7-89DD-972F8C6ED254}">
      <dgm:prSet/>
      <dgm:spPr/>
      <dgm:t>
        <a:bodyPr/>
        <a:lstStyle/>
        <a:p>
          <a:endParaRPr lang="ru-RU" sz="800"/>
        </a:p>
      </dgm:t>
    </dgm:pt>
    <dgm:pt modelId="{5B509F21-88AC-4318-9A0A-EBDF7A89CDB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609 556,11грн.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47281993-D97A-4EA2-9C8A-36A0A3C38DAC}" type="parTrans" cxnId="{4E1C2F7B-A795-48C0-B7B8-24F82D1F6598}">
      <dgm:prSet/>
      <dgm:spPr/>
      <dgm:t>
        <a:bodyPr/>
        <a:lstStyle/>
        <a:p>
          <a:endParaRPr lang="ru-RU" sz="800"/>
        </a:p>
      </dgm:t>
    </dgm:pt>
    <dgm:pt modelId="{5AC7DA78-657F-4B95-A940-68190ACD817F}" type="sibTrans" cxnId="{4E1C2F7B-A795-48C0-B7B8-24F82D1F6598}">
      <dgm:prSet/>
      <dgm:spPr/>
      <dgm:t>
        <a:bodyPr/>
        <a:lstStyle/>
        <a:p>
          <a:endParaRPr lang="ru-RU" sz="800"/>
        </a:p>
      </dgm:t>
    </dgm:pt>
    <dgm:pt modelId="{18534F4F-A1B4-4C5F-8840-24927A31FABE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2 611 214,68грн.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DC507F71-60B2-4B13-AE30-EBD3DC3856D0}" type="parTrans" cxnId="{7CAAAB31-F7EB-4D5D-A93F-5B7C33968AE4}">
      <dgm:prSet/>
      <dgm:spPr/>
      <dgm:t>
        <a:bodyPr/>
        <a:lstStyle/>
        <a:p>
          <a:endParaRPr lang="ru-RU" sz="800"/>
        </a:p>
      </dgm:t>
    </dgm:pt>
    <dgm:pt modelId="{38135058-0E3B-4F35-88AE-A935B4CB4EE6}" type="sibTrans" cxnId="{7CAAAB31-F7EB-4D5D-A93F-5B7C33968AE4}">
      <dgm:prSet/>
      <dgm:spPr/>
      <dgm:t>
        <a:bodyPr/>
        <a:lstStyle/>
        <a:p>
          <a:endParaRPr lang="ru-RU" sz="800"/>
        </a:p>
      </dgm:t>
    </dgm:pt>
    <dgm:pt modelId="{DFD27ECC-07C6-474F-8D1A-48683B84421F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24 429 332грн. 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64BF97CA-CC80-42E5-B977-5F6E17BDA92C}" type="parTrans" cxnId="{33464420-6368-4A69-8F13-755B6097B96C}">
      <dgm:prSet/>
      <dgm:spPr/>
      <dgm:t>
        <a:bodyPr/>
        <a:lstStyle/>
        <a:p>
          <a:endParaRPr lang="ru-RU" sz="800"/>
        </a:p>
      </dgm:t>
    </dgm:pt>
    <dgm:pt modelId="{FB9A1C52-5FA5-4C4B-9A9D-85485CC7C359}" type="sibTrans" cxnId="{33464420-6368-4A69-8F13-755B6097B96C}">
      <dgm:prSet/>
      <dgm:spPr/>
      <dgm:t>
        <a:bodyPr/>
        <a:lstStyle/>
        <a:p>
          <a:endParaRPr lang="ru-RU" sz="800"/>
        </a:p>
      </dgm:t>
    </dgm:pt>
    <dgm:pt modelId="{ADCAD3D0-91E1-465B-BCF9-76AB45DE5ECB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Виконання рішень судів за ЛМР</a:t>
          </a: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843 835,26грн.</a:t>
          </a:r>
          <a:endParaRPr lang="ru-RU" sz="1200" b="1" dirty="0">
            <a:effectLst/>
            <a:latin typeface="+mn-lt"/>
            <a:cs typeface="Arial" panose="020B0604020202020204" pitchFamily="34" charset="0"/>
          </a:endParaRPr>
        </a:p>
      </dgm:t>
    </dgm:pt>
    <dgm:pt modelId="{E4647BCB-35EB-48A5-A43D-A5652229B36D}" type="parTrans" cxnId="{D4C67B77-9871-49BA-9D61-F5D16745229D}">
      <dgm:prSet/>
      <dgm:spPr/>
      <dgm:t>
        <a:bodyPr/>
        <a:lstStyle/>
        <a:p>
          <a:endParaRPr lang="ru-RU" sz="800"/>
        </a:p>
      </dgm:t>
    </dgm:pt>
    <dgm:pt modelId="{A3FD0FC1-1A45-4201-9280-2B72E831773C}" type="sibTrans" cxnId="{D4C67B77-9871-49BA-9D61-F5D16745229D}">
      <dgm:prSet/>
      <dgm:spPr/>
      <dgm:t>
        <a:bodyPr/>
        <a:lstStyle/>
        <a:p>
          <a:endParaRPr lang="ru-RU" sz="800"/>
        </a:p>
      </dgm:t>
    </dgm:pt>
    <dgm:pt modelId="{17D5C05E-C76B-41DA-AC28-B95874D0694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/>
              <a:latin typeface="+mn-lt"/>
              <a:cs typeface="Arial" panose="020B0604020202020204" pitchFamily="34" charset="0"/>
            </a:rPr>
            <a:t>16 466 067,91грн</a:t>
          </a:r>
          <a:r>
            <a:rPr lang="ru-RU" sz="1000" b="1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uk-UA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E56D92-C5C7-4214-B064-569B66B26998}" type="parTrans" cxnId="{8E43EDF9-4EDD-45CC-AE13-976A1CBD33C5}">
      <dgm:prSet/>
      <dgm:spPr/>
      <dgm:t>
        <a:bodyPr/>
        <a:lstStyle/>
        <a:p>
          <a:endParaRPr lang="ru-RU" sz="800"/>
        </a:p>
      </dgm:t>
    </dgm:pt>
    <dgm:pt modelId="{00CB86F5-0229-44FF-843D-1351751F1ABE}" type="sibTrans" cxnId="{8E43EDF9-4EDD-45CC-AE13-976A1CBD33C5}">
      <dgm:prSet/>
      <dgm:spPr/>
      <dgm:t>
        <a:bodyPr/>
        <a:lstStyle/>
        <a:p>
          <a:endParaRPr lang="ru-RU" sz="800"/>
        </a:p>
      </dgm:t>
    </dgm:pt>
    <dgm:pt modelId="{94D32308-05CE-48EB-B776-606A9064DC96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311 505,56грн.</a:t>
          </a:r>
          <a:endParaRPr lang="ru-RU" sz="1200" b="1" dirty="0" smtClean="0">
            <a:latin typeface="+mn-lt"/>
            <a:cs typeface="Arial" panose="020B0604020202020204" pitchFamily="34" charset="0"/>
          </a:endParaRPr>
        </a:p>
      </dgm:t>
    </dgm:pt>
    <dgm:pt modelId="{95AA0A17-A10B-489A-BE0B-5CFED533C8AA}" type="parTrans" cxnId="{744014C5-F614-4218-8B23-EB0257669E03}">
      <dgm:prSet/>
      <dgm:spPr/>
      <dgm:t>
        <a:bodyPr/>
        <a:lstStyle/>
        <a:p>
          <a:endParaRPr lang="ru-RU" sz="800"/>
        </a:p>
      </dgm:t>
    </dgm:pt>
    <dgm:pt modelId="{8E78E1C8-E748-4F0E-B233-6AB16BFD14E0}" type="sibTrans" cxnId="{744014C5-F614-4218-8B23-EB0257669E03}">
      <dgm:prSet/>
      <dgm:spPr/>
      <dgm:t>
        <a:bodyPr/>
        <a:lstStyle/>
        <a:p>
          <a:endParaRPr lang="ru-RU" sz="800"/>
        </a:p>
      </dgm:t>
    </dgm:pt>
    <dgm:pt modelId="{2AF99F5E-F78F-48B7-ABB6-182B4F4EE601}">
      <dgm:prSet phldrT="[Текст]" custScaleX="128002" custScaleY="99011"/>
      <dgm:spPr/>
      <dgm:t>
        <a:bodyPr/>
        <a:lstStyle/>
        <a:p>
          <a:endParaRPr lang="ru-RU" dirty="0"/>
        </a:p>
      </dgm:t>
    </dgm:pt>
    <dgm:pt modelId="{724F3222-7440-452F-8BF5-08DD78364FEA}" type="parTrans" cxnId="{4430CBF3-20EF-4DB7-B655-DA0B9B2CAE27}">
      <dgm:prSet/>
      <dgm:spPr/>
      <dgm:t>
        <a:bodyPr/>
        <a:lstStyle/>
        <a:p>
          <a:endParaRPr lang="ru-RU"/>
        </a:p>
      </dgm:t>
    </dgm:pt>
    <dgm:pt modelId="{76598A87-1CF9-450E-842F-EE3997AD57A6}" type="sibTrans" cxnId="{4430CBF3-20EF-4DB7-B655-DA0B9B2CAE27}">
      <dgm:prSet/>
      <dgm:spPr/>
      <dgm:t>
        <a:bodyPr/>
        <a:lstStyle/>
        <a:p>
          <a:endParaRPr lang="ru-RU"/>
        </a:p>
      </dgm:t>
    </dgm:pt>
    <dgm:pt modelId="{A8BDBDAF-19B2-4DFF-BC47-582A1A391BA9}" type="pres">
      <dgm:prSet presAssocID="{9A63709C-0C7F-4A80-9121-7EC066D0806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157A8F-E534-49CE-8A60-71421C31FEB7}" type="pres">
      <dgm:prSet presAssocID="{6402A6A6-D71A-40D1-A92F-12BF0F774F31}" presName="centerShape" presStyleLbl="node0" presStyleIdx="0" presStyleCnt="1" custScaleX="148280" custScaleY="134278" custLinFactNeighborX="-8905"/>
      <dgm:spPr/>
      <dgm:t>
        <a:bodyPr/>
        <a:lstStyle/>
        <a:p>
          <a:endParaRPr lang="ru-RU"/>
        </a:p>
      </dgm:t>
    </dgm:pt>
    <dgm:pt modelId="{B326441B-3FEC-4F0F-B256-5EFD4BB0002E}" type="pres">
      <dgm:prSet presAssocID="{20E56D92-C5C7-4214-B064-569B66B26998}" presName="parTrans" presStyleLbl="sibTrans2D1" presStyleIdx="0" presStyleCnt="6" custScaleX="181724"/>
      <dgm:spPr/>
      <dgm:t>
        <a:bodyPr/>
        <a:lstStyle/>
        <a:p>
          <a:endParaRPr lang="ru-RU"/>
        </a:p>
      </dgm:t>
    </dgm:pt>
    <dgm:pt modelId="{EBA76FFB-7099-4B0D-8C74-9997196B4BDB}" type="pres">
      <dgm:prSet presAssocID="{20E56D92-C5C7-4214-B064-569B66B2699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4AC3D59-112D-437B-A045-E1D7441904AE}" type="pres">
      <dgm:prSet presAssocID="{17D5C05E-C76B-41DA-AC28-B95874D0694C}" presName="node" presStyleLbl="node1" presStyleIdx="0" presStyleCnt="6" custScaleX="121825" custScaleY="99933" custRadScaleRad="98815" custRadScaleInc="-32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38CFE-4FC7-490D-BED7-EF1DF9993024}" type="pres">
      <dgm:prSet presAssocID="{95AA0A17-A10B-489A-BE0B-5CFED533C8AA}" presName="parTrans" presStyleLbl="sibTrans2D1" presStyleIdx="1" presStyleCnt="6" custScaleX="149831"/>
      <dgm:spPr/>
      <dgm:t>
        <a:bodyPr/>
        <a:lstStyle/>
        <a:p>
          <a:endParaRPr lang="ru-RU"/>
        </a:p>
      </dgm:t>
    </dgm:pt>
    <dgm:pt modelId="{F878AEC4-EE1C-46CF-BE7B-B5D120965B72}" type="pres">
      <dgm:prSet presAssocID="{95AA0A17-A10B-489A-BE0B-5CFED533C8AA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284679E3-EED4-4A2C-B452-8D42687CA11F}" type="pres">
      <dgm:prSet presAssocID="{94D32308-05CE-48EB-B776-606A9064DC96}" presName="node" presStyleLbl="node1" presStyleIdx="1" presStyleCnt="6" custScaleX="125685" custScaleY="87448" custRadScaleRad="99225" custRadScaleInc="19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2AA61-1189-4226-A546-51C2F0296B2B}" type="pres">
      <dgm:prSet presAssocID="{E4647BCB-35EB-48A5-A43D-A5652229B36D}" presName="parTrans" presStyleLbl="sibTrans2D1" presStyleIdx="2" presStyleCnt="6" custScaleX="131038" custLinFactNeighborX="-21803" custLinFactNeighborY="11310"/>
      <dgm:spPr/>
      <dgm:t>
        <a:bodyPr/>
        <a:lstStyle/>
        <a:p>
          <a:endParaRPr lang="ru-RU"/>
        </a:p>
      </dgm:t>
    </dgm:pt>
    <dgm:pt modelId="{CE91BC37-AB24-45FE-A0BC-6B415002264D}" type="pres">
      <dgm:prSet presAssocID="{E4647BCB-35EB-48A5-A43D-A5652229B36D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8474A9E8-90F8-4435-878B-434836971BD7}" type="pres">
      <dgm:prSet presAssocID="{ADCAD3D0-91E1-465B-BCF9-76AB45DE5ECB}" presName="node" presStyleLbl="node1" presStyleIdx="2" presStyleCnt="6" custScaleX="122378" custScaleY="84914" custRadScaleRad="100249" custRadScaleInc="-14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827F5-51E2-4291-90A7-CAB824D5A5A9}" type="pres">
      <dgm:prSet presAssocID="{47281993-D97A-4EA2-9C8A-36A0A3C38DAC}" presName="parTrans" presStyleLbl="sibTrans2D1" presStyleIdx="3" presStyleCnt="6" custScaleX="155525"/>
      <dgm:spPr/>
      <dgm:t>
        <a:bodyPr/>
        <a:lstStyle/>
        <a:p>
          <a:endParaRPr lang="ru-RU"/>
        </a:p>
      </dgm:t>
    </dgm:pt>
    <dgm:pt modelId="{B14D84BE-F252-48C6-A9ED-261A1798F1CE}" type="pres">
      <dgm:prSet presAssocID="{47281993-D97A-4EA2-9C8A-36A0A3C38DA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A313B3E8-525F-44F3-8AC0-959C668F3B13}" type="pres">
      <dgm:prSet presAssocID="{5B509F21-88AC-4318-9A0A-EBDF7A89CDB1}" presName="node" presStyleLbl="node1" presStyleIdx="3" presStyleCnt="6" custScaleX="121336" custScaleY="86935" custRadScaleRad="97886" custRadScaleInc="31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FDE7B-7BF0-40C3-900B-D112AAC7E2AD}" type="pres">
      <dgm:prSet presAssocID="{DC507F71-60B2-4B13-AE30-EBD3DC3856D0}" presName="parTrans" presStyleLbl="sibTrans2D1" presStyleIdx="4" presStyleCnt="6" custAng="21133405" custScaleX="123560" custLinFactNeighborX="13244" custLinFactNeighborY="-1616"/>
      <dgm:spPr/>
      <dgm:t>
        <a:bodyPr/>
        <a:lstStyle/>
        <a:p>
          <a:endParaRPr lang="ru-RU"/>
        </a:p>
      </dgm:t>
    </dgm:pt>
    <dgm:pt modelId="{FFED3C49-319F-449A-9D86-2E4BA029656C}" type="pres">
      <dgm:prSet presAssocID="{DC507F71-60B2-4B13-AE30-EBD3DC3856D0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78B09612-2A81-407B-AFAB-3C4213D5D7F0}" type="pres">
      <dgm:prSet presAssocID="{18534F4F-A1B4-4C5F-8840-24927A31FABE}" presName="node" presStyleLbl="node1" presStyleIdx="4" presStyleCnt="6" custScaleX="119503" custScaleY="95327" custRadScaleRad="136586" custRadScaleInc="2582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B31BEC88-6087-4CCD-9BE2-FF397AD6A522}" type="pres">
      <dgm:prSet presAssocID="{64BF97CA-CC80-42E5-B977-5F6E17BDA92C}" presName="parTrans" presStyleLbl="sibTrans2D1" presStyleIdx="5" presStyleCnt="6" custScaleX="132289" custLinFactNeighborX="5475" custLinFactNeighborY="3141"/>
      <dgm:spPr/>
      <dgm:t>
        <a:bodyPr/>
        <a:lstStyle/>
        <a:p>
          <a:endParaRPr lang="ru-RU"/>
        </a:p>
      </dgm:t>
    </dgm:pt>
    <dgm:pt modelId="{9A23798D-D456-41A2-8A31-448FE7051176}" type="pres">
      <dgm:prSet presAssocID="{64BF97CA-CC80-42E5-B977-5F6E17BDA92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B2B1AEE9-B978-4075-B2CD-271C5A73388B}" type="pres">
      <dgm:prSet presAssocID="{DFD27ECC-07C6-474F-8D1A-48683B84421F}" presName="node" presStyleLbl="node1" presStyleIdx="5" presStyleCnt="6" custScaleX="122549" custScaleY="97736" custRadScaleRad="132327" custRadScaleInc="-42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E6C058-D9A0-441B-9FAA-954D79D9501C}" type="presOf" srcId="{20E56D92-C5C7-4214-B064-569B66B26998}" destId="{B326441B-3FEC-4F0F-B256-5EFD4BB0002E}" srcOrd="0" destOrd="0" presId="urn:microsoft.com/office/officeart/2005/8/layout/radial5"/>
    <dgm:cxn modelId="{9165F0C9-FB63-4209-8F35-6CDA961909DA}" type="presOf" srcId="{18534F4F-A1B4-4C5F-8840-24927A31FABE}" destId="{78B09612-2A81-407B-AFAB-3C4213D5D7F0}" srcOrd="0" destOrd="0" presId="urn:microsoft.com/office/officeart/2005/8/layout/radial5"/>
    <dgm:cxn modelId="{E7EC21D6-2231-4F07-A20A-95F4790F627B}" type="presOf" srcId="{E4647BCB-35EB-48A5-A43D-A5652229B36D}" destId="{9CB2AA61-1189-4226-A546-51C2F0296B2B}" srcOrd="0" destOrd="0" presId="urn:microsoft.com/office/officeart/2005/8/layout/radial5"/>
    <dgm:cxn modelId="{8E43EDF9-4EDD-45CC-AE13-976A1CBD33C5}" srcId="{6402A6A6-D71A-40D1-A92F-12BF0F774F31}" destId="{17D5C05E-C76B-41DA-AC28-B95874D0694C}" srcOrd="0" destOrd="0" parTransId="{20E56D92-C5C7-4214-B064-569B66B26998}" sibTransId="{00CB86F5-0229-44FF-843D-1351751F1ABE}"/>
    <dgm:cxn modelId="{F6B72308-C7E8-4265-A85D-607B4D523074}" type="presOf" srcId="{64BF97CA-CC80-42E5-B977-5F6E17BDA92C}" destId="{9A23798D-D456-41A2-8A31-448FE7051176}" srcOrd="1" destOrd="0" presId="urn:microsoft.com/office/officeart/2005/8/layout/radial5"/>
    <dgm:cxn modelId="{F1A12651-0736-4F64-A198-C68FD3D80454}" type="presOf" srcId="{95AA0A17-A10B-489A-BE0B-5CFED533C8AA}" destId="{F878AEC4-EE1C-46CF-BE7B-B5D120965B72}" srcOrd="1" destOrd="0" presId="urn:microsoft.com/office/officeart/2005/8/layout/radial5"/>
    <dgm:cxn modelId="{4430CBF3-20EF-4DB7-B655-DA0B9B2CAE27}" srcId="{9A63709C-0C7F-4A80-9121-7EC066D0806D}" destId="{2AF99F5E-F78F-48B7-ABB6-182B4F4EE601}" srcOrd="1" destOrd="0" parTransId="{724F3222-7440-452F-8BF5-08DD78364FEA}" sibTransId="{76598A87-1CF9-450E-842F-EE3997AD57A6}"/>
    <dgm:cxn modelId="{744014C5-F614-4218-8B23-EB0257669E03}" srcId="{6402A6A6-D71A-40D1-A92F-12BF0F774F31}" destId="{94D32308-05CE-48EB-B776-606A9064DC96}" srcOrd="1" destOrd="0" parTransId="{95AA0A17-A10B-489A-BE0B-5CFED533C8AA}" sibTransId="{8E78E1C8-E748-4F0E-B233-6AB16BFD14E0}"/>
    <dgm:cxn modelId="{ED8A25D6-ECE3-41AC-A907-48392FEB296E}" type="presOf" srcId="{47281993-D97A-4EA2-9C8A-36A0A3C38DAC}" destId="{B14D84BE-F252-48C6-A9ED-261A1798F1CE}" srcOrd="1" destOrd="0" presId="urn:microsoft.com/office/officeart/2005/8/layout/radial5"/>
    <dgm:cxn modelId="{F4E95342-AFB6-467E-B755-1CE644025CAA}" type="presOf" srcId="{6402A6A6-D71A-40D1-A92F-12BF0F774F31}" destId="{C8157A8F-E534-49CE-8A60-71421C31FEB7}" srcOrd="0" destOrd="0" presId="urn:microsoft.com/office/officeart/2005/8/layout/radial5"/>
    <dgm:cxn modelId="{D4C67B77-9871-49BA-9D61-F5D16745229D}" srcId="{6402A6A6-D71A-40D1-A92F-12BF0F774F31}" destId="{ADCAD3D0-91E1-465B-BCF9-76AB45DE5ECB}" srcOrd="2" destOrd="0" parTransId="{E4647BCB-35EB-48A5-A43D-A5652229B36D}" sibTransId="{A3FD0FC1-1A45-4201-9280-2B72E831773C}"/>
    <dgm:cxn modelId="{6FD3C436-C4C5-4C6B-AC7F-31F21A18E5A9}" type="presOf" srcId="{95AA0A17-A10B-489A-BE0B-5CFED533C8AA}" destId="{2BB38CFE-4FC7-490D-BED7-EF1DF9993024}" srcOrd="0" destOrd="0" presId="urn:microsoft.com/office/officeart/2005/8/layout/radial5"/>
    <dgm:cxn modelId="{169F1F18-CA0D-4666-9A6F-F1D5F7669E33}" type="presOf" srcId="{47281993-D97A-4EA2-9C8A-36A0A3C38DAC}" destId="{79C827F5-51E2-4291-90A7-CAB824D5A5A9}" srcOrd="0" destOrd="0" presId="urn:microsoft.com/office/officeart/2005/8/layout/radial5"/>
    <dgm:cxn modelId="{22806918-F741-40C1-A7AC-C324255EBF4C}" type="presOf" srcId="{94D32308-05CE-48EB-B776-606A9064DC96}" destId="{284679E3-EED4-4A2C-B452-8D42687CA11F}" srcOrd="0" destOrd="0" presId="urn:microsoft.com/office/officeart/2005/8/layout/radial5"/>
    <dgm:cxn modelId="{A93E73C0-DEF2-4E36-B9B9-D416AFF043E5}" type="presOf" srcId="{DFD27ECC-07C6-474F-8D1A-48683B84421F}" destId="{B2B1AEE9-B978-4075-B2CD-271C5A73388B}" srcOrd="0" destOrd="0" presId="urn:microsoft.com/office/officeart/2005/8/layout/radial5"/>
    <dgm:cxn modelId="{F4734C99-3D33-4F78-899A-40E104278F26}" type="presOf" srcId="{E4647BCB-35EB-48A5-A43D-A5652229B36D}" destId="{CE91BC37-AB24-45FE-A0BC-6B415002264D}" srcOrd="1" destOrd="0" presId="urn:microsoft.com/office/officeart/2005/8/layout/radial5"/>
    <dgm:cxn modelId="{A304C099-831B-442D-A31C-5E5AEE9CEF63}" type="presOf" srcId="{ADCAD3D0-91E1-465B-BCF9-76AB45DE5ECB}" destId="{8474A9E8-90F8-4435-878B-434836971BD7}" srcOrd="0" destOrd="0" presId="urn:microsoft.com/office/officeart/2005/8/layout/radial5"/>
    <dgm:cxn modelId="{157E7C34-11A7-407C-BFF9-440359215D70}" type="presOf" srcId="{9A63709C-0C7F-4A80-9121-7EC066D0806D}" destId="{A8BDBDAF-19B2-4DFF-BC47-582A1A391BA9}" srcOrd="0" destOrd="0" presId="urn:microsoft.com/office/officeart/2005/8/layout/radial5"/>
    <dgm:cxn modelId="{33464420-6368-4A69-8F13-755B6097B96C}" srcId="{6402A6A6-D71A-40D1-A92F-12BF0F774F31}" destId="{DFD27ECC-07C6-474F-8D1A-48683B84421F}" srcOrd="5" destOrd="0" parTransId="{64BF97CA-CC80-42E5-B977-5F6E17BDA92C}" sibTransId="{FB9A1C52-5FA5-4C4B-9A9D-85485CC7C359}"/>
    <dgm:cxn modelId="{7CAAAB31-F7EB-4D5D-A93F-5B7C33968AE4}" srcId="{6402A6A6-D71A-40D1-A92F-12BF0F774F31}" destId="{18534F4F-A1B4-4C5F-8840-24927A31FABE}" srcOrd="4" destOrd="0" parTransId="{DC507F71-60B2-4B13-AE30-EBD3DC3856D0}" sibTransId="{38135058-0E3B-4F35-88AE-A935B4CB4EE6}"/>
    <dgm:cxn modelId="{02E60BBB-CA2F-4749-885A-A9365CD58339}" type="presOf" srcId="{5B509F21-88AC-4318-9A0A-EBDF7A89CDB1}" destId="{A313B3E8-525F-44F3-8AC0-959C668F3B13}" srcOrd="0" destOrd="0" presId="urn:microsoft.com/office/officeart/2005/8/layout/radial5"/>
    <dgm:cxn modelId="{6079A95F-FCBD-4293-82DF-AE3A387E1919}" type="presOf" srcId="{17D5C05E-C76B-41DA-AC28-B95874D0694C}" destId="{64AC3D59-112D-437B-A045-E1D7441904AE}" srcOrd="0" destOrd="0" presId="urn:microsoft.com/office/officeart/2005/8/layout/radial5"/>
    <dgm:cxn modelId="{A8FB0481-DE38-4319-9711-926AC594A6CA}" type="presOf" srcId="{64BF97CA-CC80-42E5-B977-5F6E17BDA92C}" destId="{B31BEC88-6087-4CCD-9BE2-FF397AD6A522}" srcOrd="0" destOrd="0" presId="urn:microsoft.com/office/officeart/2005/8/layout/radial5"/>
    <dgm:cxn modelId="{44850CB7-448E-41C7-89DD-972F8C6ED254}" srcId="{9A63709C-0C7F-4A80-9121-7EC066D0806D}" destId="{6402A6A6-D71A-40D1-A92F-12BF0F774F31}" srcOrd="0" destOrd="0" parTransId="{A22EB61F-383F-4F3C-8980-B8309F060C15}" sibTransId="{FC2B7AB2-9D7D-427B-B1B4-7FD9C93A3455}"/>
    <dgm:cxn modelId="{110DACF9-49DB-4A3D-B48C-73B78645D55F}" type="presOf" srcId="{20E56D92-C5C7-4214-B064-569B66B26998}" destId="{EBA76FFB-7099-4B0D-8C74-9997196B4BDB}" srcOrd="1" destOrd="0" presId="urn:microsoft.com/office/officeart/2005/8/layout/radial5"/>
    <dgm:cxn modelId="{36445DC1-1749-4A21-95A8-7A143A09E9C1}" type="presOf" srcId="{DC507F71-60B2-4B13-AE30-EBD3DC3856D0}" destId="{FFED3C49-319F-449A-9D86-2E4BA029656C}" srcOrd="1" destOrd="0" presId="urn:microsoft.com/office/officeart/2005/8/layout/radial5"/>
    <dgm:cxn modelId="{F3D96647-5E3D-4BDC-97C9-FB043A6FD5D2}" type="presOf" srcId="{DC507F71-60B2-4B13-AE30-EBD3DC3856D0}" destId="{88CFDE7B-7BF0-40C3-900B-D112AAC7E2AD}" srcOrd="0" destOrd="0" presId="urn:microsoft.com/office/officeart/2005/8/layout/radial5"/>
    <dgm:cxn modelId="{4E1C2F7B-A795-48C0-B7B8-24F82D1F6598}" srcId="{6402A6A6-D71A-40D1-A92F-12BF0F774F31}" destId="{5B509F21-88AC-4318-9A0A-EBDF7A89CDB1}" srcOrd="3" destOrd="0" parTransId="{47281993-D97A-4EA2-9C8A-36A0A3C38DAC}" sibTransId="{5AC7DA78-657F-4B95-A940-68190ACD817F}"/>
    <dgm:cxn modelId="{C3A803E9-0B9B-4000-BDA6-5745C25D0270}" type="presParOf" srcId="{A8BDBDAF-19B2-4DFF-BC47-582A1A391BA9}" destId="{C8157A8F-E534-49CE-8A60-71421C31FEB7}" srcOrd="0" destOrd="0" presId="urn:microsoft.com/office/officeart/2005/8/layout/radial5"/>
    <dgm:cxn modelId="{CF8D83C3-53F4-4812-8628-79D3AB4DAE42}" type="presParOf" srcId="{A8BDBDAF-19B2-4DFF-BC47-582A1A391BA9}" destId="{B326441B-3FEC-4F0F-B256-5EFD4BB0002E}" srcOrd="1" destOrd="0" presId="urn:microsoft.com/office/officeart/2005/8/layout/radial5"/>
    <dgm:cxn modelId="{E249D288-9CE5-45E5-B5AA-844DD9122ADE}" type="presParOf" srcId="{B326441B-3FEC-4F0F-B256-5EFD4BB0002E}" destId="{EBA76FFB-7099-4B0D-8C74-9997196B4BDB}" srcOrd="0" destOrd="0" presId="urn:microsoft.com/office/officeart/2005/8/layout/radial5"/>
    <dgm:cxn modelId="{B7AD42E6-6E8A-4879-BA35-90B209D79CF2}" type="presParOf" srcId="{A8BDBDAF-19B2-4DFF-BC47-582A1A391BA9}" destId="{64AC3D59-112D-437B-A045-E1D7441904AE}" srcOrd="2" destOrd="0" presId="urn:microsoft.com/office/officeart/2005/8/layout/radial5"/>
    <dgm:cxn modelId="{20570601-B24F-4BDF-8717-643BE45E28FC}" type="presParOf" srcId="{A8BDBDAF-19B2-4DFF-BC47-582A1A391BA9}" destId="{2BB38CFE-4FC7-490D-BED7-EF1DF9993024}" srcOrd="3" destOrd="0" presId="urn:microsoft.com/office/officeart/2005/8/layout/radial5"/>
    <dgm:cxn modelId="{7711AE54-2706-4710-9A81-88433D73CFAB}" type="presParOf" srcId="{2BB38CFE-4FC7-490D-BED7-EF1DF9993024}" destId="{F878AEC4-EE1C-46CF-BE7B-B5D120965B72}" srcOrd="0" destOrd="0" presId="urn:microsoft.com/office/officeart/2005/8/layout/radial5"/>
    <dgm:cxn modelId="{F2DD8792-F9F9-4B16-982D-9AF63464AC9E}" type="presParOf" srcId="{A8BDBDAF-19B2-4DFF-BC47-582A1A391BA9}" destId="{284679E3-EED4-4A2C-B452-8D42687CA11F}" srcOrd="4" destOrd="0" presId="urn:microsoft.com/office/officeart/2005/8/layout/radial5"/>
    <dgm:cxn modelId="{57D45EF3-E951-44EC-B8F2-C9CFE57CF445}" type="presParOf" srcId="{A8BDBDAF-19B2-4DFF-BC47-582A1A391BA9}" destId="{9CB2AA61-1189-4226-A546-51C2F0296B2B}" srcOrd="5" destOrd="0" presId="urn:microsoft.com/office/officeart/2005/8/layout/radial5"/>
    <dgm:cxn modelId="{660E4F3C-2348-43B1-A2B1-E9B9D0E6A32C}" type="presParOf" srcId="{9CB2AA61-1189-4226-A546-51C2F0296B2B}" destId="{CE91BC37-AB24-45FE-A0BC-6B415002264D}" srcOrd="0" destOrd="0" presId="urn:microsoft.com/office/officeart/2005/8/layout/radial5"/>
    <dgm:cxn modelId="{AE7FBC01-B0FE-42A0-9D4B-7CB18D836117}" type="presParOf" srcId="{A8BDBDAF-19B2-4DFF-BC47-582A1A391BA9}" destId="{8474A9E8-90F8-4435-878B-434836971BD7}" srcOrd="6" destOrd="0" presId="urn:microsoft.com/office/officeart/2005/8/layout/radial5"/>
    <dgm:cxn modelId="{2707FFBE-559E-4C50-8675-3E188A39FAAD}" type="presParOf" srcId="{A8BDBDAF-19B2-4DFF-BC47-582A1A391BA9}" destId="{79C827F5-51E2-4291-90A7-CAB824D5A5A9}" srcOrd="7" destOrd="0" presId="urn:microsoft.com/office/officeart/2005/8/layout/radial5"/>
    <dgm:cxn modelId="{F66AE679-5CAC-4161-B257-AFB3A8CC2D54}" type="presParOf" srcId="{79C827F5-51E2-4291-90A7-CAB824D5A5A9}" destId="{B14D84BE-F252-48C6-A9ED-261A1798F1CE}" srcOrd="0" destOrd="0" presId="urn:microsoft.com/office/officeart/2005/8/layout/radial5"/>
    <dgm:cxn modelId="{3F8A4698-CD3B-4202-AD74-4CA8C523832E}" type="presParOf" srcId="{A8BDBDAF-19B2-4DFF-BC47-582A1A391BA9}" destId="{A313B3E8-525F-44F3-8AC0-959C668F3B13}" srcOrd="8" destOrd="0" presId="urn:microsoft.com/office/officeart/2005/8/layout/radial5"/>
    <dgm:cxn modelId="{3350EA30-A17B-4B94-9599-5971D22684C2}" type="presParOf" srcId="{A8BDBDAF-19B2-4DFF-BC47-582A1A391BA9}" destId="{88CFDE7B-7BF0-40C3-900B-D112AAC7E2AD}" srcOrd="9" destOrd="0" presId="urn:microsoft.com/office/officeart/2005/8/layout/radial5"/>
    <dgm:cxn modelId="{C1AB7247-04ED-4981-A9BC-B58049DB5245}" type="presParOf" srcId="{88CFDE7B-7BF0-40C3-900B-D112AAC7E2AD}" destId="{FFED3C49-319F-449A-9D86-2E4BA029656C}" srcOrd="0" destOrd="0" presId="urn:microsoft.com/office/officeart/2005/8/layout/radial5"/>
    <dgm:cxn modelId="{F51FE1B7-24F2-4C9D-866D-38E1FF85B86E}" type="presParOf" srcId="{A8BDBDAF-19B2-4DFF-BC47-582A1A391BA9}" destId="{78B09612-2A81-407B-AFAB-3C4213D5D7F0}" srcOrd="10" destOrd="0" presId="urn:microsoft.com/office/officeart/2005/8/layout/radial5"/>
    <dgm:cxn modelId="{738DE59A-F495-49CD-BD81-69054C1126EF}" type="presParOf" srcId="{A8BDBDAF-19B2-4DFF-BC47-582A1A391BA9}" destId="{B31BEC88-6087-4CCD-9BE2-FF397AD6A522}" srcOrd="11" destOrd="0" presId="urn:microsoft.com/office/officeart/2005/8/layout/radial5"/>
    <dgm:cxn modelId="{94A9C7D6-C89D-4DC6-A393-365AA3D58072}" type="presParOf" srcId="{B31BEC88-6087-4CCD-9BE2-FF397AD6A522}" destId="{9A23798D-D456-41A2-8A31-448FE7051176}" srcOrd="0" destOrd="0" presId="urn:microsoft.com/office/officeart/2005/8/layout/radial5"/>
    <dgm:cxn modelId="{17515398-CD50-482B-9DB5-2BCACAA67B6F}" type="presParOf" srcId="{A8BDBDAF-19B2-4DFF-BC47-582A1A391BA9}" destId="{B2B1AEE9-B978-4075-B2CD-271C5A73388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63709C-0C7F-4A80-9121-7EC066D0806D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02A6A6-D71A-40D1-A92F-12BF0F774F3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20 852 800,38 грн.</a:t>
          </a:r>
          <a:endParaRPr lang="ru-RU" sz="1200" dirty="0">
            <a:latin typeface="+mn-lt"/>
            <a:cs typeface="Arial" panose="020B0604020202020204" pitchFamily="34" charset="0"/>
          </a:endParaRPr>
        </a:p>
      </dgm:t>
    </dgm:pt>
    <dgm:pt modelId="{A22EB61F-383F-4F3C-8980-B8309F060C15}" type="parTrans" cxnId="{44850CB7-448E-41C7-89DD-972F8C6ED254}">
      <dgm:prSet/>
      <dgm:spPr/>
      <dgm:t>
        <a:bodyPr/>
        <a:lstStyle/>
        <a:p>
          <a:endParaRPr lang="ru-RU" sz="800"/>
        </a:p>
      </dgm:t>
    </dgm:pt>
    <dgm:pt modelId="{FC2B7AB2-9D7D-427B-B1B4-7FD9C93A3455}" type="sibTrans" cxnId="{44850CB7-448E-41C7-89DD-972F8C6ED254}">
      <dgm:prSet/>
      <dgm:spPr/>
      <dgm:t>
        <a:bodyPr/>
        <a:lstStyle/>
        <a:p>
          <a:endParaRPr lang="ru-RU" sz="800"/>
        </a:p>
      </dgm:t>
    </dgm:pt>
    <dgm:pt modelId="{5B509F21-88AC-4318-9A0A-EBDF7A89CDB1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983 750,37 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47281993-D97A-4EA2-9C8A-36A0A3C38DAC}" type="parTrans" cxnId="{4E1C2F7B-A795-48C0-B7B8-24F82D1F6598}">
      <dgm:prSet/>
      <dgm:spPr/>
      <dgm:t>
        <a:bodyPr/>
        <a:lstStyle/>
        <a:p>
          <a:endParaRPr lang="ru-RU" sz="800"/>
        </a:p>
      </dgm:t>
    </dgm:pt>
    <dgm:pt modelId="{5AC7DA78-657F-4B95-A940-68190ACD817F}" type="sibTrans" cxnId="{4E1C2F7B-A795-48C0-B7B8-24F82D1F6598}">
      <dgm:prSet/>
      <dgm:spPr/>
      <dgm:t>
        <a:bodyPr/>
        <a:lstStyle/>
        <a:p>
          <a:endParaRPr lang="ru-RU" sz="800"/>
        </a:p>
      </dgm:t>
    </dgm:pt>
    <dgm:pt modelId="{18534F4F-A1B4-4C5F-8840-24927A31FABE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0 грн.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DC507F71-60B2-4B13-AE30-EBD3DC3856D0}" type="parTrans" cxnId="{7CAAAB31-F7EB-4D5D-A93F-5B7C33968AE4}">
      <dgm:prSet/>
      <dgm:spPr/>
      <dgm:t>
        <a:bodyPr/>
        <a:lstStyle/>
        <a:p>
          <a:endParaRPr lang="ru-RU" sz="800"/>
        </a:p>
      </dgm:t>
    </dgm:pt>
    <dgm:pt modelId="{38135058-0E3B-4F35-88AE-A935B4CB4EE6}" type="sibTrans" cxnId="{7CAAAB31-F7EB-4D5D-A93F-5B7C33968AE4}">
      <dgm:prSet/>
      <dgm:spPr/>
      <dgm:t>
        <a:bodyPr/>
        <a:lstStyle/>
        <a:p>
          <a:endParaRPr lang="ru-RU" sz="800"/>
        </a:p>
      </dgm:t>
    </dgm:pt>
    <dgm:pt modelId="{DFD27ECC-07C6-474F-8D1A-48683B84421F}">
      <dgm:prSet phldrT="[Текст]"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dirty="0" smtClean="0">
            <a:latin typeface="+mn-lt"/>
            <a:cs typeface="Arial" panose="020B0604020202020204" pitchFamily="34" charset="0"/>
          </a:endParaRP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5 075 168,21грн. </a:t>
          </a:r>
          <a:endParaRPr lang="ru-RU" sz="1200" b="1" dirty="0">
            <a:latin typeface="+mn-lt"/>
            <a:cs typeface="Arial" panose="020B0604020202020204" pitchFamily="34" charset="0"/>
          </a:endParaRPr>
        </a:p>
      </dgm:t>
    </dgm:pt>
    <dgm:pt modelId="{64BF97CA-CC80-42E5-B977-5F6E17BDA92C}" type="parTrans" cxnId="{33464420-6368-4A69-8F13-755B6097B96C}">
      <dgm:prSet/>
      <dgm:spPr/>
      <dgm:t>
        <a:bodyPr/>
        <a:lstStyle/>
        <a:p>
          <a:endParaRPr lang="ru-RU" sz="800"/>
        </a:p>
      </dgm:t>
    </dgm:pt>
    <dgm:pt modelId="{FB9A1C52-5FA5-4C4B-9A9D-85485CC7C359}" type="sibTrans" cxnId="{33464420-6368-4A69-8F13-755B6097B96C}">
      <dgm:prSet/>
      <dgm:spPr/>
      <dgm:t>
        <a:bodyPr/>
        <a:lstStyle/>
        <a:p>
          <a:endParaRPr lang="ru-RU" sz="800"/>
        </a:p>
      </dgm:t>
    </dgm:pt>
    <dgm:pt modelId="{ADCAD3D0-91E1-465B-BCF9-76AB45DE5ECB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Оплата комунальних послуг та енергоносіїв</a:t>
          </a:r>
        </a:p>
        <a:p>
          <a:r>
            <a:rPr lang="ru-RU" sz="1200" b="1" dirty="0" smtClean="0">
              <a:latin typeface="+mn-lt"/>
              <a:cs typeface="Arial" panose="020B0604020202020204" pitchFamily="34" charset="0"/>
            </a:rPr>
            <a:t>330 273,91 грн.</a:t>
          </a:r>
          <a:endParaRPr lang="ru-RU" sz="1200" b="1" dirty="0">
            <a:effectLst/>
            <a:latin typeface="+mn-lt"/>
            <a:cs typeface="Arial" panose="020B0604020202020204" pitchFamily="34" charset="0"/>
          </a:endParaRPr>
        </a:p>
      </dgm:t>
    </dgm:pt>
    <dgm:pt modelId="{E4647BCB-35EB-48A5-A43D-A5652229B36D}" type="parTrans" cxnId="{D4C67B77-9871-49BA-9D61-F5D16745229D}">
      <dgm:prSet/>
      <dgm:spPr/>
      <dgm:t>
        <a:bodyPr/>
        <a:lstStyle/>
        <a:p>
          <a:endParaRPr lang="ru-RU" sz="800"/>
        </a:p>
      </dgm:t>
    </dgm:pt>
    <dgm:pt modelId="{A3FD0FC1-1A45-4201-9280-2B72E831773C}" type="sibTrans" cxnId="{D4C67B77-9871-49BA-9D61-F5D16745229D}">
      <dgm:prSet/>
      <dgm:spPr/>
      <dgm:t>
        <a:bodyPr/>
        <a:lstStyle/>
        <a:p>
          <a:endParaRPr lang="ru-RU" sz="800"/>
        </a:p>
      </dgm:t>
    </dgm:pt>
    <dgm:pt modelId="{17D5C05E-C76B-41DA-AC28-B95874D0694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effectLst/>
              <a:latin typeface="+mn-lt"/>
              <a:cs typeface="Arial" panose="020B0604020202020204" pitchFamily="34" charset="0"/>
            </a:rPr>
            <a:t>14 144 375,49грн</a:t>
          </a:r>
          <a:r>
            <a:rPr lang="ru-RU" sz="1000" b="1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uk-UA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E56D92-C5C7-4214-B064-569B66B26998}" type="parTrans" cxnId="{8E43EDF9-4EDD-45CC-AE13-976A1CBD33C5}">
      <dgm:prSet/>
      <dgm:spPr/>
      <dgm:t>
        <a:bodyPr/>
        <a:lstStyle/>
        <a:p>
          <a:endParaRPr lang="ru-RU" sz="800"/>
        </a:p>
      </dgm:t>
    </dgm:pt>
    <dgm:pt modelId="{00CB86F5-0229-44FF-843D-1351751F1ABE}" type="sibTrans" cxnId="{8E43EDF9-4EDD-45CC-AE13-976A1CBD33C5}">
      <dgm:prSet/>
      <dgm:spPr/>
      <dgm:t>
        <a:bodyPr/>
        <a:lstStyle/>
        <a:p>
          <a:endParaRPr lang="ru-RU" sz="800"/>
        </a:p>
      </dgm:t>
    </dgm:pt>
    <dgm:pt modelId="{94D32308-05CE-48EB-B776-606A9064DC96}">
      <dgm:prSet custT="1"/>
      <dgm:spPr/>
      <dgm:t>
        <a:bodyPr/>
        <a:lstStyle/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r>
            <a:rPr lang="uk-UA" sz="1200" b="1" dirty="0" smtClean="0">
              <a:latin typeface="+mn-lt"/>
              <a:cs typeface="Arial" panose="020B0604020202020204" pitchFamily="34" charset="0"/>
            </a:rPr>
            <a:t>319 232,40 грн.</a:t>
          </a:r>
          <a:endParaRPr lang="ru-RU" sz="1200" b="1" dirty="0" smtClean="0">
            <a:latin typeface="+mn-lt"/>
            <a:cs typeface="Arial" panose="020B0604020202020204" pitchFamily="34" charset="0"/>
          </a:endParaRPr>
        </a:p>
      </dgm:t>
    </dgm:pt>
    <dgm:pt modelId="{95AA0A17-A10B-489A-BE0B-5CFED533C8AA}" type="parTrans" cxnId="{744014C5-F614-4218-8B23-EB0257669E03}">
      <dgm:prSet/>
      <dgm:spPr/>
      <dgm:t>
        <a:bodyPr/>
        <a:lstStyle/>
        <a:p>
          <a:endParaRPr lang="ru-RU" sz="800"/>
        </a:p>
      </dgm:t>
    </dgm:pt>
    <dgm:pt modelId="{8E78E1C8-E748-4F0E-B233-6AB16BFD14E0}" type="sibTrans" cxnId="{744014C5-F614-4218-8B23-EB0257669E03}">
      <dgm:prSet/>
      <dgm:spPr/>
      <dgm:t>
        <a:bodyPr/>
        <a:lstStyle/>
        <a:p>
          <a:endParaRPr lang="ru-RU" sz="800"/>
        </a:p>
      </dgm:t>
    </dgm:pt>
    <dgm:pt modelId="{2AF99F5E-F78F-48B7-ABB6-182B4F4EE601}">
      <dgm:prSet phldrT="[Текст]" custScaleX="128002" custScaleY="99011"/>
      <dgm:spPr/>
      <dgm:t>
        <a:bodyPr/>
        <a:lstStyle/>
        <a:p>
          <a:endParaRPr lang="ru-RU" dirty="0"/>
        </a:p>
      </dgm:t>
    </dgm:pt>
    <dgm:pt modelId="{724F3222-7440-452F-8BF5-08DD78364FEA}" type="parTrans" cxnId="{4430CBF3-20EF-4DB7-B655-DA0B9B2CAE27}">
      <dgm:prSet/>
      <dgm:spPr/>
      <dgm:t>
        <a:bodyPr/>
        <a:lstStyle/>
        <a:p>
          <a:endParaRPr lang="ru-RU"/>
        </a:p>
      </dgm:t>
    </dgm:pt>
    <dgm:pt modelId="{76598A87-1CF9-450E-842F-EE3997AD57A6}" type="sibTrans" cxnId="{4430CBF3-20EF-4DB7-B655-DA0B9B2CAE27}">
      <dgm:prSet/>
      <dgm:spPr/>
      <dgm:t>
        <a:bodyPr/>
        <a:lstStyle/>
        <a:p>
          <a:endParaRPr lang="ru-RU"/>
        </a:p>
      </dgm:t>
    </dgm:pt>
    <dgm:pt modelId="{A8BDBDAF-19B2-4DFF-BC47-582A1A391BA9}" type="pres">
      <dgm:prSet presAssocID="{9A63709C-0C7F-4A80-9121-7EC066D0806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157A8F-E534-49CE-8A60-71421C31FEB7}" type="pres">
      <dgm:prSet presAssocID="{6402A6A6-D71A-40D1-A92F-12BF0F774F31}" presName="centerShape" presStyleLbl="node0" presStyleIdx="0" presStyleCnt="1" custScaleX="148280" custScaleY="134278" custLinFactNeighborX="-8905"/>
      <dgm:spPr/>
      <dgm:t>
        <a:bodyPr/>
        <a:lstStyle/>
        <a:p>
          <a:endParaRPr lang="ru-RU"/>
        </a:p>
      </dgm:t>
    </dgm:pt>
    <dgm:pt modelId="{B326441B-3FEC-4F0F-B256-5EFD4BB0002E}" type="pres">
      <dgm:prSet presAssocID="{20E56D92-C5C7-4214-B064-569B66B26998}" presName="parTrans" presStyleLbl="sibTrans2D1" presStyleIdx="0" presStyleCnt="6" custScaleX="181724"/>
      <dgm:spPr/>
      <dgm:t>
        <a:bodyPr/>
        <a:lstStyle/>
        <a:p>
          <a:endParaRPr lang="ru-RU"/>
        </a:p>
      </dgm:t>
    </dgm:pt>
    <dgm:pt modelId="{EBA76FFB-7099-4B0D-8C74-9997196B4BDB}" type="pres">
      <dgm:prSet presAssocID="{20E56D92-C5C7-4214-B064-569B66B2699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4AC3D59-112D-437B-A045-E1D7441904AE}" type="pres">
      <dgm:prSet presAssocID="{17D5C05E-C76B-41DA-AC28-B95874D0694C}" presName="node" presStyleLbl="node1" presStyleIdx="0" presStyleCnt="6" custScaleX="121825" custScaleY="99933" custRadScaleRad="98815" custRadScaleInc="-32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38CFE-4FC7-490D-BED7-EF1DF9993024}" type="pres">
      <dgm:prSet presAssocID="{95AA0A17-A10B-489A-BE0B-5CFED533C8AA}" presName="parTrans" presStyleLbl="sibTrans2D1" presStyleIdx="1" presStyleCnt="6" custScaleX="149831"/>
      <dgm:spPr/>
      <dgm:t>
        <a:bodyPr/>
        <a:lstStyle/>
        <a:p>
          <a:endParaRPr lang="ru-RU"/>
        </a:p>
      </dgm:t>
    </dgm:pt>
    <dgm:pt modelId="{F878AEC4-EE1C-46CF-BE7B-B5D120965B72}" type="pres">
      <dgm:prSet presAssocID="{95AA0A17-A10B-489A-BE0B-5CFED533C8AA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284679E3-EED4-4A2C-B452-8D42687CA11F}" type="pres">
      <dgm:prSet presAssocID="{94D32308-05CE-48EB-B776-606A9064DC96}" presName="node" presStyleLbl="node1" presStyleIdx="1" presStyleCnt="6" custScaleX="125685" custScaleY="87448" custRadScaleRad="99225" custRadScaleInc="19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2AA61-1189-4226-A546-51C2F0296B2B}" type="pres">
      <dgm:prSet presAssocID="{E4647BCB-35EB-48A5-A43D-A5652229B36D}" presName="parTrans" presStyleLbl="sibTrans2D1" presStyleIdx="2" presStyleCnt="6" custScaleX="131038" custLinFactNeighborX="-21803" custLinFactNeighborY="11310"/>
      <dgm:spPr/>
      <dgm:t>
        <a:bodyPr/>
        <a:lstStyle/>
        <a:p>
          <a:endParaRPr lang="ru-RU"/>
        </a:p>
      </dgm:t>
    </dgm:pt>
    <dgm:pt modelId="{CE91BC37-AB24-45FE-A0BC-6B415002264D}" type="pres">
      <dgm:prSet presAssocID="{E4647BCB-35EB-48A5-A43D-A5652229B36D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8474A9E8-90F8-4435-878B-434836971BD7}" type="pres">
      <dgm:prSet presAssocID="{ADCAD3D0-91E1-465B-BCF9-76AB45DE5ECB}" presName="node" presStyleLbl="node1" presStyleIdx="2" presStyleCnt="6" custScaleX="122378" custScaleY="84914" custRadScaleRad="100249" custRadScaleInc="-14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827F5-51E2-4291-90A7-CAB824D5A5A9}" type="pres">
      <dgm:prSet presAssocID="{47281993-D97A-4EA2-9C8A-36A0A3C38DAC}" presName="parTrans" presStyleLbl="sibTrans2D1" presStyleIdx="3" presStyleCnt="6" custScaleX="155525"/>
      <dgm:spPr/>
      <dgm:t>
        <a:bodyPr/>
        <a:lstStyle/>
        <a:p>
          <a:endParaRPr lang="ru-RU"/>
        </a:p>
      </dgm:t>
    </dgm:pt>
    <dgm:pt modelId="{B14D84BE-F252-48C6-A9ED-261A1798F1CE}" type="pres">
      <dgm:prSet presAssocID="{47281993-D97A-4EA2-9C8A-36A0A3C38DA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A313B3E8-525F-44F3-8AC0-959C668F3B13}" type="pres">
      <dgm:prSet presAssocID="{5B509F21-88AC-4318-9A0A-EBDF7A89CDB1}" presName="node" presStyleLbl="node1" presStyleIdx="3" presStyleCnt="6" custScaleX="121336" custScaleY="86935" custRadScaleRad="97886" custRadScaleInc="31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FDE7B-7BF0-40C3-900B-D112AAC7E2AD}" type="pres">
      <dgm:prSet presAssocID="{DC507F71-60B2-4B13-AE30-EBD3DC3856D0}" presName="parTrans" presStyleLbl="sibTrans2D1" presStyleIdx="4" presStyleCnt="6" custAng="21133405" custScaleX="123560" custLinFactNeighborX="13244" custLinFactNeighborY="-1616"/>
      <dgm:spPr/>
      <dgm:t>
        <a:bodyPr/>
        <a:lstStyle/>
        <a:p>
          <a:endParaRPr lang="ru-RU"/>
        </a:p>
      </dgm:t>
    </dgm:pt>
    <dgm:pt modelId="{FFED3C49-319F-449A-9D86-2E4BA029656C}" type="pres">
      <dgm:prSet presAssocID="{DC507F71-60B2-4B13-AE30-EBD3DC3856D0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78B09612-2A81-407B-AFAB-3C4213D5D7F0}" type="pres">
      <dgm:prSet presAssocID="{18534F4F-A1B4-4C5F-8840-24927A31FABE}" presName="node" presStyleLbl="node1" presStyleIdx="4" presStyleCnt="6" custScaleX="119503" custScaleY="95327" custRadScaleRad="136586" custRadScaleInc="2582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B31BEC88-6087-4CCD-9BE2-FF397AD6A522}" type="pres">
      <dgm:prSet presAssocID="{64BF97CA-CC80-42E5-B977-5F6E17BDA92C}" presName="parTrans" presStyleLbl="sibTrans2D1" presStyleIdx="5" presStyleCnt="6" custScaleX="132289" custLinFactNeighborX="5475" custLinFactNeighborY="3141"/>
      <dgm:spPr/>
      <dgm:t>
        <a:bodyPr/>
        <a:lstStyle/>
        <a:p>
          <a:endParaRPr lang="ru-RU"/>
        </a:p>
      </dgm:t>
    </dgm:pt>
    <dgm:pt modelId="{9A23798D-D456-41A2-8A31-448FE7051176}" type="pres">
      <dgm:prSet presAssocID="{64BF97CA-CC80-42E5-B977-5F6E17BDA92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B2B1AEE9-B978-4075-B2CD-271C5A73388B}" type="pres">
      <dgm:prSet presAssocID="{DFD27ECC-07C6-474F-8D1A-48683B84421F}" presName="node" presStyleLbl="node1" presStyleIdx="5" presStyleCnt="6" custScaleX="122549" custScaleY="97736" custRadScaleRad="132327" custRadScaleInc="-42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E6C058-D9A0-441B-9FAA-954D79D9501C}" type="presOf" srcId="{20E56D92-C5C7-4214-B064-569B66B26998}" destId="{B326441B-3FEC-4F0F-B256-5EFD4BB0002E}" srcOrd="0" destOrd="0" presId="urn:microsoft.com/office/officeart/2005/8/layout/radial5"/>
    <dgm:cxn modelId="{9165F0C9-FB63-4209-8F35-6CDA961909DA}" type="presOf" srcId="{18534F4F-A1B4-4C5F-8840-24927A31FABE}" destId="{78B09612-2A81-407B-AFAB-3C4213D5D7F0}" srcOrd="0" destOrd="0" presId="urn:microsoft.com/office/officeart/2005/8/layout/radial5"/>
    <dgm:cxn modelId="{E7EC21D6-2231-4F07-A20A-95F4790F627B}" type="presOf" srcId="{E4647BCB-35EB-48A5-A43D-A5652229B36D}" destId="{9CB2AA61-1189-4226-A546-51C2F0296B2B}" srcOrd="0" destOrd="0" presId="urn:microsoft.com/office/officeart/2005/8/layout/radial5"/>
    <dgm:cxn modelId="{8E43EDF9-4EDD-45CC-AE13-976A1CBD33C5}" srcId="{6402A6A6-D71A-40D1-A92F-12BF0F774F31}" destId="{17D5C05E-C76B-41DA-AC28-B95874D0694C}" srcOrd="0" destOrd="0" parTransId="{20E56D92-C5C7-4214-B064-569B66B26998}" sibTransId="{00CB86F5-0229-44FF-843D-1351751F1ABE}"/>
    <dgm:cxn modelId="{F6B72308-C7E8-4265-A85D-607B4D523074}" type="presOf" srcId="{64BF97CA-CC80-42E5-B977-5F6E17BDA92C}" destId="{9A23798D-D456-41A2-8A31-448FE7051176}" srcOrd="1" destOrd="0" presId="urn:microsoft.com/office/officeart/2005/8/layout/radial5"/>
    <dgm:cxn modelId="{F1A12651-0736-4F64-A198-C68FD3D80454}" type="presOf" srcId="{95AA0A17-A10B-489A-BE0B-5CFED533C8AA}" destId="{F878AEC4-EE1C-46CF-BE7B-B5D120965B72}" srcOrd="1" destOrd="0" presId="urn:microsoft.com/office/officeart/2005/8/layout/radial5"/>
    <dgm:cxn modelId="{4430CBF3-20EF-4DB7-B655-DA0B9B2CAE27}" srcId="{9A63709C-0C7F-4A80-9121-7EC066D0806D}" destId="{2AF99F5E-F78F-48B7-ABB6-182B4F4EE601}" srcOrd="1" destOrd="0" parTransId="{724F3222-7440-452F-8BF5-08DD78364FEA}" sibTransId="{76598A87-1CF9-450E-842F-EE3997AD57A6}"/>
    <dgm:cxn modelId="{744014C5-F614-4218-8B23-EB0257669E03}" srcId="{6402A6A6-D71A-40D1-A92F-12BF0F774F31}" destId="{94D32308-05CE-48EB-B776-606A9064DC96}" srcOrd="1" destOrd="0" parTransId="{95AA0A17-A10B-489A-BE0B-5CFED533C8AA}" sibTransId="{8E78E1C8-E748-4F0E-B233-6AB16BFD14E0}"/>
    <dgm:cxn modelId="{ED8A25D6-ECE3-41AC-A907-48392FEB296E}" type="presOf" srcId="{47281993-D97A-4EA2-9C8A-36A0A3C38DAC}" destId="{B14D84BE-F252-48C6-A9ED-261A1798F1CE}" srcOrd="1" destOrd="0" presId="urn:microsoft.com/office/officeart/2005/8/layout/radial5"/>
    <dgm:cxn modelId="{F4E95342-AFB6-467E-B755-1CE644025CAA}" type="presOf" srcId="{6402A6A6-D71A-40D1-A92F-12BF0F774F31}" destId="{C8157A8F-E534-49CE-8A60-71421C31FEB7}" srcOrd="0" destOrd="0" presId="urn:microsoft.com/office/officeart/2005/8/layout/radial5"/>
    <dgm:cxn modelId="{D4C67B77-9871-49BA-9D61-F5D16745229D}" srcId="{6402A6A6-D71A-40D1-A92F-12BF0F774F31}" destId="{ADCAD3D0-91E1-465B-BCF9-76AB45DE5ECB}" srcOrd="2" destOrd="0" parTransId="{E4647BCB-35EB-48A5-A43D-A5652229B36D}" sibTransId="{A3FD0FC1-1A45-4201-9280-2B72E831773C}"/>
    <dgm:cxn modelId="{6FD3C436-C4C5-4C6B-AC7F-31F21A18E5A9}" type="presOf" srcId="{95AA0A17-A10B-489A-BE0B-5CFED533C8AA}" destId="{2BB38CFE-4FC7-490D-BED7-EF1DF9993024}" srcOrd="0" destOrd="0" presId="urn:microsoft.com/office/officeart/2005/8/layout/radial5"/>
    <dgm:cxn modelId="{169F1F18-CA0D-4666-9A6F-F1D5F7669E33}" type="presOf" srcId="{47281993-D97A-4EA2-9C8A-36A0A3C38DAC}" destId="{79C827F5-51E2-4291-90A7-CAB824D5A5A9}" srcOrd="0" destOrd="0" presId="urn:microsoft.com/office/officeart/2005/8/layout/radial5"/>
    <dgm:cxn modelId="{22806918-F741-40C1-A7AC-C324255EBF4C}" type="presOf" srcId="{94D32308-05CE-48EB-B776-606A9064DC96}" destId="{284679E3-EED4-4A2C-B452-8D42687CA11F}" srcOrd="0" destOrd="0" presId="urn:microsoft.com/office/officeart/2005/8/layout/radial5"/>
    <dgm:cxn modelId="{A93E73C0-DEF2-4E36-B9B9-D416AFF043E5}" type="presOf" srcId="{DFD27ECC-07C6-474F-8D1A-48683B84421F}" destId="{B2B1AEE9-B978-4075-B2CD-271C5A73388B}" srcOrd="0" destOrd="0" presId="urn:microsoft.com/office/officeart/2005/8/layout/radial5"/>
    <dgm:cxn modelId="{F4734C99-3D33-4F78-899A-40E104278F26}" type="presOf" srcId="{E4647BCB-35EB-48A5-A43D-A5652229B36D}" destId="{CE91BC37-AB24-45FE-A0BC-6B415002264D}" srcOrd="1" destOrd="0" presId="urn:microsoft.com/office/officeart/2005/8/layout/radial5"/>
    <dgm:cxn modelId="{A304C099-831B-442D-A31C-5E5AEE9CEF63}" type="presOf" srcId="{ADCAD3D0-91E1-465B-BCF9-76AB45DE5ECB}" destId="{8474A9E8-90F8-4435-878B-434836971BD7}" srcOrd="0" destOrd="0" presId="urn:microsoft.com/office/officeart/2005/8/layout/radial5"/>
    <dgm:cxn modelId="{157E7C34-11A7-407C-BFF9-440359215D70}" type="presOf" srcId="{9A63709C-0C7F-4A80-9121-7EC066D0806D}" destId="{A8BDBDAF-19B2-4DFF-BC47-582A1A391BA9}" srcOrd="0" destOrd="0" presId="urn:microsoft.com/office/officeart/2005/8/layout/radial5"/>
    <dgm:cxn modelId="{33464420-6368-4A69-8F13-755B6097B96C}" srcId="{6402A6A6-D71A-40D1-A92F-12BF0F774F31}" destId="{DFD27ECC-07C6-474F-8D1A-48683B84421F}" srcOrd="5" destOrd="0" parTransId="{64BF97CA-CC80-42E5-B977-5F6E17BDA92C}" sibTransId="{FB9A1C52-5FA5-4C4B-9A9D-85485CC7C359}"/>
    <dgm:cxn modelId="{7CAAAB31-F7EB-4D5D-A93F-5B7C33968AE4}" srcId="{6402A6A6-D71A-40D1-A92F-12BF0F774F31}" destId="{18534F4F-A1B4-4C5F-8840-24927A31FABE}" srcOrd="4" destOrd="0" parTransId="{DC507F71-60B2-4B13-AE30-EBD3DC3856D0}" sibTransId="{38135058-0E3B-4F35-88AE-A935B4CB4EE6}"/>
    <dgm:cxn modelId="{02E60BBB-CA2F-4749-885A-A9365CD58339}" type="presOf" srcId="{5B509F21-88AC-4318-9A0A-EBDF7A89CDB1}" destId="{A313B3E8-525F-44F3-8AC0-959C668F3B13}" srcOrd="0" destOrd="0" presId="urn:microsoft.com/office/officeart/2005/8/layout/radial5"/>
    <dgm:cxn modelId="{6079A95F-FCBD-4293-82DF-AE3A387E1919}" type="presOf" srcId="{17D5C05E-C76B-41DA-AC28-B95874D0694C}" destId="{64AC3D59-112D-437B-A045-E1D7441904AE}" srcOrd="0" destOrd="0" presId="urn:microsoft.com/office/officeart/2005/8/layout/radial5"/>
    <dgm:cxn modelId="{A8FB0481-DE38-4319-9711-926AC594A6CA}" type="presOf" srcId="{64BF97CA-CC80-42E5-B977-5F6E17BDA92C}" destId="{B31BEC88-6087-4CCD-9BE2-FF397AD6A522}" srcOrd="0" destOrd="0" presId="urn:microsoft.com/office/officeart/2005/8/layout/radial5"/>
    <dgm:cxn modelId="{44850CB7-448E-41C7-89DD-972F8C6ED254}" srcId="{9A63709C-0C7F-4A80-9121-7EC066D0806D}" destId="{6402A6A6-D71A-40D1-A92F-12BF0F774F31}" srcOrd="0" destOrd="0" parTransId="{A22EB61F-383F-4F3C-8980-B8309F060C15}" sibTransId="{FC2B7AB2-9D7D-427B-B1B4-7FD9C93A3455}"/>
    <dgm:cxn modelId="{110DACF9-49DB-4A3D-B48C-73B78645D55F}" type="presOf" srcId="{20E56D92-C5C7-4214-B064-569B66B26998}" destId="{EBA76FFB-7099-4B0D-8C74-9997196B4BDB}" srcOrd="1" destOrd="0" presId="urn:microsoft.com/office/officeart/2005/8/layout/radial5"/>
    <dgm:cxn modelId="{36445DC1-1749-4A21-95A8-7A143A09E9C1}" type="presOf" srcId="{DC507F71-60B2-4B13-AE30-EBD3DC3856D0}" destId="{FFED3C49-319F-449A-9D86-2E4BA029656C}" srcOrd="1" destOrd="0" presId="urn:microsoft.com/office/officeart/2005/8/layout/radial5"/>
    <dgm:cxn modelId="{F3D96647-5E3D-4BDC-97C9-FB043A6FD5D2}" type="presOf" srcId="{DC507F71-60B2-4B13-AE30-EBD3DC3856D0}" destId="{88CFDE7B-7BF0-40C3-900B-D112AAC7E2AD}" srcOrd="0" destOrd="0" presId="urn:microsoft.com/office/officeart/2005/8/layout/radial5"/>
    <dgm:cxn modelId="{4E1C2F7B-A795-48C0-B7B8-24F82D1F6598}" srcId="{6402A6A6-D71A-40D1-A92F-12BF0F774F31}" destId="{5B509F21-88AC-4318-9A0A-EBDF7A89CDB1}" srcOrd="3" destOrd="0" parTransId="{47281993-D97A-4EA2-9C8A-36A0A3C38DAC}" sibTransId="{5AC7DA78-657F-4B95-A940-68190ACD817F}"/>
    <dgm:cxn modelId="{C3A803E9-0B9B-4000-BDA6-5745C25D0270}" type="presParOf" srcId="{A8BDBDAF-19B2-4DFF-BC47-582A1A391BA9}" destId="{C8157A8F-E534-49CE-8A60-71421C31FEB7}" srcOrd="0" destOrd="0" presId="urn:microsoft.com/office/officeart/2005/8/layout/radial5"/>
    <dgm:cxn modelId="{CF8D83C3-53F4-4812-8628-79D3AB4DAE42}" type="presParOf" srcId="{A8BDBDAF-19B2-4DFF-BC47-582A1A391BA9}" destId="{B326441B-3FEC-4F0F-B256-5EFD4BB0002E}" srcOrd="1" destOrd="0" presId="urn:microsoft.com/office/officeart/2005/8/layout/radial5"/>
    <dgm:cxn modelId="{E249D288-9CE5-45E5-B5AA-844DD9122ADE}" type="presParOf" srcId="{B326441B-3FEC-4F0F-B256-5EFD4BB0002E}" destId="{EBA76FFB-7099-4B0D-8C74-9997196B4BDB}" srcOrd="0" destOrd="0" presId="urn:microsoft.com/office/officeart/2005/8/layout/radial5"/>
    <dgm:cxn modelId="{B7AD42E6-6E8A-4879-BA35-90B209D79CF2}" type="presParOf" srcId="{A8BDBDAF-19B2-4DFF-BC47-582A1A391BA9}" destId="{64AC3D59-112D-437B-A045-E1D7441904AE}" srcOrd="2" destOrd="0" presId="urn:microsoft.com/office/officeart/2005/8/layout/radial5"/>
    <dgm:cxn modelId="{20570601-B24F-4BDF-8717-643BE45E28FC}" type="presParOf" srcId="{A8BDBDAF-19B2-4DFF-BC47-582A1A391BA9}" destId="{2BB38CFE-4FC7-490D-BED7-EF1DF9993024}" srcOrd="3" destOrd="0" presId="urn:microsoft.com/office/officeart/2005/8/layout/radial5"/>
    <dgm:cxn modelId="{7711AE54-2706-4710-9A81-88433D73CFAB}" type="presParOf" srcId="{2BB38CFE-4FC7-490D-BED7-EF1DF9993024}" destId="{F878AEC4-EE1C-46CF-BE7B-B5D120965B72}" srcOrd="0" destOrd="0" presId="urn:microsoft.com/office/officeart/2005/8/layout/radial5"/>
    <dgm:cxn modelId="{F2DD8792-F9F9-4B16-982D-9AF63464AC9E}" type="presParOf" srcId="{A8BDBDAF-19B2-4DFF-BC47-582A1A391BA9}" destId="{284679E3-EED4-4A2C-B452-8D42687CA11F}" srcOrd="4" destOrd="0" presId="urn:microsoft.com/office/officeart/2005/8/layout/radial5"/>
    <dgm:cxn modelId="{57D45EF3-E951-44EC-B8F2-C9CFE57CF445}" type="presParOf" srcId="{A8BDBDAF-19B2-4DFF-BC47-582A1A391BA9}" destId="{9CB2AA61-1189-4226-A546-51C2F0296B2B}" srcOrd="5" destOrd="0" presId="urn:microsoft.com/office/officeart/2005/8/layout/radial5"/>
    <dgm:cxn modelId="{660E4F3C-2348-43B1-A2B1-E9B9D0E6A32C}" type="presParOf" srcId="{9CB2AA61-1189-4226-A546-51C2F0296B2B}" destId="{CE91BC37-AB24-45FE-A0BC-6B415002264D}" srcOrd="0" destOrd="0" presId="urn:microsoft.com/office/officeart/2005/8/layout/radial5"/>
    <dgm:cxn modelId="{AE7FBC01-B0FE-42A0-9D4B-7CB18D836117}" type="presParOf" srcId="{A8BDBDAF-19B2-4DFF-BC47-582A1A391BA9}" destId="{8474A9E8-90F8-4435-878B-434836971BD7}" srcOrd="6" destOrd="0" presId="urn:microsoft.com/office/officeart/2005/8/layout/radial5"/>
    <dgm:cxn modelId="{2707FFBE-559E-4C50-8675-3E188A39FAAD}" type="presParOf" srcId="{A8BDBDAF-19B2-4DFF-BC47-582A1A391BA9}" destId="{79C827F5-51E2-4291-90A7-CAB824D5A5A9}" srcOrd="7" destOrd="0" presId="urn:microsoft.com/office/officeart/2005/8/layout/radial5"/>
    <dgm:cxn modelId="{F66AE679-5CAC-4161-B257-AFB3A8CC2D54}" type="presParOf" srcId="{79C827F5-51E2-4291-90A7-CAB824D5A5A9}" destId="{B14D84BE-F252-48C6-A9ED-261A1798F1CE}" srcOrd="0" destOrd="0" presId="urn:microsoft.com/office/officeart/2005/8/layout/radial5"/>
    <dgm:cxn modelId="{3F8A4698-CD3B-4202-AD74-4CA8C523832E}" type="presParOf" srcId="{A8BDBDAF-19B2-4DFF-BC47-582A1A391BA9}" destId="{A313B3E8-525F-44F3-8AC0-959C668F3B13}" srcOrd="8" destOrd="0" presId="urn:microsoft.com/office/officeart/2005/8/layout/radial5"/>
    <dgm:cxn modelId="{3350EA30-A17B-4B94-9599-5971D22684C2}" type="presParOf" srcId="{A8BDBDAF-19B2-4DFF-BC47-582A1A391BA9}" destId="{88CFDE7B-7BF0-40C3-900B-D112AAC7E2AD}" srcOrd="9" destOrd="0" presId="urn:microsoft.com/office/officeart/2005/8/layout/radial5"/>
    <dgm:cxn modelId="{C1AB7247-04ED-4981-A9BC-B58049DB5245}" type="presParOf" srcId="{88CFDE7B-7BF0-40C3-900B-D112AAC7E2AD}" destId="{FFED3C49-319F-449A-9D86-2E4BA029656C}" srcOrd="0" destOrd="0" presId="urn:microsoft.com/office/officeart/2005/8/layout/radial5"/>
    <dgm:cxn modelId="{F51FE1B7-24F2-4C9D-866D-38E1FF85B86E}" type="presParOf" srcId="{A8BDBDAF-19B2-4DFF-BC47-582A1A391BA9}" destId="{78B09612-2A81-407B-AFAB-3C4213D5D7F0}" srcOrd="10" destOrd="0" presId="urn:microsoft.com/office/officeart/2005/8/layout/radial5"/>
    <dgm:cxn modelId="{738DE59A-F495-49CD-BD81-69054C1126EF}" type="presParOf" srcId="{A8BDBDAF-19B2-4DFF-BC47-582A1A391BA9}" destId="{B31BEC88-6087-4CCD-9BE2-FF397AD6A522}" srcOrd="11" destOrd="0" presId="urn:microsoft.com/office/officeart/2005/8/layout/radial5"/>
    <dgm:cxn modelId="{94A9C7D6-C89D-4DC6-A393-365AA3D58072}" type="presParOf" srcId="{B31BEC88-6087-4CCD-9BE2-FF397AD6A522}" destId="{9A23798D-D456-41A2-8A31-448FE7051176}" srcOrd="0" destOrd="0" presId="urn:microsoft.com/office/officeart/2005/8/layout/radial5"/>
    <dgm:cxn modelId="{17515398-CD50-482B-9DB5-2BCACAA67B6F}" type="presParOf" srcId="{A8BDBDAF-19B2-4DFF-BC47-582A1A391BA9}" destId="{B2B1AEE9-B978-4075-B2CD-271C5A73388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57A8F-E534-49CE-8A60-71421C31FEB7}">
      <dsp:nvSpPr>
        <dsp:cNvPr id="0" name=""/>
        <dsp:cNvSpPr/>
      </dsp:nvSpPr>
      <dsp:spPr>
        <a:xfrm>
          <a:off x="3827342" y="2004739"/>
          <a:ext cx="2350542" cy="2128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45 271 511,52грн.</a:t>
          </a:r>
          <a:endParaRPr lang="ru-RU" sz="1200" kern="1200" dirty="0">
            <a:latin typeface="+mn-lt"/>
            <a:cs typeface="Arial" panose="020B0604020202020204" pitchFamily="34" charset="0"/>
          </a:endParaRPr>
        </a:p>
      </dsp:txBody>
      <dsp:txXfrm>
        <a:off x="4171571" y="2316463"/>
        <a:ext cx="1662084" cy="1505134"/>
      </dsp:txXfrm>
    </dsp:sp>
    <dsp:sp modelId="{B326441B-3FEC-4F0F-B256-5EFD4BB0002E}">
      <dsp:nvSpPr>
        <dsp:cNvPr id="0" name=""/>
        <dsp:cNvSpPr/>
      </dsp:nvSpPr>
      <dsp:spPr>
        <a:xfrm rot="16239013">
          <a:off x="4868010" y="1585885"/>
          <a:ext cx="296755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912018" y="1738189"/>
        <a:ext cx="207729" cy="323381"/>
      </dsp:txXfrm>
    </dsp:sp>
    <dsp:sp modelId="{64AC3D59-112D-437B-A045-E1D7441904AE}">
      <dsp:nvSpPr>
        <dsp:cNvPr id="0" name=""/>
        <dsp:cNvSpPr/>
      </dsp:nvSpPr>
      <dsp:spPr>
        <a:xfrm>
          <a:off x="4061589" y="112593"/>
          <a:ext cx="1931176" cy="15841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/>
              <a:latin typeface="+mn-lt"/>
              <a:cs typeface="Arial" panose="020B0604020202020204" pitchFamily="34" charset="0"/>
            </a:rPr>
            <a:t>16 466 067,91грн</a:t>
          </a:r>
          <a:r>
            <a:rPr lang="ru-RU" sz="1000" b="1" kern="1200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4403" y="344585"/>
        <a:ext cx="1365548" cy="1120159"/>
      </dsp:txXfrm>
    </dsp:sp>
    <dsp:sp modelId="{2BB38CFE-4FC7-490D-BED7-EF1DF9993024}">
      <dsp:nvSpPr>
        <dsp:cNvPr id="0" name=""/>
        <dsp:cNvSpPr/>
      </dsp:nvSpPr>
      <dsp:spPr>
        <a:xfrm rot="20360116">
          <a:off x="6114524" y="2308972"/>
          <a:ext cx="377551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118168" y="2436752"/>
        <a:ext cx="264286" cy="323381"/>
      </dsp:txXfrm>
    </dsp:sp>
    <dsp:sp modelId="{284679E3-EED4-4A2C-B452-8D42687CA11F}">
      <dsp:nvSpPr>
        <dsp:cNvPr id="0" name=""/>
        <dsp:cNvSpPr/>
      </dsp:nvSpPr>
      <dsp:spPr>
        <a:xfrm>
          <a:off x="6412000" y="1468618"/>
          <a:ext cx="1992365" cy="13862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311 505,56грн.</a:t>
          </a:r>
          <a:endParaRPr lang="ru-RU" sz="1200" b="1" kern="1200" dirty="0" smtClean="0">
            <a:latin typeface="+mn-lt"/>
            <a:cs typeface="Arial" panose="020B0604020202020204" pitchFamily="34" charset="0"/>
          </a:endParaRPr>
        </a:p>
      </dsp:txBody>
      <dsp:txXfrm>
        <a:off x="6703775" y="1671627"/>
        <a:ext cx="1408815" cy="980212"/>
      </dsp:txXfrm>
    </dsp:sp>
    <dsp:sp modelId="{9CB2AA61-1189-4226-A546-51C2F0296B2B}">
      <dsp:nvSpPr>
        <dsp:cNvPr id="0" name=""/>
        <dsp:cNvSpPr/>
      </dsp:nvSpPr>
      <dsp:spPr>
        <a:xfrm rot="1308519">
          <a:off x="6071010" y="3385714"/>
          <a:ext cx="366380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074943" y="3473091"/>
        <a:ext cx="256466" cy="323381"/>
      </dsp:txXfrm>
    </dsp:sp>
    <dsp:sp modelId="{8474A9E8-90F8-4435-878B-434836971BD7}">
      <dsp:nvSpPr>
        <dsp:cNvPr id="0" name=""/>
        <dsp:cNvSpPr/>
      </dsp:nvSpPr>
      <dsp:spPr>
        <a:xfrm>
          <a:off x="6437691" y="3358372"/>
          <a:ext cx="1939942" cy="1346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Виконання рішень судів за ЛМР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843 835,26грн.</a:t>
          </a:r>
          <a:endParaRPr lang="ru-RU" sz="1200" b="1" kern="1200" dirty="0">
            <a:effectLst/>
            <a:latin typeface="+mn-lt"/>
            <a:cs typeface="Arial" panose="020B0604020202020204" pitchFamily="34" charset="0"/>
          </a:endParaRPr>
        </a:p>
      </dsp:txBody>
      <dsp:txXfrm>
        <a:off x="6721789" y="3555498"/>
        <a:ext cx="1371746" cy="951809"/>
      </dsp:txXfrm>
    </dsp:sp>
    <dsp:sp modelId="{79C827F5-51E2-4291-90A7-CAB824D5A5A9}">
      <dsp:nvSpPr>
        <dsp:cNvPr id="0" name=""/>
        <dsp:cNvSpPr/>
      </dsp:nvSpPr>
      <dsp:spPr>
        <a:xfrm rot="5342510">
          <a:off x="4861938" y="4053920"/>
          <a:ext cx="323309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909624" y="4113224"/>
        <a:ext cx="226316" cy="323381"/>
      </dsp:txXfrm>
    </dsp:sp>
    <dsp:sp modelId="{A313B3E8-525F-44F3-8AC0-959C668F3B13}">
      <dsp:nvSpPr>
        <dsp:cNvPr id="0" name=""/>
        <dsp:cNvSpPr/>
      </dsp:nvSpPr>
      <dsp:spPr>
        <a:xfrm>
          <a:off x="4076782" y="4525327"/>
          <a:ext cx="1923425" cy="1378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609 556,11грн.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4358461" y="4727145"/>
        <a:ext cx="1360067" cy="974462"/>
      </dsp:txXfrm>
    </dsp:sp>
    <dsp:sp modelId="{88CFDE7B-7BF0-40C3-900B-D112AAC7E2AD}">
      <dsp:nvSpPr>
        <dsp:cNvPr id="0" name=""/>
        <dsp:cNvSpPr/>
      </dsp:nvSpPr>
      <dsp:spPr>
        <a:xfrm rot="8805469">
          <a:off x="3531218" y="3415577"/>
          <a:ext cx="406228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643115" y="3489968"/>
        <a:ext cx="284360" cy="323381"/>
      </dsp:txXfrm>
    </dsp:sp>
    <dsp:sp modelId="{78B09612-2A81-407B-AFAB-3C4213D5D7F0}">
      <dsp:nvSpPr>
        <dsp:cNvPr id="0" name=""/>
        <dsp:cNvSpPr/>
      </dsp:nvSpPr>
      <dsp:spPr>
        <a:xfrm>
          <a:off x="1641907" y="3462879"/>
          <a:ext cx="1894368" cy="15111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2 611 214,68грн.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919331" y="3684179"/>
        <a:ext cx="1339520" cy="1068528"/>
      </dsp:txXfrm>
    </dsp:sp>
    <dsp:sp modelId="{B31BEC88-6087-4CCD-9BE2-FF397AD6A522}">
      <dsp:nvSpPr>
        <dsp:cNvPr id="0" name=""/>
        <dsp:cNvSpPr/>
      </dsp:nvSpPr>
      <dsp:spPr>
        <a:xfrm rot="12000702">
          <a:off x="3550867" y="2342191"/>
          <a:ext cx="325960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645703" y="2466717"/>
        <a:ext cx="228172" cy="323381"/>
      </dsp:txXfrm>
    </dsp:sp>
    <dsp:sp modelId="{B2B1AEE9-B978-4075-B2CD-271C5A73388B}">
      <dsp:nvSpPr>
        <dsp:cNvPr id="0" name=""/>
        <dsp:cNvSpPr/>
      </dsp:nvSpPr>
      <dsp:spPr>
        <a:xfrm>
          <a:off x="1620503" y="1416361"/>
          <a:ext cx="1942653" cy="1549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24 429 332грн. 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904998" y="1643253"/>
        <a:ext cx="1373663" cy="1095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57A8F-E534-49CE-8A60-71421C31FEB7}">
      <dsp:nvSpPr>
        <dsp:cNvPr id="0" name=""/>
        <dsp:cNvSpPr/>
      </dsp:nvSpPr>
      <dsp:spPr>
        <a:xfrm>
          <a:off x="3827342" y="2004739"/>
          <a:ext cx="2350542" cy="2128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Загальна сума видатків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20 852 800,38 грн.</a:t>
          </a:r>
          <a:endParaRPr lang="ru-RU" sz="1200" kern="1200" dirty="0">
            <a:latin typeface="+mn-lt"/>
            <a:cs typeface="Arial" panose="020B0604020202020204" pitchFamily="34" charset="0"/>
          </a:endParaRPr>
        </a:p>
      </dsp:txBody>
      <dsp:txXfrm>
        <a:off x="4171571" y="2316463"/>
        <a:ext cx="1662084" cy="1505134"/>
      </dsp:txXfrm>
    </dsp:sp>
    <dsp:sp modelId="{B326441B-3FEC-4F0F-B256-5EFD4BB0002E}">
      <dsp:nvSpPr>
        <dsp:cNvPr id="0" name=""/>
        <dsp:cNvSpPr/>
      </dsp:nvSpPr>
      <dsp:spPr>
        <a:xfrm rot="16239013">
          <a:off x="4868010" y="1585885"/>
          <a:ext cx="296755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912018" y="1738189"/>
        <a:ext cx="207729" cy="323381"/>
      </dsp:txXfrm>
    </dsp:sp>
    <dsp:sp modelId="{64AC3D59-112D-437B-A045-E1D7441904AE}">
      <dsp:nvSpPr>
        <dsp:cNvPr id="0" name=""/>
        <dsp:cNvSpPr/>
      </dsp:nvSpPr>
      <dsp:spPr>
        <a:xfrm>
          <a:off x="4061589" y="112593"/>
          <a:ext cx="1931176" cy="15841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оплата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праці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і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нарахування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на </a:t>
          </a:r>
          <a:r>
            <a:rPr lang="ru-RU" sz="1200" b="1" kern="1200" dirty="0" err="1" smtClean="0">
              <a:latin typeface="+mn-lt"/>
              <a:cs typeface="Arial" panose="020B0604020202020204" pitchFamily="34" charset="0"/>
            </a:rPr>
            <a:t>заробітну</a:t>
          </a: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 плату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effectLst/>
              <a:latin typeface="+mn-lt"/>
              <a:cs typeface="Arial" panose="020B0604020202020204" pitchFamily="34" charset="0"/>
            </a:rPr>
            <a:t>14 144 375,49грн</a:t>
          </a:r>
          <a:r>
            <a:rPr lang="ru-RU" sz="1000" b="1" kern="1200" dirty="0" smtClean="0">
              <a:effectLst/>
              <a:latin typeface="+mn-lt"/>
              <a:cs typeface="Arial" panose="020B0604020202020204" pitchFamily="34" charset="0"/>
            </a:rPr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4403" y="344585"/>
        <a:ext cx="1365548" cy="1120159"/>
      </dsp:txXfrm>
    </dsp:sp>
    <dsp:sp modelId="{2BB38CFE-4FC7-490D-BED7-EF1DF9993024}">
      <dsp:nvSpPr>
        <dsp:cNvPr id="0" name=""/>
        <dsp:cNvSpPr/>
      </dsp:nvSpPr>
      <dsp:spPr>
        <a:xfrm rot="20360116">
          <a:off x="6114524" y="2308972"/>
          <a:ext cx="377551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118168" y="2436752"/>
        <a:ext cx="264286" cy="323381"/>
      </dsp:txXfrm>
    </dsp:sp>
    <dsp:sp modelId="{284679E3-EED4-4A2C-B452-8D42687CA11F}">
      <dsp:nvSpPr>
        <dsp:cNvPr id="0" name=""/>
        <dsp:cNvSpPr/>
      </dsp:nvSpPr>
      <dsp:spPr>
        <a:xfrm>
          <a:off x="6412000" y="1468618"/>
          <a:ext cx="1992365" cy="13862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предмети, матеріали, обладнання та інвентар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319 232,40 грн.</a:t>
          </a:r>
          <a:endParaRPr lang="ru-RU" sz="1200" b="1" kern="1200" dirty="0" smtClean="0">
            <a:latin typeface="+mn-lt"/>
            <a:cs typeface="Arial" panose="020B0604020202020204" pitchFamily="34" charset="0"/>
          </a:endParaRPr>
        </a:p>
      </dsp:txBody>
      <dsp:txXfrm>
        <a:off x="6703775" y="1671627"/>
        <a:ext cx="1408815" cy="980212"/>
      </dsp:txXfrm>
    </dsp:sp>
    <dsp:sp modelId="{9CB2AA61-1189-4226-A546-51C2F0296B2B}">
      <dsp:nvSpPr>
        <dsp:cNvPr id="0" name=""/>
        <dsp:cNvSpPr/>
      </dsp:nvSpPr>
      <dsp:spPr>
        <a:xfrm rot="1308519">
          <a:off x="6071010" y="3385714"/>
          <a:ext cx="366380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074943" y="3473091"/>
        <a:ext cx="256466" cy="323381"/>
      </dsp:txXfrm>
    </dsp:sp>
    <dsp:sp modelId="{8474A9E8-90F8-4435-878B-434836971BD7}">
      <dsp:nvSpPr>
        <dsp:cNvPr id="0" name=""/>
        <dsp:cNvSpPr/>
      </dsp:nvSpPr>
      <dsp:spPr>
        <a:xfrm>
          <a:off x="6437691" y="3358372"/>
          <a:ext cx="1939942" cy="1346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Оплата комунальних послуг та енергоносіїв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330 273,91 грн.</a:t>
          </a:r>
          <a:endParaRPr lang="ru-RU" sz="1200" b="1" kern="1200" dirty="0">
            <a:effectLst/>
            <a:latin typeface="+mn-lt"/>
            <a:cs typeface="Arial" panose="020B0604020202020204" pitchFamily="34" charset="0"/>
          </a:endParaRPr>
        </a:p>
      </dsp:txBody>
      <dsp:txXfrm>
        <a:off x="6721789" y="3555498"/>
        <a:ext cx="1371746" cy="951809"/>
      </dsp:txXfrm>
    </dsp:sp>
    <dsp:sp modelId="{79C827F5-51E2-4291-90A7-CAB824D5A5A9}">
      <dsp:nvSpPr>
        <dsp:cNvPr id="0" name=""/>
        <dsp:cNvSpPr/>
      </dsp:nvSpPr>
      <dsp:spPr>
        <a:xfrm rot="5342510">
          <a:off x="4861938" y="4053920"/>
          <a:ext cx="323309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909624" y="4113224"/>
        <a:ext cx="226316" cy="323381"/>
      </dsp:txXfrm>
    </dsp:sp>
    <dsp:sp modelId="{A313B3E8-525F-44F3-8AC0-959C668F3B13}">
      <dsp:nvSpPr>
        <dsp:cNvPr id="0" name=""/>
        <dsp:cNvSpPr/>
      </dsp:nvSpPr>
      <dsp:spPr>
        <a:xfrm>
          <a:off x="4076782" y="4525327"/>
          <a:ext cx="1923425" cy="1378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оплата послуг, крім комунальних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983 750,37 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4358461" y="4727145"/>
        <a:ext cx="1360067" cy="974462"/>
      </dsp:txXfrm>
    </dsp:sp>
    <dsp:sp modelId="{88CFDE7B-7BF0-40C3-900B-D112AAC7E2AD}">
      <dsp:nvSpPr>
        <dsp:cNvPr id="0" name=""/>
        <dsp:cNvSpPr/>
      </dsp:nvSpPr>
      <dsp:spPr>
        <a:xfrm rot="8805469">
          <a:off x="3531218" y="3415577"/>
          <a:ext cx="406228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643115" y="3489968"/>
        <a:ext cx="284360" cy="323381"/>
      </dsp:txXfrm>
    </dsp:sp>
    <dsp:sp modelId="{78B09612-2A81-407B-AFAB-3C4213D5D7F0}">
      <dsp:nvSpPr>
        <dsp:cNvPr id="0" name=""/>
        <dsp:cNvSpPr/>
      </dsp:nvSpPr>
      <dsp:spPr>
        <a:xfrm>
          <a:off x="1641907" y="3462879"/>
          <a:ext cx="1894368" cy="15111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інші поточні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0 грн.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919331" y="3684179"/>
        <a:ext cx="1339520" cy="1068528"/>
      </dsp:txXfrm>
    </dsp:sp>
    <dsp:sp modelId="{B31BEC88-6087-4CCD-9BE2-FF397AD6A522}">
      <dsp:nvSpPr>
        <dsp:cNvPr id="0" name=""/>
        <dsp:cNvSpPr/>
      </dsp:nvSpPr>
      <dsp:spPr>
        <a:xfrm rot="12000702">
          <a:off x="3550867" y="2342191"/>
          <a:ext cx="325960" cy="538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645703" y="2466717"/>
        <a:ext cx="228172" cy="323381"/>
      </dsp:txXfrm>
    </dsp:sp>
    <dsp:sp modelId="{B2B1AEE9-B978-4075-B2CD-271C5A73388B}">
      <dsp:nvSpPr>
        <dsp:cNvPr id="0" name=""/>
        <dsp:cNvSpPr/>
      </dsp:nvSpPr>
      <dsp:spPr>
        <a:xfrm>
          <a:off x="1620503" y="1416361"/>
          <a:ext cx="1942653" cy="1549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latin typeface="+mn-lt"/>
              <a:cs typeface="Arial" panose="020B0604020202020204" pitchFamily="34" charset="0"/>
            </a:rPr>
            <a:t>капітальні видатки </a:t>
          </a:r>
          <a:endParaRPr lang="en-US" sz="1200" b="1" kern="1200" dirty="0" smtClean="0">
            <a:latin typeface="+mn-lt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+mn-lt"/>
              <a:cs typeface="Arial" panose="020B0604020202020204" pitchFamily="34" charset="0"/>
            </a:rPr>
            <a:t>5 075 168,21грн. </a:t>
          </a:r>
          <a:endParaRPr lang="ru-RU" sz="1200" b="1" kern="1200" dirty="0">
            <a:latin typeface="+mn-lt"/>
            <a:cs typeface="Arial" panose="020B0604020202020204" pitchFamily="34" charset="0"/>
          </a:endParaRPr>
        </a:p>
      </dsp:txBody>
      <dsp:txXfrm>
        <a:off x="1904998" y="1643253"/>
        <a:ext cx="1373663" cy="1095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pPr/>
              <a:t>10.01.2023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6329" y="858409"/>
            <a:ext cx="5089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ЗВІТ </a:t>
            </a:r>
          </a:p>
          <a:p>
            <a:pPr algn="ctr"/>
            <a:r>
              <a:rPr lang="uk-UA" sz="3200" b="1" dirty="0" smtClean="0"/>
              <a:t>ЮРИДИЧНОГО ДЕПАРТАМЕНТУ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26136" y="5239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9932045" y="5424504"/>
            <a:ext cx="225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 2022 РІК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6"/>
            <a:ext cx="12192000" cy="6859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2255" y="1"/>
            <a:ext cx="9739745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uk-UA" sz="1500" dirty="0" smtClean="0"/>
              <a:t>Р</a:t>
            </a:r>
            <a:r>
              <a:rPr lang="uk-UA" dirty="0" smtClean="0"/>
              <a:t>ішенням </a:t>
            </a:r>
            <a:r>
              <a:rPr lang="uk-UA" dirty="0"/>
              <a:t>господарського суду м. Києва від 02.11.2021, що залишене без змін постановою Північного апеляційного господарського суду від 19.07.2022 задоволено позов Львівської міської ради та витребувано з чужого незаконного володіння Львівської обласної </a:t>
            </a:r>
            <a:r>
              <a:rPr lang="uk-UA" dirty="0" smtClean="0"/>
              <a:t>ради</a:t>
            </a:r>
            <a:r>
              <a:rPr lang="uk-UA" b="1" dirty="0" smtClean="0"/>
              <a:t>:</a:t>
            </a:r>
            <a:r>
              <a:rPr lang="uk-UA" dirty="0"/>
              <a:t> будівлю їдальні, під літ. А-1, А'-1 загальною площею 294,2 </a:t>
            </a:r>
            <a:r>
              <a:rPr lang="uk-UA" dirty="0" err="1"/>
              <a:t>кв.м</a:t>
            </a:r>
            <a:r>
              <a:rPr lang="uk-UA" dirty="0"/>
              <a:t>. на вул. Й. </a:t>
            </a:r>
            <a:r>
              <a:rPr lang="uk-UA" dirty="0" err="1"/>
              <a:t>Коциловського</a:t>
            </a:r>
            <a:r>
              <a:rPr lang="uk-UA" dirty="0"/>
              <a:t>, </a:t>
            </a:r>
            <a:r>
              <a:rPr lang="uk-UA" dirty="0" smtClean="0"/>
              <a:t>15а;</a:t>
            </a:r>
            <a:r>
              <a:rPr lang="uk-UA" dirty="0"/>
              <a:t> психоневрологічний диспансер, а саме: стаціонар під літ. А-2, 819,7 </a:t>
            </a:r>
            <a:r>
              <a:rPr lang="uk-UA" dirty="0" err="1"/>
              <a:t>кв.м</a:t>
            </a:r>
            <a:r>
              <a:rPr lang="uk-UA" dirty="0"/>
              <a:t>., пральня під літ. Б-1, Б'-1,43,3 </a:t>
            </a:r>
            <a:r>
              <a:rPr lang="uk-UA" dirty="0" err="1"/>
              <a:t>кв.м</a:t>
            </a:r>
            <a:r>
              <a:rPr lang="uk-UA" dirty="0"/>
              <a:t>.; гаражі зі складом В-62,1 </a:t>
            </a:r>
            <a:r>
              <a:rPr lang="uk-UA" dirty="0" err="1"/>
              <a:t>кв</a:t>
            </a:r>
            <a:r>
              <a:rPr lang="uk-UA" dirty="0"/>
              <a:t>. м., склад Г-1, 23,5 </a:t>
            </a:r>
            <a:r>
              <a:rPr lang="uk-UA" dirty="0" err="1"/>
              <a:t>кв</a:t>
            </a:r>
            <a:r>
              <a:rPr lang="uk-UA" dirty="0"/>
              <a:t>. м. на вул. О. </a:t>
            </a:r>
            <a:r>
              <a:rPr lang="uk-UA" dirty="0" err="1"/>
              <a:t>Басараб</a:t>
            </a:r>
            <a:r>
              <a:rPr lang="uk-UA" dirty="0"/>
              <a:t>, </a:t>
            </a:r>
            <a:r>
              <a:rPr lang="uk-UA" dirty="0" smtClean="0"/>
              <a:t>2; Львівський </a:t>
            </a:r>
            <a:r>
              <a:rPr lang="uk-UA" dirty="0"/>
              <a:t>міський психоневрологічний диспансер, а саме: диспансер під літ. А'-3, 725,7 </a:t>
            </a:r>
            <a:r>
              <a:rPr lang="uk-UA" dirty="0" err="1"/>
              <a:t>кв.м</a:t>
            </a:r>
            <a:r>
              <a:rPr lang="uk-UA" dirty="0"/>
              <a:t>., гараж. Б. 32,6 </a:t>
            </a:r>
            <a:r>
              <a:rPr lang="uk-UA" dirty="0" err="1"/>
              <a:t>кв</a:t>
            </a:r>
            <a:r>
              <a:rPr lang="uk-UA" dirty="0"/>
              <a:t>. м. на вул. Й. </a:t>
            </a:r>
            <a:r>
              <a:rPr lang="uk-UA" dirty="0" err="1"/>
              <a:t>Коциловського</a:t>
            </a:r>
            <a:r>
              <a:rPr lang="uk-UA" dirty="0"/>
              <a:t>, </a:t>
            </a:r>
            <a:r>
              <a:rPr lang="uk-UA" dirty="0" smtClean="0"/>
              <a:t>30; будівлю </a:t>
            </a:r>
            <a:r>
              <a:rPr lang="uk-UA" dirty="0"/>
              <a:t>Диспансеру під літ. А'-3 загальною площею 121 </a:t>
            </a:r>
            <a:r>
              <a:rPr lang="uk-UA" dirty="0" err="1"/>
              <a:t>кв.м</a:t>
            </a:r>
            <a:r>
              <a:rPr lang="uk-UA" dirty="0"/>
              <a:t>. на вул. Й. </a:t>
            </a:r>
            <a:r>
              <a:rPr lang="uk-UA" dirty="0" err="1"/>
              <a:t>Коциловського</a:t>
            </a:r>
            <a:r>
              <a:rPr lang="uk-UA" dirty="0"/>
              <a:t>, </a:t>
            </a:r>
            <a:r>
              <a:rPr lang="uk-UA" dirty="0" smtClean="0"/>
              <a:t>32; сховище </a:t>
            </a:r>
            <a:r>
              <a:rPr lang="uk-UA" dirty="0"/>
              <a:t>запасу води під літ. Б-1, загальною площею 62,1 </a:t>
            </a:r>
            <a:r>
              <a:rPr lang="uk-UA" dirty="0" err="1"/>
              <a:t>кв.м</a:t>
            </a:r>
            <a:r>
              <a:rPr lang="uk-UA" dirty="0"/>
              <a:t>. на вул. Т. </a:t>
            </a:r>
            <a:r>
              <a:rPr lang="uk-UA" dirty="0" err="1"/>
              <a:t>Комаринця</a:t>
            </a:r>
            <a:r>
              <a:rPr lang="uk-UA" dirty="0"/>
              <a:t>, </a:t>
            </a:r>
            <a:r>
              <a:rPr lang="uk-UA" dirty="0" smtClean="0"/>
              <a:t>2а;</a:t>
            </a:r>
            <a:r>
              <a:rPr lang="uk-UA" dirty="0"/>
              <a:t> КЗ ЛОР </a:t>
            </a:r>
            <a:r>
              <a:rPr lang="uk-UA" dirty="0" smtClean="0"/>
              <a:t>«Будинок </a:t>
            </a:r>
            <a:r>
              <a:rPr lang="uk-UA" dirty="0"/>
              <a:t>дитини №2 з </a:t>
            </a:r>
            <a:r>
              <a:rPr lang="uk-UA" dirty="0" err="1"/>
              <a:t>пораженням</a:t>
            </a:r>
            <a:r>
              <a:rPr lang="uk-UA" dirty="0"/>
              <a:t> центральної нервової системи і порушенням </a:t>
            </a:r>
            <a:r>
              <a:rPr lang="uk-UA" dirty="0" smtClean="0"/>
              <a:t>психіки», </a:t>
            </a:r>
            <a:r>
              <a:rPr lang="uk-UA" dirty="0"/>
              <a:t>а саме: корпус №1 під літ. А-2, А'-2, загальною площею 756 </a:t>
            </a:r>
            <a:r>
              <a:rPr lang="uk-UA" dirty="0" err="1"/>
              <a:t>кв.м</a:t>
            </a:r>
            <a:r>
              <a:rPr lang="uk-UA" dirty="0"/>
              <a:t>.; ворота №1, огорожа №2; замощення, І, замощення II на вул. В. Антоновича, 117; КЗ ЛОР </a:t>
            </a:r>
            <a:r>
              <a:rPr lang="uk-UA" dirty="0" smtClean="0"/>
              <a:t>«Будинок </a:t>
            </a:r>
            <a:r>
              <a:rPr lang="uk-UA" dirty="0"/>
              <a:t>дитини №2 з </a:t>
            </a:r>
            <a:r>
              <a:rPr lang="uk-UA" dirty="0" err="1"/>
              <a:t>пораженням</a:t>
            </a:r>
            <a:r>
              <a:rPr lang="uk-UA" dirty="0"/>
              <a:t> центральної нервової системи і порушенням </a:t>
            </a:r>
            <a:r>
              <a:rPr lang="uk-UA" dirty="0" smtClean="0"/>
              <a:t>психіки», </a:t>
            </a:r>
            <a:r>
              <a:rPr lang="uk-UA" dirty="0"/>
              <a:t>а саме: корпус №2 під літ. А-2, 490,2 </a:t>
            </a:r>
            <a:r>
              <a:rPr lang="uk-UA" dirty="0" err="1"/>
              <a:t>кв</a:t>
            </a:r>
            <a:r>
              <a:rPr lang="uk-UA" dirty="0"/>
              <a:t>. м., альтанка, Б, 40,8 </a:t>
            </a:r>
            <a:r>
              <a:rPr lang="uk-UA" dirty="0" err="1"/>
              <a:t>кв.м</a:t>
            </a:r>
            <a:r>
              <a:rPr lang="uk-UA" dirty="0"/>
              <a:t>, хвіртка №1, огорожа №2, замощення, І на вул. Житомирській, </a:t>
            </a:r>
            <a:r>
              <a:rPr lang="uk-UA" dirty="0" smtClean="0"/>
              <a:t>8а; КЗ </a:t>
            </a:r>
            <a:r>
              <a:rPr lang="uk-UA" dirty="0"/>
              <a:t>ЛОР </a:t>
            </a:r>
            <a:r>
              <a:rPr lang="uk-UA" dirty="0" smtClean="0"/>
              <a:t>«Будинок </a:t>
            </a:r>
            <a:r>
              <a:rPr lang="uk-UA" dirty="0"/>
              <a:t>дитини №2 з </a:t>
            </a:r>
            <a:r>
              <a:rPr lang="uk-UA" dirty="0" err="1"/>
              <a:t>пораженням</a:t>
            </a:r>
            <a:r>
              <a:rPr lang="uk-UA" dirty="0"/>
              <a:t> центральної нервової системи і порушенням </a:t>
            </a:r>
            <a:r>
              <a:rPr lang="uk-UA" dirty="0" smtClean="0"/>
              <a:t>психіки», </a:t>
            </a:r>
            <a:r>
              <a:rPr lang="uk-UA" dirty="0"/>
              <a:t>а саме: корпус №3 під літ. А-3, 553, </a:t>
            </a:r>
            <a:r>
              <a:rPr lang="uk-UA" dirty="0" err="1"/>
              <a:t>кв.м</a:t>
            </a:r>
            <a:r>
              <a:rPr lang="uk-UA" dirty="0"/>
              <a:t>., гараж, Б- 107,5 </a:t>
            </a:r>
            <a:r>
              <a:rPr lang="uk-UA" dirty="0" err="1"/>
              <a:t>кв.м</a:t>
            </a:r>
            <a:r>
              <a:rPr lang="uk-UA" dirty="0"/>
              <a:t>., гараж, Г-1 21,2 </a:t>
            </a:r>
            <a:r>
              <a:rPr lang="uk-UA" dirty="0" err="1"/>
              <a:t>кв.м</a:t>
            </a:r>
            <a:r>
              <a:rPr lang="uk-UA" dirty="0"/>
              <a:t>., овочесховище, В-1 36,2 </a:t>
            </a:r>
            <a:r>
              <a:rPr lang="uk-UA" dirty="0" err="1"/>
              <a:t>кв.м</a:t>
            </a:r>
            <a:r>
              <a:rPr lang="uk-UA" dirty="0"/>
              <a:t>., альтанка, Д-1 35,8 </a:t>
            </a:r>
            <a:r>
              <a:rPr lang="uk-UA" dirty="0" err="1"/>
              <a:t>кв.м</a:t>
            </a:r>
            <a:r>
              <a:rPr lang="uk-UA" dirty="0"/>
              <a:t>., ворота №1, огорожа №2, замощення І, на вул. Гіпсовій, </a:t>
            </a:r>
            <a:r>
              <a:rPr lang="uk-UA" dirty="0" smtClean="0"/>
              <a:t>40б;</a:t>
            </a:r>
            <a:r>
              <a:rPr lang="uk-UA" dirty="0"/>
              <a:t> КЗ ЛОР </a:t>
            </a:r>
            <a:r>
              <a:rPr lang="uk-UA" dirty="0" smtClean="0"/>
              <a:t>«Дитячий </a:t>
            </a:r>
            <a:r>
              <a:rPr lang="uk-UA" dirty="0"/>
              <a:t>туберкульозний </a:t>
            </a:r>
            <a:r>
              <a:rPr lang="uk-UA" dirty="0" smtClean="0"/>
              <a:t>санаторій», </a:t>
            </a:r>
            <a:r>
              <a:rPr lang="uk-UA" dirty="0"/>
              <a:t>а саме: лікарняний корпус, під літ. А-2, 562,6 </a:t>
            </a:r>
            <a:r>
              <a:rPr lang="uk-UA" dirty="0" err="1"/>
              <a:t>кв</a:t>
            </a:r>
            <a:r>
              <a:rPr lang="uk-UA" dirty="0"/>
              <a:t>. м., лабораторний корпус А-1, 46,8 </a:t>
            </a:r>
            <a:r>
              <a:rPr lang="uk-UA" dirty="0" err="1"/>
              <a:t>кв.м</a:t>
            </a:r>
            <a:r>
              <a:rPr lang="uk-UA" dirty="0"/>
              <a:t>., тіньовий тент, Б.26,9 </a:t>
            </a:r>
            <a:r>
              <a:rPr lang="uk-UA" dirty="0" err="1"/>
              <a:t>кв.м</a:t>
            </a:r>
            <a:r>
              <a:rPr lang="uk-UA" dirty="0"/>
              <a:t>., ворота №1, хвіртка №2, огорожа №3, ворота №4, огорожа №5, замощення 1 на вул. В. Антоновича, 80.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graphicFrame>
        <p:nvGraphicFramePr>
          <p:cNvPr id="1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2585556"/>
              </p:ext>
            </p:extLst>
          </p:nvPr>
        </p:nvGraphicFramePr>
        <p:xfrm>
          <a:off x="1367247" y="522514"/>
          <a:ext cx="10821670" cy="603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29578" y="0"/>
            <a:ext cx="83977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Видатки </a:t>
            </a:r>
            <a:r>
              <a:rPr lang="uk-UA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юридичного департаменту</a:t>
            </a:r>
            <a:endParaRPr lang="uk-UA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5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grpSp>
        <p:nvGrpSpPr>
          <p:cNvPr id="6" name="Группа 15"/>
          <p:cNvGrpSpPr/>
          <p:nvPr/>
        </p:nvGrpSpPr>
        <p:grpSpPr>
          <a:xfrm>
            <a:off x="659315" y="2597044"/>
            <a:ext cx="10216489" cy="1812029"/>
            <a:chOff x="498306" y="2990214"/>
            <a:chExt cx="10756946" cy="1907887"/>
          </a:xfrm>
        </p:grpSpPr>
        <p:grpSp>
          <p:nvGrpSpPr>
            <p:cNvPr id="7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665" y="123534"/>
            <a:ext cx="1194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державної реєстрації фізичних осіб-підприємців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836" y="4420984"/>
            <a:ext cx="4022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9690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3804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2668" y="1808210"/>
            <a:ext cx="3769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3083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2369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48772" y="4431242"/>
            <a:ext cx="364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2832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2976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2126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88104" y="17521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2079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1667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1741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4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grpSp>
        <p:nvGrpSpPr>
          <p:cNvPr id="6" name="Группа 15"/>
          <p:cNvGrpSpPr/>
          <p:nvPr/>
        </p:nvGrpSpPr>
        <p:grpSpPr>
          <a:xfrm>
            <a:off x="659315" y="2597044"/>
            <a:ext cx="10216489" cy="1812029"/>
            <a:chOff x="498306" y="2990214"/>
            <a:chExt cx="10756946" cy="1907887"/>
          </a:xfrm>
        </p:grpSpPr>
        <p:grpSp>
          <p:nvGrpSpPr>
            <p:cNvPr id="7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248" y="-7306"/>
            <a:ext cx="11982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державної реєстрації юридичних осіб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836" y="4420984"/>
            <a:ext cx="4022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3882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276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2668" y="1808210"/>
            <a:ext cx="3769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2173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168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48772" y="4431242"/>
            <a:ext cx="364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444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6395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261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88104" y="17521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938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змін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2118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припинення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157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9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77" y="1633540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61" y="4128874"/>
            <a:ext cx="1802413" cy="15628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72421" y="2098413"/>
            <a:ext cx="120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2421" y="4669090"/>
            <a:ext cx="959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535987" y="2621633"/>
            <a:ext cx="615774" cy="408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460895" y="4329061"/>
            <a:ext cx="696686" cy="41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93635" y="1179050"/>
            <a:ext cx="35650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ФОП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5940</a:t>
            </a: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мін  до відомостей про ФОП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8428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Припинення ФОП 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Змін до відомостей ЮО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7908807" y="1905511"/>
            <a:ext cx="396315" cy="142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74833" y="3622766"/>
            <a:ext cx="355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Змін до відомостей про ФОП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6271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рипинення ФОП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6750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50489" y="4760839"/>
            <a:ext cx="330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ЮО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7765154" y="4203801"/>
            <a:ext cx="540435" cy="230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863441" y="5179986"/>
            <a:ext cx="505573" cy="68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36915" y="-8268"/>
            <a:ext cx="10580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послуг з державної реєстрації ФОП та ЮО через Портал Дія</a:t>
            </a:r>
            <a:endParaRPr kumimoji="0" lang="uk-UA" sz="33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4" y="2416200"/>
            <a:ext cx="4185580" cy="2354389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>
            <a:off x="7863441" y="2779735"/>
            <a:ext cx="404923" cy="14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74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grpSp>
        <p:nvGrpSpPr>
          <p:cNvPr id="6" name="Группа 15"/>
          <p:cNvGrpSpPr/>
          <p:nvPr/>
        </p:nvGrpSpPr>
        <p:grpSpPr>
          <a:xfrm>
            <a:off x="676732" y="2624416"/>
            <a:ext cx="10216489" cy="1812029"/>
            <a:chOff x="498306" y="2990214"/>
            <a:chExt cx="10756946" cy="1907887"/>
          </a:xfrm>
        </p:grpSpPr>
        <p:grpSp>
          <p:nvGrpSpPr>
            <p:cNvPr id="7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13103" y="33208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5201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5215" y="329973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8328" y="330449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33206"/>
            <a:ext cx="12087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державної реєстрації речових прав на нерухоме майно та їх обтяжень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22810"/>
            <a:ext cx="4815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права власності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17891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Скасування 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іншого речового 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іншого речового 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(виникнення, припинення) обтяжень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836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7169" y="1171843"/>
            <a:ext cx="48980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16279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Скасування 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іншого речового 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іншого речового 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(виникнення, припинення)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обтяжень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612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19737" y="4414934"/>
            <a:ext cx="4851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16178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351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Скасування 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іншого речового 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іншого речового 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(виникнення, припинення)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обтяжень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1373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05224" y="111884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Державна реєстрація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7219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права власності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243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Скасування права власності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uk-UA" sz="16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іншого речового 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Внесення змін до іншого речового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Реєстрація (виникнення, припинення)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обтяжень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448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226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7" y="3060031"/>
            <a:ext cx="1805208" cy="1562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42" y="-2904"/>
            <a:ext cx="1805208" cy="1562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0" y="1530182"/>
            <a:ext cx="1805208" cy="1562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52" y="743038"/>
            <a:ext cx="1805208" cy="1565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95" y="3795689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48" y="5321252"/>
            <a:ext cx="1802413" cy="156289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V="1">
            <a:off x="7368156" y="2080518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303145" y="1484080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355884" y="3591936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355883" y="515380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 flipV="1">
            <a:off x="292472" y="2940359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419879" y="4528032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83451" y="485446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90483" y="123462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95234" y="201333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7003" y="32916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3353" y="351066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23546" y="425545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629" y="211607"/>
            <a:ext cx="708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вилучених  реєстраційних справ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57" y="4602197"/>
            <a:ext cx="1802413" cy="1562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6649" y="5001315"/>
            <a:ext cx="126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9631" y="639499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228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9934" y="1770948"/>
            <a:ext cx="190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148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9934" y="3481871"/>
            <a:ext cx="175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276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446" y="4998086"/>
            <a:ext cx="259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0876" y="162561"/>
            <a:ext cx="614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реєстраційних справ, що надійшли на зберігання 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51" y="2250696"/>
            <a:ext cx="1805208" cy="1562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41606" y="2712679"/>
            <a:ext cx="140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0483" y="5763116"/>
            <a:ext cx="127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64016" y="1087247"/>
            <a:ext cx="291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47 914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4016" y="2559769"/>
            <a:ext cx="216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11 716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64016" y="4072564"/>
            <a:ext cx="189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14 479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68369" y="5372979"/>
            <a:ext cx="145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336 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418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05" y="2862561"/>
            <a:ext cx="1655067" cy="9540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32" y="2790339"/>
            <a:ext cx="1658115" cy="954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97" y="2337710"/>
            <a:ext cx="1655067" cy="905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9048" y="96522"/>
            <a:ext cx="10822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оскаржень рішень та дій державного реєстратора до Міністерства юстиції України та його територіальних органів </a:t>
            </a:r>
            <a:endParaRPr kumimoji="0" lang="uk-UA" sz="3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6705" y="2790339"/>
            <a:ext cx="750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3496" y="2842858"/>
            <a:ext cx="138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1689" y="2867242"/>
            <a:ext cx="100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4325" y="2842858"/>
            <a:ext cx="111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8732" y="3679483"/>
            <a:ext cx="1567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 з них 14 відмовлено у задоволенні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9308" y="1494889"/>
            <a:ext cx="168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1 - відмовлено у задоволенні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4305" y="3816587"/>
            <a:ext cx="178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47 -відмовлено у задоволенні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13713" y="2253196"/>
            <a:ext cx="1693356" cy="1074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04325" y="2927371"/>
            <a:ext cx="80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8239" y="1339108"/>
            <a:ext cx="2079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з них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відмовлено у задоволенні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97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" y="0"/>
            <a:ext cx="121889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2412" y="-55822"/>
            <a:ext cx="10702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Надходження до міського бюджету від вчинення реєстраційних дій 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95975" y="1088685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725783" y="1556643"/>
            <a:ext cx="1497874" cy="2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595975" y="225595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595975" y="35488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595975" y="473547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725783" y="5203428"/>
            <a:ext cx="15675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6835" y="4849485"/>
            <a:ext cx="318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876 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грн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725783" y="3953692"/>
            <a:ext cx="1567543" cy="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725783" y="2723916"/>
            <a:ext cx="14978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06835" y="3620601"/>
            <a:ext cx="343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134 300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грн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6835" y="2369973"/>
            <a:ext cx="308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923 300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грн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06835" y="1218631"/>
            <a:ext cx="438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334 201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грн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 descr="Доходи місцевого бюджету | Великосеверинівська сільська р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6801" y="2090157"/>
            <a:ext cx="5075199" cy="2677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827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graphicFrame>
        <p:nvGraphicFramePr>
          <p:cNvPr id="1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367247" y="522514"/>
          <a:ext cx="10821670" cy="603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43583" y="0"/>
            <a:ext cx="9823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Видатки управління державної реєстрації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91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9"/>
            <a:ext cx="12192000" cy="6858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8918" y="838850"/>
            <a:ext cx="690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Робота з нормативними актами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1238" y="2139366"/>
            <a:ext cx="773846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cs typeface="Times New Roman" panose="02020603050405020304" pitchFamily="18" charset="0"/>
              </a:rPr>
              <a:t>Проведено </a:t>
            </a:r>
            <a:r>
              <a:rPr lang="ru-RU" sz="1700" dirty="0" err="1">
                <a:cs typeface="Times New Roman" panose="02020603050405020304" pitchFamily="18" charset="0"/>
              </a:rPr>
              <a:t>правову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cs typeface="Times New Roman" panose="02020603050405020304" pitchFamily="18" charset="0"/>
              </a:rPr>
              <a:t>експертизу</a:t>
            </a:r>
            <a:r>
              <a:rPr lang="ru-RU" sz="1700" dirty="0">
                <a:cs typeface="Times New Roman" panose="02020603050405020304" pitchFamily="18" charset="0"/>
              </a:rPr>
              <a:t> на </a:t>
            </a:r>
            <a:r>
              <a:rPr lang="ru-RU" sz="1700" dirty="0" err="1">
                <a:cs typeface="Times New Roman" panose="02020603050405020304" pitchFamily="18" charset="0"/>
              </a:rPr>
              <a:t>відповідність</a:t>
            </a:r>
            <a:r>
              <a:rPr lang="ru-RU" sz="1700" dirty="0">
                <a:cs typeface="Times New Roman" panose="02020603050405020304" pitchFamily="18" charset="0"/>
              </a:rPr>
              <a:t> чинному </a:t>
            </a:r>
            <a:r>
              <a:rPr lang="ru-RU" sz="1700" dirty="0" err="1">
                <a:cs typeface="Times New Roman" panose="02020603050405020304" pitchFamily="18" charset="0"/>
              </a:rPr>
              <a:t>законодавству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cs typeface="Times New Roman" panose="02020603050405020304" pitchFamily="18" charset="0"/>
              </a:rPr>
              <a:t>України</a:t>
            </a:r>
            <a:r>
              <a:rPr lang="ru-RU" sz="1700" dirty="0" smtClean="0">
                <a:cs typeface="Times New Roman" panose="02020603050405020304" pitchFamily="18" charset="0"/>
              </a:rPr>
              <a:t>:</a:t>
            </a:r>
            <a:endParaRPr lang="uk-UA" sz="17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581832" y="2868196"/>
            <a:ext cx="370184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Управління правової роботи:</a:t>
            </a:r>
          </a:p>
          <a:p>
            <a:endParaRPr lang="uk-UA" altLang="uk-UA" sz="2000" b="1" dirty="0" smtClean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endParaRPr lang="uk-UA" altLang="uk-UA" sz="2000" b="1" dirty="0" smtClean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1350</a:t>
            </a:r>
            <a:r>
              <a:rPr lang="uk-UA" altLang="uk-UA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uk-UA" altLang="uk-UA" dirty="0" smtClean="0">
                <a:cs typeface="Times New Roman" panose="02020603050405020304" pitchFamily="18" charset="0"/>
              </a:rPr>
              <a:t>проектів </a:t>
            </a:r>
            <a:r>
              <a:rPr lang="uk-UA" altLang="uk-UA" dirty="0">
                <a:cs typeface="Times New Roman" panose="02020603050405020304" pitchFamily="18" charset="0"/>
              </a:rPr>
              <a:t>рішень виконавчого </a:t>
            </a:r>
            <a:r>
              <a:rPr lang="uk-UA" altLang="uk-UA" dirty="0" smtClean="0">
                <a:cs typeface="Times New Roman" panose="02020603050405020304" pitchFamily="18" charset="0"/>
              </a:rPr>
              <a:t>комітету</a:t>
            </a:r>
          </a:p>
          <a:p>
            <a:endParaRPr lang="uk-UA" altLang="uk-UA" dirty="0"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883</a:t>
            </a:r>
            <a:r>
              <a:rPr lang="uk-UA" altLang="uk-UA" dirty="0" smtClean="0">
                <a:cs typeface="Times New Roman" panose="02020603050405020304" pitchFamily="18" charset="0"/>
              </a:rPr>
              <a:t>  проектів </a:t>
            </a:r>
            <a:r>
              <a:rPr lang="uk-UA" altLang="uk-UA" dirty="0">
                <a:cs typeface="Times New Roman" panose="02020603050405020304" pitchFamily="18" charset="0"/>
              </a:rPr>
              <a:t>ухвал Львівської міської </a:t>
            </a:r>
            <a:r>
              <a:rPr lang="uk-UA" altLang="uk-UA" dirty="0" smtClean="0">
                <a:cs typeface="Times New Roman" panose="02020603050405020304" pitchFamily="18" charset="0"/>
              </a:rPr>
              <a:t>ради</a:t>
            </a:r>
          </a:p>
          <a:p>
            <a:endParaRPr lang="uk-UA" altLang="uk-UA" sz="2000" b="1" dirty="0" smtClean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1369</a:t>
            </a:r>
            <a:r>
              <a:rPr lang="uk-UA" altLang="uk-UA" dirty="0" smtClean="0">
                <a:cs typeface="Times New Roman" panose="02020603050405020304" pitchFamily="18" charset="0"/>
              </a:rPr>
              <a:t>  проектів наказів</a:t>
            </a:r>
          </a:p>
          <a:p>
            <a:endParaRPr lang="uk-UA" altLang="uk-UA" dirty="0" smtClean="0">
              <a:cs typeface="Times New Roman" panose="02020603050405020304" pitchFamily="18" charset="0"/>
            </a:endParaRPr>
          </a:p>
          <a:p>
            <a:endParaRPr lang="uk-UA" altLang="uk-UA" dirty="0"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214852" y="2920181"/>
            <a:ext cx="29496" cy="2551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1"/>
          <p:cNvSpPr/>
          <p:nvPr/>
        </p:nvSpPr>
        <p:spPr>
          <a:xfrm>
            <a:off x="8490155" y="2910266"/>
            <a:ext cx="370184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Управління державної реєстрації:</a:t>
            </a:r>
          </a:p>
          <a:p>
            <a:endParaRPr lang="uk-UA" altLang="uk-UA" sz="2000" b="1" dirty="0" smtClean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uk-UA" altLang="uk-UA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53 </a:t>
            </a:r>
            <a:r>
              <a:rPr lang="uk-UA" altLang="uk-UA" dirty="0" smtClean="0">
                <a:cs typeface="Times New Roman" panose="02020603050405020304" pitchFamily="18" charset="0"/>
              </a:rPr>
              <a:t>проекти </a:t>
            </a:r>
            <a:r>
              <a:rPr lang="uk-UA" altLang="uk-UA" dirty="0">
                <a:cs typeface="Times New Roman" panose="02020603050405020304" pitchFamily="18" charset="0"/>
              </a:rPr>
              <a:t>рішень виконавчого </a:t>
            </a:r>
            <a:r>
              <a:rPr lang="uk-UA" altLang="uk-UA" dirty="0" smtClean="0">
                <a:cs typeface="Times New Roman" panose="02020603050405020304" pitchFamily="18" charset="0"/>
              </a:rPr>
              <a:t>комітету</a:t>
            </a:r>
          </a:p>
          <a:p>
            <a:endParaRPr lang="uk-UA" altLang="uk-UA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53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5492" y="2945659"/>
            <a:ext cx="2714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витребуваних з чужого незаконного володіння приміщень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00407" y="21676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/>
          <p:cNvSpPr/>
          <p:nvPr/>
        </p:nvSpPr>
        <p:spPr>
          <a:xfrm>
            <a:off x="9123013" y="21676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1"/>
          <p:cNvSpPr>
            <a:spLocks noChangeArrowheads="1"/>
          </p:cNvSpPr>
          <p:nvPr/>
        </p:nvSpPr>
        <p:spPr bwMode="auto">
          <a:xfrm>
            <a:off x="4365575" y="2319593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altLang="uk-UA" dirty="0">
                <a:cs typeface="Arial" pitchFamily="34" charset="0"/>
              </a:rPr>
              <a:t>	Юридичним департаментом проведено перевірку на відповідність чинному законодавству </a:t>
            </a:r>
            <a:r>
              <a:rPr lang="uk-UA" b="1" dirty="0" smtClean="0"/>
              <a:t>448 </a:t>
            </a:r>
            <a:r>
              <a:rPr lang="uk-UA" altLang="uk-UA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проектів </a:t>
            </a:r>
            <a:r>
              <a:rPr lang="uk-UA" alt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договорів</a:t>
            </a:r>
            <a:r>
              <a:rPr lang="uk-UA" altLang="uk-UA" dirty="0">
                <a:cs typeface="Arial" pitchFamily="34" charset="0"/>
              </a:rPr>
              <a:t>, в яких однією із сторін договору виступають виконавчі органи Львівської міської ради, Львівська міська </a:t>
            </a:r>
            <a:r>
              <a:rPr lang="uk-UA" altLang="uk-UA" dirty="0" smtClean="0">
                <a:cs typeface="Arial" pitchFamily="34" charset="0"/>
              </a:rPr>
              <a:t>рада, </a:t>
            </a:r>
            <a:r>
              <a:rPr lang="uk-UA" altLang="uk-UA" dirty="0">
                <a:cs typeface="Arial" pitchFamily="34" charset="0"/>
              </a:rPr>
              <a:t>виконавчий комітет Львівської міської ради.</a:t>
            </a:r>
            <a:endParaRPr lang="uk-UA" altLang="uk-UA" dirty="0"/>
          </a:p>
        </p:txBody>
      </p:sp>
      <p:pic>
        <p:nvPicPr>
          <p:cNvPr id="31746" name="Picture 2" descr="Проект договору про надання правової допомог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425" y="2344429"/>
            <a:ext cx="2326702" cy="1873609"/>
          </a:xfrm>
          <a:prstGeom prst="rect">
            <a:avLst/>
          </a:prstGeom>
          <a:noFill/>
        </p:spPr>
      </p:pic>
      <p:pic>
        <p:nvPicPr>
          <p:cNvPr id="31748" name="Picture 4" descr="Чи можна заключити з директором договір про повну матеріальну  відповідальність | «Дебет-Кредит» - Бухгалтерські новини"/>
          <p:cNvPicPr>
            <a:picLocks noChangeAspect="1" noChangeArrowheads="1"/>
          </p:cNvPicPr>
          <p:nvPr/>
        </p:nvPicPr>
        <p:blipFill>
          <a:blip r:embed="rId4" cstate="print"/>
          <a:srcRect l="12541" t="5416" r="4122" b="10422"/>
          <a:stretch>
            <a:fillRect/>
          </a:stretch>
        </p:blipFill>
        <p:spPr bwMode="auto">
          <a:xfrm>
            <a:off x="9353884" y="2064772"/>
            <a:ext cx="2602142" cy="238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6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71" y="0"/>
            <a:ext cx="12975771" cy="7268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4158" y="-1"/>
            <a:ext cx="596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Робота із зверненнями </a:t>
            </a:r>
            <a:endParaRPr lang="uk-UA" sz="3600" b="1" dirty="0">
              <a:solidFill>
                <a:schemeClr val="tx2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656483" y="5529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592399" y="2626176"/>
            <a:ext cx="370755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Депутатські звернення та запити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правової роботи </a:t>
            </a:r>
            <a:r>
              <a:rPr lang="uk-UA" dirty="0" smtClean="0">
                <a:solidFill>
                  <a:schemeClr val="accent1"/>
                </a:solidFill>
              </a:rPr>
              <a:t>– </a:t>
            </a:r>
            <a:r>
              <a:rPr lang="en-US" dirty="0" smtClean="0">
                <a:solidFill>
                  <a:schemeClr val="accent1"/>
                </a:solidFill>
              </a:rPr>
              <a:t>28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113" y="1476287"/>
            <a:ext cx="4398887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Звернення юридичних осіб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uk-UA" dirty="0" smtClean="0">
                <a:solidFill>
                  <a:schemeClr val="accent1"/>
                </a:solidFill>
              </a:rPr>
              <a:t>317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Управліннях правової </a:t>
            </a:r>
            <a:r>
              <a:rPr lang="uk-UA" dirty="0" smtClean="0"/>
              <a:t>роботи </a:t>
            </a:r>
            <a:r>
              <a:rPr lang="en-US" dirty="0" smtClean="0"/>
              <a:t>- </a:t>
            </a:r>
            <a:r>
              <a:rPr lang="en-US" dirty="0" smtClean="0">
                <a:solidFill>
                  <a:schemeClr val="accent1"/>
                </a:solidFill>
              </a:rPr>
              <a:t>589</a:t>
            </a:r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sz="1000" dirty="0" smtClean="0"/>
              <a:t> </a:t>
            </a:r>
            <a:endParaRPr lang="uk-UA" dirty="0" smtClean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2399" y="524387"/>
            <a:ext cx="431404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Звернення громадян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 державної реєстрації </a:t>
            </a:r>
            <a:r>
              <a:rPr lang="uk-UA" dirty="0" smtClean="0">
                <a:solidFill>
                  <a:schemeClr val="accent1"/>
                </a:solidFill>
              </a:rPr>
              <a:t>– 131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Управліннях правової роботи </a:t>
            </a: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–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accent1"/>
                </a:solidFill>
              </a:rPr>
              <a:t>367</a:t>
            </a:r>
          </a:p>
        </p:txBody>
      </p:sp>
      <p:sp>
        <p:nvSpPr>
          <p:cNvPr id="12" name="Овал 11"/>
          <p:cNvSpPr/>
          <p:nvPr/>
        </p:nvSpPr>
        <p:spPr>
          <a:xfrm>
            <a:off x="6922958" y="156898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13" name="Овал 12"/>
          <p:cNvSpPr/>
          <p:nvPr/>
        </p:nvSpPr>
        <p:spPr>
          <a:xfrm>
            <a:off x="3656483" y="2407536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858874" y="3563595"/>
            <a:ext cx="417881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Інформаційні запити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15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правової роботи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en-US" dirty="0" smtClean="0">
                <a:solidFill>
                  <a:schemeClr val="accent1"/>
                </a:solidFill>
              </a:rPr>
              <a:t>87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0207" y="4464119"/>
            <a:ext cx="444550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Адвокатські запити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державної реєстрації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uk-UA" dirty="0"/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51</a:t>
            </a:r>
            <a:endParaRPr lang="uk-UA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Управління правової роботи </a:t>
            </a:r>
            <a:r>
              <a:rPr lang="uk-UA" dirty="0">
                <a:solidFill>
                  <a:schemeClr val="accent1"/>
                </a:solidFill>
              </a:rPr>
              <a:t>– </a:t>
            </a:r>
            <a:r>
              <a:rPr lang="en-US" dirty="0" smtClean="0">
                <a:solidFill>
                  <a:schemeClr val="accent1"/>
                </a:solidFill>
              </a:rPr>
              <a:t>63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922958" y="3563978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4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56483" y="442108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5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793113" y="5408214"/>
            <a:ext cx="438182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Вихідна кореспонденція управління </a:t>
            </a:r>
            <a:r>
              <a:rPr lang="uk-UA" dirty="0" smtClean="0">
                <a:solidFill>
                  <a:schemeClr val="accent1"/>
                </a:solidFill>
              </a:rPr>
              <a:t>7808</a:t>
            </a:r>
            <a:endParaRPr lang="uk-UA" dirty="0" smtClean="0"/>
          </a:p>
          <a:p>
            <a:r>
              <a:rPr lang="uk-UA" dirty="0"/>
              <a:t>д</a:t>
            </a:r>
            <a:r>
              <a:rPr lang="uk-UA" dirty="0" smtClean="0"/>
              <a:t>ержавної реєстрації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922958" y="531328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6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78852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4370" y="0"/>
            <a:ext cx="60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tx2"/>
                </a:solidFill>
              </a:rPr>
              <a:t>Представництво у судах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6606"/>
              </p:ext>
            </p:extLst>
          </p:nvPr>
        </p:nvGraphicFramePr>
        <p:xfrm>
          <a:off x="1461156" y="646333"/>
          <a:ext cx="10592298" cy="4806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0766">
                  <a:extLst>
                    <a:ext uri="{9D8B030D-6E8A-4147-A177-3AD203B41FA5}">
                      <a16:colId xmlns:a16="http://schemas.microsoft.com/office/drawing/2014/main" val="63520580"/>
                    </a:ext>
                  </a:extLst>
                </a:gridCol>
                <a:gridCol w="3530766">
                  <a:extLst>
                    <a:ext uri="{9D8B030D-6E8A-4147-A177-3AD203B41FA5}">
                      <a16:colId xmlns:a16="http://schemas.microsoft.com/office/drawing/2014/main" val="2705057896"/>
                    </a:ext>
                  </a:extLst>
                </a:gridCol>
                <a:gridCol w="3530766">
                  <a:extLst>
                    <a:ext uri="{9D8B030D-6E8A-4147-A177-3AD203B41FA5}">
                      <a16:colId xmlns:a16="http://schemas.microsoft.com/office/drawing/2014/main" val="2074956184"/>
                    </a:ext>
                  </a:extLst>
                </a:gridCol>
              </a:tblGrid>
              <a:tr h="449418">
                <a:tc>
                  <a:txBody>
                    <a:bodyPr/>
                    <a:lstStyle/>
                    <a:p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Управління державної реєстрації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Управління правової роботи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727212"/>
                  </a:ext>
                </a:extLst>
              </a:tr>
              <a:tr h="449418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засідань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3</a:t>
                      </a:r>
                      <a:r>
                        <a:rPr lang="uk-UA" sz="1700" dirty="0" smtClean="0"/>
                        <a:t>20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4538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044599"/>
                  </a:ext>
                </a:extLst>
              </a:tr>
              <a:tr h="449418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позовних заяв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83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269537"/>
                  </a:ext>
                </a:extLst>
              </a:tr>
              <a:tr h="449418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апеляційних скарг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108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061089"/>
                  </a:ext>
                </a:extLst>
              </a:tr>
              <a:tr h="449418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поданих касаційних скарг 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57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442819"/>
                  </a:ext>
                </a:extLst>
              </a:tr>
              <a:tr h="781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/>
                        <a:t>Кількість поданих процесуальних документів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112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790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73881"/>
                  </a:ext>
                </a:extLst>
              </a:tr>
              <a:tr h="1778132">
                <a:tc>
                  <a:txBody>
                    <a:bodyPr/>
                    <a:lstStyle/>
                    <a:p>
                      <a:r>
                        <a:rPr lang="uk-UA" sz="1700" dirty="0" smtClean="0"/>
                        <a:t>Кількість судових рішень які вступили в законну силу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700" dirty="0" smtClean="0"/>
                        <a:t>з них на користь Львівської міської ради та її виконавчих органів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85</a:t>
                      </a:r>
                      <a:endParaRPr lang="uk-UA" sz="1700" dirty="0"/>
                    </a:p>
                    <a:p>
                      <a:pPr algn="ctr"/>
                      <a:endParaRPr lang="uk-UA" sz="1700" dirty="0" smtClean="0"/>
                    </a:p>
                    <a:p>
                      <a:pPr algn="ctr"/>
                      <a:r>
                        <a:rPr lang="uk-UA" sz="1700" dirty="0" smtClean="0"/>
                        <a:t>8</a:t>
                      </a:r>
                      <a:r>
                        <a:rPr lang="en-US" sz="1700" dirty="0" smtClean="0"/>
                        <a:t>5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251</a:t>
                      </a:r>
                      <a:endParaRPr lang="uk-UA" sz="1700" dirty="0" smtClean="0"/>
                    </a:p>
                    <a:p>
                      <a:pPr algn="ctr"/>
                      <a:endParaRPr lang="uk-UA" sz="1700" dirty="0" smtClean="0"/>
                    </a:p>
                    <a:p>
                      <a:pPr algn="ctr"/>
                      <a:r>
                        <a:rPr lang="en-US" sz="1700" dirty="0" smtClean="0"/>
                        <a:t>177</a:t>
                      </a:r>
                      <a:endParaRPr lang="uk-UA" sz="17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000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09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941921" y="1526893"/>
            <a:ext cx="9247695" cy="3789576"/>
            <a:chOff x="2921766" y="2982405"/>
            <a:chExt cx="4025510" cy="145907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766" y="2982405"/>
              <a:ext cx="1655067" cy="90525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209" y="3487457"/>
              <a:ext cx="1655067" cy="95402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5492" y="2945659"/>
            <a:ext cx="2714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витребуваних з чужого незаконного володіння приміщень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8591" y="838985"/>
            <a:ext cx="18287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6454,8 м2</a:t>
            </a:r>
            <a:endParaRPr lang="uk-U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374145" y="5459691"/>
            <a:ext cx="18287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52668 </a:t>
            </a:r>
            <a:r>
              <a:rPr lang="uk-UA" sz="2800" dirty="0" smtClean="0"/>
              <a:t>м2</a:t>
            </a:r>
            <a:endParaRPr lang="uk-UA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275162" y="2945659"/>
            <a:ext cx="271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Площа звільнених земельних ділянок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/>
          <a:srcRect t="19466" b="15335"/>
          <a:stretch/>
        </p:blipFill>
        <p:spPr>
          <a:xfrm>
            <a:off x="2018952" y="3997188"/>
            <a:ext cx="3725110" cy="19230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2154" y="609792"/>
            <a:ext cx="3032780" cy="208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507632" y="21676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06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9"/>
          <a:stretch>
            <a:fillRect/>
          </a:stretch>
        </p:blipFill>
        <p:spPr>
          <a:xfrm>
            <a:off x="1661701" y="796414"/>
            <a:ext cx="4917989" cy="1755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8009" y="998872"/>
            <a:ext cx="3061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Сума </a:t>
            </a:r>
            <a:r>
              <a:rPr lang="ru-RU" sz="2000" dirty="0" err="1" smtClean="0">
                <a:solidFill>
                  <a:schemeClr val="bg1"/>
                </a:solidFill>
              </a:rPr>
              <a:t>стягнених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коштів</a:t>
            </a:r>
            <a:r>
              <a:rPr lang="ru-RU" sz="2000" dirty="0" smtClean="0">
                <a:solidFill>
                  <a:schemeClr val="bg1"/>
                </a:solidFill>
              </a:rPr>
              <a:t> (</a:t>
            </a:r>
            <a:r>
              <a:rPr lang="ru-RU" sz="2000" dirty="0" err="1" smtClean="0">
                <a:solidFill>
                  <a:schemeClr val="bg1"/>
                </a:solidFill>
              </a:rPr>
              <a:t>заборгованість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штрафи</a:t>
            </a:r>
            <a:r>
              <a:rPr lang="ru-RU" sz="2000" dirty="0" smtClean="0">
                <a:solidFill>
                  <a:schemeClr val="bg1"/>
                </a:solidFill>
              </a:rPr>
              <a:t>, пеня </a:t>
            </a:r>
            <a:r>
              <a:rPr lang="ru-RU" sz="2000" dirty="0" err="1" smtClean="0">
                <a:solidFill>
                  <a:schemeClr val="bg1"/>
                </a:solidFill>
              </a:rPr>
              <a:t>тощо</a:t>
            </a:r>
            <a:r>
              <a:rPr lang="ru-RU" sz="2000" dirty="0" smtClean="0">
                <a:solidFill>
                  <a:schemeClr val="bg1"/>
                </a:solidFill>
              </a:rPr>
              <a:t>) до </a:t>
            </a:r>
            <a:r>
              <a:rPr lang="ru-RU" sz="2000" dirty="0" err="1" smtClean="0">
                <a:solidFill>
                  <a:schemeClr val="bg1"/>
                </a:solidFill>
              </a:rPr>
              <a:t>місцевого</a:t>
            </a:r>
            <a:r>
              <a:rPr lang="ru-RU" sz="2000" dirty="0" smtClean="0">
                <a:solidFill>
                  <a:schemeClr val="bg1"/>
                </a:solidFill>
              </a:rPr>
              <a:t> бюджету 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7716" y="1178200"/>
            <a:ext cx="286118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14 123 379,13</a:t>
            </a:r>
            <a:r>
              <a:rPr lang="uk-UA" altLang="uk-UA" sz="2800" dirty="0" smtClean="0">
                <a:cs typeface="Arial" pitchFamily="34" charset="0"/>
              </a:rPr>
              <a:t>грн.</a:t>
            </a:r>
            <a:endParaRPr lang="uk-UA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327465" y="0"/>
            <a:ext cx="124117" cy="6836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Доходи місцевого бюджету | Великосеверинівська сільська ра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2257" y="2896687"/>
            <a:ext cx="6194324" cy="326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Прямая со стрелкой 17"/>
          <p:cNvCxnSpPr/>
          <p:nvPr/>
        </p:nvCxnSpPr>
        <p:spPr>
          <a:xfrm>
            <a:off x="5928852" y="1445342"/>
            <a:ext cx="1179870" cy="1474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6"/>
            <a:ext cx="12192000" cy="6859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5497" y="58303"/>
            <a:ext cx="9876503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uk-UA" dirty="0"/>
              <a:t>Однією з найважливіших </a:t>
            </a:r>
            <a:r>
              <a:rPr lang="uk-UA" dirty="0" err="1"/>
              <a:t>перемог</a:t>
            </a:r>
            <a:r>
              <a:rPr lang="uk-UA" dirty="0"/>
              <a:t> юридичного департаменту є збереження скверу, площею 1,1800 га, по вул. Кульчицької, 18. Забудовник ТзОВ Спортивний клуб «Сокіл» мав намір збудувати спортивний комплекс, однак, після численних </a:t>
            </a:r>
            <a:r>
              <a:rPr lang="uk-UA" dirty="0" err="1"/>
              <a:t>перемог</a:t>
            </a:r>
            <a:r>
              <a:rPr lang="uk-UA" dirty="0"/>
              <a:t> у судах земельна ділянка комунальної власності площею 1,0217 га надана для збереження та використання скверу по вул. Кульчицької, де обладнано громадський простір, а частина 0,1583 га надана у постійне користування релігійній організації «Релігійна громада Української греко-католицької Церкви парафії Всіх Святих Українського Народу у Залізничному районі м. Львова» для будівництва та обслуговування культової споруди – відкритої літньої каплиці</a:t>
            </a:r>
            <a:r>
              <a:rPr lang="uk-UA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endParaRPr lang="uk-UA" dirty="0" smtClean="0"/>
          </a:p>
          <a:p>
            <a:pPr algn="just">
              <a:buFont typeface="Wingdings" pitchFamily="2" charset="2"/>
              <a:buChar char="Ø"/>
            </a:pPr>
            <a:r>
              <a:rPr lang="uk-UA" dirty="0" smtClean="0"/>
              <a:t>На </a:t>
            </a:r>
            <a:r>
              <a:rPr lang="uk-UA" dirty="0"/>
              <a:t>виконання рішення Господарського суду Львівської області було знесено самочинне будівництво, загальною площею 80,3 </a:t>
            </a:r>
            <a:r>
              <a:rPr lang="uk-UA" dirty="0" err="1"/>
              <a:t>кв.м</a:t>
            </a:r>
            <a:r>
              <a:rPr lang="uk-UA" dirty="0"/>
              <a:t>. та звільнено земельну ділянку 0,0213 га за адресою: м. Львів, </a:t>
            </a:r>
            <a:r>
              <a:rPr lang="uk-UA" dirty="0" err="1"/>
              <a:t>просп</a:t>
            </a:r>
            <a:r>
              <a:rPr lang="uk-UA" dirty="0"/>
              <a:t>. </a:t>
            </a:r>
            <a:r>
              <a:rPr lang="uk-UA" dirty="0" err="1"/>
              <a:t>Чорновола</a:t>
            </a:r>
            <a:r>
              <a:rPr lang="uk-UA" dirty="0"/>
              <a:t>, 2. Даний об’єкт був неправомірно зареєстрований на праві власності за </a:t>
            </a:r>
            <a:r>
              <a:rPr lang="uk-UA" dirty="0" err="1"/>
              <a:t>Дубневичем</a:t>
            </a:r>
            <a:r>
              <a:rPr lang="uk-UA" dirty="0"/>
              <a:t> П.Б., однак, за рішеннями судів визнаний як самочинне будівництво, яке підлягало знесенню</a:t>
            </a:r>
            <a:r>
              <a:rPr lang="uk-UA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endParaRPr lang="uk-UA" dirty="0" smtClean="0"/>
          </a:p>
          <a:p>
            <a:pPr algn="just">
              <a:buFont typeface="Wingdings" pitchFamily="2" charset="2"/>
              <a:buChar char="Ø"/>
            </a:pPr>
            <a:r>
              <a:rPr lang="uk-UA" dirty="0"/>
              <a:t>Рішенням Господарського суду Львівської області разом з Франківською окружною прокуратурою повернуто Львівській міській територіальній громаді повернуто земельні ділянки площею 0,3 га, які </a:t>
            </a:r>
            <a:r>
              <a:rPr lang="uk-UA" dirty="0" err="1"/>
              <a:t>Рудненська</a:t>
            </a:r>
            <a:r>
              <a:rPr lang="uk-UA" dirty="0"/>
              <a:t> селищна рада незаконно передала Обслуговуючому кооперативу СТ «Лаванда</a:t>
            </a:r>
            <a:r>
              <a:rPr lang="uk-UA" dirty="0" smtClean="0"/>
              <a:t>».</a:t>
            </a:r>
          </a:p>
          <a:p>
            <a:pPr algn="just"/>
            <a:endParaRPr lang="uk-UA" dirty="0" smtClean="0"/>
          </a:p>
          <a:p>
            <a:pPr lvl="0" algn="just">
              <a:buFont typeface="Wingdings" pitchFamily="2" charset="2"/>
              <a:buChar char="Ø"/>
            </a:pPr>
            <a:r>
              <a:rPr lang="uk-UA" dirty="0" smtClean="0"/>
              <a:t>Постановою </a:t>
            </a:r>
            <a:r>
              <a:rPr lang="uk-UA" dirty="0"/>
              <a:t>Північного апеляційного господарського суду від 28.11.2022 задоволено апеляційну скаргу </a:t>
            </a:r>
            <a:r>
              <a:rPr lang="uk-UA" dirty="0" smtClean="0"/>
              <a:t>Львівської міської ради </a:t>
            </a:r>
            <a:r>
              <a:rPr lang="uk-UA" dirty="0"/>
              <a:t>на рішення Господарського суду м. Києва від 07.09.2021 та задоволено позов </a:t>
            </a:r>
            <a:r>
              <a:rPr lang="uk-UA" dirty="0" smtClean="0"/>
              <a:t>Львівської міської ради </a:t>
            </a:r>
            <a:r>
              <a:rPr lang="uk-UA" dirty="0"/>
              <a:t>до МОЗ  та витребувано з чужого незаконного володіння нежитлових приміщень площею 117,6 </a:t>
            </a:r>
            <a:r>
              <a:rPr lang="uk-UA" dirty="0" err="1"/>
              <a:t>кв</a:t>
            </a:r>
            <a:r>
              <a:rPr lang="uk-UA" dirty="0"/>
              <a:t>. м на пр. Свободи, 5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6"/>
            <a:ext cx="12192000" cy="6859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5497" y="1"/>
            <a:ext cx="9876503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uk-UA" dirty="0" smtClean="0"/>
              <a:t>Постановою </a:t>
            </a:r>
            <a:r>
              <a:rPr lang="uk-UA" dirty="0"/>
              <a:t>Верховного Суду від 30.11.2022 скасовано постанову Львівського апеляційного суду та залишено без змін рішення Шевченківського районного суду м. Львова від 14.02.202 у справі за позовом </a:t>
            </a:r>
            <a:r>
              <a:rPr lang="uk-UA" dirty="0" smtClean="0"/>
              <a:t>Львівської міської ради до </a:t>
            </a:r>
            <a:r>
              <a:rPr lang="uk-UA" dirty="0"/>
              <a:t>Ковальчука Б. І., ТзОВ «Мережеві та комунікаційні системи», яким скасовано право власності на нежитлові приміщення площею 154,4 </a:t>
            </a:r>
            <a:r>
              <a:rPr lang="uk-UA" dirty="0" err="1"/>
              <a:t>кв</a:t>
            </a:r>
            <a:r>
              <a:rPr lang="uk-UA" dirty="0"/>
              <a:t>. м на вул. </a:t>
            </a:r>
            <a:r>
              <a:rPr lang="uk-UA" dirty="0" err="1"/>
              <a:t>Замарстинівській</a:t>
            </a:r>
            <a:r>
              <a:rPr lang="uk-UA" dirty="0"/>
              <a:t>, 71б. Незаконна реєстрація права приватної власності була проведена державним реєстратором </a:t>
            </a:r>
            <a:r>
              <a:rPr lang="uk-UA" dirty="0" err="1"/>
              <a:t>Тузяком</a:t>
            </a:r>
            <a:r>
              <a:rPr lang="uk-UA" dirty="0"/>
              <a:t> П. на підставі неіснуючого розпорядження районної адміністрації.</a:t>
            </a:r>
          </a:p>
          <a:p>
            <a:pPr algn="just">
              <a:buFont typeface="Wingdings" pitchFamily="2" charset="2"/>
              <a:buChar char="Ø"/>
            </a:pPr>
            <a:endParaRPr lang="uk-UA" dirty="0" smtClean="0"/>
          </a:p>
          <a:p>
            <a:pPr lvl="0" algn="just">
              <a:buFont typeface="Wingdings" pitchFamily="2" charset="2"/>
              <a:buChar char="Ø"/>
            </a:pPr>
            <a:r>
              <a:rPr lang="uk-UA" dirty="0" smtClean="0"/>
              <a:t>Постановою </a:t>
            </a:r>
            <a:r>
              <a:rPr lang="uk-UA" dirty="0"/>
              <a:t>Верховного Суду від 24.05.2022 залишено без змін рішення Господарського суду м. Києва від 21.12.2020 та постанову Північного апеляційного господарського суду від 06.10.2021 витребувано з чужого незаконного володіння МОЗ нежитлових приміщень на вул. Огієнка, 12 загальною площею 60,1 </a:t>
            </a:r>
            <a:r>
              <a:rPr lang="uk-UA" dirty="0" err="1"/>
              <a:t>кв</a:t>
            </a:r>
            <a:r>
              <a:rPr lang="uk-UA" dirty="0"/>
              <a:t>. м.</a:t>
            </a:r>
          </a:p>
          <a:p>
            <a:pPr algn="just">
              <a:buFont typeface="Wingdings" pitchFamily="2" charset="2"/>
              <a:buChar char="Ø"/>
            </a:pPr>
            <a:endParaRPr lang="uk-UA" dirty="0" smtClean="0"/>
          </a:p>
          <a:p>
            <a:pPr algn="just">
              <a:buFont typeface="Wingdings" pitchFamily="2" charset="2"/>
              <a:buChar char="Ø"/>
            </a:pPr>
            <a:r>
              <a:rPr lang="uk-UA" dirty="0" smtClean="0"/>
              <a:t>Рішенням Господарського суду Львівської області від 25.06.2021 року у справі № 914/2291/19 в позові </a:t>
            </a:r>
            <a:r>
              <a:rPr lang="uk-UA" dirty="0" err="1" smtClean="0"/>
              <a:t>ТзОВ</a:t>
            </a:r>
            <a:r>
              <a:rPr lang="uk-UA" dirty="0" smtClean="0"/>
              <a:t> Спортивний клуб «Сокіл» до Львівської міської ради про визнання незаконною та скасування ухвали Львівської міської ради від 21.06.2018 року № 3615 відмовлено. </a:t>
            </a:r>
          </a:p>
          <a:p>
            <a:pPr algn="just"/>
            <a:r>
              <a:rPr lang="uk-UA" dirty="0" smtClean="0"/>
              <a:t>Постановою Західного апеляційного господарського суду від 15.11.2021 року рішення Господарського суду Львівської області від 25 червня 2021 року у справі № 914/2291/19 залишено без змін, а апеляційну скаргу Товариства з обмеженою відповідальністю «Спортивний клуб «Сокіл» без задоволення.</a:t>
            </a:r>
            <a:endParaRPr lang="uk-U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1117</Words>
  <Application>Microsoft Office PowerPoint</Application>
  <PresentationFormat>Широкий екран</PresentationFormat>
  <Paragraphs>234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Yehiazarian.Anaida</cp:lastModifiedBy>
  <cp:revision>119</cp:revision>
  <cp:lastPrinted>2021-01-28T07:52:05Z</cp:lastPrinted>
  <dcterms:created xsi:type="dcterms:W3CDTF">2019-02-12T10:24:29Z</dcterms:created>
  <dcterms:modified xsi:type="dcterms:W3CDTF">2023-01-10T09:23:21Z</dcterms:modified>
</cp:coreProperties>
</file>